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7.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257" r:id="rId3"/>
    <p:sldId id="365" r:id="rId4"/>
    <p:sldId id="388" r:id="rId5"/>
    <p:sldId id="366" r:id="rId6"/>
    <p:sldId id="392" r:id="rId7"/>
    <p:sldId id="417" r:id="rId8"/>
    <p:sldId id="398" r:id="rId9"/>
    <p:sldId id="370" r:id="rId10"/>
    <p:sldId id="400" r:id="rId11"/>
    <p:sldId id="373" r:id="rId12"/>
    <p:sldId id="374" r:id="rId13"/>
    <p:sldId id="372" r:id="rId14"/>
    <p:sldId id="375" r:id="rId15"/>
    <p:sldId id="457" r:id="rId16"/>
    <p:sldId id="458" r:id="rId17"/>
    <p:sldId id="376" r:id="rId18"/>
    <p:sldId id="377" r:id="rId19"/>
    <p:sldId id="378" r:id="rId20"/>
    <p:sldId id="379" r:id="rId21"/>
    <p:sldId id="459" r:id="rId22"/>
    <p:sldId id="380" r:id="rId23"/>
    <p:sldId id="381" r:id="rId24"/>
    <p:sldId id="382" r:id="rId25"/>
    <p:sldId id="383" r:id="rId26"/>
    <p:sldId id="384" r:id="rId27"/>
    <p:sldId id="385" r:id="rId28"/>
    <p:sldId id="386" r:id="rId29"/>
    <p:sldId id="387" r:id="rId30"/>
    <p:sldId id="460" r:id="rId31"/>
    <p:sldId id="401" r:id="rId32"/>
    <p:sldId id="402" r:id="rId33"/>
    <p:sldId id="403" r:id="rId34"/>
    <p:sldId id="461" r:id="rId35"/>
    <p:sldId id="404" r:id="rId36"/>
    <p:sldId id="462" r:id="rId37"/>
    <p:sldId id="418" r:id="rId38"/>
    <p:sldId id="406" r:id="rId39"/>
    <p:sldId id="407" r:id="rId40"/>
    <p:sldId id="408" r:id="rId41"/>
    <p:sldId id="450" r:id="rId42"/>
    <p:sldId id="451" r:id="rId43"/>
    <p:sldId id="443" r:id="rId44"/>
    <p:sldId id="444" r:id="rId45"/>
    <p:sldId id="441" r:id="rId46"/>
    <p:sldId id="445" r:id="rId47"/>
    <p:sldId id="442" r:id="rId48"/>
    <p:sldId id="411" r:id="rId49"/>
    <p:sldId id="446" r:id="rId50"/>
    <p:sldId id="436" r:id="rId51"/>
    <p:sldId id="447" r:id="rId52"/>
    <p:sldId id="448" r:id="rId53"/>
    <p:sldId id="449" r:id="rId54"/>
    <p:sldId id="420" r:id="rId55"/>
    <p:sldId id="452" r:id="rId56"/>
    <p:sldId id="421" r:id="rId57"/>
    <p:sldId id="429" r:id="rId58"/>
    <p:sldId id="433" r:id="rId59"/>
    <p:sldId id="430" r:id="rId60"/>
    <p:sldId id="434" r:id="rId61"/>
    <p:sldId id="431" r:id="rId62"/>
    <p:sldId id="432" r:id="rId63"/>
    <p:sldId id="453" r:id="rId64"/>
    <p:sldId id="454" r:id="rId65"/>
    <p:sldId id="455" r:id="rId66"/>
    <p:sldId id="409" r:id="rId67"/>
    <p:sldId id="410" r:id="rId68"/>
    <p:sldId id="412" r:id="rId69"/>
    <p:sldId id="414" r:id="rId70"/>
    <p:sldId id="413" r:id="rId71"/>
    <p:sldId id="415" r:id="rId72"/>
    <p:sldId id="416" r:id="rId73"/>
    <p:sldId id="456" r:id="rId74"/>
    <p:sldId id="463" r:id="rId75"/>
    <p:sldId id="405" r:id="rId76"/>
    <p:sldId id="363" r:id="rId77"/>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110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_rels/data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image" Target="../media/image120.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4AD4C5-E811-428E-A6CB-775384264DF1}" type="doc">
      <dgm:prSet loTypeId="urn:diagrams.loki3.com/VaryingWidthList" loCatId="list" qsTypeId="urn:microsoft.com/office/officeart/2005/8/quickstyle/simple1" qsCatId="simple" csTypeId="urn:microsoft.com/office/officeart/2005/8/colors/accent0_1" csCatId="mainScheme" phldr="1"/>
      <dgm:spPr/>
    </dgm:pt>
    <mc:AlternateContent xmlns:mc="http://schemas.openxmlformats.org/markup-compatibility/2006" xmlns:a14="http://schemas.microsoft.com/office/drawing/2010/main">
      <mc:Choice Requires="a14">
        <dgm:pt modelId="{3F4618D9-D957-44B8-A4F3-A05D43C1D0EA}">
          <dgm:prSet phldrT="[Text]" custT="1"/>
          <dgm:spPr/>
          <dgm:t>
            <a:bodyPr/>
            <a:lstStyle/>
            <a:p>
              <a:r>
                <a:rPr lang="en-US" sz="3200" dirty="0"/>
                <a:t>Union of events </a:t>
              </a:r>
              <a14:m>
                <m:oMath xmlns:m="http://schemas.openxmlformats.org/officeDocument/2006/math">
                  <m:d>
                    <m:dPr>
                      <m:ctrlPr>
                        <a:rPr lang="en-US" sz="3200" i="1" dirty="0" smtClean="0">
                          <a:latin typeface="Cambria Math" panose="02040503050406030204" pitchFamily="18" charset="0"/>
                        </a:rPr>
                      </m:ctrlPr>
                    </m:dPr>
                    <m:e>
                      <m:r>
                        <a:rPr lang="en-US" sz="3200" b="0" i="1" dirty="0" smtClean="0">
                          <a:latin typeface="Cambria Math" panose="02040503050406030204" pitchFamily="18" charset="0"/>
                        </a:rPr>
                        <m:t>𝐴</m:t>
                      </m:r>
                      <m:r>
                        <a:rPr lang="en-US" sz="3200" b="0" i="1" dirty="0" smtClean="0">
                          <a:latin typeface="Cambria Math" panose="02040503050406030204" pitchFamily="18" charset="0"/>
                        </a:rPr>
                        <m:t>∪</m:t>
                      </m:r>
                      <m:r>
                        <a:rPr lang="en-US" sz="3200" b="0" i="1" dirty="0" smtClean="0">
                          <a:latin typeface="Cambria Math" panose="02040503050406030204" pitchFamily="18" charset="0"/>
                          <a:ea typeface="Cambria Math" panose="02040503050406030204" pitchFamily="18" charset="0"/>
                        </a:rPr>
                        <m:t>𝐵</m:t>
                      </m:r>
                    </m:e>
                  </m:d>
                </m:oMath>
              </a14:m>
              <a:endParaRPr lang="en-US" sz="3200" dirty="0"/>
            </a:p>
          </dgm:t>
        </dgm:pt>
      </mc:Choice>
      <mc:Fallback xmlns="">
        <dgm:pt modelId="{3F4618D9-D957-44B8-A4F3-A05D43C1D0EA}">
          <dgm:prSet phldrT="[Text]" custT="1"/>
          <dgm:spPr/>
          <dgm:t>
            <a:bodyPr/>
            <a:lstStyle/>
            <a:p>
              <a:r>
                <a:rPr lang="en-US" sz="3200" dirty="0"/>
                <a:t>Union of events </a:t>
              </a:r>
              <a:r>
                <a:rPr lang="en-US" sz="3200" i="0" dirty="0">
                  <a:latin typeface="Cambria Math" panose="02040503050406030204" pitchFamily="18" charset="0"/>
                </a:rPr>
                <a:t>(</a:t>
              </a:r>
              <a:r>
                <a:rPr lang="en-US" sz="3200" b="0" i="0" dirty="0">
                  <a:latin typeface="Cambria Math" panose="02040503050406030204" pitchFamily="18" charset="0"/>
                </a:rPr>
                <a:t>𝐴∪</a:t>
              </a:r>
              <a:r>
                <a:rPr lang="en-US" sz="3200" b="0" i="0" dirty="0">
                  <a:latin typeface="Cambria Math" panose="02040503050406030204" pitchFamily="18" charset="0"/>
                  <a:ea typeface="Cambria Math" panose="02040503050406030204" pitchFamily="18" charset="0"/>
                </a:rPr>
                <a:t>𝐵)</a:t>
              </a:r>
              <a:endParaRPr lang="en-US" sz="3200" dirty="0"/>
            </a:p>
          </dgm:t>
        </dgm:pt>
      </mc:Fallback>
    </mc:AlternateContent>
    <dgm:pt modelId="{FF175A1B-99E0-43A4-9EE8-989264097FEB}" type="parTrans" cxnId="{9DB9F822-5868-4684-A2BE-1AB324963681}">
      <dgm:prSet/>
      <dgm:spPr/>
      <dgm:t>
        <a:bodyPr/>
        <a:lstStyle/>
        <a:p>
          <a:endParaRPr lang="en-US" sz="3200"/>
        </a:p>
      </dgm:t>
    </dgm:pt>
    <dgm:pt modelId="{EBECCB1C-DE79-4892-938D-478241076369}" type="sibTrans" cxnId="{9DB9F822-5868-4684-A2BE-1AB324963681}">
      <dgm:prSet/>
      <dgm:spPr/>
      <dgm:t>
        <a:bodyPr/>
        <a:lstStyle/>
        <a:p>
          <a:endParaRPr lang="en-US" sz="3200"/>
        </a:p>
      </dgm:t>
    </dgm:pt>
    <mc:AlternateContent xmlns:mc="http://schemas.openxmlformats.org/markup-compatibility/2006" xmlns:a14="http://schemas.microsoft.com/office/drawing/2010/main">
      <mc:Choice Requires="a14">
        <dgm:pt modelId="{529536DC-98C2-45CB-BA7D-043C33F66E05}">
          <dgm:prSet phldrT="[Text]" custT="1"/>
          <dgm:spPr/>
          <dgm:t>
            <a:bodyPr/>
            <a:lstStyle/>
            <a:p>
              <a:r>
                <a:rPr lang="en-US" sz="3200" dirty="0"/>
                <a:t>Intersection of events </a:t>
              </a:r>
              <a14:m>
                <m:oMath xmlns:m="http://schemas.openxmlformats.org/officeDocument/2006/math">
                  <m:r>
                    <a:rPr lang="en-US" sz="3200" b="0" i="0" dirty="0" smtClean="0">
                      <a:latin typeface="Cambria Math" panose="02040503050406030204" pitchFamily="18" charset="0"/>
                      <a:ea typeface="Cambria Math" panose="02040503050406030204" pitchFamily="18" charset="0"/>
                    </a:rPr>
                    <m:t>(</m:t>
                  </m:r>
                  <m:r>
                    <m:rPr>
                      <m:sty m:val="p"/>
                    </m:rPr>
                    <a:rPr lang="en-US" sz="3200" b="0" i="0" dirty="0" smtClean="0">
                      <a:latin typeface="Cambria Math" panose="02040503050406030204" pitchFamily="18" charset="0"/>
                      <a:ea typeface="Cambria Math" panose="02040503050406030204" pitchFamily="18" charset="0"/>
                    </a:rPr>
                    <m:t>A</m:t>
                  </m:r>
                  <m:r>
                    <a:rPr lang="en-US" sz="3200" i="1" dirty="0" smtClean="0">
                      <a:latin typeface="Cambria Math" panose="02040503050406030204" pitchFamily="18" charset="0"/>
                      <a:ea typeface="Cambria Math" panose="02040503050406030204" pitchFamily="18" charset="0"/>
                    </a:rPr>
                    <m:t>∩</m:t>
                  </m:r>
                  <m:r>
                    <a:rPr lang="en-US" sz="3200" b="0" i="1" dirty="0" smtClean="0">
                      <a:latin typeface="Cambria Math" panose="02040503050406030204" pitchFamily="18" charset="0"/>
                      <a:ea typeface="Cambria Math" panose="02040503050406030204" pitchFamily="18" charset="0"/>
                    </a:rPr>
                    <m:t>𝐵</m:t>
                  </m:r>
                  <m:r>
                    <a:rPr lang="en-US" sz="3200" b="0" i="1" dirty="0" smtClean="0">
                      <a:latin typeface="Cambria Math" panose="02040503050406030204" pitchFamily="18" charset="0"/>
                      <a:ea typeface="Cambria Math" panose="02040503050406030204" pitchFamily="18" charset="0"/>
                    </a:rPr>
                    <m:t>)</m:t>
                  </m:r>
                </m:oMath>
              </a14:m>
              <a:endParaRPr lang="en-US" sz="3200" dirty="0"/>
            </a:p>
          </dgm:t>
        </dgm:pt>
      </mc:Choice>
      <mc:Fallback xmlns="">
        <dgm:pt modelId="{529536DC-98C2-45CB-BA7D-043C33F66E05}">
          <dgm:prSet phldrT="[Text]" custT="1"/>
          <dgm:spPr/>
          <dgm:t>
            <a:bodyPr/>
            <a:lstStyle/>
            <a:p>
              <a:r>
                <a:rPr lang="en-US" sz="3200" dirty="0"/>
                <a:t>Intersection of events </a:t>
              </a:r>
              <a:r>
                <a:rPr lang="en-US" sz="3200" b="0" i="0" dirty="0">
                  <a:latin typeface="Cambria Math" panose="02040503050406030204" pitchFamily="18" charset="0"/>
                  <a:ea typeface="Cambria Math" panose="02040503050406030204" pitchFamily="18" charset="0"/>
                </a:rPr>
                <a:t>(A</a:t>
              </a:r>
              <a:r>
                <a:rPr lang="en-US" sz="3200" i="0" dirty="0">
                  <a:latin typeface="Cambria Math" panose="02040503050406030204" pitchFamily="18" charset="0"/>
                  <a:ea typeface="Cambria Math" panose="02040503050406030204" pitchFamily="18" charset="0"/>
                </a:rPr>
                <a:t>∩</a:t>
              </a:r>
              <a:r>
                <a:rPr lang="en-US" sz="3200" b="0" i="0" dirty="0">
                  <a:latin typeface="Cambria Math" panose="02040503050406030204" pitchFamily="18" charset="0"/>
                  <a:ea typeface="Cambria Math" panose="02040503050406030204" pitchFamily="18" charset="0"/>
                </a:rPr>
                <a:t>𝐵)</a:t>
              </a:r>
              <a:endParaRPr lang="en-US" sz="3200" dirty="0"/>
            </a:p>
          </dgm:t>
        </dgm:pt>
      </mc:Fallback>
    </mc:AlternateContent>
    <dgm:pt modelId="{F9F7F32C-F67B-4143-ACDA-3ED808BDA1E8}" type="parTrans" cxnId="{873B3504-BC5B-4960-BC54-95A93B039FCF}">
      <dgm:prSet/>
      <dgm:spPr/>
      <dgm:t>
        <a:bodyPr/>
        <a:lstStyle/>
        <a:p>
          <a:endParaRPr lang="en-US" sz="3200"/>
        </a:p>
      </dgm:t>
    </dgm:pt>
    <dgm:pt modelId="{B0B0D3B2-6A5C-4A5E-90DB-7F87E830EC48}" type="sibTrans" cxnId="{873B3504-BC5B-4960-BC54-95A93B039FCF}">
      <dgm:prSet/>
      <dgm:spPr/>
      <dgm:t>
        <a:bodyPr/>
        <a:lstStyle/>
        <a:p>
          <a:endParaRPr lang="en-US" sz="3200"/>
        </a:p>
      </dgm:t>
    </dgm:pt>
    <mc:AlternateContent xmlns:mc="http://schemas.openxmlformats.org/markup-compatibility/2006" xmlns:a14="http://schemas.microsoft.com/office/drawing/2010/main">
      <mc:Choice Requires="a14">
        <dgm:pt modelId="{AA0CAB0E-888E-444F-9B80-3EC799E8C529}">
          <dgm:prSet phldrT="[Text]" custT="1"/>
          <dgm:spPr/>
          <dgm:t>
            <a:bodyPr/>
            <a:lstStyle/>
            <a:p>
              <a:r>
                <a:rPr lang="en-US" sz="3200" dirty="0"/>
                <a:t>Complement of an event </a:t>
              </a:r>
              <a14:m>
                <m:oMath xmlns:m="http://schemas.openxmlformats.org/officeDocument/2006/math">
                  <m:d>
                    <m:dPr>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𝐴</m:t>
                          </m:r>
                        </m:e>
                      </m:acc>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𝐴</m:t>
                      </m:r>
                      <m:r>
                        <a:rPr lang="en-US" sz="3200" b="0" i="1" smtClean="0">
                          <a:latin typeface="Cambria Math" panose="02040503050406030204" pitchFamily="18" charset="0"/>
                        </a:rPr>
                        <m:t>′</m:t>
                      </m:r>
                    </m:e>
                  </m:d>
                </m:oMath>
              </a14:m>
              <a:endParaRPr lang="en-US" sz="3200" dirty="0"/>
            </a:p>
          </dgm:t>
        </dgm:pt>
      </mc:Choice>
      <mc:Fallback xmlns="">
        <dgm:pt modelId="{AA0CAB0E-888E-444F-9B80-3EC799E8C529}">
          <dgm:prSet phldrT="[Text]" custT="1"/>
          <dgm:spPr/>
          <dgm:t>
            <a:bodyPr/>
            <a:lstStyle/>
            <a:p>
              <a:r>
                <a:rPr lang="en-US" sz="3200" dirty="0"/>
                <a:t>Complement of an event </a:t>
              </a:r>
              <a:r>
                <a:rPr lang="en-US" sz="3200" b="0" i="0">
                  <a:latin typeface="Cambria Math" panose="02040503050406030204" pitchFamily="18" charset="0"/>
                </a:rPr>
                <a:t>(𝐴 ̅  𝑜𝑟 𝐴′)</a:t>
              </a:r>
              <a:endParaRPr lang="en-US" sz="3200" dirty="0"/>
            </a:p>
          </dgm:t>
        </dgm:pt>
      </mc:Fallback>
    </mc:AlternateContent>
    <dgm:pt modelId="{4F969AFB-30CC-4103-8205-CD4C6806623B}" type="parTrans" cxnId="{E344891F-AA0E-48FA-A3CD-C2BCE11727BB}">
      <dgm:prSet/>
      <dgm:spPr/>
      <dgm:t>
        <a:bodyPr/>
        <a:lstStyle/>
        <a:p>
          <a:endParaRPr lang="en-US" sz="3200"/>
        </a:p>
      </dgm:t>
    </dgm:pt>
    <dgm:pt modelId="{A4321CD5-F321-45F6-8C60-C9CBCDE000B3}" type="sibTrans" cxnId="{E344891F-AA0E-48FA-A3CD-C2BCE11727BB}">
      <dgm:prSet/>
      <dgm:spPr/>
      <dgm:t>
        <a:bodyPr/>
        <a:lstStyle/>
        <a:p>
          <a:endParaRPr lang="en-US" sz="3200"/>
        </a:p>
      </dgm:t>
    </dgm:pt>
    <dgm:pt modelId="{44F93FB0-5491-425F-A48E-EF8BAD7D2383}">
      <dgm:prSet phldrT="[Text]" custT="1"/>
      <dgm:spPr/>
      <dgm:t>
        <a:bodyPr/>
        <a:lstStyle/>
        <a:p>
          <a:r>
            <a:rPr lang="en-US" sz="3200" dirty="0"/>
            <a:t>Exclusive</a:t>
          </a:r>
          <a:r>
            <a:rPr lang="en-US" sz="3200" baseline="0" dirty="0"/>
            <a:t> event</a:t>
          </a:r>
          <a:endParaRPr lang="en-US" sz="3200" dirty="0"/>
        </a:p>
      </dgm:t>
    </dgm:pt>
    <dgm:pt modelId="{A98B93F3-CE71-46ED-BB48-50651F6739C4}" type="parTrans" cxnId="{6C9224C8-22E0-4E15-8777-66D93021126F}">
      <dgm:prSet/>
      <dgm:spPr/>
      <dgm:t>
        <a:bodyPr/>
        <a:lstStyle/>
        <a:p>
          <a:endParaRPr lang="en-US" sz="3200"/>
        </a:p>
      </dgm:t>
    </dgm:pt>
    <dgm:pt modelId="{5AFA5926-CF2C-4A5E-9797-316CE14BCE4D}" type="sibTrans" cxnId="{6C9224C8-22E0-4E15-8777-66D93021126F}">
      <dgm:prSet/>
      <dgm:spPr/>
      <dgm:t>
        <a:bodyPr/>
        <a:lstStyle/>
        <a:p>
          <a:endParaRPr lang="en-US" sz="3200"/>
        </a:p>
      </dgm:t>
    </dgm:pt>
    <dgm:pt modelId="{84967532-6211-4391-A546-3A2E01051E15}">
      <dgm:prSet phldrT="[Text]" custT="1"/>
      <dgm:spPr/>
      <dgm:t>
        <a:bodyPr/>
        <a:lstStyle/>
        <a:p>
          <a:r>
            <a:rPr lang="en-US" sz="3200" dirty="0"/>
            <a:t>Exhaustive event</a:t>
          </a:r>
        </a:p>
      </dgm:t>
    </dgm:pt>
    <dgm:pt modelId="{3230705E-AFD4-4348-99DC-B17EB8498269}" type="parTrans" cxnId="{D610E800-283D-4DD1-BE9F-A983FCC36C35}">
      <dgm:prSet/>
      <dgm:spPr/>
      <dgm:t>
        <a:bodyPr/>
        <a:lstStyle/>
        <a:p>
          <a:endParaRPr lang="en-US" sz="3200"/>
        </a:p>
      </dgm:t>
    </dgm:pt>
    <dgm:pt modelId="{D64F94E2-B0FC-4140-91DA-26830939255A}" type="sibTrans" cxnId="{D610E800-283D-4DD1-BE9F-A983FCC36C35}">
      <dgm:prSet/>
      <dgm:spPr/>
      <dgm:t>
        <a:bodyPr/>
        <a:lstStyle/>
        <a:p>
          <a:endParaRPr lang="en-US" sz="3200"/>
        </a:p>
      </dgm:t>
    </dgm:pt>
    <dgm:pt modelId="{98A1B7F2-DE4C-493D-9AE9-9CF3A96CF72C}">
      <dgm:prSet phldrT="[Text]" custT="1"/>
      <dgm:spPr/>
      <dgm:t>
        <a:bodyPr/>
        <a:lstStyle/>
        <a:p>
          <a:r>
            <a:rPr lang="en-US" sz="3200" dirty="0"/>
            <a:t>Equally likely event</a:t>
          </a:r>
        </a:p>
      </dgm:t>
    </dgm:pt>
    <dgm:pt modelId="{12E49FF9-A396-48AF-B71E-E275729100A5}" type="parTrans" cxnId="{09ADD82A-0A0A-4F2B-A272-BF9FE80F9D30}">
      <dgm:prSet/>
      <dgm:spPr/>
      <dgm:t>
        <a:bodyPr/>
        <a:lstStyle/>
        <a:p>
          <a:endParaRPr lang="en-US" sz="3200"/>
        </a:p>
      </dgm:t>
    </dgm:pt>
    <dgm:pt modelId="{9C4210B0-3A75-4648-9E48-EFB6FE3B9758}" type="sibTrans" cxnId="{09ADD82A-0A0A-4F2B-A272-BF9FE80F9D30}">
      <dgm:prSet/>
      <dgm:spPr/>
      <dgm:t>
        <a:bodyPr/>
        <a:lstStyle/>
        <a:p>
          <a:endParaRPr lang="en-US" sz="3200"/>
        </a:p>
      </dgm:t>
    </dgm:pt>
    <dgm:pt modelId="{EC45F60D-1BC9-4BE2-951D-AE22FC59AABB}" type="pres">
      <dgm:prSet presAssocID="{E74AD4C5-E811-428E-A6CB-775384264DF1}" presName="Name0" presStyleCnt="0">
        <dgm:presLayoutVars>
          <dgm:resizeHandles/>
        </dgm:presLayoutVars>
      </dgm:prSet>
      <dgm:spPr/>
    </dgm:pt>
    <dgm:pt modelId="{0437AC34-6A80-4DD1-BFBC-BE37B8886052}" type="pres">
      <dgm:prSet presAssocID="{3F4618D9-D957-44B8-A4F3-A05D43C1D0EA}" presName="text" presStyleLbl="node1" presStyleIdx="0" presStyleCnt="6" custScaleX="135656">
        <dgm:presLayoutVars>
          <dgm:bulletEnabled val="1"/>
        </dgm:presLayoutVars>
      </dgm:prSet>
      <dgm:spPr/>
    </dgm:pt>
    <dgm:pt modelId="{53D2C199-0830-4B53-B5A4-AA0DC381C29D}" type="pres">
      <dgm:prSet presAssocID="{EBECCB1C-DE79-4892-938D-478241076369}" presName="space" presStyleCnt="0"/>
      <dgm:spPr/>
    </dgm:pt>
    <dgm:pt modelId="{649328B0-26F2-4EC9-B521-0C45ECE0EC99}" type="pres">
      <dgm:prSet presAssocID="{529536DC-98C2-45CB-BA7D-043C33F66E05}" presName="text" presStyleLbl="node1" presStyleIdx="1" presStyleCnt="6" custScaleX="135656">
        <dgm:presLayoutVars>
          <dgm:bulletEnabled val="1"/>
        </dgm:presLayoutVars>
      </dgm:prSet>
      <dgm:spPr/>
    </dgm:pt>
    <dgm:pt modelId="{E6C56E61-B000-4ACD-8A83-344D6811F392}" type="pres">
      <dgm:prSet presAssocID="{B0B0D3B2-6A5C-4A5E-90DB-7F87E830EC48}" presName="space" presStyleCnt="0"/>
      <dgm:spPr/>
    </dgm:pt>
    <dgm:pt modelId="{BD5BF15D-66CA-4474-B84A-EE4A7780857B}" type="pres">
      <dgm:prSet presAssocID="{AA0CAB0E-888E-444F-9B80-3EC799E8C529}" presName="text" presStyleLbl="node1" presStyleIdx="2" presStyleCnt="6" custScaleX="106163">
        <dgm:presLayoutVars>
          <dgm:bulletEnabled val="1"/>
        </dgm:presLayoutVars>
      </dgm:prSet>
      <dgm:spPr/>
    </dgm:pt>
    <dgm:pt modelId="{EA77B86B-A558-46D3-972D-456954660C16}" type="pres">
      <dgm:prSet presAssocID="{A4321CD5-F321-45F6-8C60-C9CBCDE000B3}" presName="space" presStyleCnt="0"/>
      <dgm:spPr/>
    </dgm:pt>
    <dgm:pt modelId="{30011424-26A6-4C24-A4F6-AEDB7A3FEF84}" type="pres">
      <dgm:prSet presAssocID="{44F93FB0-5491-425F-A48E-EF8BAD7D2383}" presName="text" presStyleLbl="node1" presStyleIdx="3" presStyleCnt="6" custScaleX="208446">
        <dgm:presLayoutVars>
          <dgm:bulletEnabled val="1"/>
        </dgm:presLayoutVars>
      </dgm:prSet>
      <dgm:spPr/>
    </dgm:pt>
    <dgm:pt modelId="{8FF2F32C-2992-4185-B42A-BC9025F8F438}" type="pres">
      <dgm:prSet presAssocID="{5AFA5926-CF2C-4A5E-9797-316CE14BCE4D}" presName="space" presStyleCnt="0"/>
      <dgm:spPr/>
    </dgm:pt>
    <dgm:pt modelId="{F78B9261-858F-4724-ADDF-1995C7E5EA0C}" type="pres">
      <dgm:prSet presAssocID="{84967532-6211-4391-A546-3A2E01051E15}" presName="text" presStyleLbl="node1" presStyleIdx="4" presStyleCnt="6" custScaleX="181836">
        <dgm:presLayoutVars>
          <dgm:bulletEnabled val="1"/>
        </dgm:presLayoutVars>
      </dgm:prSet>
      <dgm:spPr/>
    </dgm:pt>
    <dgm:pt modelId="{522C1068-A0A0-4A7A-8482-949A0F7CC280}" type="pres">
      <dgm:prSet presAssocID="{D64F94E2-B0FC-4140-91DA-26830939255A}" presName="space" presStyleCnt="0"/>
      <dgm:spPr/>
    </dgm:pt>
    <dgm:pt modelId="{69E755AE-60B0-40B1-BC0A-8198422CB762}" type="pres">
      <dgm:prSet presAssocID="{98A1B7F2-DE4C-493D-9AE9-9CF3A96CF72C}" presName="text" presStyleLbl="node1" presStyleIdx="5" presStyleCnt="6" custScaleX="167575">
        <dgm:presLayoutVars>
          <dgm:bulletEnabled val="1"/>
        </dgm:presLayoutVars>
      </dgm:prSet>
      <dgm:spPr/>
    </dgm:pt>
  </dgm:ptLst>
  <dgm:cxnLst>
    <dgm:cxn modelId="{D610E800-283D-4DD1-BE9F-A983FCC36C35}" srcId="{E74AD4C5-E811-428E-A6CB-775384264DF1}" destId="{84967532-6211-4391-A546-3A2E01051E15}" srcOrd="4" destOrd="0" parTransId="{3230705E-AFD4-4348-99DC-B17EB8498269}" sibTransId="{D64F94E2-B0FC-4140-91DA-26830939255A}"/>
    <dgm:cxn modelId="{873B3504-BC5B-4960-BC54-95A93B039FCF}" srcId="{E74AD4C5-E811-428E-A6CB-775384264DF1}" destId="{529536DC-98C2-45CB-BA7D-043C33F66E05}" srcOrd="1" destOrd="0" parTransId="{F9F7F32C-F67B-4143-ACDA-3ED808BDA1E8}" sibTransId="{B0B0D3B2-6A5C-4A5E-90DB-7F87E830EC48}"/>
    <dgm:cxn modelId="{E344891F-AA0E-48FA-A3CD-C2BCE11727BB}" srcId="{E74AD4C5-E811-428E-A6CB-775384264DF1}" destId="{AA0CAB0E-888E-444F-9B80-3EC799E8C529}" srcOrd="2" destOrd="0" parTransId="{4F969AFB-30CC-4103-8205-CD4C6806623B}" sibTransId="{A4321CD5-F321-45F6-8C60-C9CBCDE000B3}"/>
    <dgm:cxn modelId="{09830221-F5B9-43C0-84D7-8E16210BF89D}" type="presOf" srcId="{E74AD4C5-E811-428E-A6CB-775384264DF1}" destId="{EC45F60D-1BC9-4BE2-951D-AE22FC59AABB}" srcOrd="0" destOrd="0" presId="urn:diagrams.loki3.com/VaryingWidthList"/>
    <dgm:cxn modelId="{9DB9F822-5868-4684-A2BE-1AB324963681}" srcId="{E74AD4C5-E811-428E-A6CB-775384264DF1}" destId="{3F4618D9-D957-44B8-A4F3-A05D43C1D0EA}" srcOrd="0" destOrd="0" parTransId="{FF175A1B-99E0-43A4-9EE8-989264097FEB}" sibTransId="{EBECCB1C-DE79-4892-938D-478241076369}"/>
    <dgm:cxn modelId="{09ADD82A-0A0A-4F2B-A272-BF9FE80F9D30}" srcId="{E74AD4C5-E811-428E-A6CB-775384264DF1}" destId="{98A1B7F2-DE4C-493D-9AE9-9CF3A96CF72C}" srcOrd="5" destOrd="0" parTransId="{12E49FF9-A396-48AF-B71E-E275729100A5}" sibTransId="{9C4210B0-3A75-4648-9E48-EFB6FE3B9758}"/>
    <dgm:cxn modelId="{5305766B-CA3B-4AF9-92F0-A0D15663D143}" type="presOf" srcId="{44F93FB0-5491-425F-A48E-EF8BAD7D2383}" destId="{30011424-26A6-4C24-A4F6-AEDB7A3FEF84}" srcOrd="0" destOrd="0" presId="urn:diagrams.loki3.com/VaryingWidthList"/>
    <dgm:cxn modelId="{B8E5D36C-50C3-4BA6-A2CE-C19726E8FA49}" type="presOf" srcId="{98A1B7F2-DE4C-493D-9AE9-9CF3A96CF72C}" destId="{69E755AE-60B0-40B1-BC0A-8198422CB762}" srcOrd="0" destOrd="0" presId="urn:diagrams.loki3.com/VaryingWidthList"/>
    <dgm:cxn modelId="{1DA0AD78-C018-405B-B624-1D2D7F70CE7D}" type="presOf" srcId="{84967532-6211-4391-A546-3A2E01051E15}" destId="{F78B9261-858F-4724-ADDF-1995C7E5EA0C}" srcOrd="0" destOrd="0" presId="urn:diagrams.loki3.com/VaryingWidthList"/>
    <dgm:cxn modelId="{0CB62781-867A-44A6-A03A-9CC3331519AB}" type="presOf" srcId="{529536DC-98C2-45CB-BA7D-043C33F66E05}" destId="{649328B0-26F2-4EC9-B521-0C45ECE0EC99}" srcOrd="0" destOrd="0" presId="urn:diagrams.loki3.com/VaryingWidthList"/>
    <dgm:cxn modelId="{19CF6297-DD78-40E2-95D1-1DA515C9288B}" type="presOf" srcId="{AA0CAB0E-888E-444F-9B80-3EC799E8C529}" destId="{BD5BF15D-66CA-4474-B84A-EE4A7780857B}" srcOrd="0" destOrd="0" presId="urn:diagrams.loki3.com/VaryingWidthList"/>
    <dgm:cxn modelId="{A87100A6-C4E6-4778-890C-D669FAEAE7B9}" type="presOf" srcId="{3F4618D9-D957-44B8-A4F3-A05D43C1D0EA}" destId="{0437AC34-6A80-4DD1-BFBC-BE37B8886052}" srcOrd="0" destOrd="0" presId="urn:diagrams.loki3.com/VaryingWidthList"/>
    <dgm:cxn modelId="{6C9224C8-22E0-4E15-8777-66D93021126F}" srcId="{E74AD4C5-E811-428E-A6CB-775384264DF1}" destId="{44F93FB0-5491-425F-A48E-EF8BAD7D2383}" srcOrd="3" destOrd="0" parTransId="{A98B93F3-CE71-46ED-BB48-50651F6739C4}" sibTransId="{5AFA5926-CF2C-4A5E-9797-316CE14BCE4D}"/>
    <dgm:cxn modelId="{46F2D8A9-2F14-405F-B8F9-6A91453909E9}" type="presParOf" srcId="{EC45F60D-1BC9-4BE2-951D-AE22FC59AABB}" destId="{0437AC34-6A80-4DD1-BFBC-BE37B8886052}" srcOrd="0" destOrd="0" presId="urn:diagrams.loki3.com/VaryingWidthList"/>
    <dgm:cxn modelId="{AC733156-85E5-413F-A3B0-8C0154EB2C25}" type="presParOf" srcId="{EC45F60D-1BC9-4BE2-951D-AE22FC59AABB}" destId="{53D2C199-0830-4B53-B5A4-AA0DC381C29D}" srcOrd="1" destOrd="0" presId="urn:diagrams.loki3.com/VaryingWidthList"/>
    <dgm:cxn modelId="{909877B5-DA31-4A8B-8244-437270BE521A}" type="presParOf" srcId="{EC45F60D-1BC9-4BE2-951D-AE22FC59AABB}" destId="{649328B0-26F2-4EC9-B521-0C45ECE0EC99}" srcOrd="2" destOrd="0" presId="urn:diagrams.loki3.com/VaryingWidthList"/>
    <dgm:cxn modelId="{762F0146-162D-4A48-B330-4B9CE18A6E3D}" type="presParOf" srcId="{EC45F60D-1BC9-4BE2-951D-AE22FC59AABB}" destId="{E6C56E61-B000-4ACD-8A83-344D6811F392}" srcOrd="3" destOrd="0" presId="urn:diagrams.loki3.com/VaryingWidthList"/>
    <dgm:cxn modelId="{D75169B5-FCC5-4207-9AAE-CECDD63FB7B1}" type="presParOf" srcId="{EC45F60D-1BC9-4BE2-951D-AE22FC59AABB}" destId="{BD5BF15D-66CA-4474-B84A-EE4A7780857B}" srcOrd="4" destOrd="0" presId="urn:diagrams.loki3.com/VaryingWidthList"/>
    <dgm:cxn modelId="{658167C9-AE69-4DE0-B75B-15E2C532E4AF}" type="presParOf" srcId="{EC45F60D-1BC9-4BE2-951D-AE22FC59AABB}" destId="{EA77B86B-A558-46D3-972D-456954660C16}" srcOrd="5" destOrd="0" presId="urn:diagrams.loki3.com/VaryingWidthList"/>
    <dgm:cxn modelId="{27AAD554-7717-4A74-AB71-584785F00F8E}" type="presParOf" srcId="{EC45F60D-1BC9-4BE2-951D-AE22FC59AABB}" destId="{30011424-26A6-4C24-A4F6-AEDB7A3FEF84}" srcOrd="6" destOrd="0" presId="urn:diagrams.loki3.com/VaryingWidthList"/>
    <dgm:cxn modelId="{486C7337-BEC8-422B-8706-4191FD528EBF}" type="presParOf" srcId="{EC45F60D-1BC9-4BE2-951D-AE22FC59AABB}" destId="{8FF2F32C-2992-4185-B42A-BC9025F8F438}" srcOrd="7" destOrd="0" presId="urn:diagrams.loki3.com/VaryingWidthList"/>
    <dgm:cxn modelId="{52C0F93A-CE1D-43E5-92AE-C8F45CFA1723}" type="presParOf" srcId="{EC45F60D-1BC9-4BE2-951D-AE22FC59AABB}" destId="{F78B9261-858F-4724-ADDF-1995C7E5EA0C}" srcOrd="8" destOrd="0" presId="urn:diagrams.loki3.com/VaryingWidthList"/>
    <dgm:cxn modelId="{F0B44761-A4EE-4C3F-9C9B-658372B596BD}" type="presParOf" srcId="{EC45F60D-1BC9-4BE2-951D-AE22FC59AABB}" destId="{522C1068-A0A0-4A7A-8482-949A0F7CC280}" srcOrd="9" destOrd="0" presId="urn:diagrams.loki3.com/VaryingWidthList"/>
    <dgm:cxn modelId="{2B70765A-D1C5-4A0F-BB99-82274612FF7E}" type="presParOf" srcId="{EC45F60D-1BC9-4BE2-951D-AE22FC59AABB}" destId="{69E755AE-60B0-40B1-BC0A-8198422CB762}" srcOrd="10"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1E75EC-2EB3-4EDD-9507-5303E4ADEBBD}" type="doc">
      <dgm:prSet loTypeId="urn:diagrams.loki3.com/VaryingWidthList" loCatId="list" qsTypeId="urn:microsoft.com/office/officeart/2005/8/quickstyle/simple1" qsCatId="simple" csTypeId="urn:microsoft.com/office/officeart/2005/8/colors/accent0_1" csCatId="mainScheme" phldr="1"/>
      <dgm:spPr/>
    </dgm:pt>
    <dgm:pt modelId="{9CD7AB9E-4264-4085-AC42-98D99F0231BA}">
      <dgm:prSet phldrT="[Text]" custT="1"/>
      <dgm:spPr/>
      <dgm:t>
        <a:bodyPr/>
        <a:lstStyle/>
        <a:p>
          <a:r>
            <a:rPr lang="en-US" sz="3200" dirty="0"/>
            <a:t>Classical</a:t>
          </a:r>
        </a:p>
      </dgm:t>
    </dgm:pt>
    <dgm:pt modelId="{5959CE1C-AB32-47BB-A6CE-5E25D4615E91}" type="parTrans" cxnId="{3F2FEAF3-BBA4-4088-B2E5-4C9D93DED278}">
      <dgm:prSet/>
      <dgm:spPr/>
      <dgm:t>
        <a:bodyPr/>
        <a:lstStyle/>
        <a:p>
          <a:endParaRPr lang="en-US" sz="3200"/>
        </a:p>
      </dgm:t>
    </dgm:pt>
    <dgm:pt modelId="{73ED69FF-DE44-4F50-ACB7-C1FFC040D6CE}" type="sibTrans" cxnId="{3F2FEAF3-BBA4-4088-B2E5-4C9D93DED278}">
      <dgm:prSet/>
      <dgm:spPr/>
      <dgm:t>
        <a:bodyPr/>
        <a:lstStyle/>
        <a:p>
          <a:endParaRPr lang="en-US" sz="3200"/>
        </a:p>
      </dgm:t>
    </dgm:pt>
    <dgm:pt modelId="{53552646-3A36-47CD-B62B-BE0F18767A72}">
      <dgm:prSet phldrT="[Text]" custT="1"/>
      <dgm:spPr/>
      <dgm:t>
        <a:bodyPr/>
        <a:lstStyle/>
        <a:p>
          <a:r>
            <a:rPr lang="en-US" sz="3200" dirty="0"/>
            <a:t>Frequency</a:t>
          </a:r>
        </a:p>
      </dgm:t>
    </dgm:pt>
    <dgm:pt modelId="{FF04FEE8-ED37-41B5-8E77-3E2F5D04B589}" type="parTrans" cxnId="{6C524D89-0335-4849-8CAB-C93C07D1319B}">
      <dgm:prSet/>
      <dgm:spPr/>
      <dgm:t>
        <a:bodyPr/>
        <a:lstStyle/>
        <a:p>
          <a:endParaRPr lang="en-US" sz="3200"/>
        </a:p>
      </dgm:t>
    </dgm:pt>
    <dgm:pt modelId="{04F4A5AA-9CF5-49AE-9DDD-B84C5C52511B}" type="sibTrans" cxnId="{6C524D89-0335-4849-8CAB-C93C07D1319B}">
      <dgm:prSet/>
      <dgm:spPr/>
      <dgm:t>
        <a:bodyPr/>
        <a:lstStyle/>
        <a:p>
          <a:endParaRPr lang="en-US" sz="3200"/>
        </a:p>
      </dgm:t>
    </dgm:pt>
    <dgm:pt modelId="{9A7A622C-4C5F-4620-9BBF-F586471FC68F}">
      <dgm:prSet phldrT="[Text]" custT="1"/>
      <dgm:spPr/>
      <dgm:t>
        <a:bodyPr/>
        <a:lstStyle/>
        <a:p>
          <a:r>
            <a:rPr lang="en-US" sz="3200" dirty="0"/>
            <a:t>Subjective</a:t>
          </a:r>
        </a:p>
      </dgm:t>
    </dgm:pt>
    <dgm:pt modelId="{36AAD412-E852-487D-8AF8-E7B033045B06}" type="parTrans" cxnId="{53546702-C038-4C0D-8C96-7E9890EBCAC7}">
      <dgm:prSet/>
      <dgm:spPr/>
      <dgm:t>
        <a:bodyPr/>
        <a:lstStyle/>
        <a:p>
          <a:endParaRPr lang="en-US" sz="3200"/>
        </a:p>
      </dgm:t>
    </dgm:pt>
    <dgm:pt modelId="{A485FF42-2B97-4AA9-B196-3383A12C16AA}" type="sibTrans" cxnId="{53546702-C038-4C0D-8C96-7E9890EBCAC7}">
      <dgm:prSet/>
      <dgm:spPr/>
      <dgm:t>
        <a:bodyPr/>
        <a:lstStyle/>
        <a:p>
          <a:endParaRPr lang="en-US" sz="3200"/>
        </a:p>
      </dgm:t>
    </dgm:pt>
    <dgm:pt modelId="{D39D6917-D708-4293-B6EC-8D570DA6949A}" type="pres">
      <dgm:prSet presAssocID="{111E75EC-2EB3-4EDD-9507-5303E4ADEBBD}" presName="Name0" presStyleCnt="0">
        <dgm:presLayoutVars>
          <dgm:resizeHandles/>
        </dgm:presLayoutVars>
      </dgm:prSet>
      <dgm:spPr/>
    </dgm:pt>
    <dgm:pt modelId="{3F7AED20-953C-432F-9576-6DDBBEB9509D}" type="pres">
      <dgm:prSet presAssocID="{9CD7AB9E-4264-4085-AC42-98D99F0231BA}" presName="text" presStyleLbl="node1" presStyleIdx="0" presStyleCnt="3" custScaleX="116986">
        <dgm:presLayoutVars>
          <dgm:bulletEnabled val="1"/>
        </dgm:presLayoutVars>
      </dgm:prSet>
      <dgm:spPr/>
    </dgm:pt>
    <dgm:pt modelId="{3F4958D3-C243-4E18-BF2B-A6AF45E1E942}" type="pres">
      <dgm:prSet presAssocID="{73ED69FF-DE44-4F50-ACB7-C1FFC040D6CE}" presName="space" presStyleCnt="0"/>
      <dgm:spPr/>
    </dgm:pt>
    <dgm:pt modelId="{9778FE3E-85D1-4EBF-A1C3-E3407ADAE200}" type="pres">
      <dgm:prSet presAssocID="{53552646-3A36-47CD-B62B-BE0F18767A72}" presName="text" presStyleLbl="node1" presStyleIdx="1" presStyleCnt="3" custScaleX="100951">
        <dgm:presLayoutVars>
          <dgm:bulletEnabled val="1"/>
        </dgm:presLayoutVars>
      </dgm:prSet>
      <dgm:spPr/>
    </dgm:pt>
    <dgm:pt modelId="{77E2BB9C-E698-42EC-8E75-9E9D139E8B90}" type="pres">
      <dgm:prSet presAssocID="{04F4A5AA-9CF5-49AE-9DDD-B84C5C52511B}" presName="space" presStyleCnt="0"/>
      <dgm:spPr/>
    </dgm:pt>
    <dgm:pt modelId="{FEB8AE1A-7817-4212-A49A-DE547FB0F8D0}" type="pres">
      <dgm:prSet presAssocID="{9A7A622C-4C5F-4620-9BBF-F586471FC68F}" presName="text" presStyleLbl="node1" presStyleIdx="2" presStyleCnt="3">
        <dgm:presLayoutVars>
          <dgm:bulletEnabled val="1"/>
        </dgm:presLayoutVars>
      </dgm:prSet>
      <dgm:spPr/>
    </dgm:pt>
  </dgm:ptLst>
  <dgm:cxnLst>
    <dgm:cxn modelId="{53546702-C038-4C0D-8C96-7E9890EBCAC7}" srcId="{111E75EC-2EB3-4EDD-9507-5303E4ADEBBD}" destId="{9A7A622C-4C5F-4620-9BBF-F586471FC68F}" srcOrd="2" destOrd="0" parTransId="{36AAD412-E852-487D-8AF8-E7B033045B06}" sibTransId="{A485FF42-2B97-4AA9-B196-3383A12C16AA}"/>
    <dgm:cxn modelId="{C6EB6C0F-B218-4BB3-A807-166FCAD7FC8A}" type="presOf" srcId="{111E75EC-2EB3-4EDD-9507-5303E4ADEBBD}" destId="{D39D6917-D708-4293-B6EC-8D570DA6949A}" srcOrd="0" destOrd="0" presId="urn:diagrams.loki3.com/VaryingWidthList"/>
    <dgm:cxn modelId="{6C524D89-0335-4849-8CAB-C93C07D1319B}" srcId="{111E75EC-2EB3-4EDD-9507-5303E4ADEBBD}" destId="{53552646-3A36-47CD-B62B-BE0F18767A72}" srcOrd="1" destOrd="0" parTransId="{FF04FEE8-ED37-41B5-8E77-3E2F5D04B589}" sibTransId="{04F4A5AA-9CF5-49AE-9DDD-B84C5C52511B}"/>
    <dgm:cxn modelId="{88DA859E-F031-4D2C-BA20-40B8BDC7968C}" type="presOf" srcId="{9A7A622C-4C5F-4620-9BBF-F586471FC68F}" destId="{FEB8AE1A-7817-4212-A49A-DE547FB0F8D0}" srcOrd="0" destOrd="0" presId="urn:diagrams.loki3.com/VaryingWidthList"/>
    <dgm:cxn modelId="{33A1DAAF-495A-460A-84BF-967B798FC563}" type="presOf" srcId="{9CD7AB9E-4264-4085-AC42-98D99F0231BA}" destId="{3F7AED20-953C-432F-9576-6DDBBEB9509D}" srcOrd="0" destOrd="0" presId="urn:diagrams.loki3.com/VaryingWidthList"/>
    <dgm:cxn modelId="{D73379B1-7AA4-48D2-86B5-789D4983A56F}" type="presOf" srcId="{53552646-3A36-47CD-B62B-BE0F18767A72}" destId="{9778FE3E-85D1-4EBF-A1C3-E3407ADAE200}" srcOrd="0" destOrd="0" presId="urn:diagrams.loki3.com/VaryingWidthList"/>
    <dgm:cxn modelId="{3F2FEAF3-BBA4-4088-B2E5-4C9D93DED278}" srcId="{111E75EC-2EB3-4EDD-9507-5303E4ADEBBD}" destId="{9CD7AB9E-4264-4085-AC42-98D99F0231BA}" srcOrd="0" destOrd="0" parTransId="{5959CE1C-AB32-47BB-A6CE-5E25D4615E91}" sibTransId="{73ED69FF-DE44-4F50-ACB7-C1FFC040D6CE}"/>
    <dgm:cxn modelId="{E22967D7-D33C-4EBA-85AF-AA31861FC80D}" type="presParOf" srcId="{D39D6917-D708-4293-B6EC-8D570DA6949A}" destId="{3F7AED20-953C-432F-9576-6DDBBEB9509D}" srcOrd="0" destOrd="0" presId="urn:diagrams.loki3.com/VaryingWidthList"/>
    <dgm:cxn modelId="{D7CE23BB-65EB-45BD-A299-3EA022B4ED6C}" type="presParOf" srcId="{D39D6917-D708-4293-B6EC-8D570DA6949A}" destId="{3F4958D3-C243-4E18-BF2B-A6AF45E1E942}" srcOrd="1" destOrd="0" presId="urn:diagrams.loki3.com/VaryingWidthList"/>
    <dgm:cxn modelId="{40C47347-847E-4937-9B09-4C1974F60555}" type="presParOf" srcId="{D39D6917-D708-4293-B6EC-8D570DA6949A}" destId="{9778FE3E-85D1-4EBF-A1C3-E3407ADAE200}" srcOrd="2" destOrd="0" presId="urn:diagrams.loki3.com/VaryingWidthList"/>
    <dgm:cxn modelId="{73752C08-50BC-4289-90F5-FAAFE838708B}" type="presParOf" srcId="{D39D6917-D708-4293-B6EC-8D570DA6949A}" destId="{77E2BB9C-E698-42EC-8E75-9E9D139E8B90}" srcOrd="3" destOrd="0" presId="urn:diagrams.loki3.com/VaryingWidthList"/>
    <dgm:cxn modelId="{F72A4A5E-F5AE-47D8-A866-05EEAA0FA694}" type="presParOf" srcId="{D39D6917-D708-4293-B6EC-8D570DA6949A}" destId="{FEB8AE1A-7817-4212-A49A-DE547FB0F8D0}"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74AD4C5-E811-428E-A6CB-775384264DF1}" type="doc">
      <dgm:prSet loTypeId="urn:diagrams.loki3.com/VaryingWidthList" loCatId="list" qsTypeId="urn:microsoft.com/office/officeart/2005/8/quickstyle/simple1" qsCatId="simple" csTypeId="urn:microsoft.com/office/officeart/2005/8/colors/accent0_1" csCatId="mainScheme" phldr="1"/>
      <dgm:spPr/>
    </dgm:pt>
    <dgm:pt modelId="{3F4618D9-D957-44B8-A4F3-A05D43C1D0EA}">
      <dgm:prSet phldrT="[Text]" custT="1"/>
      <dgm:spPr>
        <a:blipFill>
          <a:blip xmlns:r="http://schemas.openxmlformats.org/officeDocument/2006/relationships" r:embed="rId1"/>
          <a:stretch>
            <a:fillRect t="-3261"/>
          </a:stretch>
        </a:blipFill>
      </dgm:spPr>
      <dgm:t>
        <a:bodyPr/>
        <a:lstStyle/>
        <a:p>
          <a:r>
            <a:rPr lang="en-US">
              <a:noFill/>
            </a:rPr>
            <a:t> </a:t>
          </a:r>
        </a:p>
      </dgm:t>
    </dgm:pt>
    <dgm:pt modelId="{FF175A1B-99E0-43A4-9EE8-989264097FEB}" type="parTrans" cxnId="{9DB9F822-5868-4684-A2BE-1AB324963681}">
      <dgm:prSet/>
      <dgm:spPr/>
      <dgm:t>
        <a:bodyPr/>
        <a:lstStyle/>
        <a:p>
          <a:endParaRPr lang="en-US" sz="3200"/>
        </a:p>
      </dgm:t>
    </dgm:pt>
    <dgm:pt modelId="{EBECCB1C-DE79-4892-938D-478241076369}" type="sibTrans" cxnId="{9DB9F822-5868-4684-A2BE-1AB324963681}">
      <dgm:prSet/>
      <dgm:spPr/>
      <dgm:t>
        <a:bodyPr/>
        <a:lstStyle/>
        <a:p>
          <a:endParaRPr lang="en-US" sz="3200"/>
        </a:p>
      </dgm:t>
    </dgm:pt>
    <dgm:pt modelId="{529536DC-98C2-45CB-BA7D-043C33F66E05}">
      <dgm:prSet phldrT="[Text]" custT="1"/>
      <dgm:spPr>
        <a:blipFill>
          <a:blip xmlns:r="http://schemas.openxmlformats.org/officeDocument/2006/relationships" r:embed="rId2"/>
          <a:stretch>
            <a:fillRect t="-3261" b="-9239"/>
          </a:stretch>
        </a:blipFill>
      </dgm:spPr>
      <dgm:t>
        <a:bodyPr/>
        <a:lstStyle/>
        <a:p>
          <a:r>
            <a:rPr lang="en-US">
              <a:noFill/>
            </a:rPr>
            <a:t> </a:t>
          </a:r>
        </a:p>
      </dgm:t>
    </dgm:pt>
    <dgm:pt modelId="{F9F7F32C-F67B-4143-ACDA-3ED808BDA1E8}" type="parTrans" cxnId="{873B3504-BC5B-4960-BC54-95A93B039FCF}">
      <dgm:prSet/>
      <dgm:spPr/>
      <dgm:t>
        <a:bodyPr/>
        <a:lstStyle/>
        <a:p>
          <a:endParaRPr lang="en-US" sz="3200"/>
        </a:p>
      </dgm:t>
    </dgm:pt>
    <dgm:pt modelId="{B0B0D3B2-6A5C-4A5E-90DB-7F87E830EC48}" type="sibTrans" cxnId="{873B3504-BC5B-4960-BC54-95A93B039FCF}">
      <dgm:prSet/>
      <dgm:spPr/>
      <dgm:t>
        <a:bodyPr/>
        <a:lstStyle/>
        <a:p>
          <a:endParaRPr lang="en-US" sz="3200"/>
        </a:p>
      </dgm:t>
    </dgm:pt>
    <dgm:pt modelId="{AA0CAB0E-888E-444F-9B80-3EC799E8C529}">
      <dgm:prSet phldrT="[Text]" custT="1"/>
      <dgm:spPr>
        <a:blipFill>
          <a:blip xmlns:r="http://schemas.openxmlformats.org/officeDocument/2006/relationships" r:embed="rId3"/>
          <a:stretch>
            <a:fillRect l="-1637" t="-3825" r="-4746" b="-10383"/>
          </a:stretch>
        </a:blipFill>
      </dgm:spPr>
      <dgm:t>
        <a:bodyPr/>
        <a:lstStyle/>
        <a:p>
          <a:r>
            <a:rPr lang="en-US">
              <a:noFill/>
            </a:rPr>
            <a:t> </a:t>
          </a:r>
        </a:p>
      </dgm:t>
    </dgm:pt>
    <dgm:pt modelId="{4F969AFB-30CC-4103-8205-CD4C6806623B}" type="parTrans" cxnId="{E344891F-AA0E-48FA-A3CD-C2BCE11727BB}">
      <dgm:prSet/>
      <dgm:spPr/>
      <dgm:t>
        <a:bodyPr/>
        <a:lstStyle/>
        <a:p>
          <a:endParaRPr lang="en-US" sz="3200"/>
        </a:p>
      </dgm:t>
    </dgm:pt>
    <dgm:pt modelId="{A4321CD5-F321-45F6-8C60-C9CBCDE000B3}" type="sibTrans" cxnId="{E344891F-AA0E-48FA-A3CD-C2BCE11727BB}">
      <dgm:prSet/>
      <dgm:spPr/>
      <dgm:t>
        <a:bodyPr/>
        <a:lstStyle/>
        <a:p>
          <a:endParaRPr lang="en-US" sz="3200"/>
        </a:p>
      </dgm:t>
    </dgm:pt>
    <dgm:pt modelId="{44F93FB0-5491-425F-A48E-EF8BAD7D2383}">
      <dgm:prSet phldrT="[Text]" custT="1"/>
      <dgm:spPr/>
      <dgm:t>
        <a:bodyPr/>
        <a:lstStyle/>
        <a:p>
          <a:r>
            <a:rPr lang="en-US" sz="3200" dirty="0"/>
            <a:t>Exclusive</a:t>
          </a:r>
          <a:r>
            <a:rPr lang="en-US" sz="3200" baseline="0" dirty="0"/>
            <a:t> event</a:t>
          </a:r>
          <a:endParaRPr lang="en-US" sz="3200" dirty="0"/>
        </a:p>
      </dgm:t>
    </dgm:pt>
    <dgm:pt modelId="{A98B93F3-CE71-46ED-BB48-50651F6739C4}" type="parTrans" cxnId="{6C9224C8-22E0-4E15-8777-66D93021126F}">
      <dgm:prSet/>
      <dgm:spPr/>
      <dgm:t>
        <a:bodyPr/>
        <a:lstStyle/>
        <a:p>
          <a:endParaRPr lang="en-US" sz="3200"/>
        </a:p>
      </dgm:t>
    </dgm:pt>
    <dgm:pt modelId="{5AFA5926-CF2C-4A5E-9797-316CE14BCE4D}" type="sibTrans" cxnId="{6C9224C8-22E0-4E15-8777-66D93021126F}">
      <dgm:prSet/>
      <dgm:spPr/>
      <dgm:t>
        <a:bodyPr/>
        <a:lstStyle/>
        <a:p>
          <a:endParaRPr lang="en-US" sz="3200"/>
        </a:p>
      </dgm:t>
    </dgm:pt>
    <dgm:pt modelId="{84967532-6211-4391-A546-3A2E01051E15}">
      <dgm:prSet phldrT="[Text]" custT="1"/>
      <dgm:spPr/>
      <dgm:t>
        <a:bodyPr/>
        <a:lstStyle/>
        <a:p>
          <a:r>
            <a:rPr lang="en-US" sz="3200" dirty="0"/>
            <a:t>Exhaustive event</a:t>
          </a:r>
        </a:p>
      </dgm:t>
    </dgm:pt>
    <dgm:pt modelId="{3230705E-AFD4-4348-99DC-B17EB8498269}" type="parTrans" cxnId="{D610E800-283D-4DD1-BE9F-A983FCC36C35}">
      <dgm:prSet/>
      <dgm:spPr/>
      <dgm:t>
        <a:bodyPr/>
        <a:lstStyle/>
        <a:p>
          <a:endParaRPr lang="en-US" sz="3200"/>
        </a:p>
      </dgm:t>
    </dgm:pt>
    <dgm:pt modelId="{D64F94E2-B0FC-4140-91DA-26830939255A}" type="sibTrans" cxnId="{D610E800-283D-4DD1-BE9F-A983FCC36C35}">
      <dgm:prSet/>
      <dgm:spPr/>
      <dgm:t>
        <a:bodyPr/>
        <a:lstStyle/>
        <a:p>
          <a:endParaRPr lang="en-US" sz="3200"/>
        </a:p>
      </dgm:t>
    </dgm:pt>
    <dgm:pt modelId="{98A1B7F2-DE4C-493D-9AE9-9CF3A96CF72C}">
      <dgm:prSet phldrT="[Text]" custT="1"/>
      <dgm:spPr/>
      <dgm:t>
        <a:bodyPr/>
        <a:lstStyle/>
        <a:p>
          <a:r>
            <a:rPr lang="en-US" sz="3200" dirty="0"/>
            <a:t>Equally likely event</a:t>
          </a:r>
        </a:p>
      </dgm:t>
    </dgm:pt>
    <dgm:pt modelId="{12E49FF9-A396-48AF-B71E-E275729100A5}" type="parTrans" cxnId="{09ADD82A-0A0A-4F2B-A272-BF9FE80F9D30}">
      <dgm:prSet/>
      <dgm:spPr/>
      <dgm:t>
        <a:bodyPr/>
        <a:lstStyle/>
        <a:p>
          <a:endParaRPr lang="en-US" sz="3200"/>
        </a:p>
      </dgm:t>
    </dgm:pt>
    <dgm:pt modelId="{9C4210B0-3A75-4648-9E48-EFB6FE3B9758}" type="sibTrans" cxnId="{09ADD82A-0A0A-4F2B-A272-BF9FE80F9D30}">
      <dgm:prSet/>
      <dgm:spPr/>
      <dgm:t>
        <a:bodyPr/>
        <a:lstStyle/>
        <a:p>
          <a:endParaRPr lang="en-US" sz="3200"/>
        </a:p>
      </dgm:t>
    </dgm:pt>
    <dgm:pt modelId="{EC45F60D-1BC9-4BE2-951D-AE22FC59AABB}" type="pres">
      <dgm:prSet presAssocID="{E74AD4C5-E811-428E-A6CB-775384264DF1}" presName="Name0" presStyleCnt="0">
        <dgm:presLayoutVars>
          <dgm:resizeHandles/>
        </dgm:presLayoutVars>
      </dgm:prSet>
      <dgm:spPr/>
    </dgm:pt>
    <dgm:pt modelId="{0437AC34-6A80-4DD1-BFBC-BE37B8886052}" type="pres">
      <dgm:prSet presAssocID="{3F4618D9-D957-44B8-A4F3-A05D43C1D0EA}" presName="text" presStyleLbl="node1" presStyleIdx="0" presStyleCnt="6" custScaleX="135656">
        <dgm:presLayoutVars>
          <dgm:bulletEnabled val="1"/>
        </dgm:presLayoutVars>
      </dgm:prSet>
      <dgm:spPr/>
    </dgm:pt>
    <dgm:pt modelId="{53D2C199-0830-4B53-B5A4-AA0DC381C29D}" type="pres">
      <dgm:prSet presAssocID="{EBECCB1C-DE79-4892-938D-478241076369}" presName="space" presStyleCnt="0"/>
      <dgm:spPr/>
    </dgm:pt>
    <dgm:pt modelId="{649328B0-26F2-4EC9-B521-0C45ECE0EC99}" type="pres">
      <dgm:prSet presAssocID="{529536DC-98C2-45CB-BA7D-043C33F66E05}" presName="text" presStyleLbl="node1" presStyleIdx="1" presStyleCnt="6" custScaleX="135656">
        <dgm:presLayoutVars>
          <dgm:bulletEnabled val="1"/>
        </dgm:presLayoutVars>
      </dgm:prSet>
      <dgm:spPr/>
    </dgm:pt>
    <dgm:pt modelId="{E6C56E61-B000-4ACD-8A83-344D6811F392}" type="pres">
      <dgm:prSet presAssocID="{B0B0D3B2-6A5C-4A5E-90DB-7F87E830EC48}" presName="space" presStyleCnt="0"/>
      <dgm:spPr/>
    </dgm:pt>
    <dgm:pt modelId="{BD5BF15D-66CA-4474-B84A-EE4A7780857B}" type="pres">
      <dgm:prSet presAssocID="{AA0CAB0E-888E-444F-9B80-3EC799E8C529}" presName="text" presStyleLbl="node1" presStyleIdx="2" presStyleCnt="6" custScaleX="106163">
        <dgm:presLayoutVars>
          <dgm:bulletEnabled val="1"/>
        </dgm:presLayoutVars>
      </dgm:prSet>
      <dgm:spPr/>
    </dgm:pt>
    <dgm:pt modelId="{EA77B86B-A558-46D3-972D-456954660C16}" type="pres">
      <dgm:prSet presAssocID="{A4321CD5-F321-45F6-8C60-C9CBCDE000B3}" presName="space" presStyleCnt="0"/>
      <dgm:spPr/>
    </dgm:pt>
    <dgm:pt modelId="{30011424-26A6-4C24-A4F6-AEDB7A3FEF84}" type="pres">
      <dgm:prSet presAssocID="{44F93FB0-5491-425F-A48E-EF8BAD7D2383}" presName="text" presStyleLbl="node1" presStyleIdx="3" presStyleCnt="6" custScaleX="208446">
        <dgm:presLayoutVars>
          <dgm:bulletEnabled val="1"/>
        </dgm:presLayoutVars>
      </dgm:prSet>
      <dgm:spPr/>
    </dgm:pt>
    <dgm:pt modelId="{8FF2F32C-2992-4185-B42A-BC9025F8F438}" type="pres">
      <dgm:prSet presAssocID="{5AFA5926-CF2C-4A5E-9797-316CE14BCE4D}" presName="space" presStyleCnt="0"/>
      <dgm:spPr/>
    </dgm:pt>
    <dgm:pt modelId="{F78B9261-858F-4724-ADDF-1995C7E5EA0C}" type="pres">
      <dgm:prSet presAssocID="{84967532-6211-4391-A546-3A2E01051E15}" presName="text" presStyleLbl="node1" presStyleIdx="4" presStyleCnt="6" custScaleX="181836">
        <dgm:presLayoutVars>
          <dgm:bulletEnabled val="1"/>
        </dgm:presLayoutVars>
      </dgm:prSet>
      <dgm:spPr/>
    </dgm:pt>
    <dgm:pt modelId="{522C1068-A0A0-4A7A-8482-949A0F7CC280}" type="pres">
      <dgm:prSet presAssocID="{D64F94E2-B0FC-4140-91DA-26830939255A}" presName="space" presStyleCnt="0"/>
      <dgm:spPr/>
    </dgm:pt>
    <dgm:pt modelId="{69E755AE-60B0-40B1-BC0A-8198422CB762}" type="pres">
      <dgm:prSet presAssocID="{98A1B7F2-DE4C-493D-9AE9-9CF3A96CF72C}" presName="text" presStyleLbl="node1" presStyleIdx="5" presStyleCnt="6" custScaleX="167575">
        <dgm:presLayoutVars>
          <dgm:bulletEnabled val="1"/>
        </dgm:presLayoutVars>
      </dgm:prSet>
      <dgm:spPr/>
    </dgm:pt>
  </dgm:ptLst>
  <dgm:cxnLst>
    <dgm:cxn modelId="{D610E800-283D-4DD1-BE9F-A983FCC36C35}" srcId="{E74AD4C5-E811-428E-A6CB-775384264DF1}" destId="{84967532-6211-4391-A546-3A2E01051E15}" srcOrd="4" destOrd="0" parTransId="{3230705E-AFD4-4348-99DC-B17EB8498269}" sibTransId="{D64F94E2-B0FC-4140-91DA-26830939255A}"/>
    <dgm:cxn modelId="{873B3504-BC5B-4960-BC54-95A93B039FCF}" srcId="{E74AD4C5-E811-428E-A6CB-775384264DF1}" destId="{529536DC-98C2-45CB-BA7D-043C33F66E05}" srcOrd="1" destOrd="0" parTransId="{F9F7F32C-F67B-4143-ACDA-3ED808BDA1E8}" sibTransId="{B0B0D3B2-6A5C-4A5E-90DB-7F87E830EC48}"/>
    <dgm:cxn modelId="{E344891F-AA0E-48FA-A3CD-C2BCE11727BB}" srcId="{E74AD4C5-E811-428E-A6CB-775384264DF1}" destId="{AA0CAB0E-888E-444F-9B80-3EC799E8C529}" srcOrd="2" destOrd="0" parTransId="{4F969AFB-30CC-4103-8205-CD4C6806623B}" sibTransId="{A4321CD5-F321-45F6-8C60-C9CBCDE000B3}"/>
    <dgm:cxn modelId="{09830221-F5B9-43C0-84D7-8E16210BF89D}" type="presOf" srcId="{E74AD4C5-E811-428E-A6CB-775384264DF1}" destId="{EC45F60D-1BC9-4BE2-951D-AE22FC59AABB}" srcOrd="0" destOrd="0" presId="urn:diagrams.loki3.com/VaryingWidthList"/>
    <dgm:cxn modelId="{9DB9F822-5868-4684-A2BE-1AB324963681}" srcId="{E74AD4C5-E811-428E-A6CB-775384264DF1}" destId="{3F4618D9-D957-44B8-A4F3-A05D43C1D0EA}" srcOrd="0" destOrd="0" parTransId="{FF175A1B-99E0-43A4-9EE8-989264097FEB}" sibTransId="{EBECCB1C-DE79-4892-938D-478241076369}"/>
    <dgm:cxn modelId="{09ADD82A-0A0A-4F2B-A272-BF9FE80F9D30}" srcId="{E74AD4C5-E811-428E-A6CB-775384264DF1}" destId="{98A1B7F2-DE4C-493D-9AE9-9CF3A96CF72C}" srcOrd="5" destOrd="0" parTransId="{12E49FF9-A396-48AF-B71E-E275729100A5}" sibTransId="{9C4210B0-3A75-4648-9E48-EFB6FE3B9758}"/>
    <dgm:cxn modelId="{5305766B-CA3B-4AF9-92F0-A0D15663D143}" type="presOf" srcId="{44F93FB0-5491-425F-A48E-EF8BAD7D2383}" destId="{30011424-26A6-4C24-A4F6-AEDB7A3FEF84}" srcOrd="0" destOrd="0" presId="urn:diagrams.loki3.com/VaryingWidthList"/>
    <dgm:cxn modelId="{B8E5D36C-50C3-4BA6-A2CE-C19726E8FA49}" type="presOf" srcId="{98A1B7F2-DE4C-493D-9AE9-9CF3A96CF72C}" destId="{69E755AE-60B0-40B1-BC0A-8198422CB762}" srcOrd="0" destOrd="0" presId="urn:diagrams.loki3.com/VaryingWidthList"/>
    <dgm:cxn modelId="{1DA0AD78-C018-405B-B624-1D2D7F70CE7D}" type="presOf" srcId="{84967532-6211-4391-A546-3A2E01051E15}" destId="{F78B9261-858F-4724-ADDF-1995C7E5EA0C}" srcOrd="0" destOrd="0" presId="urn:diagrams.loki3.com/VaryingWidthList"/>
    <dgm:cxn modelId="{0CB62781-867A-44A6-A03A-9CC3331519AB}" type="presOf" srcId="{529536DC-98C2-45CB-BA7D-043C33F66E05}" destId="{649328B0-26F2-4EC9-B521-0C45ECE0EC99}" srcOrd="0" destOrd="0" presId="urn:diagrams.loki3.com/VaryingWidthList"/>
    <dgm:cxn modelId="{19CF6297-DD78-40E2-95D1-1DA515C9288B}" type="presOf" srcId="{AA0CAB0E-888E-444F-9B80-3EC799E8C529}" destId="{BD5BF15D-66CA-4474-B84A-EE4A7780857B}" srcOrd="0" destOrd="0" presId="urn:diagrams.loki3.com/VaryingWidthList"/>
    <dgm:cxn modelId="{A87100A6-C4E6-4778-890C-D669FAEAE7B9}" type="presOf" srcId="{3F4618D9-D957-44B8-A4F3-A05D43C1D0EA}" destId="{0437AC34-6A80-4DD1-BFBC-BE37B8886052}" srcOrd="0" destOrd="0" presId="urn:diagrams.loki3.com/VaryingWidthList"/>
    <dgm:cxn modelId="{6C9224C8-22E0-4E15-8777-66D93021126F}" srcId="{E74AD4C5-E811-428E-A6CB-775384264DF1}" destId="{44F93FB0-5491-425F-A48E-EF8BAD7D2383}" srcOrd="3" destOrd="0" parTransId="{A98B93F3-CE71-46ED-BB48-50651F6739C4}" sibTransId="{5AFA5926-CF2C-4A5E-9797-316CE14BCE4D}"/>
    <dgm:cxn modelId="{46F2D8A9-2F14-405F-B8F9-6A91453909E9}" type="presParOf" srcId="{EC45F60D-1BC9-4BE2-951D-AE22FC59AABB}" destId="{0437AC34-6A80-4DD1-BFBC-BE37B8886052}" srcOrd="0" destOrd="0" presId="urn:diagrams.loki3.com/VaryingWidthList"/>
    <dgm:cxn modelId="{AC733156-85E5-413F-A3B0-8C0154EB2C25}" type="presParOf" srcId="{EC45F60D-1BC9-4BE2-951D-AE22FC59AABB}" destId="{53D2C199-0830-4B53-B5A4-AA0DC381C29D}" srcOrd="1" destOrd="0" presId="urn:diagrams.loki3.com/VaryingWidthList"/>
    <dgm:cxn modelId="{909877B5-DA31-4A8B-8244-437270BE521A}" type="presParOf" srcId="{EC45F60D-1BC9-4BE2-951D-AE22FC59AABB}" destId="{649328B0-26F2-4EC9-B521-0C45ECE0EC99}" srcOrd="2" destOrd="0" presId="urn:diagrams.loki3.com/VaryingWidthList"/>
    <dgm:cxn modelId="{762F0146-162D-4A48-B330-4B9CE18A6E3D}" type="presParOf" srcId="{EC45F60D-1BC9-4BE2-951D-AE22FC59AABB}" destId="{E6C56E61-B000-4ACD-8A83-344D6811F392}" srcOrd="3" destOrd="0" presId="urn:diagrams.loki3.com/VaryingWidthList"/>
    <dgm:cxn modelId="{D75169B5-FCC5-4207-9AAE-CECDD63FB7B1}" type="presParOf" srcId="{EC45F60D-1BC9-4BE2-951D-AE22FC59AABB}" destId="{BD5BF15D-66CA-4474-B84A-EE4A7780857B}" srcOrd="4" destOrd="0" presId="urn:diagrams.loki3.com/VaryingWidthList"/>
    <dgm:cxn modelId="{658167C9-AE69-4DE0-B75B-15E2C532E4AF}" type="presParOf" srcId="{EC45F60D-1BC9-4BE2-951D-AE22FC59AABB}" destId="{EA77B86B-A558-46D3-972D-456954660C16}" srcOrd="5" destOrd="0" presId="urn:diagrams.loki3.com/VaryingWidthList"/>
    <dgm:cxn modelId="{27AAD554-7717-4A74-AB71-584785F00F8E}" type="presParOf" srcId="{EC45F60D-1BC9-4BE2-951D-AE22FC59AABB}" destId="{30011424-26A6-4C24-A4F6-AEDB7A3FEF84}" srcOrd="6" destOrd="0" presId="urn:diagrams.loki3.com/VaryingWidthList"/>
    <dgm:cxn modelId="{486C7337-BEC8-422B-8706-4191FD528EBF}" type="presParOf" srcId="{EC45F60D-1BC9-4BE2-951D-AE22FC59AABB}" destId="{8FF2F32C-2992-4185-B42A-BC9025F8F438}" srcOrd="7" destOrd="0" presId="urn:diagrams.loki3.com/VaryingWidthList"/>
    <dgm:cxn modelId="{52C0F93A-CE1D-43E5-92AE-C8F45CFA1723}" type="presParOf" srcId="{EC45F60D-1BC9-4BE2-951D-AE22FC59AABB}" destId="{F78B9261-858F-4724-ADDF-1995C7E5EA0C}" srcOrd="8" destOrd="0" presId="urn:diagrams.loki3.com/VaryingWidthList"/>
    <dgm:cxn modelId="{F0B44761-A4EE-4C3F-9C9B-658372B596BD}" type="presParOf" srcId="{EC45F60D-1BC9-4BE2-951D-AE22FC59AABB}" destId="{522C1068-A0A0-4A7A-8482-949A0F7CC280}" srcOrd="9" destOrd="0" presId="urn:diagrams.loki3.com/VaryingWidthList"/>
    <dgm:cxn modelId="{2B70765A-D1C5-4A0F-BB99-82274612FF7E}" type="presParOf" srcId="{EC45F60D-1BC9-4BE2-951D-AE22FC59AABB}" destId="{69E755AE-60B0-40B1-BC0A-8198422CB762}" srcOrd="10"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7AC34-6A80-4DD1-BFBC-BE37B8886052}">
      <dsp:nvSpPr>
        <dsp:cNvPr id="0" name=""/>
        <dsp:cNvSpPr/>
      </dsp:nvSpPr>
      <dsp:spPr>
        <a:xfrm>
          <a:off x="947982" y="1903"/>
          <a:ext cx="3845847" cy="110800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Union of events </a:t>
          </a:r>
          <a14:m xmlns:a14="http://schemas.microsoft.com/office/drawing/2010/main">
            <m:oMath xmlns:m="http://schemas.openxmlformats.org/officeDocument/2006/math">
              <m:d>
                <m:dPr>
                  <m:ctrlPr>
                    <a:rPr lang="en-US" sz="3200" i="1" kern="1200" dirty="0" smtClean="0">
                      <a:latin typeface="Cambria Math" panose="02040503050406030204" pitchFamily="18" charset="0"/>
                    </a:rPr>
                  </m:ctrlPr>
                </m:dPr>
                <m:e>
                  <m:r>
                    <a:rPr lang="en-US" sz="3200" b="0" i="1" kern="1200" dirty="0" smtClean="0">
                      <a:latin typeface="Cambria Math" panose="02040503050406030204" pitchFamily="18" charset="0"/>
                    </a:rPr>
                    <m:t>𝐴</m:t>
                  </m:r>
                  <m:r>
                    <a:rPr lang="en-US" sz="3200" b="0" i="1" kern="1200" dirty="0" smtClean="0">
                      <a:latin typeface="Cambria Math" panose="02040503050406030204" pitchFamily="18" charset="0"/>
                    </a:rPr>
                    <m:t>∪</m:t>
                  </m:r>
                  <m:r>
                    <a:rPr lang="en-US" sz="3200" b="0" i="1" kern="1200" dirty="0" smtClean="0">
                      <a:latin typeface="Cambria Math" panose="02040503050406030204" pitchFamily="18" charset="0"/>
                      <a:ea typeface="Cambria Math" panose="02040503050406030204" pitchFamily="18" charset="0"/>
                    </a:rPr>
                    <m:t>𝐵</m:t>
                  </m:r>
                </m:e>
              </m:d>
            </m:oMath>
          </a14:m>
          <a:endParaRPr lang="en-US" sz="3200" kern="1200" dirty="0"/>
        </a:p>
      </dsp:txBody>
      <dsp:txXfrm>
        <a:off x="947982" y="1903"/>
        <a:ext cx="3845847" cy="1108002"/>
      </dsp:txXfrm>
    </dsp:sp>
    <dsp:sp modelId="{649328B0-26F2-4EC9-B521-0C45ECE0EC99}">
      <dsp:nvSpPr>
        <dsp:cNvPr id="0" name=""/>
        <dsp:cNvSpPr/>
      </dsp:nvSpPr>
      <dsp:spPr>
        <a:xfrm>
          <a:off x="947982" y="1165305"/>
          <a:ext cx="3845847" cy="110800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Intersection of events </a:t>
          </a:r>
          <a14:m xmlns:a14="http://schemas.microsoft.com/office/drawing/2010/main">
            <m:oMath xmlns:m="http://schemas.openxmlformats.org/officeDocument/2006/math">
              <m:r>
                <a:rPr lang="en-US" sz="3200" b="0" i="0" kern="1200" dirty="0" smtClean="0">
                  <a:latin typeface="Cambria Math" panose="02040503050406030204" pitchFamily="18" charset="0"/>
                  <a:ea typeface="Cambria Math" panose="02040503050406030204" pitchFamily="18" charset="0"/>
                </a:rPr>
                <m:t>(</m:t>
              </m:r>
              <m:r>
                <m:rPr>
                  <m:sty m:val="p"/>
                </m:rPr>
                <a:rPr lang="en-US" sz="3200" b="0" i="0" kern="1200" dirty="0" smtClean="0">
                  <a:latin typeface="Cambria Math" panose="02040503050406030204" pitchFamily="18" charset="0"/>
                  <a:ea typeface="Cambria Math" panose="02040503050406030204" pitchFamily="18" charset="0"/>
                </a:rPr>
                <m:t>A</m:t>
              </m:r>
              <m:r>
                <a:rPr lang="en-US" sz="3200" i="1" kern="1200" dirty="0" smtClean="0">
                  <a:latin typeface="Cambria Math" panose="02040503050406030204" pitchFamily="18" charset="0"/>
                  <a:ea typeface="Cambria Math" panose="02040503050406030204" pitchFamily="18" charset="0"/>
                </a:rPr>
                <m:t>∩</m:t>
              </m:r>
              <m:r>
                <a:rPr lang="en-US" sz="3200" b="0" i="1" kern="1200" dirty="0" smtClean="0">
                  <a:latin typeface="Cambria Math" panose="02040503050406030204" pitchFamily="18" charset="0"/>
                  <a:ea typeface="Cambria Math" panose="02040503050406030204" pitchFamily="18" charset="0"/>
                </a:rPr>
                <m:t>𝐵</m:t>
              </m:r>
              <m:r>
                <a:rPr lang="en-US" sz="3200" b="0" i="1" kern="1200" dirty="0" smtClean="0">
                  <a:latin typeface="Cambria Math" panose="02040503050406030204" pitchFamily="18" charset="0"/>
                  <a:ea typeface="Cambria Math" panose="02040503050406030204" pitchFamily="18" charset="0"/>
                </a:rPr>
                <m:t>)</m:t>
              </m:r>
            </m:oMath>
          </a14:m>
          <a:endParaRPr lang="en-US" sz="3200" kern="1200" dirty="0"/>
        </a:p>
      </dsp:txBody>
      <dsp:txXfrm>
        <a:off x="947982" y="1165305"/>
        <a:ext cx="3845847" cy="1108002"/>
      </dsp:txXfrm>
    </dsp:sp>
    <dsp:sp modelId="{BD5BF15D-66CA-4474-B84A-EE4A7780857B}">
      <dsp:nvSpPr>
        <dsp:cNvPr id="0" name=""/>
        <dsp:cNvSpPr/>
      </dsp:nvSpPr>
      <dsp:spPr>
        <a:xfrm>
          <a:off x="1015241" y="2328708"/>
          <a:ext cx="3711330" cy="110800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Complement of an event </a:t>
          </a:r>
          <a14:m xmlns:a14="http://schemas.microsoft.com/office/drawing/2010/main">
            <m:oMath xmlns:m="http://schemas.openxmlformats.org/officeDocument/2006/math">
              <m:d>
                <m:dPr>
                  <m:ctrlPr>
                    <a:rPr lang="en-US" sz="3200" b="0" i="1" kern="1200" smtClean="0">
                      <a:latin typeface="Cambria Math" panose="02040503050406030204" pitchFamily="18" charset="0"/>
                    </a:rPr>
                  </m:ctrlPr>
                </m:dPr>
                <m:e>
                  <m:acc>
                    <m:accPr>
                      <m:chr m:val="̅"/>
                      <m:ctrlPr>
                        <a:rPr lang="en-US" sz="3200" b="0" i="1" kern="1200" smtClean="0">
                          <a:latin typeface="Cambria Math" panose="02040503050406030204" pitchFamily="18" charset="0"/>
                        </a:rPr>
                      </m:ctrlPr>
                    </m:accPr>
                    <m:e>
                      <m:r>
                        <a:rPr lang="en-US" sz="3200" b="0" i="1" kern="1200" smtClean="0">
                          <a:latin typeface="Cambria Math" panose="02040503050406030204" pitchFamily="18" charset="0"/>
                        </a:rPr>
                        <m:t>𝐴</m:t>
                      </m:r>
                    </m:e>
                  </m:acc>
                  <m:r>
                    <a:rPr lang="en-US" sz="3200" b="0" i="1" kern="1200" smtClean="0">
                      <a:latin typeface="Cambria Math" panose="02040503050406030204" pitchFamily="18" charset="0"/>
                    </a:rPr>
                    <m:t> </m:t>
                  </m:r>
                  <m:r>
                    <a:rPr lang="en-US" sz="3200" b="0" i="1" kern="1200" smtClean="0">
                      <a:latin typeface="Cambria Math" panose="02040503050406030204" pitchFamily="18" charset="0"/>
                    </a:rPr>
                    <m:t>𝑜𝑟</m:t>
                  </m:r>
                  <m:r>
                    <a:rPr lang="en-US" sz="3200" b="0" i="1" kern="1200" smtClean="0">
                      <a:latin typeface="Cambria Math" panose="02040503050406030204" pitchFamily="18" charset="0"/>
                    </a:rPr>
                    <m:t> </m:t>
                  </m:r>
                  <m:r>
                    <a:rPr lang="en-US" sz="3200" b="0" i="1" kern="1200" smtClean="0">
                      <a:latin typeface="Cambria Math" panose="02040503050406030204" pitchFamily="18" charset="0"/>
                    </a:rPr>
                    <m:t>𝐴</m:t>
                  </m:r>
                  <m:r>
                    <a:rPr lang="en-US" sz="3200" b="0" i="1" kern="1200" smtClean="0">
                      <a:latin typeface="Cambria Math" panose="02040503050406030204" pitchFamily="18" charset="0"/>
                    </a:rPr>
                    <m:t>′</m:t>
                  </m:r>
                </m:e>
              </m:d>
            </m:oMath>
          </a14:m>
          <a:endParaRPr lang="en-US" sz="3200" kern="1200" dirty="0"/>
        </a:p>
      </dsp:txBody>
      <dsp:txXfrm>
        <a:off x="1015241" y="2328708"/>
        <a:ext cx="3711330" cy="1108002"/>
      </dsp:txXfrm>
    </dsp:sp>
    <dsp:sp modelId="{30011424-26A6-4C24-A4F6-AEDB7A3FEF84}">
      <dsp:nvSpPr>
        <dsp:cNvPr id="0" name=""/>
        <dsp:cNvSpPr/>
      </dsp:nvSpPr>
      <dsp:spPr>
        <a:xfrm>
          <a:off x="947992" y="3492111"/>
          <a:ext cx="3845828" cy="110800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Exclusive</a:t>
          </a:r>
          <a:r>
            <a:rPr lang="en-US" sz="3200" kern="1200" baseline="0" dirty="0"/>
            <a:t> event</a:t>
          </a:r>
          <a:endParaRPr lang="en-US" sz="3200" kern="1200" dirty="0"/>
        </a:p>
      </dsp:txBody>
      <dsp:txXfrm>
        <a:off x="947992" y="3492111"/>
        <a:ext cx="3845828" cy="1108002"/>
      </dsp:txXfrm>
    </dsp:sp>
    <dsp:sp modelId="{F78B9261-858F-4724-ADDF-1995C7E5EA0C}">
      <dsp:nvSpPr>
        <dsp:cNvPr id="0" name=""/>
        <dsp:cNvSpPr/>
      </dsp:nvSpPr>
      <dsp:spPr>
        <a:xfrm>
          <a:off x="947990" y="4655513"/>
          <a:ext cx="3845831" cy="110800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Exhaustive event</a:t>
          </a:r>
        </a:p>
      </dsp:txBody>
      <dsp:txXfrm>
        <a:off x="947990" y="4655513"/>
        <a:ext cx="3845831" cy="1108002"/>
      </dsp:txXfrm>
    </dsp:sp>
    <dsp:sp modelId="{69E755AE-60B0-40B1-BC0A-8198422CB762}">
      <dsp:nvSpPr>
        <dsp:cNvPr id="0" name=""/>
        <dsp:cNvSpPr/>
      </dsp:nvSpPr>
      <dsp:spPr>
        <a:xfrm>
          <a:off x="947983" y="5818916"/>
          <a:ext cx="3845846" cy="110800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Equally likely event</a:t>
          </a:r>
        </a:p>
      </dsp:txBody>
      <dsp:txXfrm>
        <a:off x="947983" y="5818916"/>
        <a:ext cx="3845846" cy="110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AED20-953C-432F-9576-6DDBBEB9509D}">
      <dsp:nvSpPr>
        <dsp:cNvPr id="0" name=""/>
        <dsp:cNvSpPr/>
      </dsp:nvSpPr>
      <dsp:spPr>
        <a:xfrm>
          <a:off x="1567545" y="1473"/>
          <a:ext cx="2053104" cy="97257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Classical</a:t>
          </a:r>
        </a:p>
      </dsp:txBody>
      <dsp:txXfrm>
        <a:off x="1567545" y="1473"/>
        <a:ext cx="2053104" cy="972576"/>
      </dsp:txXfrm>
    </dsp:sp>
    <dsp:sp modelId="{9778FE3E-85D1-4EBF-A1C3-E3407ADAE200}">
      <dsp:nvSpPr>
        <dsp:cNvPr id="0" name=""/>
        <dsp:cNvSpPr/>
      </dsp:nvSpPr>
      <dsp:spPr>
        <a:xfrm>
          <a:off x="1549255" y="1022679"/>
          <a:ext cx="2089685" cy="97257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Frequency</a:t>
          </a:r>
        </a:p>
      </dsp:txBody>
      <dsp:txXfrm>
        <a:off x="1549255" y="1022679"/>
        <a:ext cx="2089685" cy="972576"/>
      </dsp:txXfrm>
    </dsp:sp>
    <dsp:sp modelId="{FEB8AE1A-7817-4212-A49A-DE547FB0F8D0}">
      <dsp:nvSpPr>
        <dsp:cNvPr id="0" name=""/>
        <dsp:cNvSpPr/>
      </dsp:nvSpPr>
      <dsp:spPr>
        <a:xfrm>
          <a:off x="1536597" y="2043884"/>
          <a:ext cx="2115000" cy="97257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Subjective</a:t>
          </a:r>
        </a:p>
      </dsp:txBody>
      <dsp:txXfrm>
        <a:off x="1536597" y="2043884"/>
        <a:ext cx="2115000" cy="972576"/>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4/6/2025</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4/6/2025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4/6/2025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4/6/2025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4/6/2025</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4/6/2025</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6.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gif"/><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diagramLayout" Target="../diagrams/layout1.xml"/><Relationship Id="rId7" Type="http://schemas.openxmlformats.org/officeDocument/2006/relationships/diagramData" Target="../diagrams/data7.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60.png"/><Relationship Id="rId7" Type="http://schemas.openxmlformats.org/officeDocument/2006/relationships/image" Target="../media/image100.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0.png"/><Relationship Id="rId5" Type="http://schemas.openxmlformats.org/officeDocument/2006/relationships/image" Target="../media/image80.png"/><Relationship Id="rId4" Type="http://schemas.openxmlformats.org/officeDocument/2006/relationships/image" Target="../media/image70.png"/></Relationships>
</file>

<file path=ppt/slides/_rels/slide39.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1.png"/><Relationship Id="rId7" Type="http://schemas.openxmlformats.org/officeDocument/2006/relationships/image" Target="../media/image170.png"/><Relationship Id="rId2" Type="http://schemas.openxmlformats.org/officeDocument/2006/relationships/image" Target="../media/image121.png"/><Relationship Id="rId1" Type="http://schemas.openxmlformats.org/officeDocument/2006/relationships/slideLayout" Target="../slideLayouts/slideLayout12.xml"/><Relationship Id="rId6" Type="http://schemas.openxmlformats.org/officeDocument/2006/relationships/image" Target="../media/image160.png"/><Relationship Id="rId5" Type="http://schemas.openxmlformats.org/officeDocument/2006/relationships/image" Target="../media/image151.png"/><Relationship Id="rId4" Type="http://schemas.openxmlformats.org/officeDocument/2006/relationships/image" Target="../media/image1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02.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1.png"/><Relationship Id="rId1" Type="http://schemas.openxmlformats.org/officeDocument/2006/relationships/slideLayout" Target="../slideLayouts/slideLayout12.xml"/><Relationship Id="rId4" Type="http://schemas.openxmlformats.org/officeDocument/2006/relationships/image" Target="../media/image221.png"/></Relationships>
</file>

<file path=ppt/slides/_rels/slide44.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image" Target="../media/image241.png"/><Relationship Id="rId1" Type="http://schemas.openxmlformats.org/officeDocument/2006/relationships/slideLayout" Target="../slideLayouts/slideLayout12.xml"/><Relationship Id="rId4" Type="http://schemas.openxmlformats.org/officeDocument/2006/relationships/image" Target="../media/image260.png"/></Relationships>
</file>

<file path=ppt/slides/_rels/slide45.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image" Target="../media/image270.png"/><Relationship Id="rId1" Type="http://schemas.openxmlformats.org/officeDocument/2006/relationships/slideLayout" Target="../slideLayouts/slideLayout12.xml"/><Relationship Id="rId4" Type="http://schemas.openxmlformats.org/officeDocument/2006/relationships/image" Target="../media/image290.png"/></Relationships>
</file>

<file path=ppt/slides/_rels/slide46.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60.png"/><Relationship Id="rId7" Type="http://schemas.openxmlformats.org/officeDocument/2006/relationships/image" Target="../media/image100.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0.png"/><Relationship Id="rId5" Type="http://schemas.openxmlformats.org/officeDocument/2006/relationships/image" Target="../media/image80.png"/><Relationship Id="rId4" Type="http://schemas.openxmlformats.org/officeDocument/2006/relationships/image" Target="../media/image240.png"/></Relationships>
</file>

<file path=ppt/slides/_rels/slide47.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4" Type="http://schemas.openxmlformats.org/officeDocument/2006/relationships/image" Target="../media/image280.png"/></Relationships>
</file>

<file path=ppt/slides/_rels/slide49.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220.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20.png"/><Relationship Id="rId1" Type="http://schemas.openxmlformats.org/officeDocument/2006/relationships/slideLayout" Target="../slideLayouts/slideLayout12.xml"/><Relationship Id="rId4" Type="http://schemas.openxmlformats.org/officeDocument/2006/relationships/image" Target="../media/image340.png"/></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650.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6.png"/><Relationship Id="rId1" Type="http://schemas.openxmlformats.org/officeDocument/2006/relationships/slideLayout" Target="../slideLayouts/slideLayout12.xml"/><Relationship Id="rId5" Type="http://schemas.openxmlformats.org/officeDocument/2006/relationships/image" Target="../media/image47.png"/><Relationship Id="rId4" Type="http://schemas.openxmlformats.org/officeDocument/2006/relationships/image" Target="../media/image46.png"/></Relationships>
</file>

<file path=ppt/slides/_rels/slide7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dirty="0"/>
              <a:t>Basic concepts of Probability</a:t>
            </a:r>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sz="3200"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Some examples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lnSpcReduction="10000"/>
          </a:bodyPr>
          <a:lstStyle/>
          <a:p>
            <a:pPr algn="just"/>
            <a:r>
              <a:rPr lang="en-US" sz="3200" dirty="0"/>
              <a:t>Is multiplying 4 and 8 on a calculator a random experiment or deterministic experiment?</a:t>
            </a:r>
          </a:p>
          <a:p>
            <a:pPr algn="just"/>
            <a:endParaRPr lang="en-US" sz="3200" dirty="0"/>
          </a:p>
          <a:p>
            <a:pPr algn="just"/>
            <a:endParaRPr lang="en-US" sz="3200" dirty="0"/>
          </a:p>
          <a:p>
            <a:pPr algn="just"/>
            <a:r>
              <a:rPr lang="en-US" sz="3200" dirty="0"/>
              <a:t>Ans: Multiplying 4 and 8 on a calculator is a deterministic experiment. In a deterministic experiment, the outcome is certain and predictable based on the given inputs and the rules of the operation. In this case, multiplying 4 and 8 will always result in the same answer: 32. There is no randomness or uncertainty involved in this calculation, making it a deterministic process.</a:t>
            </a:r>
          </a:p>
        </p:txBody>
      </p:sp>
    </p:spTree>
    <p:extLst>
      <p:ext uri="{BB962C8B-B14F-4D97-AF65-F5344CB8AC3E}">
        <p14:creationId xmlns:p14="http://schemas.microsoft.com/office/powerpoint/2010/main" val="379275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Basic terms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Sample space:</a:t>
            </a:r>
          </a:p>
          <a:p>
            <a:endParaRPr lang="en-US" sz="3200" dirty="0"/>
          </a:p>
          <a:p>
            <a:endParaRPr lang="en-US" sz="3200" dirty="0"/>
          </a:p>
          <a:p>
            <a:endParaRPr lang="en-US" sz="3200" dirty="0"/>
          </a:p>
        </p:txBody>
      </p:sp>
    </p:spTree>
    <p:extLst>
      <p:ext uri="{BB962C8B-B14F-4D97-AF65-F5344CB8AC3E}">
        <p14:creationId xmlns:p14="http://schemas.microsoft.com/office/powerpoint/2010/main" val="254427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Basic terms</a:t>
            </a:r>
          </a:p>
        </p:txBody>
      </p:sp>
      <p:pic>
        <p:nvPicPr>
          <p:cNvPr id="2050" name="Picture 2" descr="Coin Flip, Jovo Arezina">
            <a:extLst>
              <a:ext uri="{FF2B5EF4-FFF2-40B4-BE49-F238E27FC236}">
                <a16:creationId xmlns:a16="http://schemas.microsoft.com/office/drawing/2014/main" id="{3447B1FE-AA1D-DD57-3403-889CB18EBDFC}"/>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283818" y="2198719"/>
            <a:ext cx="6656917" cy="4992688"/>
          </a:xfrm>
          <a:prstGeom prst="rect">
            <a:avLst/>
          </a:prstGeom>
          <a:noFill/>
          <a:extLst>
            <a:ext uri="{909E8E84-426E-40DD-AFC4-6F175D3DCCD1}">
              <a14:hiddenFill xmlns:a14="http://schemas.microsoft.com/office/drawing/2010/main">
                <a:solidFill>
                  <a:srgbClr val="FFFFFF"/>
                </a:solidFill>
              </a14:hiddenFill>
            </a:ext>
          </a:extLst>
        </p:spPr>
      </p:pic>
      <p:sp>
        <p:nvSpPr>
          <p:cNvPr id="4" name="Right Brace 3">
            <a:extLst>
              <a:ext uri="{FF2B5EF4-FFF2-40B4-BE49-F238E27FC236}">
                <a16:creationId xmlns:a16="http://schemas.microsoft.com/office/drawing/2014/main" id="{151310C8-5C76-87D9-801B-C7945BF8CF8A}"/>
              </a:ext>
            </a:extLst>
          </p:cNvPr>
          <p:cNvSpPr/>
          <p:nvPr/>
        </p:nvSpPr>
        <p:spPr>
          <a:xfrm>
            <a:off x="7940735" y="2198719"/>
            <a:ext cx="1688457" cy="4992688"/>
          </a:xfrm>
          <a:prstGeom prst="rightBrace">
            <a:avLst/>
          </a:prstGeom>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B2763203-4AEF-AE4B-6113-F21063FCBFBE}"/>
              </a:ext>
            </a:extLst>
          </p:cNvPr>
          <p:cNvSpPr txBox="1"/>
          <p:nvPr/>
        </p:nvSpPr>
        <p:spPr>
          <a:xfrm>
            <a:off x="9815804" y="3910233"/>
            <a:ext cx="1818126" cy="1569660"/>
          </a:xfrm>
          <a:prstGeom prst="rect">
            <a:avLst/>
          </a:prstGeom>
          <a:noFill/>
          <a:ln w="12700">
            <a:solidFill>
              <a:schemeClr val="tx1"/>
            </a:solidFill>
          </a:ln>
        </p:spPr>
        <p:txBody>
          <a:bodyPr wrap="none" rtlCol="0">
            <a:spAutoFit/>
          </a:bodyPr>
          <a:lstStyle/>
          <a:p>
            <a:r>
              <a:rPr lang="en-US" sz="3200" dirty="0"/>
              <a:t>Head (H)</a:t>
            </a:r>
          </a:p>
          <a:p>
            <a:r>
              <a:rPr lang="en-US" sz="3200" dirty="0"/>
              <a:t>and</a:t>
            </a:r>
          </a:p>
          <a:p>
            <a:r>
              <a:rPr lang="en-US" sz="3200" dirty="0"/>
              <a:t>Tail (T)</a:t>
            </a:r>
          </a:p>
        </p:txBody>
      </p:sp>
      <p:sp>
        <p:nvSpPr>
          <p:cNvPr id="8" name="Arc 7">
            <a:extLst>
              <a:ext uri="{FF2B5EF4-FFF2-40B4-BE49-F238E27FC236}">
                <a16:creationId xmlns:a16="http://schemas.microsoft.com/office/drawing/2014/main" id="{D9AD2F99-B1C4-AD5F-F65C-A5ED4957A60F}"/>
              </a:ext>
            </a:extLst>
          </p:cNvPr>
          <p:cNvSpPr/>
          <p:nvPr/>
        </p:nvSpPr>
        <p:spPr>
          <a:xfrm rot="15615083">
            <a:off x="11031824" y="3153923"/>
            <a:ext cx="1927233" cy="1512619"/>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A690C2D5-7BB9-1DF8-5174-B4DB667FD057}"/>
              </a:ext>
            </a:extLst>
          </p:cNvPr>
          <p:cNvSpPr txBox="1"/>
          <p:nvPr/>
        </p:nvSpPr>
        <p:spPr>
          <a:xfrm rot="20141998">
            <a:off x="11720998" y="2340430"/>
            <a:ext cx="1630575" cy="461665"/>
          </a:xfrm>
          <a:prstGeom prst="rect">
            <a:avLst/>
          </a:prstGeom>
          <a:noFill/>
        </p:spPr>
        <p:txBody>
          <a:bodyPr wrap="none" rtlCol="0">
            <a:spAutoFit/>
          </a:bodyPr>
          <a:lstStyle/>
          <a:p>
            <a:r>
              <a:rPr lang="en-US" sz="2400" b="1" dirty="0">
                <a:latin typeface="Bookman Old Style" panose="02050604050505020204" pitchFamily="18" charset="0"/>
              </a:rPr>
              <a:t>Outcome</a:t>
            </a:r>
          </a:p>
        </p:txBody>
      </p:sp>
      <p:sp>
        <p:nvSpPr>
          <p:cNvPr id="10" name="Arc 9">
            <a:extLst>
              <a:ext uri="{FF2B5EF4-FFF2-40B4-BE49-F238E27FC236}">
                <a16:creationId xmlns:a16="http://schemas.microsoft.com/office/drawing/2014/main" id="{DB79D377-9726-8E41-5EC8-DA2D268D798A}"/>
              </a:ext>
            </a:extLst>
          </p:cNvPr>
          <p:cNvSpPr/>
          <p:nvPr/>
        </p:nvSpPr>
        <p:spPr>
          <a:xfrm rot="11995354">
            <a:off x="10856925" y="5035472"/>
            <a:ext cx="1927233" cy="1512619"/>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D4D72671-DB01-5F63-310B-8E087D211FA3}"/>
              </a:ext>
            </a:extLst>
          </p:cNvPr>
          <p:cNvSpPr txBox="1"/>
          <p:nvPr/>
        </p:nvSpPr>
        <p:spPr>
          <a:xfrm rot="480684">
            <a:off x="11658145" y="6433414"/>
            <a:ext cx="1630575" cy="461665"/>
          </a:xfrm>
          <a:prstGeom prst="rect">
            <a:avLst/>
          </a:prstGeom>
          <a:noFill/>
        </p:spPr>
        <p:txBody>
          <a:bodyPr wrap="none" rtlCol="0">
            <a:spAutoFit/>
          </a:bodyPr>
          <a:lstStyle/>
          <a:p>
            <a:r>
              <a:rPr lang="en-US" sz="2400" b="1" dirty="0">
                <a:latin typeface="Bookman Old Style" panose="02050604050505020204" pitchFamily="18" charset="0"/>
              </a:rPr>
              <a:t>Outcome</a:t>
            </a:r>
          </a:p>
        </p:txBody>
      </p:sp>
      <p:sp>
        <p:nvSpPr>
          <p:cNvPr id="13" name="TextBox 12">
            <a:extLst>
              <a:ext uri="{FF2B5EF4-FFF2-40B4-BE49-F238E27FC236}">
                <a16:creationId xmlns:a16="http://schemas.microsoft.com/office/drawing/2014/main" id="{08EE02EF-5345-2175-906A-CF4828A7476A}"/>
              </a:ext>
            </a:extLst>
          </p:cNvPr>
          <p:cNvSpPr txBox="1"/>
          <p:nvPr/>
        </p:nvSpPr>
        <p:spPr>
          <a:xfrm>
            <a:off x="9237306" y="297196"/>
            <a:ext cx="4962309" cy="830997"/>
          </a:xfrm>
          <a:prstGeom prst="rect">
            <a:avLst/>
          </a:prstGeom>
          <a:solidFill>
            <a:srgbClr val="FFC000"/>
          </a:solidFill>
          <a:ln w="12700">
            <a:solidFill>
              <a:schemeClr val="tx1"/>
            </a:solidFill>
          </a:ln>
        </p:spPr>
        <p:txBody>
          <a:bodyPr wrap="square">
            <a:spAutoFit/>
          </a:bodyPr>
          <a:lstStyle/>
          <a:p>
            <a:pPr algn="just"/>
            <a:r>
              <a:rPr lang="en-US" sz="2400" i="0" u="none" strike="noStrike" baseline="0" dirty="0">
                <a:solidFill>
                  <a:srgbClr val="000000"/>
                </a:solidFill>
                <a:latin typeface="Bookman Old Style" panose="02050604050505020204" pitchFamily="18" charset="0"/>
              </a:rPr>
              <a:t>The result of an experiment is known as outcomes </a:t>
            </a:r>
            <a:endParaRPr lang="en-US" sz="2400" dirty="0">
              <a:latin typeface="Bookman Old Style" panose="02050604050505020204" pitchFamily="18" charset="0"/>
            </a:endParaRPr>
          </a:p>
        </p:txBody>
      </p:sp>
      <p:sp>
        <p:nvSpPr>
          <p:cNvPr id="3" name="Arrow: Right 2">
            <a:extLst>
              <a:ext uri="{FF2B5EF4-FFF2-40B4-BE49-F238E27FC236}">
                <a16:creationId xmlns:a16="http://schemas.microsoft.com/office/drawing/2014/main" id="{E53FB356-7DA1-4DD9-7701-1F2F2F4FE236}"/>
              </a:ext>
            </a:extLst>
          </p:cNvPr>
          <p:cNvSpPr/>
          <p:nvPr/>
        </p:nvSpPr>
        <p:spPr>
          <a:xfrm>
            <a:off x="11795493" y="4572000"/>
            <a:ext cx="429208" cy="415998"/>
          </a:xfrm>
          <a:prstGeom prst="rightArrow">
            <a:avLst/>
          </a:prstGeom>
          <a:solidFill>
            <a:srgbClr val="7030A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29C9934-30D9-71B7-7DC4-936A635E2446}"/>
              </a:ext>
            </a:extLst>
          </p:cNvPr>
          <p:cNvSpPr txBox="1"/>
          <p:nvPr/>
        </p:nvSpPr>
        <p:spPr>
          <a:xfrm>
            <a:off x="12448906" y="4333086"/>
            <a:ext cx="2022859" cy="830997"/>
          </a:xfrm>
          <a:prstGeom prst="rect">
            <a:avLst/>
          </a:prstGeom>
          <a:solidFill>
            <a:srgbClr val="FFC000"/>
          </a:solidFill>
          <a:ln w="12700">
            <a:solidFill>
              <a:schemeClr val="tx1"/>
            </a:solidFill>
          </a:ln>
        </p:spPr>
        <p:txBody>
          <a:bodyPr wrap="square">
            <a:spAutoFit/>
          </a:bodyPr>
          <a:lstStyle/>
          <a:p>
            <a:pPr algn="ctr"/>
            <a:r>
              <a:rPr lang="en-US" sz="2400" dirty="0">
                <a:solidFill>
                  <a:srgbClr val="000000"/>
                </a:solidFill>
                <a:latin typeface="Bookman Old Style" panose="02050604050505020204" pitchFamily="18" charset="0"/>
              </a:rPr>
              <a:t>All possible outcomes</a:t>
            </a:r>
            <a:endParaRPr lang="en-US" sz="2400" dirty="0">
              <a:latin typeface="Bookman Old Style" panose="02050604050505020204" pitchFamily="18" charset="0"/>
            </a:endParaRPr>
          </a:p>
        </p:txBody>
      </p:sp>
      <p:sp>
        <p:nvSpPr>
          <p:cNvPr id="7" name="Arrow: Down 6">
            <a:extLst>
              <a:ext uri="{FF2B5EF4-FFF2-40B4-BE49-F238E27FC236}">
                <a16:creationId xmlns:a16="http://schemas.microsoft.com/office/drawing/2014/main" id="{5BC6FBFB-EC1D-8246-1BD7-92B7CBDA4241}"/>
              </a:ext>
            </a:extLst>
          </p:cNvPr>
          <p:cNvSpPr/>
          <p:nvPr/>
        </p:nvSpPr>
        <p:spPr>
          <a:xfrm rot="10800000">
            <a:off x="13204163" y="3834953"/>
            <a:ext cx="512344" cy="458972"/>
          </a:xfrm>
          <a:prstGeom prst="downArrow">
            <a:avLst/>
          </a:prstGeom>
          <a:solidFill>
            <a:srgbClr val="7030A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7D9609A-5861-B825-B4E9-611EFBBF6588}"/>
              </a:ext>
            </a:extLst>
          </p:cNvPr>
          <p:cNvSpPr txBox="1"/>
          <p:nvPr/>
        </p:nvSpPr>
        <p:spPr>
          <a:xfrm>
            <a:off x="12473432" y="2961427"/>
            <a:ext cx="2022859" cy="830997"/>
          </a:xfrm>
          <a:prstGeom prst="rect">
            <a:avLst/>
          </a:prstGeom>
          <a:solidFill>
            <a:srgbClr val="FFC000"/>
          </a:solidFill>
          <a:ln w="12700">
            <a:solidFill>
              <a:schemeClr val="tx1"/>
            </a:solidFill>
          </a:ln>
        </p:spPr>
        <p:txBody>
          <a:bodyPr wrap="square">
            <a:spAutoFit/>
          </a:bodyPr>
          <a:lstStyle/>
          <a:p>
            <a:pPr algn="ctr"/>
            <a:r>
              <a:rPr lang="en-US" sz="2400" dirty="0">
                <a:solidFill>
                  <a:srgbClr val="000000"/>
                </a:solidFill>
                <a:latin typeface="Bookman Old Style" panose="02050604050505020204" pitchFamily="18" charset="0"/>
              </a:rPr>
              <a:t>Sample space</a:t>
            </a:r>
            <a:endParaRPr lang="en-US" sz="2400" dirty="0">
              <a:latin typeface="Bookman Old Style" panose="02050604050505020204" pitchFamily="18" charset="0"/>
            </a:endParaRPr>
          </a:p>
        </p:txBody>
      </p:sp>
    </p:spTree>
    <p:extLst>
      <p:ext uri="{BB962C8B-B14F-4D97-AF65-F5344CB8AC3E}">
        <p14:creationId xmlns:p14="http://schemas.microsoft.com/office/powerpoint/2010/main" val="132606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randombar(horizontal)">
                                      <p:cBhvr>
                                        <p:cTn id="23" dur="500"/>
                                        <p:tgtEl>
                                          <p:spTgt spid="11"/>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circle(in)">
                                      <p:cBhvr>
                                        <p:cTn id="31" dur="20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26"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80">
                                          <p:stCondLst>
                                            <p:cond delay="0"/>
                                          </p:stCondLst>
                                        </p:cTn>
                                        <p:tgtEl>
                                          <p:spTgt spid="6"/>
                                        </p:tgtEl>
                                      </p:cBhvr>
                                    </p:animEffect>
                                    <p:anim calcmode="lin" valueType="num">
                                      <p:cBhvr>
                                        <p:cTn id="37"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2" dur="26">
                                          <p:stCondLst>
                                            <p:cond delay="650"/>
                                          </p:stCondLst>
                                        </p:cTn>
                                        <p:tgtEl>
                                          <p:spTgt spid="6"/>
                                        </p:tgtEl>
                                      </p:cBhvr>
                                      <p:to x="100000" y="60000"/>
                                    </p:animScale>
                                    <p:animScale>
                                      <p:cBhvr>
                                        <p:cTn id="43" dur="166" decel="50000">
                                          <p:stCondLst>
                                            <p:cond delay="676"/>
                                          </p:stCondLst>
                                        </p:cTn>
                                        <p:tgtEl>
                                          <p:spTgt spid="6"/>
                                        </p:tgtEl>
                                      </p:cBhvr>
                                      <p:to x="100000" y="100000"/>
                                    </p:animScale>
                                    <p:animScale>
                                      <p:cBhvr>
                                        <p:cTn id="44" dur="26">
                                          <p:stCondLst>
                                            <p:cond delay="1312"/>
                                          </p:stCondLst>
                                        </p:cTn>
                                        <p:tgtEl>
                                          <p:spTgt spid="6"/>
                                        </p:tgtEl>
                                      </p:cBhvr>
                                      <p:to x="100000" y="80000"/>
                                    </p:animScale>
                                    <p:animScale>
                                      <p:cBhvr>
                                        <p:cTn id="45" dur="166" decel="50000">
                                          <p:stCondLst>
                                            <p:cond delay="1338"/>
                                          </p:stCondLst>
                                        </p:cTn>
                                        <p:tgtEl>
                                          <p:spTgt spid="6"/>
                                        </p:tgtEl>
                                      </p:cBhvr>
                                      <p:to x="100000" y="100000"/>
                                    </p:animScale>
                                    <p:animScale>
                                      <p:cBhvr>
                                        <p:cTn id="46" dur="26">
                                          <p:stCondLst>
                                            <p:cond delay="1642"/>
                                          </p:stCondLst>
                                        </p:cTn>
                                        <p:tgtEl>
                                          <p:spTgt spid="6"/>
                                        </p:tgtEl>
                                      </p:cBhvr>
                                      <p:to x="100000" y="90000"/>
                                    </p:animScale>
                                    <p:animScale>
                                      <p:cBhvr>
                                        <p:cTn id="47" dur="166" decel="50000">
                                          <p:stCondLst>
                                            <p:cond delay="1668"/>
                                          </p:stCondLst>
                                        </p:cTn>
                                        <p:tgtEl>
                                          <p:spTgt spid="6"/>
                                        </p:tgtEl>
                                      </p:cBhvr>
                                      <p:to x="100000" y="100000"/>
                                    </p:animScale>
                                    <p:animScale>
                                      <p:cBhvr>
                                        <p:cTn id="48" dur="26">
                                          <p:stCondLst>
                                            <p:cond delay="1808"/>
                                          </p:stCondLst>
                                        </p:cTn>
                                        <p:tgtEl>
                                          <p:spTgt spid="6"/>
                                        </p:tgtEl>
                                      </p:cBhvr>
                                      <p:to x="100000" y="95000"/>
                                    </p:animScale>
                                    <p:animScale>
                                      <p:cBhvr>
                                        <p:cTn id="49" dur="166" decel="50000">
                                          <p:stCondLst>
                                            <p:cond delay="1834"/>
                                          </p:stCondLst>
                                        </p:cTn>
                                        <p:tgtEl>
                                          <p:spTgt spid="6"/>
                                        </p:tgtEl>
                                      </p:cBhvr>
                                      <p:to x="100000" y="100000"/>
                                    </p:animScale>
                                  </p:childTnLst>
                                </p:cTn>
                              </p:par>
                              <p:par>
                                <p:cTn id="50" presetID="26"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down)">
                                      <p:cBhvr>
                                        <p:cTn id="52" dur="580">
                                          <p:stCondLst>
                                            <p:cond delay="0"/>
                                          </p:stCondLst>
                                        </p:cTn>
                                        <p:tgtEl>
                                          <p:spTgt spid="3"/>
                                        </p:tgtEl>
                                      </p:cBhvr>
                                    </p:animEffect>
                                    <p:anim calcmode="lin" valueType="num">
                                      <p:cBhvr>
                                        <p:cTn id="5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58" dur="26">
                                          <p:stCondLst>
                                            <p:cond delay="650"/>
                                          </p:stCondLst>
                                        </p:cTn>
                                        <p:tgtEl>
                                          <p:spTgt spid="3"/>
                                        </p:tgtEl>
                                      </p:cBhvr>
                                      <p:to x="100000" y="60000"/>
                                    </p:animScale>
                                    <p:animScale>
                                      <p:cBhvr>
                                        <p:cTn id="59" dur="166" decel="50000">
                                          <p:stCondLst>
                                            <p:cond delay="676"/>
                                          </p:stCondLst>
                                        </p:cTn>
                                        <p:tgtEl>
                                          <p:spTgt spid="3"/>
                                        </p:tgtEl>
                                      </p:cBhvr>
                                      <p:to x="100000" y="100000"/>
                                    </p:animScale>
                                    <p:animScale>
                                      <p:cBhvr>
                                        <p:cTn id="60" dur="26">
                                          <p:stCondLst>
                                            <p:cond delay="1312"/>
                                          </p:stCondLst>
                                        </p:cTn>
                                        <p:tgtEl>
                                          <p:spTgt spid="3"/>
                                        </p:tgtEl>
                                      </p:cBhvr>
                                      <p:to x="100000" y="80000"/>
                                    </p:animScale>
                                    <p:animScale>
                                      <p:cBhvr>
                                        <p:cTn id="61" dur="166" decel="50000">
                                          <p:stCondLst>
                                            <p:cond delay="1338"/>
                                          </p:stCondLst>
                                        </p:cTn>
                                        <p:tgtEl>
                                          <p:spTgt spid="3"/>
                                        </p:tgtEl>
                                      </p:cBhvr>
                                      <p:to x="100000" y="100000"/>
                                    </p:animScale>
                                    <p:animScale>
                                      <p:cBhvr>
                                        <p:cTn id="62" dur="26">
                                          <p:stCondLst>
                                            <p:cond delay="1642"/>
                                          </p:stCondLst>
                                        </p:cTn>
                                        <p:tgtEl>
                                          <p:spTgt spid="3"/>
                                        </p:tgtEl>
                                      </p:cBhvr>
                                      <p:to x="100000" y="90000"/>
                                    </p:animScale>
                                    <p:animScale>
                                      <p:cBhvr>
                                        <p:cTn id="63" dur="166" decel="50000">
                                          <p:stCondLst>
                                            <p:cond delay="1668"/>
                                          </p:stCondLst>
                                        </p:cTn>
                                        <p:tgtEl>
                                          <p:spTgt spid="3"/>
                                        </p:tgtEl>
                                      </p:cBhvr>
                                      <p:to x="100000" y="100000"/>
                                    </p:animScale>
                                    <p:animScale>
                                      <p:cBhvr>
                                        <p:cTn id="64" dur="26">
                                          <p:stCondLst>
                                            <p:cond delay="1808"/>
                                          </p:stCondLst>
                                        </p:cTn>
                                        <p:tgtEl>
                                          <p:spTgt spid="3"/>
                                        </p:tgtEl>
                                      </p:cBhvr>
                                      <p:to x="100000" y="95000"/>
                                    </p:animScale>
                                    <p:animScale>
                                      <p:cBhvr>
                                        <p:cTn id="65" dur="166" decel="50000">
                                          <p:stCondLst>
                                            <p:cond delay="1834"/>
                                          </p:stCondLst>
                                        </p:cTn>
                                        <p:tgtEl>
                                          <p:spTgt spid="3"/>
                                        </p:tgtEl>
                                      </p:cBhvr>
                                      <p:to x="100000" y="100000"/>
                                    </p:animScale>
                                  </p:childTnLst>
                                </p:cTn>
                              </p:par>
                              <p:par>
                                <p:cTn id="66" presetID="26" presetClass="entr" presetSubtype="0"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wipe(down)">
                                      <p:cBhvr>
                                        <p:cTn id="68" dur="580">
                                          <p:stCondLst>
                                            <p:cond delay="0"/>
                                          </p:stCondLst>
                                        </p:cTn>
                                        <p:tgtEl>
                                          <p:spTgt spid="12"/>
                                        </p:tgtEl>
                                      </p:cBhvr>
                                    </p:animEffect>
                                    <p:anim calcmode="lin" valueType="num">
                                      <p:cBhvr>
                                        <p:cTn id="69"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70"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71"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72"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73"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74" dur="26">
                                          <p:stCondLst>
                                            <p:cond delay="650"/>
                                          </p:stCondLst>
                                        </p:cTn>
                                        <p:tgtEl>
                                          <p:spTgt spid="12"/>
                                        </p:tgtEl>
                                      </p:cBhvr>
                                      <p:to x="100000" y="60000"/>
                                    </p:animScale>
                                    <p:animScale>
                                      <p:cBhvr>
                                        <p:cTn id="75" dur="166" decel="50000">
                                          <p:stCondLst>
                                            <p:cond delay="676"/>
                                          </p:stCondLst>
                                        </p:cTn>
                                        <p:tgtEl>
                                          <p:spTgt spid="12"/>
                                        </p:tgtEl>
                                      </p:cBhvr>
                                      <p:to x="100000" y="100000"/>
                                    </p:animScale>
                                    <p:animScale>
                                      <p:cBhvr>
                                        <p:cTn id="76" dur="26">
                                          <p:stCondLst>
                                            <p:cond delay="1312"/>
                                          </p:stCondLst>
                                        </p:cTn>
                                        <p:tgtEl>
                                          <p:spTgt spid="12"/>
                                        </p:tgtEl>
                                      </p:cBhvr>
                                      <p:to x="100000" y="80000"/>
                                    </p:animScale>
                                    <p:animScale>
                                      <p:cBhvr>
                                        <p:cTn id="77" dur="166" decel="50000">
                                          <p:stCondLst>
                                            <p:cond delay="1338"/>
                                          </p:stCondLst>
                                        </p:cTn>
                                        <p:tgtEl>
                                          <p:spTgt spid="12"/>
                                        </p:tgtEl>
                                      </p:cBhvr>
                                      <p:to x="100000" y="100000"/>
                                    </p:animScale>
                                    <p:animScale>
                                      <p:cBhvr>
                                        <p:cTn id="78" dur="26">
                                          <p:stCondLst>
                                            <p:cond delay="1642"/>
                                          </p:stCondLst>
                                        </p:cTn>
                                        <p:tgtEl>
                                          <p:spTgt spid="12"/>
                                        </p:tgtEl>
                                      </p:cBhvr>
                                      <p:to x="100000" y="90000"/>
                                    </p:animScale>
                                    <p:animScale>
                                      <p:cBhvr>
                                        <p:cTn id="79" dur="166" decel="50000">
                                          <p:stCondLst>
                                            <p:cond delay="1668"/>
                                          </p:stCondLst>
                                        </p:cTn>
                                        <p:tgtEl>
                                          <p:spTgt spid="12"/>
                                        </p:tgtEl>
                                      </p:cBhvr>
                                      <p:to x="100000" y="100000"/>
                                    </p:animScale>
                                    <p:animScale>
                                      <p:cBhvr>
                                        <p:cTn id="80" dur="26">
                                          <p:stCondLst>
                                            <p:cond delay="1808"/>
                                          </p:stCondLst>
                                        </p:cTn>
                                        <p:tgtEl>
                                          <p:spTgt spid="12"/>
                                        </p:tgtEl>
                                      </p:cBhvr>
                                      <p:to x="100000" y="95000"/>
                                    </p:animScale>
                                    <p:animScale>
                                      <p:cBhvr>
                                        <p:cTn id="81" dur="166" decel="50000">
                                          <p:stCondLst>
                                            <p:cond delay="1834"/>
                                          </p:stCondLst>
                                        </p:cTn>
                                        <p:tgtEl>
                                          <p:spTgt spid="12"/>
                                        </p:tgtEl>
                                      </p:cBhvr>
                                      <p:to x="100000" y="100000"/>
                                    </p:animScale>
                                  </p:childTnLst>
                                </p:cTn>
                              </p:par>
                              <p:par>
                                <p:cTn id="82" presetID="26" presetClass="entr" presetSubtype="0" fill="hold" grpId="0" nodeType="with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wipe(down)">
                                      <p:cBhvr>
                                        <p:cTn id="84" dur="580">
                                          <p:stCondLst>
                                            <p:cond delay="0"/>
                                          </p:stCondLst>
                                        </p:cTn>
                                        <p:tgtEl>
                                          <p:spTgt spid="7"/>
                                        </p:tgtEl>
                                      </p:cBhvr>
                                    </p:animEffect>
                                    <p:anim calcmode="lin" valueType="num">
                                      <p:cBhvr>
                                        <p:cTn id="8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90" dur="26">
                                          <p:stCondLst>
                                            <p:cond delay="650"/>
                                          </p:stCondLst>
                                        </p:cTn>
                                        <p:tgtEl>
                                          <p:spTgt spid="7"/>
                                        </p:tgtEl>
                                      </p:cBhvr>
                                      <p:to x="100000" y="60000"/>
                                    </p:animScale>
                                    <p:animScale>
                                      <p:cBhvr>
                                        <p:cTn id="91" dur="166" decel="50000">
                                          <p:stCondLst>
                                            <p:cond delay="676"/>
                                          </p:stCondLst>
                                        </p:cTn>
                                        <p:tgtEl>
                                          <p:spTgt spid="7"/>
                                        </p:tgtEl>
                                      </p:cBhvr>
                                      <p:to x="100000" y="100000"/>
                                    </p:animScale>
                                    <p:animScale>
                                      <p:cBhvr>
                                        <p:cTn id="92" dur="26">
                                          <p:stCondLst>
                                            <p:cond delay="1312"/>
                                          </p:stCondLst>
                                        </p:cTn>
                                        <p:tgtEl>
                                          <p:spTgt spid="7"/>
                                        </p:tgtEl>
                                      </p:cBhvr>
                                      <p:to x="100000" y="80000"/>
                                    </p:animScale>
                                    <p:animScale>
                                      <p:cBhvr>
                                        <p:cTn id="93" dur="166" decel="50000">
                                          <p:stCondLst>
                                            <p:cond delay="1338"/>
                                          </p:stCondLst>
                                        </p:cTn>
                                        <p:tgtEl>
                                          <p:spTgt spid="7"/>
                                        </p:tgtEl>
                                      </p:cBhvr>
                                      <p:to x="100000" y="100000"/>
                                    </p:animScale>
                                    <p:animScale>
                                      <p:cBhvr>
                                        <p:cTn id="94" dur="26">
                                          <p:stCondLst>
                                            <p:cond delay="1642"/>
                                          </p:stCondLst>
                                        </p:cTn>
                                        <p:tgtEl>
                                          <p:spTgt spid="7"/>
                                        </p:tgtEl>
                                      </p:cBhvr>
                                      <p:to x="100000" y="90000"/>
                                    </p:animScale>
                                    <p:animScale>
                                      <p:cBhvr>
                                        <p:cTn id="95" dur="166" decel="50000">
                                          <p:stCondLst>
                                            <p:cond delay="1668"/>
                                          </p:stCondLst>
                                        </p:cTn>
                                        <p:tgtEl>
                                          <p:spTgt spid="7"/>
                                        </p:tgtEl>
                                      </p:cBhvr>
                                      <p:to x="100000" y="100000"/>
                                    </p:animScale>
                                    <p:animScale>
                                      <p:cBhvr>
                                        <p:cTn id="96" dur="26">
                                          <p:stCondLst>
                                            <p:cond delay="1808"/>
                                          </p:stCondLst>
                                        </p:cTn>
                                        <p:tgtEl>
                                          <p:spTgt spid="7"/>
                                        </p:tgtEl>
                                      </p:cBhvr>
                                      <p:to x="100000" y="95000"/>
                                    </p:animScale>
                                    <p:animScale>
                                      <p:cBhvr>
                                        <p:cTn id="97"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p:bldP spid="10" grpId="0" animBg="1"/>
      <p:bldP spid="11" grpId="0"/>
      <p:bldP spid="13" grpId="0" animBg="1"/>
      <p:bldP spid="3" grpId="0" animBg="1"/>
      <p:bldP spid="6" grpId="0" animBg="1"/>
      <p:bldP spid="7"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Basic terms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Sample space: A sample space associated with an experiment which consist all possible outcomes of the experiment.</a:t>
                </a:r>
              </a:p>
              <a:p>
                <a:pPr algn="just"/>
                <a:endParaRPr lang="en-US" sz="3200" dirty="0"/>
              </a:p>
              <a:p>
                <a:pPr marL="0" indent="0" algn="just">
                  <a:buNone/>
                </a:pPr>
                <a:r>
                  <a:rPr lang="en-US" sz="3200" dirty="0"/>
                  <a:t>- Denoted by </a:t>
                </a:r>
                <a14:m>
                  <m:oMath xmlns:m="http://schemas.openxmlformats.org/officeDocument/2006/math">
                    <m:r>
                      <a:rPr lang="en-US" sz="3200" i="1" dirty="0" smtClean="0">
                        <a:latin typeface="Cambria Math" panose="02040503050406030204" pitchFamily="18" charset="0"/>
                      </a:rPr>
                      <m:t>𝑆</m:t>
                    </m:r>
                  </m:oMath>
                </a14:m>
                <a:endParaRPr lang="en-US" sz="3200" dirty="0"/>
              </a:p>
              <a:p>
                <a:pPr marL="0" indent="0" algn="just">
                  <a:buNone/>
                </a:pPr>
                <a:endParaRPr lang="en-US" sz="3200" dirty="0"/>
              </a:p>
              <a:p>
                <a:pPr marL="0" indent="0" algn="just">
                  <a:buNone/>
                </a:pPr>
                <a:r>
                  <a:rPr lang="en-US" sz="3200" dirty="0"/>
                  <a:t>- </a:t>
                </a:r>
                <a14:m>
                  <m:oMath xmlns:m="http://schemas.openxmlformats.org/officeDocument/2006/math">
                    <m:r>
                      <a:rPr lang="en-US" sz="3200" i="1" dirty="0" smtClean="0">
                        <a:latin typeface="Cambria Math" panose="02040503050406030204" pitchFamily="18" charset="0"/>
                      </a:rPr>
                      <m:t>𝑆</m:t>
                    </m:r>
                    <m:r>
                      <a:rPr lang="en-US" sz="3200" i="1" dirty="0">
                        <a:latin typeface="Cambria Math" panose="02040503050406030204" pitchFamily="18" charset="0"/>
                      </a:rPr>
                      <m:t> </m:t>
                    </m:r>
                    <m:r>
                      <a:rPr lang="en-US" sz="3200" i="1" dirty="0" smtClean="0">
                        <a:latin typeface="Cambria Math" panose="02040503050406030204" pitchFamily="18" charset="0"/>
                      </a:rPr>
                      <m:t>=</m:t>
                    </m:r>
                    <m:r>
                      <a:rPr lang="en-US" sz="3200" i="1" dirty="0">
                        <a:latin typeface="Cambria Math" panose="02040503050406030204" pitchFamily="18" charset="0"/>
                      </a:rPr>
                      <m:t> </m:t>
                    </m:r>
                    <m:d>
                      <m:dPr>
                        <m:begChr m:val="{"/>
                        <m:endChr m:val="}"/>
                        <m:ctrlPr>
                          <a:rPr lang="en-US" sz="3200" i="1" dirty="0" smtClean="0">
                            <a:latin typeface="Cambria Math" panose="02040503050406030204" pitchFamily="18" charset="0"/>
                          </a:rPr>
                        </m:ctrlPr>
                      </m:dPr>
                      <m:e>
                        <m:r>
                          <a:rPr lang="en-US" sz="3200" i="1" dirty="0" smtClean="0">
                            <a:latin typeface="Cambria Math" panose="02040503050406030204" pitchFamily="18" charset="0"/>
                          </a:rPr>
                          <m:t>𝐻</m:t>
                        </m:r>
                        <m:r>
                          <a:rPr lang="en-US" sz="3200" i="1" dirty="0" smtClean="0">
                            <a:latin typeface="Cambria Math" panose="02040503050406030204" pitchFamily="18" charset="0"/>
                          </a:rPr>
                          <m:t>, </m:t>
                        </m:r>
                        <m:r>
                          <a:rPr lang="en-US" sz="3200" i="1" dirty="0" smtClean="0">
                            <a:latin typeface="Cambria Math" panose="02040503050406030204" pitchFamily="18" charset="0"/>
                          </a:rPr>
                          <m:t>𝑇</m:t>
                        </m:r>
                      </m:e>
                    </m:d>
                    <m:r>
                      <a:rPr lang="en-US" sz="3200" b="0" i="1" dirty="0" smtClean="0">
                        <a:latin typeface="Cambria Math" panose="02040503050406030204" pitchFamily="18" charset="0"/>
                      </a:rPr>
                      <m:t>;  </m:t>
                    </m:r>
                    <m:r>
                      <a:rPr lang="en-US" sz="3200" b="0" i="1" dirty="0" smtClean="0">
                        <a:latin typeface="Cambria Math" panose="02040503050406030204" pitchFamily="18" charset="0"/>
                      </a:rPr>
                      <m:t>𝑓𝑟𝑜𝑚</m:t>
                    </m:r>
                    <m:r>
                      <a:rPr lang="en-US" sz="3200" b="0" i="1" dirty="0" smtClean="0">
                        <a:latin typeface="Cambria Math" panose="02040503050406030204" pitchFamily="18" charset="0"/>
                      </a:rPr>
                      <m:t> </m:t>
                    </m:r>
                    <m:r>
                      <a:rPr lang="en-US" sz="3200" b="0" i="1" dirty="0" smtClean="0">
                        <a:latin typeface="Cambria Math" panose="02040503050406030204" pitchFamily="18" charset="0"/>
                      </a:rPr>
                      <m:t>𝑝𝑟𝑒𝑣𝑖𝑜𝑢𝑠</m:t>
                    </m:r>
                    <m:r>
                      <a:rPr lang="en-US" sz="3200" b="0" i="1" dirty="0" smtClean="0">
                        <a:latin typeface="Cambria Math" panose="02040503050406030204" pitchFamily="18" charset="0"/>
                      </a:rPr>
                      <m:t> </m:t>
                    </m:r>
                    <m:r>
                      <a:rPr lang="en-US" sz="3200" b="0" i="1" dirty="0" smtClean="0">
                        <a:latin typeface="Cambria Math" panose="02040503050406030204" pitchFamily="18" charset="0"/>
                      </a:rPr>
                      <m:t>𝑒𝑥𝑎𝑚𝑝𝑙𝑒</m:t>
                    </m:r>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2564" r="-1225"/>
                </a:stretch>
              </a:blipFill>
            </p:spPr>
            <p:txBody>
              <a:bodyPr/>
              <a:lstStyle/>
              <a:p>
                <a:r>
                  <a:rPr lang="en-US">
                    <a:noFill/>
                  </a:rPr>
                  <a:t> </a:t>
                </a:r>
              </a:p>
            </p:txBody>
          </p:sp>
        </mc:Fallback>
      </mc:AlternateContent>
    </p:spTree>
    <p:extLst>
      <p:ext uri="{BB962C8B-B14F-4D97-AF65-F5344CB8AC3E}">
        <p14:creationId xmlns:p14="http://schemas.microsoft.com/office/powerpoint/2010/main" val="384743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Basic terms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For example, consider the experiment of tossing two coins. Write the sample space of this experiment.</a:t>
                </a:r>
              </a:p>
              <a:p>
                <a:pPr algn="just"/>
                <a:endParaRPr lang="en-US" sz="3200" dirty="0"/>
              </a:p>
              <a:p>
                <a:pPr algn="just"/>
                <a:endParaRPr lang="en-US" sz="3200" dirty="0"/>
              </a:p>
              <a:p>
                <a:pPr algn="just"/>
                <a14:m>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𝐻</m:t>
                        </m:r>
                        <m:r>
                          <a:rPr lang="en-US" sz="3200" b="0" i="1" smtClean="0">
                            <a:latin typeface="Cambria Math" panose="02040503050406030204" pitchFamily="18" charset="0"/>
                          </a:rPr>
                          <m:t>,</m:t>
                        </m:r>
                        <m:r>
                          <a:rPr lang="en-US" sz="3200" b="0" i="1" smtClean="0">
                            <a:latin typeface="Cambria Math" panose="02040503050406030204" pitchFamily="18" charset="0"/>
                          </a:rPr>
                          <m:t>𝐻</m:t>
                        </m:r>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𝐻</m:t>
                        </m:r>
                        <m:r>
                          <a:rPr lang="en-US" sz="3200" b="0" i="1" smtClean="0">
                            <a:latin typeface="Cambria Math" panose="02040503050406030204" pitchFamily="18" charset="0"/>
                          </a:rPr>
                          <m:t>,</m:t>
                        </m:r>
                        <m:r>
                          <a:rPr lang="en-US" sz="3200" b="0" i="1" smtClean="0">
                            <a:latin typeface="Cambria Math" panose="02040503050406030204" pitchFamily="18" charset="0"/>
                          </a:rPr>
                          <m:t>𝑇</m:t>
                        </m:r>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𝑇</m:t>
                        </m:r>
                        <m:r>
                          <a:rPr lang="en-US" sz="3200" b="0" i="1" smtClean="0">
                            <a:latin typeface="Cambria Math" panose="02040503050406030204" pitchFamily="18" charset="0"/>
                          </a:rPr>
                          <m:t>,</m:t>
                        </m:r>
                        <m:r>
                          <a:rPr lang="en-US" sz="3200" b="0" i="1" smtClean="0">
                            <a:latin typeface="Cambria Math" panose="02040503050406030204" pitchFamily="18" charset="0"/>
                          </a:rPr>
                          <m:t>𝐻</m:t>
                        </m:r>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𝑇</m:t>
                        </m:r>
                        <m:r>
                          <a:rPr lang="en-US" sz="3200" b="0" i="1" smtClean="0">
                            <a:latin typeface="Cambria Math" panose="02040503050406030204" pitchFamily="18" charset="0"/>
                          </a:rPr>
                          <m:t>,</m:t>
                        </m:r>
                        <m:r>
                          <a:rPr lang="en-US" sz="3200" b="0" i="1" smtClean="0">
                            <a:latin typeface="Cambria Math" panose="02040503050406030204" pitchFamily="18" charset="0"/>
                          </a:rPr>
                          <m:t>𝑇</m:t>
                        </m:r>
                      </m:e>
                    </m:d>
                    <m:r>
                      <a:rPr lang="en-US" sz="3200" b="0" i="1" smtClean="0">
                        <a:latin typeface="Cambria Math" panose="02040503050406030204" pitchFamily="18" charset="0"/>
                      </a:rPr>
                      <m:t>}</m:t>
                    </m:r>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r="-12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9E3C9F0-F4BC-EFF6-A990-7D955A3B6528}"/>
                  </a:ext>
                </a:extLst>
              </p:cNvPr>
              <p:cNvGraphicFramePr>
                <a:graphicFrameLocks noGrp="1"/>
              </p:cNvGraphicFramePr>
              <p:nvPr>
                <p:extLst>
                  <p:ext uri="{D42A27DB-BD31-4B8C-83A1-F6EECF244321}">
                    <p14:modId xmlns:p14="http://schemas.microsoft.com/office/powerpoint/2010/main" val="509155165"/>
                  </p:ext>
                </p:extLst>
              </p:nvPr>
            </p:nvGraphicFramePr>
            <p:xfrm>
              <a:off x="8708422" y="2908911"/>
              <a:ext cx="4645476" cy="1420491"/>
            </p:xfrm>
            <a:graphic>
              <a:graphicData uri="http://schemas.openxmlformats.org/drawingml/2006/table">
                <a:tbl>
                  <a:tblPr firstRow="1" bandRow="1">
                    <a:tableStyleId>{5C22544A-7EE6-4342-B048-85BDC9FD1C3A}</a:tableStyleId>
                  </a:tblPr>
                  <a:tblGrid>
                    <a:gridCol w="1548492">
                      <a:extLst>
                        <a:ext uri="{9D8B030D-6E8A-4147-A177-3AD203B41FA5}">
                          <a16:colId xmlns:a16="http://schemas.microsoft.com/office/drawing/2014/main" val="2593701416"/>
                        </a:ext>
                      </a:extLst>
                    </a:gridCol>
                    <a:gridCol w="1548492">
                      <a:extLst>
                        <a:ext uri="{9D8B030D-6E8A-4147-A177-3AD203B41FA5}">
                          <a16:colId xmlns:a16="http://schemas.microsoft.com/office/drawing/2014/main" val="2661447760"/>
                        </a:ext>
                      </a:extLst>
                    </a:gridCol>
                    <a:gridCol w="1548492">
                      <a:extLst>
                        <a:ext uri="{9D8B030D-6E8A-4147-A177-3AD203B41FA5}">
                          <a16:colId xmlns:a16="http://schemas.microsoft.com/office/drawing/2014/main" val="3818929221"/>
                        </a:ext>
                      </a:extLst>
                    </a:gridCol>
                  </a:tblGrid>
                  <a:tr h="473497">
                    <a:tc>
                      <a:txBody>
                        <a:bodyPr/>
                        <a:lstStyle/>
                        <a:p>
                          <a:endParaRPr lang="en-US"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1" i="1" dirty="0" smtClean="0">
                                    <a:solidFill>
                                      <a:sysClr val="windowText" lastClr="000000"/>
                                    </a:solidFill>
                                    <a:latin typeface="Cambria Math" panose="02040503050406030204" pitchFamily="18" charset="0"/>
                                  </a:rPr>
                                  <m:t>𝑯𝒆𝒂𝒅</m:t>
                                </m:r>
                                <m:r>
                                  <a:rPr lang="en-US" b="1" i="1" dirty="0" smtClean="0">
                                    <a:solidFill>
                                      <a:sysClr val="windowText" lastClr="000000"/>
                                    </a:solidFill>
                                    <a:latin typeface="Cambria Math" panose="02040503050406030204" pitchFamily="18" charset="0"/>
                                  </a:rPr>
                                  <m:t> (</m:t>
                                </m:r>
                                <m:r>
                                  <a:rPr lang="en-US" b="1" i="1" dirty="0" smtClean="0">
                                    <a:solidFill>
                                      <a:sysClr val="windowText" lastClr="000000"/>
                                    </a:solidFill>
                                    <a:latin typeface="Cambria Math" panose="02040503050406030204" pitchFamily="18" charset="0"/>
                                  </a:rPr>
                                  <m:t>𝑯</m:t>
                                </m:r>
                                <m:r>
                                  <a:rPr lang="en-US" b="1" i="1" dirty="0" smtClean="0">
                                    <a:solidFill>
                                      <a:sysClr val="windowText" lastClr="000000"/>
                                    </a:solidFill>
                                    <a:latin typeface="Cambria Math" panose="02040503050406030204" pitchFamily="18" charset="0"/>
                                  </a:rPr>
                                  <m:t>)</m:t>
                                </m:r>
                              </m:oMath>
                            </m:oMathPara>
                          </a14:m>
                          <a:endParaRPr lang="en-US"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1" i="1" dirty="0" smtClean="0">
                                    <a:solidFill>
                                      <a:sysClr val="windowText" lastClr="000000"/>
                                    </a:solidFill>
                                    <a:latin typeface="Cambria Math" panose="02040503050406030204" pitchFamily="18" charset="0"/>
                                  </a:rPr>
                                  <m:t>𝑻𝒂𝒊𝒍</m:t>
                                </m:r>
                                <m:r>
                                  <a:rPr lang="en-US" b="1" i="1" dirty="0" smtClean="0">
                                    <a:solidFill>
                                      <a:sysClr val="windowText" lastClr="000000"/>
                                    </a:solidFill>
                                    <a:latin typeface="Cambria Math" panose="02040503050406030204" pitchFamily="18" charset="0"/>
                                  </a:rPr>
                                  <m:t> (</m:t>
                                </m:r>
                                <m:r>
                                  <a:rPr lang="en-US" b="1" i="1" dirty="0" smtClean="0">
                                    <a:solidFill>
                                      <a:sysClr val="windowText" lastClr="000000"/>
                                    </a:solidFill>
                                    <a:latin typeface="Cambria Math" panose="02040503050406030204" pitchFamily="18" charset="0"/>
                                  </a:rPr>
                                  <m:t>𝑻</m:t>
                                </m:r>
                                <m:r>
                                  <a:rPr lang="en-US" b="1" i="1" dirty="0" smtClean="0">
                                    <a:solidFill>
                                      <a:sysClr val="windowText" lastClr="000000"/>
                                    </a:solidFill>
                                    <a:latin typeface="Cambria Math" panose="02040503050406030204" pitchFamily="18" charset="0"/>
                                  </a:rPr>
                                  <m:t>)</m:t>
                                </m:r>
                              </m:oMath>
                            </m:oMathPara>
                          </a14:m>
                          <a:endParaRPr lang="en-US"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0115635"/>
                      </a:ext>
                    </a:extLst>
                  </a:tr>
                  <a:tr h="473497">
                    <a:tc>
                      <a:txBody>
                        <a:bodyPr/>
                        <a:lstStyle/>
                        <a:p>
                          <a:pPr/>
                          <a14:m>
                            <m:oMathPara xmlns:m="http://schemas.openxmlformats.org/officeDocument/2006/math">
                              <m:oMathParaPr>
                                <m:jc m:val="centerGroup"/>
                              </m:oMathParaPr>
                              <m:oMath xmlns:m="http://schemas.openxmlformats.org/officeDocument/2006/math">
                                <m:r>
                                  <a:rPr lang="en-US" b="1" i="1" dirty="0" smtClean="0">
                                    <a:solidFill>
                                      <a:sysClr val="windowText" lastClr="000000"/>
                                    </a:solidFill>
                                    <a:latin typeface="Cambria Math" panose="02040503050406030204" pitchFamily="18" charset="0"/>
                                  </a:rPr>
                                  <m:t>𝑯𝒆𝒂𝒅</m:t>
                                </m:r>
                                <m:r>
                                  <a:rPr lang="en-US" b="1" i="1" dirty="0" smtClean="0">
                                    <a:solidFill>
                                      <a:sysClr val="windowText" lastClr="000000"/>
                                    </a:solidFill>
                                    <a:latin typeface="Cambria Math" panose="02040503050406030204" pitchFamily="18" charset="0"/>
                                  </a:rPr>
                                  <m:t> (</m:t>
                                </m:r>
                                <m:r>
                                  <a:rPr lang="en-US" b="1" i="1" dirty="0" smtClean="0">
                                    <a:solidFill>
                                      <a:sysClr val="windowText" lastClr="000000"/>
                                    </a:solidFill>
                                    <a:latin typeface="Cambria Math" panose="02040503050406030204" pitchFamily="18" charset="0"/>
                                  </a:rPr>
                                  <m:t>𝑯</m:t>
                                </m:r>
                                <m:r>
                                  <a:rPr lang="en-US" b="1" i="1" dirty="0" smtClean="0">
                                    <a:solidFill>
                                      <a:sysClr val="windowText" lastClr="000000"/>
                                    </a:solidFill>
                                    <a:latin typeface="Cambria Math" panose="02040503050406030204" pitchFamily="18" charset="0"/>
                                  </a:rPr>
                                  <m:t>)</m:t>
                                </m:r>
                              </m:oMath>
                            </m:oMathPara>
                          </a14:m>
                          <a:endParaRPr lang="en-US"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𝐻</m:t>
                                </m:r>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𝐻</m:t>
                                </m:r>
                              </m:oMath>
                            </m:oMathPara>
                          </a14:m>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𝐻</m:t>
                                </m:r>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𝑇</m:t>
                                </m:r>
                              </m:oMath>
                            </m:oMathPara>
                          </a14:m>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8033654"/>
                      </a:ext>
                    </a:extLst>
                  </a:tr>
                  <a:tr h="473497">
                    <a:tc>
                      <a:txBody>
                        <a:bodyPr/>
                        <a:lstStyle/>
                        <a:p>
                          <a:pPr/>
                          <a14:m>
                            <m:oMathPara xmlns:m="http://schemas.openxmlformats.org/officeDocument/2006/math">
                              <m:oMathParaPr>
                                <m:jc m:val="centerGroup"/>
                              </m:oMathParaPr>
                              <m:oMath xmlns:m="http://schemas.openxmlformats.org/officeDocument/2006/math">
                                <m:r>
                                  <a:rPr lang="en-US" b="1" i="1" dirty="0" smtClean="0">
                                    <a:solidFill>
                                      <a:sysClr val="windowText" lastClr="000000"/>
                                    </a:solidFill>
                                    <a:latin typeface="Cambria Math" panose="02040503050406030204" pitchFamily="18" charset="0"/>
                                  </a:rPr>
                                  <m:t>𝑻𝒂𝒊𝒍</m:t>
                                </m:r>
                                <m:r>
                                  <a:rPr lang="en-US" b="1" i="1" dirty="0" smtClean="0">
                                    <a:solidFill>
                                      <a:sysClr val="windowText" lastClr="000000"/>
                                    </a:solidFill>
                                    <a:latin typeface="Cambria Math" panose="02040503050406030204" pitchFamily="18" charset="0"/>
                                  </a:rPr>
                                  <m:t> (</m:t>
                                </m:r>
                                <m:r>
                                  <a:rPr lang="en-US" b="1" i="1" dirty="0" smtClean="0">
                                    <a:solidFill>
                                      <a:sysClr val="windowText" lastClr="000000"/>
                                    </a:solidFill>
                                    <a:latin typeface="Cambria Math" panose="02040503050406030204" pitchFamily="18" charset="0"/>
                                  </a:rPr>
                                  <m:t>𝑻</m:t>
                                </m:r>
                                <m:r>
                                  <a:rPr lang="en-US" b="1" i="1" dirty="0" smtClean="0">
                                    <a:solidFill>
                                      <a:sysClr val="windowText" lastClr="000000"/>
                                    </a:solidFill>
                                    <a:latin typeface="Cambria Math" panose="02040503050406030204" pitchFamily="18" charset="0"/>
                                  </a:rPr>
                                  <m:t>)</m:t>
                                </m:r>
                              </m:oMath>
                            </m:oMathPara>
                          </a14:m>
                          <a:endParaRPr lang="en-US"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𝑇</m:t>
                                </m:r>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𝐻</m:t>
                                </m:r>
                              </m:oMath>
                            </m:oMathPara>
                          </a14:m>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𝑇</m:t>
                                </m:r>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𝑇</m:t>
                                </m:r>
                              </m:oMath>
                            </m:oMathPara>
                          </a14:m>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7046801"/>
                      </a:ext>
                    </a:extLst>
                  </a:tr>
                </a:tbl>
              </a:graphicData>
            </a:graphic>
          </p:graphicFrame>
        </mc:Choice>
        <mc:Fallback xmlns="">
          <p:graphicFrame>
            <p:nvGraphicFramePr>
              <p:cNvPr id="4" name="Table 3">
                <a:extLst>
                  <a:ext uri="{FF2B5EF4-FFF2-40B4-BE49-F238E27FC236}">
                    <a16:creationId xmlns:a16="http://schemas.microsoft.com/office/drawing/2014/main" id="{D9E3C9F0-F4BC-EFF6-A990-7D955A3B6528}"/>
                  </a:ext>
                </a:extLst>
              </p:cNvPr>
              <p:cNvGraphicFramePr>
                <a:graphicFrameLocks noGrp="1"/>
              </p:cNvGraphicFramePr>
              <p:nvPr>
                <p:extLst>
                  <p:ext uri="{D42A27DB-BD31-4B8C-83A1-F6EECF244321}">
                    <p14:modId xmlns:p14="http://schemas.microsoft.com/office/powerpoint/2010/main" val="509155165"/>
                  </p:ext>
                </p:extLst>
              </p:nvPr>
            </p:nvGraphicFramePr>
            <p:xfrm>
              <a:off x="8708422" y="2908911"/>
              <a:ext cx="4645476" cy="1420491"/>
            </p:xfrm>
            <a:graphic>
              <a:graphicData uri="http://schemas.openxmlformats.org/drawingml/2006/table">
                <a:tbl>
                  <a:tblPr firstRow="1" bandRow="1">
                    <a:tableStyleId>{5C22544A-7EE6-4342-B048-85BDC9FD1C3A}</a:tableStyleId>
                  </a:tblPr>
                  <a:tblGrid>
                    <a:gridCol w="1548492">
                      <a:extLst>
                        <a:ext uri="{9D8B030D-6E8A-4147-A177-3AD203B41FA5}">
                          <a16:colId xmlns:a16="http://schemas.microsoft.com/office/drawing/2014/main" val="2593701416"/>
                        </a:ext>
                      </a:extLst>
                    </a:gridCol>
                    <a:gridCol w="1548492">
                      <a:extLst>
                        <a:ext uri="{9D8B030D-6E8A-4147-A177-3AD203B41FA5}">
                          <a16:colId xmlns:a16="http://schemas.microsoft.com/office/drawing/2014/main" val="2661447760"/>
                        </a:ext>
                      </a:extLst>
                    </a:gridCol>
                    <a:gridCol w="1548492">
                      <a:extLst>
                        <a:ext uri="{9D8B030D-6E8A-4147-A177-3AD203B41FA5}">
                          <a16:colId xmlns:a16="http://schemas.microsoft.com/office/drawing/2014/main" val="3818929221"/>
                        </a:ext>
                      </a:extLst>
                    </a:gridCol>
                  </a:tblGrid>
                  <a:tr h="473497">
                    <a:tc>
                      <a:txBody>
                        <a:bodyPr/>
                        <a:lstStyle/>
                        <a:p>
                          <a:endParaRPr lang="en-US"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000" t="-1282" r="-100392" b="-20641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787" t="-1282" r="-787" b="-206410"/>
                          </a:stretch>
                        </a:blipFill>
                      </a:tcPr>
                    </a:tc>
                    <a:extLst>
                      <a:ext uri="{0D108BD9-81ED-4DB2-BD59-A6C34878D82A}">
                        <a16:rowId xmlns:a16="http://schemas.microsoft.com/office/drawing/2014/main" val="1690115635"/>
                      </a:ext>
                    </a:extLst>
                  </a:tr>
                  <a:tr h="47349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94" t="-101282" r="-201181" b="-10641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000" t="-101282" r="-100392" b="-10641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787" t="-101282" r="-787" b="-106410"/>
                          </a:stretch>
                        </a:blipFill>
                      </a:tcPr>
                    </a:tc>
                    <a:extLst>
                      <a:ext uri="{0D108BD9-81ED-4DB2-BD59-A6C34878D82A}">
                        <a16:rowId xmlns:a16="http://schemas.microsoft.com/office/drawing/2014/main" val="3988033654"/>
                      </a:ext>
                    </a:extLst>
                  </a:tr>
                  <a:tr h="47349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94" t="-201282" r="-201181" b="-641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000" t="-201282" r="-100392" b="-641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787" t="-201282" r="-787" b="-6410"/>
                          </a:stretch>
                        </a:blipFill>
                      </a:tcPr>
                    </a:tc>
                    <a:extLst>
                      <a:ext uri="{0D108BD9-81ED-4DB2-BD59-A6C34878D82A}">
                        <a16:rowId xmlns:a16="http://schemas.microsoft.com/office/drawing/2014/main" val="1397046801"/>
                      </a:ext>
                    </a:extLst>
                  </a:tr>
                </a:tbl>
              </a:graphicData>
            </a:graphic>
          </p:graphicFrame>
        </mc:Fallback>
      </mc:AlternateContent>
      <p:pic>
        <p:nvPicPr>
          <p:cNvPr id="1026" name="Picture 2" descr="Sample space">
            <a:extLst>
              <a:ext uri="{FF2B5EF4-FFF2-40B4-BE49-F238E27FC236}">
                <a16:creationId xmlns:a16="http://schemas.microsoft.com/office/drawing/2014/main" id="{848EEB44-48C7-B9DB-6751-6C9D4B2AF0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4615" y="5214759"/>
            <a:ext cx="6314706" cy="280005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95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barn(inVertical)">
                                      <p:cBhvr>
                                        <p:cTn id="2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86D77F-EED4-8158-0605-7E7CBB929D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B1B6EC-0740-D832-D8A9-594CB8F806E1}"/>
              </a:ext>
            </a:extLst>
          </p:cNvPr>
          <p:cNvSpPr>
            <a:spLocks noGrp="1"/>
          </p:cNvSpPr>
          <p:nvPr>
            <p:ph type="title"/>
          </p:nvPr>
        </p:nvSpPr>
        <p:spPr>
          <a:xfrm>
            <a:off x="1283818" y="97470"/>
            <a:ext cx="12070080" cy="1931213"/>
          </a:xfrm>
        </p:spPr>
        <p:txBody>
          <a:bodyPr/>
          <a:lstStyle/>
          <a:p>
            <a:r>
              <a:rPr lang="en-US" dirty="0"/>
              <a:t>Basic terms</a:t>
            </a:r>
          </a:p>
        </p:txBody>
      </p:sp>
      <p:sp>
        <p:nvSpPr>
          <p:cNvPr id="3" name="Content Placeholder 2">
            <a:extLst>
              <a:ext uri="{FF2B5EF4-FFF2-40B4-BE49-F238E27FC236}">
                <a16:creationId xmlns:a16="http://schemas.microsoft.com/office/drawing/2014/main" id="{624A4496-5403-4442-9E5A-B2FD84391CF8}"/>
              </a:ext>
            </a:extLst>
          </p:cNvPr>
          <p:cNvSpPr>
            <a:spLocks noGrp="1"/>
          </p:cNvSpPr>
          <p:nvPr>
            <p:ph sz="quarter" idx="13"/>
          </p:nvPr>
        </p:nvSpPr>
        <p:spPr>
          <a:xfrm>
            <a:off x="1096529" y="2123351"/>
            <a:ext cx="12436591" cy="4993066"/>
          </a:xfrm>
        </p:spPr>
        <p:txBody>
          <a:bodyPr>
            <a:normAutofit/>
          </a:bodyPr>
          <a:lstStyle/>
          <a:p>
            <a:pPr algn="just"/>
            <a:r>
              <a:rPr lang="en-US" sz="3200" dirty="0"/>
              <a:t>For example, consider the experiment of throwing two dices. Write the sample space of this experiment.</a:t>
            </a:r>
          </a:p>
          <a:p>
            <a:pPr marL="0" indent="0" algn="just">
              <a:buNone/>
            </a:pPr>
            <a:endParaRPr lang="en-US" sz="3200" dirty="0"/>
          </a:p>
          <a:p>
            <a:pPr marL="0" indent="0" algn="just">
              <a:buNone/>
            </a:pPr>
            <a:endParaRPr lang="en-US" sz="3200" dirty="0"/>
          </a:p>
        </p:txBody>
      </p:sp>
      <p:graphicFrame>
        <p:nvGraphicFramePr>
          <p:cNvPr id="5" name="Table 4">
            <a:extLst>
              <a:ext uri="{FF2B5EF4-FFF2-40B4-BE49-F238E27FC236}">
                <a16:creationId xmlns:a16="http://schemas.microsoft.com/office/drawing/2014/main" id="{A78ADC8C-6801-20BD-7227-B28A081CBD63}"/>
              </a:ext>
            </a:extLst>
          </p:cNvPr>
          <p:cNvGraphicFramePr>
            <a:graphicFrameLocks noGrp="1"/>
          </p:cNvGraphicFramePr>
          <p:nvPr/>
        </p:nvGraphicFramePr>
        <p:xfrm>
          <a:off x="2438025" y="3646556"/>
          <a:ext cx="9753597" cy="2944368"/>
        </p:xfrm>
        <a:graphic>
          <a:graphicData uri="http://schemas.openxmlformats.org/drawingml/2006/table">
            <a:tbl>
              <a:tblPr firstRow="1" bandRow="1">
                <a:tableStyleId>{5C22544A-7EE6-4342-B048-85BDC9FD1C3A}</a:tableStyleId>
              </a:tblPr>
              <a:tblGrid>
                <a:gridCol w="1393371">
                  <a:extLst>
                    <a:ext uri="{9D8B030D-6E8A-4147-A177-3AD203B41FA5}">
                      <a16:colId xmlns:a16="http://schemas.microsoft.com/office/drawing/2014/main" val="881192277"/>
                    </a:ext>
                  </a:extLst>
                </a:gridCol>
                <a:gridCol w="1393371">
                  <a:extLst>
                    <a:ext uri="{9D8B030D-6E8A-4147-A177-3AD203B41FA5}">
                      <a16:colId xmlns:a16="http://schemas.microsoft.com/office/drawing/2014/main" val="1269247395"/>
                    </a:ext>
                  </a:extLst>
                </a:gridCol>
                <a:gridCol w="1393371">
                  <a:extLst>
                    <a:ext uri="{9D8B030D-6E8A-4147-A177-3AD203B41FA5}">
                      <a16:colId xmlns:a16="http://schemas.microsoft.com/office/drawing/2014/main" val="3744901254"/>
                    </a:ext>
                  </a:extLst>
                </a:gridCol>
                <a:gridCol w="1393371">
                  <a:extLst>
                    <a:ext uri="{9D8B030D-6E8A-4147-A177-3AD203B41FA5}">
                      <a16:colId xmlns:a16="http://schemas.microsoft.com/office/drawing/2014/main" val="356413467"/>
                    </a:ext>
                  </a:extLst>
                </a:gridCol>
                <a:gridCol w="1393371">
                  <a:extLst>
                    <a:ext uri="{9D8B030D-6E8A-4147-A177-3AD203B41FA5}">
                      <a16:colId xmlns:a16="http://schemas.microsoft.com/office/drawing/2014/main" val="1628634770"/>
                    </a:ext>
                  </a:extLst>
                </a:gridCol>
                <a:gridCol w="1393371">
                  <a:extLst>
                    <a:ext uri="{9D8B030D-6E8A-4147-A177-3AD203B41FA5}">
                      <a16:colId xmlns:a16="http://schemas.microsoft.com/office/drawing/2014/main" val="2229417611"/>
                    </a:ext>
                  </a:extLst>
                </a:gridCol>
                <a:gridCol w="1393371">
                  <a:extLst>
                    <a:ext uri="{9D8B030D-6E8A-4147-A177-3AD203B41FA5}">
                      <a16:colId xmlns:a16="http://schemas.microsoft.com/office/drawing/2014/main" val="858173431"/>
                    </a:ext>
                  </a:extLst>
                </a:gridCol>
              </a:tblGrid>
              <a:tr h="370840">
                <a:tc>
                  <a:txBody>
                    <a:bodyPr/>
                    <a:lstStyle/>
                    <a:p>
                      <a:pPr algn="ctr"/>
                      <a:endParaRPr lang="en-US">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3470656"/>
                  </a:ext>
                </a:extLst>
              </a:tr>
              <a:tr h="370840">
                <a:tc>
                  <a:txBody>
                    <a:bodyPr/>
                    <a:lstStyle/>
                    <a:p>
                      <a:pPr algn="ctr"/>
                      <a:r>
                        <a:rPr lang="en-US" b="1" dirty="0">
                          <a:solidFill>
                            <a:sysClr val="windowText" lastClr="000000"/>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9250236"/>
                  </a:ext>
                </a:extLst>
              </a:tr>
              <a:tr h="370840">
                <a:tc>
                  <a:txBody>
                    <a:bodyPr/>
                    <a:lstStyle/>
                    <a:p>
                      <a:pPr algn="ctr"/>
                      <a:r>
                        <a:rPr lang="en-US" b="1" dirty="0">
                          <a:solidFill>
                            <a:sysClr val="windowText" lastClr="000000"/>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2716"/>
                  </a:ext>
                </a:extLst>
              </a:tr>
              <a:tr h="370840">
                <a:tc>
                  <a:txBody>
                    <a:bodyPr/>
                    <a:lstStyle/>
                    <a:p>
                      <a:pPr algn="ctr"/>
                      <a:r>
                        <a:rPr lang="en-US" b="1" dirty="0">
                          <a:solidFill>
                            <a:sysClr val="windowText" lastClr="000000"/>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8708635"/>
                  </a:ext>
                </a:extLst>
              </a:tr>
              <a:tr h="370840">
                <a:tc>
                  <a:txBody>
                    <a:bodyPr/>
                    <a:lstStyle/>
                    <a:p>
                      <a:pPr algn="ctr"/>
                      <a:r>
                        <a:rPr lang="en-US" b="1" dirty="0">
                          <a:solidFill>
                            <a:sysClr val="windowText" lastClr="000000"/>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6758666"/>
                  </a:ext>
                </a:extLst>
              </a:tr>
              <a:tr h="370840">
                <a:tc>
                  <a:txBody>
                    <a:bodyPr/>
                    <a:lstStyle/>
                    <a:p>
                      <a:pPr algn="ctr"/>
                      <a:r>
                        <a:rPr lang="en-US" b="1" dirty="0">
                          <a:solidFill>
                            <a:sysClr val="windowText" lastClr="000000"/>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8012907"/>
                  </a:ext>
                </a:extLst>
              </a:tr>
              <a:tr h="370840">
                <a:tc>
                  <a:txBody>
                    <a:bodyPr/>
                    <a:lstStyle/>
                    <a:p>
                      <a:pPr algn="ctr"/>
                      <a:r>
                        <a:rPr lang="en-US" b="1" dirty="0">
                          <a:solidFill>
                            <a:sysClr val="windowText" lastClr="000000"/>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1059042"/>
                  </a:ext>
                </a:extLst>
              </a:tr>
            </a:tbl>
          </a:graphicData>
        </a:graphic>
      </p:graphicFrame>
    </p:spTree>
    <p:extLst>
      <p:ext uri="{BB962C8B-B14F-4D97-AF65-F5344CB8AC3E}">
        <p14:creationId xmlns:p14="http://schemas.microsoft.com/office/powerpoint/2010/main" val="208609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782B2-7B89-A5A5-2922-958B8502DE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7DA8AD-6447-FE88-6472-591FA00FAB0B}"/>
              </a:ext>
            </a:extLst>
          </p:cNvPr>
          <p:cNvSpPr>
            <a:spLocks noGrp="1"/>
          </p:cNvSpPr>
          <p:nvPr>
            <p:ph type="title"/>
          </p:nvPr>
        </p:nvSpPr>
        <p:spPr>
          <a:xfrm>
            <a:off x="1283818" y="97470"/>
            <a:ext cx="12070080" cy="1931213"/>
          </a:xfrm>
        </p:spPr>
        <p:txBody>
          <a:bodyPr/>
          <a:lstStyle/>
          <a:p>
            <a:r>
              <a:rPr lang="en-US" dirty="0"/>
              <a:t>Basic terms</a:t>
            </a:r>
          </a:p>
        </p:txBody>
      </p:sp>
      <p:sp>
        <p:nvSpPr>
          <p:cNvPr id="3" name="Content Placeholder 2">
            <a:extLst>
              <a:ext uri="{FF2B5EF4-FFF2-40B4-BE49-F238E27FC236}">
                <a16:creationId xmlns:a16="http://schemas.microsoft.com/office/drawing/2014/main" id="{FBB047AC-960D-929B-8418-1E1CCA5D0CFC}"/>
              </a:ext>
            </a:extLst>
          </p:cNvPr>
          <p:cNvSpPr>
            <a:spLocks noGrp="1"/>
          </p:cNvSpPr>
          <p:nvPr>
            <p:ph sz="quarter" idx="13"/>
          </p:nvPr>
        </p:nvSpPr>
        <p:spPr>
          <a:xfrm>
            <a:off x="1096529" y="2123351"/>
            <a:ext cx="12436591" cy="4993066"/>
          </a:xfrm>
        </p:spPr>
        <p:txBody>
          <a:bodyPr>
            <a:normAutofit/>
          </a:bodyPr>
          <a:lstStyle/>
          <a:p>
            <a:pPr algn="just"/>
            <a:r>
              <a:rPr lang="en-US" sz="3200" dirty="0"/>
              <a:t>Consider an experiment of tossing three coins simultaneously. Write down the sample space.</a:t>
            </a:r>
          </a:p>
          <a:p>
            <a:pPr algn="just"/>
            <a:r>
              <a:rPr lang="en-US" sz="3200" dirty="0"/>
              <a:t>Write the sample space and tree diagram of toss a coin and rolling a dice simultaneously.</a:t>
            </a:r>
          </a:p>
          <a:p>
            <a:pPr algn="just"/>
            <a:r>
              <a:rPr lang="en-US" sz="3200" dirty="0"/>
              <a:t>Total number of outcomes in a sample space for rolling a die until a 4 appears?</a:t>
            </a:r>
          </a:p>
          <a:p>
            <a:pPr algn="just"/>
            <a:r>
              <a:rPr lang="en-US" sz="3200" dirty="0"/>
              <a:t> What is the sample space for selecting an even number between 1 and 10?</a:t>
            </a:r>
          </a:p>
        </p:txBody>
      </p:sp>
      <p:sp>
        <p:nvSpPr>
          <p:cNvPr id="4" name="TextBox 3">
            <a:extLst>
              <a:ext uri="{FF2B5EF4-FFF2-40B4-BE49-F238E27FC236}">
                <a16:creationId xmlns:a16="http://schemas.microsoft.com/office/drawing/2014/main" id="{3C4DC30E-62CA-C380-F8D7-2AEF4732F714}"/>
              </a:ext>
            </a:extLst>
          </p:cNvPr>
          <p:cNvSpPr txBox="1"/>
          <p:nvPr/>
        </p:nvSpPr>
        <p:spPr>
          <a:xfrm>
            <a:off x="4701031" y="4759032"/>
            <a:ext cx="5874204" cy="461665"/>
          </a:xfrm>
          <a:prstGeom prst="rect">
            <a:avLst/>
          </a:prstGeom>
          <a:solidFill>
            <a:srgbClr val="FFC000"/>
          </a:solidFill>
          <a:ln w="12700">
            <a:solidFill>
              <a:schemeClr val="tx1"/>
            </a:solidFill>
          </a:ln>
        </p:spPr>
        <p:txBody>
          <a:bodyPr wrap="square">
            <a:spAutoFit/>
          </a:bodyPr>
          <a:lstStyle/>
          <a:p>
            <a:pPr algn="ctr"/>
            <a:r>
              <a:rPr lang="en-US" sz="2400" dirty="0">
                <a:solidFill>
                  <a:srgbClr val="000000"/>
                </a:solidFill>
                <a:latin typeface="Bookman Old Style" panose="02050604050505020204" pitchFamily="18" charset="0"/>
              </a:rPr>
              <a:t>Infinity (Depends on when 4 appears)</a:t>
            </a:r>
            <a:endParaRPr lang="en-US" sz="2400" dirty="0">
              <a:latin typeface="Bookman Old Style" panose="02050604050505020204" pitchFamily="18" charset="0"/>
            </a:endParaRPr>
          </a:p>
        </p:txBody>
      </p:sp>
      <p:sp>
        <p:nvSpPr>
          <p:cNvPr id="5" name="TextBox 4">
            <a:extLst>
              <a:ext uri="{FF2B5EF4-FFF2-40B4-BE49-F238E27FC236}">
                <a16:creationId xmlns:a16="http://schemas.microsoft.com/office/drawing/2014/main" id="{D5DBEC9F-1F5F-2966-4F30-262B7BA0994A}"/>
              </a:ext>
            </a:extLst>
          </p:cNvPr>
          <p:cNvSpPr txBox="1"/>
          <p:nvPr/>
        </p:nvSpPr>
        <p:spPr>
          <a:xfrm>
            <a:off x="3183657" y="5766525"/>
            <a:ext cx="4820655" cy="461665"/>
          </a:xfrm>
          <a:prstGeom prst="rect">
            <a:avLst/>
          </a:prstGeom>
          <a:solidFill>
            <a:srgbClr val="FFC000"/>
          </a:solidFill>
          <a:ln w="12700">
            <a:solidFill>
              <a:schemeClr val="tx1"/>
            </a:solidFill>
          </a:ln>
        </p:spPr>
        <p:txBody>
          <a:bodyPr wrap="square">
            <a:spAutoFit/>
          </a:bodyPr>
          <a:lstStyle/>
          <a:p>
            <a:pPr algn="ctr"/>
            <a:r>
              <a:rPr lang="en-US" sz="2400" dirty="0">
                <a:solidFill>
                  <a:srgbClr val="000000"/>
                </a:solidFill>
                <a:latin typeface="Bookman Old Style" panose="02050604050505020204" pitchFamily="18" charset="0"/>
              </a:rPr>
              <a:t>S = {2,4,6,8,10}</a:t>
            </a:r>
            <a:endParaRPr lang="en-US" sz="2400" dirty="0">
              <a:latin typeface="Bookman Old Style" panose="02050604050505020204" pitchFamily="18" charset="0"/>
            </a:endParaRPr>
          </a:p>
        </p:txBody>
      </p:sp>
    </p:spTree>
    <p:extLst>
      <p:ext uri="{BB962C8B-B14F-4D97-AF65-F5344CB8AC3E}">
        <p14:creationId xmlns:p14="http://schemas.microsoft.com/office/powerpoint/2010/main" val="426082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Basic terms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Event: </a:t>
            </a:r>
          </a:p>
        </p:txBody>
      </p:sp>
    </p:spTree>
    <p:extLst>
      <p:ext uri="{BB962C8B-B14F-4D97-AF65-F5344CB8AC3E}">
        <p14:creationId xmlns:p14="http://schemas.microsoft.com/office/powerpoint/2010/main" val="4190989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Basic terms</a:t>
            </a:r>
          </a:p>
        </p:txBody>
      </p:sp>
      <p:pic>
        <p:nvPicPr>
          <p:cNvPr id="3074" name="Picture 2" descr="Rolling Dice GIF - Dice - Discover &amp; Share GIFs">
            <a:extLst>
              <a:ext uri="{FF2B5EF4-FFF2-40B4-BE49-F238E27FC236}">
                <a16:creationId xmlns:a16="http://schemas.microsoft.com/office/drawing/2014/main" id="{7AC33FD3-437C-E8F1-58FC-3F0AB82BCA51}"/>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7869441" y="2028683"/>
            <a:ext cx="6184465" cy="530097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8184EB4-2FAE-F536-C935-3AA1ADB9F077}"/>
              </a:ext>
            </a:extLst>
          </p:cNvPr>
          <p:cNvSpPr txBox="1"/>
          <p:nvPr/>
        </p:nvSpPr>
        <p:spPr>
          <a:xfrm>
            <a:off x="1276502" y="2028683"/>
            <a:ext cx="5503430" cy="584775"/>
          </a:xfrm>
          <a:prstGeom prst="rect">
            <a:avLst/>
          </a:prstGeom>
          <a:noFill/>
          <a:ln w="12700">
            <a:solidFill>
              <a:schemeClr val="tx1"/>
            </a:solidFill>
          </a:ln>
        </p:spPr>
        <p:txBody>
          <a:bodyPr wrap="none" rtlCol="0">
            <a:spAutoFit/>
          </a:bodyPr>
          <a:lstStyle/>
          <a:p>
            <a:r>
              <a:rPr lang="en-US" sz="3200" dirty="0"/>
              <a:t>Is this a random experiment?</a:t>
            </a:r>
          </a:p>
        </p:txBody>
      </p:sp>
      <p:sp>
        <p:nvSpPr>
          <p:cNvPr id="5" name="TextBox 4">
            <a:extLst>
              <a:ext uri="{FF2B5EF4-FFF2-40B4-BE49-F238E27FC236}">
                <a16:creationId xmlns:a16="http://schemas.microsoft.com/office/drawing/2014/main" id="{AAD92062-0593-3250-FFFC-D7A5C3088F5D}"/>
              </a:ext>
            </a:extLst>
          </p:cNvPr>
          <p:cNvSpPr txBox="1"/>
          <p:nvPr/>
        </p:nvSpPr>
        <p:spPr>
          <a:xfrm>
            <a:off x="5679624" y="2908871"/>
            <a:ext cx="1635576" cy="584775"/>
          </a:xfrm>
          <a:prstGeom prst="rect">
            <a:avLst/>
          </a:prstGeom>
          <a:noFill/>
          <a:ln w="12700">
            <a:solidFill>
              <a:srgbClr val="FF0000"/>
            </a:solidFill>
          </a:ln>
        </p:spPr>
        <p:txBody>
          <a:bodyPr wrap="none" rtlCol="0">
            <a:spAutoFit/>
          </a:bodyPr>
          <a:lstStyle/>
          <a:p>
            <a:r>
              <a:rPr lang="en-US" sz="3200" dirty="0"/>
              <a:t>Yes, sir!</a:t>
            </a:r>
          </a:p>
        </p:txBody>
      </p:sp>
      <p:sp>
        <p:nvSpPr>
          <p:cNvPr id="6" name="TextBox 5">
            <a:extLst>
              <a:ext uri="{FF2B5EF4-FFF2-40B4-BE49-F238E27FC236}">
                <a16:creationId xmlns:a16="http://schemas.microsoft.com/office/drawing/2014/main" id="{A26E9714-FA1F-17D9-BDC8-28539A876119}"/>
              </a:ext>
            </a:extLst>
          </p:cNvPr>
          <p:cNvSpPr txBox="1"/>
          <p:nvPr/>
        </p:nvSpPr>
        <p:spPr>
          <a:xfrm>
            <a:off x="1283818" y="3744762"/>
            <a:ext cx="5477141" cy="1077218"/>
          </a:xfrm>
          <a:prstGeom prst="rect">
            <a:avLst/>
          </a:prstGeom>
          <a:noFill/>
          <a:ln w="12700">
            <a:solidFill>
              <a:schemeClr val="tx1"/>
            </a:solidFill>
          </a:ln>
        </p:spPr>
        <p:txBody>
          <a:bodyPr wrap="square" rtlCol="0">
            <a:spAutoFit/>
          </a:bodyPr>
          <a:lstStyle/>
          <a:p>
            <a:r>
              <a:rPr lang="en-US" sz="3200" dirty="0"/>
              <a:t>Can you write the sample</a:t>
            </a:r>
          </a:p>
          <a:p>
            <a:r>
              <a:rPr lang="en-US" sz="3200" dirty="0"/>
              <a:t>space?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26441CE-4D59-1BDD-4330-539749A6AE2E}"/>
                  </a:ext>
                </a:extLst>
              </p:cNvPr>
              <p:cNvSpPr txBox="1"/>
              <p:nvPr/>
            </p:nvSpPr>
            <p:spPr>
              <a:xfrm>
                <a:off x="4254758" y="5073096"/>
                <a:ext cx="3060441" cy="584775"/>
              </a:xfrm>
              <a:prstGeom prst="rect">
                <a:avLst/>
              </a:prstGeom>
              <a:noFill/>
              <a:ln w="12700">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1,2,3,4,5,6</m:t>
                          </m:r>
                        </m:e>
                      </m:d>
                    </m:oMath>
                  </m:oMathPara>
                </a14:m>
                <a:endParaRPr lang="en-US" sz="3200" dirty="0"/>
              </a:p>
            </p:txBody>
          </p:sp>
        </mc:Choice>
        <mc:Fallback xmlns="">
          <p:sp>
            <p:nvSpPr>
              <p:cNvPr id="7" name="TextBox 6">
                <a:extLst>
                  <a:ext uri="{FF2B5EF4-FFF2-40B4-BE49-F238E27FC236}">
                    <a16:creationId xmlns:a16="http://schemas.microsoft.com/office/drawing/2014/main" id="{B26441CE-4D59-1BDD-4330-539749A6AE2E}"/>
                  </a:ext>
                </a:extLst>
              </p:cNvPr>
              <p:cNvSpPr txBox="1">
                <a:spLocks noRot="1" noChangeAspect="1" noMove="1" noResize="1" noEditPoints="1" noAdjustHandles="1" noChangeArrowheads="1" noChangeShapeType="1" noTextEdit="1"/>
              </p:cNvSpPr>
              <p:nvPr/>
            </p:nvSpPr>
            <p:spPr>
              <a:xfrm>
                <a:off x="4254758" y="5073096"/>
                <a:ext cx="3060441" cy="584775"/>
              </a:xfrm>
              <a:prstGeom prst="rect">
                <a:avLst/>
              </a:prstGeom>
              <a:blipFill>
                <a:blip r:embed="rId3"/>
                <a:stretch>
                  <a:fillRect/>
                </a:stretch>
              </a:blipFill>
              <a:ln w="12700">
                <a:solidFill>
                  <a:srgbClr val="FF0000"/>
                </a:solidFill>
              </a:ln>
            </p:spPr>
            <p:txBody>
              <a:bodyPr/>
              <a:lstStyle/>
              <a:p>
                <a:r>
                  <a:rPr lang="en-US">
                    <a:noFill/>
                  </a:rPr>
                  <a:t> </a:t>
                </a:r>
              </a:p>
            </p:txBody>
          </p:sp>
        </mc:Fallback>
      </mc:AlternateContent>
      <p:sp>
        <p:nvSpPr>
          <p:cNvPr id="8" name="TextBox 7">
            <a:extLst>
              <a:ext uri="{FF2B5EF4-FFF2-40B4-BE49-F238E27FC236}">
                <a16:creationId xmlns:a16="http://schemas.microsoft.com/office/drawing/2014/main" id="{0680B397-31F6-AF65-57B7-F02EE220CE1B}"/>
              </a:ext>
            </a:extLst>
          </p:cNvPr>
          <p:cNvSpPr txBox="1"/>
          <p:nvPr/>
        </p:nvSpPr>
        <p:spPr>
          <a:xfrm>
            <a:off x="1344743" y="5908987"/>
            <a:ext cx="5477141" cy="584775"/>
          </a:xfrm>
          <a:prstGeom prst="rect">
            <a:avLst/>
          </a:prstGeom>
          <a:noFill/>
          <a:ln w="12700">
            <a:solidFill>
              <a:schemeClr val="tx1"/>
            </a:solidFill>
          </a:ln>
        </p:spPr>
        <p:txBody>
          <a:bodyPr wrap="square" rtlCol="0">
            <a:spAutoFit/>
          </a:bodyPr>
          <a:lstStyle/>
          <a:p>
            <a:r>
              <a:rPr lang="en-US" sz="3200" dirty="0"/>
              <a:t>Split the odd number…</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DE3E943-F289-ACDE-E0DA-C80E13F805CB}"/>
                  </a:ext>
                </a:extLst>
              </p:cNvPr>
              <p:cNvSpPr txBox="1"/>
              <p:nvPr/>
            </p:nvSpPr>
            <p:spPr>
              <a:xfrm>
                <a:off x="4254758" y="6744878"/>
                <a:ext cx="3060441" cy="584775"/>
              </a:xfrm>
              <a:prstGeom prst="rect">
                <a:avLst/>
              </a:prstGeom>
              <a:noFill/>
              <a:ln w="12700">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𝐴</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1,3,5</m:t>
                          </m:r>
                        </m:e>
                      </m:d>
                    </m:oMath>
                  </m:oMathPara>
                </a14:m>
                <a:endParaRPr lang="en-US" sz="3200" dirty="0"/>
              </a:p>
            </p:txBody>
          </p:sp>
        </mc:Choice>
        <mc:Fallback xmlns="">
          <p:sp>
            <p:nvSpPr>
              <p:cNvPr id="9" name="TextBox 8">
                <a:extLst>
                  <a:ext uri="{FF2B5EF4-FFF2-40B4-BE49-F238E27FC236}">
                    <a16:creationId xmlns:a16="http://schemas.microsoft.com/office/drawing/2014/main" id="{FDE3E943-F289-ACDE-E0DA-C80E13F805CB}"/>
                  </a:ext>
                </a:extLst>
              </p:cNvPr>
              <p:cNvSpPr txBox="1">
                <a:spLocks noRot="1" noChangeAspect="1" noMove="1" noResize="1" noEditPoints="1" noAdjustHandles="1" noChangeArrowheads="1" noChangeShapeType="1" noTextEdit="1"/>
              </p:cNvSpPr>
              <p:nvPr/>
            </p:nvSpPr>
            <p:spPr>
              <a:xfrm>
                <a:off x="4254758" y="6744878"/>
                <a:ext cx="3060441" cy="584775"/>
              </a:xfrm>
              <a:prstGeom prst="rect">
                <a:avLst/>
              </a:prstGeom>
              <a:blipFill>
                <a:blip r:embed="rId4"/>
                <a:stretch>
                  <a:fillRect/>
                </a:stretch>
              </a:blipFill>
              <a:ln w="12700">
                <a:solidFill>
                  <a:srgbClr val="FF0000"/>
                </a:solidFill>
              </a:ln>
            </p:spPr>
            <p:txBody>
              <a:bodyPr/>
              <a:lstStyle/>
              <a:p>
                <a:r>
                  <a:rPr lang="en-US">
                    <a:noFill/>
                  </a:rPr>
                  <a:t> </a:t>
                </a:r>
              </a:p>
            </p:txBody>
          </p:sp>
        </mc:Fallback>
      </mc:AlternateContent>
      <p:sp>
        <p:nvSpPr>
          <p:cNvPr id="11" name="Arrow: Right 10">
            <a:extLst>
              <a:ext uri="{FF2B5EF4-FFF2-40B4-BE49-F238E27FC236}">
                <a16:creationId xmlns:a16="http://schemas.microsoft.com/office/drawing/2014/main" id="{8FC6FFE9-DEC6-3D01-9B97-2D68503D59D6}"/>
              </a:ext>
            </a:extLst>
          </p:cNvPr>
          <p:cNvSpPr/>
          <p:nvPr/>
        </p:nvSpPr>
        <p:spPr>
          <a:xfrm>
            <a:off x="2944978" y="6761296"/>
            <a:ext cx="1138335" cy="582810"/>
          </a:xfrm>
          <a:prstGeom prst="rightArrow">
            <a:avLst/>
          </a:prstGeom>
          <a:solidFill>
            <a:srgbClr val="FFC000"/>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A091782-211D-8229-66AE-02B4C31E788B}"/>
              </a:ext>
            </a:extLst>
          </p:cNvPr>
          <p:cNvSpPr txBox="1"/>
          <p:nvPr/>
        </p:nvSpPr>
        <p:spPr>
          <a:xfrm>
            <a:off x="966628" y="6769472"/>
            <a:ext cx="1806905" cy="584775"/>
          </a:xfrm>
          <a:prstGeom prst="rect">
            <a:avLst/>
          </a:prstGeom>
          <a:solidFill>
            <a:srgbClr val="92D050"/>
          </a:solidFill>
          <a:ln w="12700">
            <a:solidFill>
              <a:schemeClr val="tx1"/>
            </a:solidFill>
          </a:ln>
        </p:spPr>
        <p:txBody>
          <a:bodyPr wrap="none" rtlCol="0">
            <a:spAutoFit/>
          </a:bodyPr>
          <a:lstStyle/>
          <a:p>
            <a:r>
              <a:rPr lang="en-US" sz="3200" dirty="0"/>
              <a:t>An Event</a:t>
            </a:r>
          </a:p>
        </p:txBody>
      </p:sp>
    </p:spTree>
    <p:extLst>
      <p:ext uri="{BB962C8B-B14F-4D97-AF65-F5344CB8AC3E}">
        <p14:creationId xmlns:p14="http://schemas.microsoft.com/office/powerpoint/2010/main" val="25892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down)">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1"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Basic terms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Event: Any subset of the sample space</a:t>
            </a:r>
          </a:p>
          <a:p>
            <a:pPr algn="just"/>
            <a:endParaRPr lang="en-US" sz="3200" dirty="0"/>
          </a:p>
        </p:txBody>
      </p:sp>
    </p:spTree>
    <p:extLst>
      <p:ext uri="{BB962C8B-B14F-4D97-AF65-F5344CB8AC3E}">
        <p14:creationId xmlns:p14="http://schemas.microsoft.com/office/powerpoint/2010/main" val="93207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Probability is the likeliness/chance of occurring any event(s).</a:t>
            </a:r>
          </a:p>
          <a:p>
            <a:endParaRPr lang="en-US" sz="3200" dirty="0"/>
          </a:p>
          <a:p>
            <a:r>
              <a:rPr lang="en-US" sz="3200" dirty="0"/>
              <a:t>Consider tossing a coin.</a:t>
            </a:r>
          </a:p>
          <a:p>
            <a:endParaRPr lang="en-US" sz="3200" dirty="0"/>
          </a:p>
          <a:p>
            <a:r>
              <a:rPr lang="en-US" sz="3200" dirty="0"/>
              <a:t>What is the chance of it landing heads up?</a:t>
            </a:r>
          </a:p>
          <a:p>
            <a:endParaRPr lang="en-US" sz="3200" dirty="0"/>
          </a:p>
          <a:p>
            <a:r>
              <a:rPr lang="en-US" sz="3200" dirty="0"/>
              <a:t>What is the chance of it landing tails up?</a:t>
            </a:r>
          </a:p>
        </p:txBody>
      </p:sp>
    </p:spTree>
    <p:extLst>
      <p:ext uri="{BB962C8B-B14F-4D97-AF65-F5344CB8AC3E}">
        <p14:creationId xmlns:p14="http://schemas.microsoft.com/office/powerpoint/2010/main" val="19036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Basic terms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Event: Any subset of the sample space</a:t>
            </a:r>
          </a:p>
          <a:p>
            <a:pPr algn="just"/>
            <a:r>
              <a:rPr lang="en-US" sz="3200" dirty="0"/>
              <a:t>Different types of events:</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1F466D01-ED5E-18BC-FD87-E2465A742A36}"/>
                  </a:ext>
                </a:extLst>
              </p:cNvPr>
              <p:cNvGraphicFramePr/>
              <p:nvPr>
                <p:extLst>
                  <p:ext uri="{D42A27DB-BD31-4B8C-83A1-F6EECF244321}">
                    <p14:modId xmlns:p14="http://schemas.microsoft.com/office/powerpoint/2010/main" val="1224024215"/>
                  </p:ext>
                </p:extLst>
              </p:nvPr>
            </p:nvGraphicFramePr>
            <p:xfrm>
              <a:off x="8627330" y="650389"/>
              <a:ext cx="5741813" cy="69288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4" name="Diagram 3">
                <a:extLst>
                  <a:ext uri="{FF2B5EF4-FFF2-40B4-BE49-F238E27FC236}">
                    <a16:creationId xmlns:a16="http://schemas.microsoft.com/office/drawing/2014/main" id="{1F466D01-ED5E-18BC-FD87-E2465A742A36}"/>
                  </a:ext>
                </a:extLst>
              </p:cNvPr>
              <p:cNvGraphicFramePr/>
              <p:nvPr>
                <p:extLst>
                  <p:ext uri="{D42A27DB-BD31-4B8C-83A1-F6EECF244321}">
                    <p14:modId xmlns:p14="http://schemas.microsoft.com/office/powerpoint/2010/main" val="1224024215"/>
                  </p:ext>
                </p:extLst>
              </p:nvPr>
            </p:nvGraphicFramePr>
            <p:xfrm>
              <a:off x="8627330" y="650389"/>
              <a:ext cx="5741813" cy="69288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5" name="TextBox 4">
            <a:extLst>
              <a:ext uri="{FF2B5EF4-FFF2-40B4-BE49-F238E27FC236}">
                <a16:creationId xmlns:a16="http://schemas.microsoft.com/office/drawing/2014/main" id="{791F146B-BBFB-E867-FE72-ED3FCDF10193}"/>
              </a:ext>
            </a:extLst>
          </p:cNvPr>
          <p:cNvSpPr txBox="1"/>
          <p:nvPr/>
        </p:nvSpPr>
        <p:spPr>
          <a:xfrm>
            <a:off x="260506" y="3680646"/>
            <a:ext cx="8790188" cy="1569660"/>
          </a:xfrm>
          <a:prstGeom prst="rect">
            <a:avLst/>
          </a:prstGeom>
          <a:noFill/>
          <a:ln w="12700">
            <a:solidFill>
              <a:srgbClr val="FF0000"/>
            </a:solidFill>
          </a:ln>
        </p:spPr>
        <p:txBody>
          <a:bodyPr wrap="square" rtlCol="0">
            <a:spAutoFit/>
          </a:bodyPr>
          <a:lstStyle/>
          <a:p>
            <a:pPr algn="just"/>
            <a:r>
              <a:rPr lang="en-US" sz="2400" b="1" u="sng" dirty="0"/>
              <a:t>Exclusive events:</a:t>
            </a:r>
            <a:r>
              <a:rPr lang="en-US" sz="2400" dirty="0"/>
              <a:t> Two events are called mutually exclusive if both the events cannot occur simultaneously in a single trial. In other words, if one of those events occurs, the other event will not occur.</a:t>
            </a:r>
          </a:p>
        </p:txBody>
      </p:sp>
      <p:sp>
        <p:nvSpPr>
          <p:cNvPr id="6" name="TextBox 5">
            <a:extLst>
              <a:ext uri="{FF2B5EF4-FFF2-40B4-BE49-F238E27FC236}">
                <a16:creationId xmlns:a16="http://schemas.microsoft.com/office/drawing/2014/main" id="{592334C7-537D-C689-E359-546B6C9F8380}"/>
              </a:ext>
            </a:extLst>
          </p:cNvPr>
          <p:cNvSpPr txBox="1"/>
          <p:nvPr/>
        </p:nvSpPr>
        <p:spPr>
          <a:xfrm>
            <a:off x="260506" y="5480598"/>
            <a:ext cx="8790188" cy="830997"/>
          </a:xfrm>
          <a:prstGeom prst="rect">
            <a:avLst/>
          </a:prstGeom>
          <a:noFill/>
          <a:ln w="12700">
            <a:solidFill>
              <a:srgbClr val="FF0000"/>
            </a:solidFill>
          </a:ln>
        </p:spPr>
        <p:txBody>
          <a:bodyPr wrap="square" rtlCol="0">
            <a:spAutoFit/>
          </a:bodyPr>
          <a:lstStyle/>
          <a:p>
            <a:pPr algn="just"/>
            <a:r>
              <a:rPr lang="en-US" sz="2400" b="1" u="sng" dirty="0"/>
              <a:t>Exhaustive events:</a:t>
            </a:r>
            <a:r>
              <a:rPr lang="en-US" sz="2400" dirty="0"/>
              <a:t> Exhaustive events are those, which includes all possible outcomes.</a:t>
            </a:r>
          </a:p>
        </p:txBody>
      </p:sp>
      <p:sp>
        <p:nvSpPr>
          <p:cNvPr id="9" name="TextBox 8">
            <a:extLst>
              <a:ext uri="{FF2B5EF4-FFF2-40B4-BE49-F238E27FC236}">
                <a16:creationId xmlns:a16="http://schemas.microsoft.com/office/drawing/2014/main" id="{1D57B609-E5FF-8471-2DF2-F7453FEA14C4}"/>
              </a:ext>
            </a:extLst>
          </p:cNvPr>
          <p:cNvSpPr txBox="1"/>
          <p:nvPr/>
        </p:nvSpPr>
        <p:spPr>
          <a:xfrm>
            <a:off x="260506" y="6541887"/>
            <a:ext cx="8790188" cy="1200329"/>
          </a:xfrm>
          <a:prstGeom prst="rect">
            <a:avLst/>
          </a:prstGeom>
          <a:noFill/>
          <a:ln w="12700">
            <a:solidFill>
              <a:srgbClr val="FF0000"/>
            </a:solidFill>
          </a:ln>
        </p:spPr>
        <p:txBody>
          <a:bodyPr wrap="square" rtlCol="0">
            <a:spAutoFit/>
          </a:bodyPr>
          <a:lstStyle/>
          <a:p>
            <a:pPr algn="just"/>
            <a:r>
              <a:rPr lang="en-US" sz="2400" b="1" u="sng" dirty="0"/>
              <a:t>Equally likely events:</a:t>
            </a:r>
            <a:r>
              <a:rPr lang="en-US" sz="2400" dirty="0"/>
              <a:t> The events of a random experiment are called equally likely if the chance of occurring those events are all equal.</a:t>
            </a:r>
          </a:p>
        </p:txBody>
      </p:sp>
    </p:spTree>
    <p:extLst>
      <p:ext uri="{BB962C8B-B14F-4D97-AF65-F5344CB8AC3E}">
        <p14:creationId xmlns:p14="http://schemas.microsoft.com/office/powerpoint/2010/main" val="381638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P spid="6"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EF049C-2507-3A94-F1BE-7B3E9013BD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CDB448-695B-EFFF-C039-B0ECB94575C6}"/>
              </a:ext>
            </a:extLst>
          </p:cNvPr>
          <p:cNvSpPr>
            <a:spLocks noGrp="1"/>
          </p:cNvSpPr>
          <p:nvPr>
            <p:ph type="title"/>
          </p:nvPr>
        </p:nvSpPr>
        <p:spPr>
          <a:xfrm>
            <a:off x="1283818" y="97470"/>
            <a:ext cx="12070080" cy="1931213"/>
          </a:xfrm>
        </p:spPr>
        <p:txBody>
          <a:bodyPr/>
          <a:lstStyle/>
          <a:p>
            <a:r>
              <a:rPr lang="en-US" dirty="0"/>
              <a:t>Basic terms</a:t>
            </a:r>
          </a:p>
        </p:txBody>
      </p:sp>
      <p:sp>
        <p:nvSpPr>
          <p:cNvPr id="3" name="Content Placeholder 2">
            <a:extLst>
              <a:ext uri="{FF2B5EF4-FFF2-40B4-BE49-F238E27FC236}">
                <a16:creationId xmlns:a16="http://schemas.microsoft.com/office/drawing/2014/main" id="{D78BC1D7-8466-26E4-DE40-D36EDE3B67B9}"/>
              </a:ext>
            </a:extLst>
          </p:cNvPr>
          <p:cNvSpPr>
            <a:spLocks noGrp="1"/>
          </p:cNvSpPr>
          <p:nvPr>
            <p:ph sz="quarter" idx="13"/>
          </p:nvPr>
        </p:nvSpPr>
        <p:spPr>
          <a:xfrm>
            <a:off x="1096529" y="2123351"/>
            <a:ext cx="12436591" cy="4993066"/>
          </a:xfrm>
        </p:spPr>
        <p:txBody>
          <a:bodyPr>
            <a:normAutofit/>
          </a:bodyPr>
          <a:lstStyle/>
          <a:p>
            <a:pPr algn="just"/>
            <a:r>
              <a:rPr lang="en-US" sz="3200" dirty="0"/>
              <a:t>For example, consider the experiment of throwing two dices. Write the sample space of this experiment.</a:t>
            </a:r>
          </a:p>
          <a:p>
            <a:pPr marL="0" indent="0" algn="just">
              <a:buNone/>
            </a:pPr>
            <a:endParaRPr lang="en-US" sz="3200" dirty="0"/>
          </a:p>
          <a:p>
            <a:pPr marL="0" indent="0" algn="just">
              <a:buNone/>
            </a:pPr>
            <a:endParaRPr lang="en-US" sz="3200" dirty="0"/>
          </a:p>
        </p:txBody>
      </p:sp>
      <p:graphicFrame>
        <p:nvGraphicFramePr>
          <p:cNvPr id="5" name="Table 4">
            <a:extLst>
              <a:ext uri="{FF2B5EF4-FFF2-40B4-BE49-F238E27FC236}">
                <a16:creationId xmlns:a16="http://schemas.microsoft.com/office/drawing/2014/main" id="{8F739F77-BE0E-5515-978D-22AF0B6F44CC}"/>
              </a:ext>
            </a:extLst>
          </p:cNvPr>
          <p:cNvGraphicFramePr>
            <a:graphicFrameLocks noGrp="1"/>
          </p:cNvGraphicFramePr>
          <p:nvPr/>
        </p:nvGraphicFramePr>
        <p:xfrm>
          <a:off x="2438025" y="3646556"/>
          <a:ext cx="9753597" cy="2944368"/>
        </p:xfrm>
        <a:graphic>
          <a:graphicData uri="http://schemas.openxmlformats.org/drawingml/2006/table">
            <a:tbl>
              <a:tblPr firstRow="1" bandRow="1">
                <a:tableStyleId>{5C22544A-7EE6-4342-B048-85BDC9FD1C3A}</a:tableStyleId>
              </a:tblPr>
              <a:tblGrid>
                <a:gridCol w="1393371">
                  <a:extLst>
                    <a:ext uri="{9D8B030D-6E8A-4147-A177-3AD203B41FA5}">
                      <a16:colId xmlns:a16="http://schemas.microsoft.com/office/drawing/2014/main" val="881192277"/>
                    </a:ext>
                  </a:extLst>
                </a:gridCol>
                <a:gridCol w="1393371">
                  <a:extLst>
                    <a:ext uri="{9D8B030D-6E8A-4147-A177-3AD203B41FA5}">
                      <a16:colId xmlns:a16="http://schemas.microsoft.com/office/drawing/2014/main" val="1269247395"/>
                    </a:ext>
                  </a:extLst>
                </a:gridCol>
                <a:gridCol w="1393371">
                  <a:extLst>
                    <a:ext uri="{9D8B030D-6E8A-4147-A177-3AD203B41FA5}">
                      <a16:colId xmlns:a16="http://schemas.microsoft.com/office/drawing/2014/main" val="3744901254"/>
                    </a:ext>
                  </a:extLst>
                </a:gridCol>
                <a:gridCol w="1393371">
                  <a:extLst>
                    <a:ext uri="{9D8B030D-6E8A-4147-A177-3AD203B41FA5}">
                      <a16:colId xmlns:a16="http://schemas.microsoft.com/office/drawing/2014/main" val="356413467"/>
                    </a:ext>
                  </a:extLst>
                </a:gridCol>
                <a:gridCol w="1393371">
                  <a:extLst>
                    <a:ext uri="{9D8B030D-6E8A-4147-A177-3AD203B41FA5}">
                      <a16:colId xmlns:a16="http://schemas.microsoft.com/office/drawing/2014/main" val="1628634770"/>
                    </a:ext>
                  </a:extLst>
                </a:gridCol>
                <a:gridCol w="1393371">
                  <a:extLst>
                    <a:ext uri="{9D8B030D-6E8A-4147-A177-3AD203B41FA5}">
                      <a16:colId xmlns:a16="http://schemas.microsoft.com/office/drawing/2014/main" val="2229417611"/>
                    </a:ext>
                  </a:extLst>
                </a:gridCol>
                <a:gridCol w="1393371">
                  <a:extLst>
                    <a:ext uri="{9D8B030D-6E8A-4147-A177-3AD203B41FA5}">
                      <a16:colId xmlns:a16="http://schemas.microsoft.com/office/drawing/2014/main" val="858173431"/>
                    </a:ext>
                  </a:extLst>
                </a:gridCol>
              </a:tblGrid>
              <a:tr h="370840">
                <a:tc>
                  <a:txBody>
                    <a:bodyPr/>
                    <a:lstStyle/>
                    <a:p>
                      <a:pPr algn="ctr"/>
                      <a:endParaRPr lang="en-US">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3470656"/>
                  </a:ext>
                </a:extLst>
              </a:tr>
              <a:tr h="370840">
                <a:tc>
                  <a:txBody>
                    <a:bodyPr/>
                    <a:lstStyle/>
                    <a:p>
                      <a:pPr algn="ctr"/>
                      <a:r>
                        <a:rPr lang="en-US" b="1" dirty="0">
                          <a:solidFill>
                            <a:sysClr val="windowText" lastClr="000000"/>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9250236"/>
                  </a:ext>
                </a:extLst>
              </a:tr>
              <a:tr h="370840">
                <a:tc>
                  <a:txBody>
                    <a:bodyPr/>
                    <a:lstStyle/>
                    <a:p>
                      <a:pPr algn="ctr"/>
                      <a:r>
                        <a:rPr lang="en-US" b="1" dirty="0">
                          <a:solidFill>
                            <a:sysClr val="windowText" lastClr="000000"/>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2716"/>
                  </a:ext>
                </a:extLst>
              </a:tr>
              <a:tr h="370840">
                <a:tc>
                  <a:txBody>
                    <a:bodyPr/>
                    <a:lstStyle/>
                    <a:p>
                      <a:pPr algn="ctr"/>
                      <a:r>
                        <a:rPr lang="en-US" b="1" dirty="0">
                          <a:solidFill>
                            <a:sysClr val="windowText" lastClr="000000"/>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8708635"/>
                  </a:ext>
                </a:extLst>
              </a:tr>
              <a:tr h="370840">
                <a:tc>
                  <a:txBody>
                    <a:bodyPr/>
                    <a:lstStyle/>
                    <a:p>
                      <a:pPr algn="ctr"/>
                      <a:r>
                        <a:rPr lang="en-US" b="1" dirty="0">
                          <a:solidFill>
                            <a:sysClr val="windowText" lastClr="000000"/>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6758666"/>
                  </a:ext>
                </a:extLst>
              </a:tr>
              <a:tr h="370840">
                <a:tc>
                  <a:txBody>
                    <a:bodyPr/>
                    <a:lstStyle/>
                    <a:p>
                      <a:pPr algn="ctr"/>
                      <a:r>
                        <a:rPr lang="en-US" b="1" dirty="0">
                          <a:solidFill>
                            <a:sysClr val="windowText" lastClr="000000"/>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8012907"/>
                  </a:ext>
                </a:extLst>
              </a:tr>
              <a:tr h="370840">
                <a:tc>
                  <a:txBody>
                    <a:bodyPr/>
                    <a:lstStyle/>
                    <a:p>
                      <a:pPr algn="ctr"/>
                      <a:r>
                        <a:rPr lang="en-US" b="1" dirty="0">
                          <a:solidFill>
                            <a:sysClr val="windowText" lastClr="000000"/>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1059042"/>
                  </a:ext>
                </a:extLst>
              </a:tr>
            </a:tbl>
          </a:graphicData>
        </a:graphic>
      </p:graphicFrame>
      <p:sp>
        <p:nvSpPr>
          <p:cNvPr id="4" name="TextBox 3">
            <a:extLst>
              <a:ext uri="{FF2B5EF4-FFF2-40B4-BE49-F238E27FC236}">
                <a16:creationId xmlns:a16="http://schemas.microsoft.com/office/drawing/2014/main" id="{3503805C-B59A-702D-ECB0-FF17A068F9EF}"/>
              </a:ext>
            </a:extLst>
          </p:cNvPr>
          <p:cNvSpPr txBox="1"/>
          <p:nvPr/>
        </p:nvSpPr>
        <p:spPr>
          <a:xfrm>
            <a:off x="7673011" y="97470"/>
            <a:ext cx="6794388" cy="523220"/>
          </a:xfrm>
          <a:custGeom>
            <a:avLst/>
            <a:gdLst>
              <a:gd name="connsiteX0" fmla="*/ 0 w 6794388"/>
              <a:gd name="connsiteY0" fmla="*/ 0 h 523220"/>
              <a:gd name="connsiteX1" fmla="*/ 702087 w 6794388"/>
              <a:gd name="connsiteY1" fmla="*/ 0 h 523220"/>
              <a:gd name="connsiteX2" fmla="*/ 1200342 w 6794388"/>
              <a:gd name="connsiteY2" fmla="*/ 0 h 523220"/>
              <a:gd name="connsiteX3" fmla="*/ 1698597 w 6794388"/>
              <a:gd name="connsiteY3" fmla="*/ 0 h 523220"/>
              <a:gd name="connsiteX4" fmla="*/ 2060964 w 6794388"/>
              <a:gd name="connsiteY4" fmla="*/ 0 h 523220"/>
              <a:gd name="connsiteX5" fmla="*/ 2763051 w 6794388"/>
              <a:gd name="connsiteY5" fmla="*/ 0 h 523220"/>
              <a:gd name="connsiteX6" fmla="*/ 3329250 w 6794388"/>
              <a:gd name="connsiteY6" fmla="*/ 0 h 523220"/>
              <a:gd name="connsiteX7" fmla="*/ 3963393 w 6794388"/>
              <a:gd name="connsiteY7" fmla="*/ 0 h 523220"/>
              <a:gd name="connsiteX8" fmla="*/ 4665480 w 6794388"/>
              <a:gd name="connsiteY8" fmla="*/ 0 h 523220"/>
              <a:gd name="connsiteX9" fmla="*/ 5367567 w 6794388"/>
              <a:gd name="connsiteY9" fmla="*/ 0 h 523220"/>
              <a:gd name="connsiteX10" fmla="*/ 5933766 w 6794388"/>
              <a:gd name="connsiteY10" fmla="*/ 0 h 523220"/>
              <a:gd name="connsiteX11" fmla="*/ 6794388 w 6794388"/>
              <a:gd name="connsiteY11" fmla="*/ 0 h 523220"/>
              <a:gd name="connsiteX12" fmla="*/ 6794388 w 6794388"/>
              <a:gd name="connsiteY12" fmla="*/ 523220 h 523220"/>
              <a:gd name="connsiteX13" fmla="*/ 6160245 w 6794388"/>
              <a:gd name="connsiteY13" fmla="*/ 523220 h 523220"/>
              <a:gd name="connsiteX14" fmla="*/ 5729934 w 6794388"/>
              <a:gd name="connsiteY14" fmla="*/ 523220 h 523220"/>
              <a:gd name="connsiteX15" fmla="*/ 5095791 w 6794388"/>
              <a:gd name="connsiteY15" fmla="*/ 523220 h 523220"/>
              <a:gd name="connsiteX16" fmla="*/ 4461648 w 6794388"/>
              <a:gd name="connsiteY16" fmla="*/ 523220 h 523220"/>
              <a:gd name="connsiteX17" fmla="*/ 3827505 w 6794388"/>
              <a:gd name="connsiteY17" fmla="*/ 523220 h 523220"/>
              <a:gd name="connsiteX18" fmla="*/ 3125418 w 6794388"/>
              <a:gd name="connsiteY18" fmla="*/ 523220 h 523220"/>
              <a:gd name="connsiteX19" fmla="*/ 2423332 w 6794388"/>
              <a:gd name="connsiteY19" fmla="*/ 523220 h 523220"/>
              <a:gd name="connsiteX20" fmla="*/ 1925077 w 6794388"/>
              <a:gd name="connsiteY20" fmla="*/ 523220 h 523220"/>
              <a:gd name="connsiteX21" fmla="*/ 1494765 w 6794388"/>
              <a:gd name="connsiteY21" fmla="*/ 523220 h 523220"/>
              <a:gd name="connsiteX22" fmla="*/ 1132398 w 6794388"/>
              <a:gd name="connsiteY22" fmla="*/ 523220 h 523220"/>
              <a:gd name="connsiteX23" fmla="*/ 0 w 6794388"/>
              <a:gd name="connsiteY23" fmla="*/ 523220 h 523220"/>
              <a:gd name="connsiteX24" fmla="*/ 0 w 6794388"/>
              <a:gd name="connsiteY2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94388" h="523220" fill="none" extrusionOk="0">
                <a:moveTo>
                  <a:pt x="0" y="0"/>
                </a:moveTo>
                <a:cubicBezTo>
                  <a:pt x="284962" y="-81035"/>
                  <a:pt x="463585" y="9443"/>
                  <a:pt x="702087" y="0"/>
                </a:cubicBezTo>
                <a:cubicBezTo>
                  <a:pt x="940589" y="-9443"/>
                  <a:pt x="1099811" y="8075"/>
                  <a:pt x="1200342" y="0"/>
                </a:cubicBezTo>
                <a:cubicBezTo>
                  <a:pt x="1300874" y="-8075"/>
                  <a:pt x="1586395" y="53361"/>
                  <a:pt x="1698597" y="0"/>
                </a:cubicBezTo>
                <a:cubicBezTo>
                  <a:pt x="1810799" y="-53361"/>
                  <a:pt x="1905159" y="10058"/>
                  <a:pt x="2060964" y="0"/>
                </a:cubicBezTo>
                <a:cubicBezTo>
                  <a:pt x="2216769" y="-10058"/>
                  <a:pt x="2468896" y="1293"/>
                  <a:pt x="2763051" y="0"/>
                </a:cubicBezTo>
                <a:cubicBezTo>
                  <a:pt x="3057206" y="-1293"/>
                  <a:pt x="3111973" y="7250"/>
                  <a:pt x="3329250" y="0"/>
                </a:cubicBezTo>
                <a:cubicBezTo>
                  <a:pt x="3546527" y="-7250"/>
                  <a:pt x="3778991" y="4493"/>
                  <a:pt x="3963393" y="0"/>
                </a:cubicBezTo>
                <a:cubicBezTo>
                  <a:pt x="4147795" y="-4493"/>
                  <a:pt x="4347121" y="59103"/>
                  <a:pt x="4665480" y="0"/>
                </a:cubicBezTo>
                <a:cubicBezTo>
                  <a:pt x="4983839" y="-59103"/>
                  <a:pt x="5135398" y="61029"/>
                  <a:pt x="5367567" y="0"/>
                </a:cubicBezTo>
                <a:cubicBezTo>
                  <a:pt x="5599736" y="-61029"/>
                  <a:pt x="5744956" y="13333"/>
                  <a:pt x="5933766" y="0"/>
                </a:cubicBezTo>
                <a:cubicBezTo>
                  <a:pt x="6122576" y="-13333"/>
                  <a:pt x="6514469" y="96071"/>
                  <a:pt x="6794388" y="0"/>
                </a:cubicBezTo>
                <a:cubicBezTo>
                  <a:pt x="6828133" y="151000"/>
                  <a:pt x="6766232" y="321811"/>
                  <a:pt x="6794388" y="523220"/>
                </a:cubicBezTo>
                <a:cubicBezTo>
                  <a:pt x="6492351" y="525976"/>
                  <a:pt x="6405702" y="474503"/>
                  <a:pt x="6160245" y="523220"/>
                </a:cubicBezTo>
                <a:cubicBezTo>
                  <a:pt x="5914788" y="571937"/>
                  <a:pt x="5865497" y="484687"/>
                  <a:pt x="5729934" y="523220"/>
                </a:cubicBezTo>
                <a:cubicBezTo>
                  <a:pt x="5594371" y="561753"/>
                  <a:pt x="5351950" y="466214"/>
                  <a:pt x="5095791" y="523220"/>
                </a:cubicBezTo>
                <a:cubicBezTo>
                  <a:pt x="4839632" y="580226"/>
                  <a:pt x="4773294" y="510780"/>
                  <a:pt x="4461648" y="523220"/>
                </a:cubicBezTo>
                <a:cubicBezTo>
                  <a:pt x="4150002" y="535660"/>
                  <a:pt x="4043080" y="471064"/>
                  <a:pt x="3827505" y="523220"/>
                </a:cubicBezTo>
                <a:cubicBezTo>
                  <a:pt x="3611930" y="575376"/>
                  <a:pt x="3309538" y="477301"/>
                  <a:pt x="3125418" y="523220"/>
                </a:cubicBezTo>
                <a:cubicBezTo>
                  <a:pt x="2941298" y="569139"/>
                  <a:pt x="2566972" y="460576"/>
                  <a:pt x="2423332" y="523220"/>
                </a:cubicBezTo>
                <a:cubicBezTo>
                  <a:pt x="2279692" y="585864"/>
                  <a:pt x="2085967" y="478287"/>
                  <a:pt x="1925077" y="523220"/>
                </a:cubicBezTo>
                <a:cubicBezTo>
                  <a:pt x="1764188" y="568153"/>
                  <a:pt x="1610663" y="508231"/>
                  <a:pt x="1494765" y="523220"/>
                </a:cubicBezTo>
                <a:cubicBezTo>
                  <a:pt x="1378867" y="538209"/>
                  <a:pt x="1250936" y="519728"/>
                  <a:pt x="1132398" y="523220"/>
                </a:cubicBezTo>
                <a:cubicBezTo>
                  <a:pt x="1013860" y="526712"/>
                  <a:pt x="368953" y="480844"/>
                  <a:pt x="0" y="523220"/>
                </a:cubicBezTo>
                <a:cubicBezTo>
                  <a:pt x="-53727" y="323414"/>
                  <a:pt x="28539" y="122605"/>
                  <a:pt x="0" y="0"/>
                </a:cubicBezTo>
                <a:close/>
              </a:path>
              <a:path w="6794388" h="523220" stroke="0" extrusionOk="0">
                <a:moveTo>
                  <a:pt x="0" y="0"/>
                </a:moveTo>
                <a:cubicBezTo>
                  <a:pt x="81944" y="-36611"/>
                  <a:pt x="209790" y="3881"/>
                  <a:pt x="362367" y="0"/>
                </a:cubicBezTo>
                <a:cubicBezTo>
                  <a:pt x="514944" y="-3881"/>
                  <a:pt x="774361" y="10750"/>
                  <a:pt x="1064454" y="0"/>
                </a:cubicBezTo>
                <a:cubicBezTo>
                  <a:pt x="1354547" y="-10750"/>
                  <a:pt x="1365045" y="60621"/>
                  <a:pt x="1630653" y="0"/>
                </a:cubicBezTo>
                <a:cubicBezTo>
                  <a:pt x="1896261" y="-60621"/>
                  <a:pt x="1871369" y="48965"/>
                  <a:pt x="2060964" y="0"/>
                </a:cubicBezTo>
                <a:cubicBezTo>
                  <a:pt x="2250559" y="-48965"/>
                  <a:pt x="2398644" y="49713"/>
                  <a:pt x="2627163" y="0"/>
                </a:cubicBezTo>
                <a:cubicBezTo>
                  <a:pt x="2855682" y="-49713"/>
                  <a:pt x="2946550" y="28473"/>
                  <a:pt x="3125418" y="0"/>
                </a:cubicBezTo>
                <a:cubicBezTo>
                  <a:pt x="3304287" y="-28473"/>
                  <a:pt x="3396102" y="35404"/>
                  <a:pt x="3555730" y="0"/>
                </a:cubicBezTo>
                <a:cubicBezTo>
                  <a:pt x="3715358" y="-35404"/>
                  <a:pt x="4094721" y="52198"/>
                  <a:pt x="4257816" y="0"/>
                </a:cubicBezTo>
                <a:cubicBezTo>
                  <a:pt x="4420911" y="-52198"/>
                  <a:pt x="4458990" y="11900"/>
                  <a:pt x="4620184" y="0"/>
                </a:cubicBezTo>
                <a:cubicBezTo>
                  <a:pt x="4781378" y="-11900"/>
                  <a:pt x="4871017" y="38073"/>
                  <a:pt x="5050495" y="0"/>
                </a:cubicBezTo>
                <a:cubicBezTo>
                  <a:pt x="5229973" y="-38073"/>
                  <a:pt x="5389305" y="22909"/>
                  <a:pt x="5616694" y="0"/>
                </a:cubicBezTo>
                <a:cubicBezTo>
                  <a:pt x="5844083" y="-22909"/>
                  <a:pt x="6102255" y="34593"/>
                  <a:pt x="6250837" y="0"/>
                </a:cubicBezTo>
                <a:cubicBezTo>
                  <a:pt x="6399419" y="-34593"/>
                  <a:pt x="6625844" y="38826"/>
                  <a:pt x="6794388" y="0"/>
                </a:cubicBezTo>
                <a:cubicBezTo>
                  <a:pt x="6823613" y="251945"/>
                  <a:pt x="6782576" y="405150"/>
                  <a:pt x="6794388" y="523220"/>
                </a:cubicBezTo>
                <a:cubicBezTo>
                  <a:pt x="6504012" y="582380"/>
                  <a:pt x="6266689" y="509663"/>
                  <a:pt x="6092301" y="523220"/>
                </a:cubicBezTo>
                <a:cubicBezTo>
                  <a:pt x="5917913" y="536777"/>
                  <a:pt x="5866139" y="474050"/>
                  <a:pt x="5661990" y="523220"/>
                </a:cubicBezTo>
                <a:cubicBezTo>
                  <a:pt x="5457841" y="572390"/>
                  <a:pt x="5344050" y="465833"/>
                  <a:pt x="5027847" y="523220"/>
                </a:cubicBezTo>
                <a:cubicBezTo>
                  <a:pt x="4711644" y="580607"/>
                  <a:pt x="4754731" y="502375"/>
                  <a:pt x="4665480" y="523220"/>
                </a:cubicBezTo>
                <a:cubicBezTo>
                  <a:pt x="4576229" y="544065"/>
                  <a:pt x="4217826" y="446438"/>
                  <a:pt x="3963393" y="523220"/>
                </a:cubicBezTo>
                <a:cubicBezTo>
                  <a:pt x="3708960" y="600002"/>
                  <a:pt x="3590324" y="487744"/>
                  <a:pt x="3329250" y="523220"/>
                </a:cubicBezTo>
                <a:cubicBezTo>
                  <a:pt x="3068176" y="558696"/>
                  <a:pt x="3011179" y="509509"/>
                  <a:pt x="2830995" y="523220"/>
                </a:cubicBezTo>
                <a:cubicBezTo>
                  <a:pt x="2650811" y="536931"/>
                  <a:pt x="2392320" y="472569"/>
                  <a:pt x="2264796" y="523220"/>
                </a:cubicBezTo>
                <a:cubicBezTo>
                  <a:pt x="2137272" y="573871"/>
                  <a:pt x="1820449" y="507234"/>
                  <a:pt x="1630653" y="523220"/>
                </a:cubicBezTo>
                <a:cubicBezTo>
                  <a:pt x="1440857" y="539206"/>
                  <a:pt x="1376946" y="506712"/>
                  <a:pt x="1268286" y="523220"/>
                </a:cubicBezTo>
                <a:cubicBezTo>
                  <a:pt x="1159626" y="539728"/>
                  <a:pt x="1005279" y="489628"/>
                  <a:pt x="770031" y="523220"/>
                </a:cubicBezTo>
                <a:cubicBezTo>
                  <a:pt x="534784" y="556812"/>
                  <a:pt x="335063" y="503482"/>
                  <a:pt x="0" y="523220"/>
                </a:cubicBezTo>
                <a:cubicBezTo>
                  <a:pt x="-18545" y="332559"/>
                  <a:pt x="39083" y="170658"/>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453369058">
                  <a:prstGeom prst="rect">
                    <a:avLst/>
                  </a:prstGeom>
                  <ask:type>
                    <ask:lineSketchScribble/>
                  </ask:type>
                </ask:lineSketchStyleProps>
              </a:ext>
            </a:extLst>
          </a:ln>
        </p:spPr>
        <p:txBody>
          <a:bodyPr wrap="square">
            <a:spAutoFit/>
          </a:bodyPr>
          <a:lstStyle/>
          <a:p>
            <a:pPr algn="just"/>
            <a:r>
              <a:rPr lang="en-US" sz="2800" dirty="0">
                <a:solidFill>
                  <a:srgbClr val="000000"/>
                </a:solidFill>
                <a:latin typeface="Cambria" panose="02040503050406030204" pitchFamily="18" charset="0"/>
                <a:ea typeface="Cambria" panose="02040503050406030204" pitchFamily="18" charset="0"/>
              </a:rPr>
              <a:t>A = The sum of the two dice is 4</a:t>
            </a:r>
            <a:endParaRPr lang="en-US" sz="2800"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1758C113-DC3F-B577-041C-D5193098F168}"/>
              </a:ext>
            </a:extLst>
          </p:cNvPr>
          <p:cNvSpPr txBox="1"/>
          <p:nvPr/>
        </p:nvSpPr>
        <p:spPr>
          <a:xfrm>
            <a:off x="7673010" y="801466"/>
            <a:ext cx="6794388" cy="523220"/>
          </a:xfrm>
          <a:custGeom>
            <a:avLst/>
            <a:gdLst>
              <a:gd name="connsiteX0" fmla="*/ 0 w 6794388"/>
              <a:gd name="connsiteY0" fmla="*/ 0 h 523220"/>
              <a:gd name="connsiteX1" fmla="*/ 702087 w 6794388"/>
              <a:gd name="connsiteY1" fmla="*/ 0 h 523220"/>
              <a:gd name="connsiteX2" fmla="*/ 1200342 w 6794388"/>
              <a:gd name="connsiteY2" fmla="*/ 0 h 523220"/>
              <a:gd name="connsiteX3" fmla="*/ 1698597 w 6794388"/>
              <a:gd name="connsiteY3" fmla="*/ 0 h 523220"/>
              <a:gd name="connsiteX4" fmla="*/ 2060964 w 6794388"/>
              <a:gd name="connsiteY4" fmla="*/ 0 h 523220"/>
              <a:gd name="connsiteX5" fmla="*/ 2763051 w 6794388"/>
              <a:gd name="connsiteY5" fmla="*/ 0 h 523220"/>
              <a:gd name="connsiteX6" fmla="*/ 3329250 w 6794388"/>
              <a:gd name="connsiteY6" fmla="*/ 0 h 523220"/>
              <a:gd name="connsiteX7" fmla="*/ 3963393 w 6794388"/>
              <a:gd name="connsiteY7" fmla="*/ 0 h 523220"/>
              <a:gd name="connsiteX8" fmla="*/ 4665480 w 6794388"/>
              <a:gd name="connsiteY8" fmla="*/ 0 h 523220"/>
              <a:gd name="connsiteX9" fmla="*/ 5367567 w 6794388"/>
              <a:gd name="connsiteY9" fmla="*/ 0 h 523220"/>
              <a:gd name="connsiteX10" fmla="*/ 5933766 w 6794388"/>
              <a:gd name="connsiteY10" fmla="*/ 0 h 523220"/>
              <a:gd name="connsiteX11" fmla="*/ 6794388 w 6794388"/>
              <a:gd name="connsiteY11" fmla="*/ 0 h 523220"/>
              <a:gd name="connsiteX12" fmla="*/ 6794388 w 6794388"/>
              <a:gd name="connsiteY12" fmla="*/ 523220 h 523220"/>
              <a:gd name="connsiteX13" fmla="*/ 6160245 w 6794388"/>
              <a:gd name="connsiteY13" fmla="*/ 523220 h 523220"/>
              <a:gd name="connsiteX14" fmla="*/ 5729934 w 6794388"/>
              <a:gd name="connsiteY14" fmla="*/ 523220 h 523220"/>
              <a:gd name="connsiteX15" fmla="*/ 5095791 w 6794388"/>
              <a:gd name="connsiteY15" fmla="*/ 523220 h 523220"/>
              <a:gd name="connsiteX16" fmla="*/ 4461648 w 6794388"/>
              <a:gd name="connsiteY16" fmla="*/ 523220 h 523220"/>
              <a:gd name="connsiteX17" fmla="*/ 3827505 w 6794388"/>
              <a:gd name="connsiteY17" fmla="*/ 523220 h 523220"/>
              <a:gd name="connsiteX18" fmla="*/ 3125418 w 6794388"/>
              <a:gd name="connsiteY18" fmla="*/ 523220 h 523220"/>
              <a:gd name="connsiteX19" fmla="*/ 2423332 w 6794388"/>
              <a:gd name="connsiteY19" fmla="*/ 523220 h 523220"/>
              <a:gd name="connsiteX20" fmla="*/ 1925077 w 6794388"/>
              <a:gd name="connsiteY20" fmla="*/ 523220 h 523220"/>
              <a:gd name="connsiteX21" fmla="*/ 1494765 w 6794388"/>
              <a:gd name="connsiteY21" fmla="*/ 523220 h 523220"/>
              <a:gd name="connsiteX22" fmla="*/ 1132398 w 6794388"/>
              <a:gd name="connsiteY22" fmla="*/ 523220 h 523220"/>
              <a:gd name="connsiteX23" fmla="*/ 0 w 6794388"/>
              <a:gd name="connsiteY23" fmla="*/ 523220 h 523220"/>
              <a:gd name="connsiteX24" fmla="*/ 0 w 6794388"/>
              <a:gd name="connsiteY2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94388" h="523220" fill="none" extrusionOk="0">
                <a:moveTo>
                  <a:pt x="0" y="0"/>
                </a:moveTo>
                <a:cubicBezTo>
                  <a:pt x="284962" y="-81035"/>
                  <a:pt x="463585" y="9443"/>
                  <a:pt x="702087" y="0"/>
                </a:cubicBezTo>
                <a:cubicBezTo>
                  <a:pt x="940589" y="-9443"/>
                  <a:pt x="1099811" y="8075"/>
                  <a:pt x="1200342" y="0"/>
                </a:cubicBezTo>
                <a:cubicBezTo>
                  <a:pt x="1300874" y="-8075"/>
                  <a:pt x="1586395" y="53361"/>
                  <a:pt x="1698597" y="0"/>
                </a:cubicBezTo>
                <a:cubicBezTo>
                  <a:pt x="1810799" y="-53361"/>
                  <a:pt x="1905159" y="10058"/>
                  <a:pt x="2060964" y="0"/>
                </a:cubicBezTo>
                <a:cubicBezTo>
                  <a:pt x="2216769" y="-10058"/>
                  <a:pt x="2468896" y="1293"/>
                  <a:pt x="2763051" y="0"/>
                </a:cubicBezTo>
                <a:cubicBezTo>
                  <a:pt x="3057206" y="-1293"/>
                  <a:pt x="3111973" y="7250"/>
                  <a:pt x="3329250" y="0"/>
                </a:cubicBezTo>
                <a:cubicBezTo>
                  <a:pt x="3546527" y="-7250"/>
                  <a:pt x="3778991" y="4493"/>
                  <a:pt x="3963393" y="0"/>
                </a:cubicBezTo>
                <a:cubicBezTo>
                  <a:pt x="4147795" y="-4493"/>
                  <a:pt x="4347121" y="59103"/>
                  <a:pt x="4665480" y="0"/>
                </a:cubicBezTo>
                <a:cubicBezTo>
                  <a:pt x="4983839" y="-59103"/>
                  <a:pt x="5135398" y="61029"/>
                  <a:pt x="5367567" y="0"/>
                </a:cubicBezTo>
                <a:cubicBezTo>
                  <a:pt x="5599736" y="-61029"/>
                  <a:pt x="5744956" y="13333"/>
                  <a:pt x="5933766" y="0"/>
                </a:cubicBezTo>
                <a:cubicBezTo>
                  <a:pt x="6122576" y="-13333"/>
                  <a:pt x="6514469" y="96071"/>
                  <a:pt x="6794388" y="0"/>
                </a:cubicBezTo>
                <a:cubicBezTo>
                  <a:pt x="6828133" y="151000"/>
                  <a:pt x="6766232" y="321811"/>
                  <a:pt x="6794388" y="523220"/>
                </a:cubicBezTo>
                <a:cubicBezTo>
                  <a:pt x="6492351" y="525976"/>
                  <a:pt x="6405702" y="474503"/>
                  <a:pt x="6160245" y="523220"/>
                </a:cubicBezTo>
                <a:cubicBezTo>
                  <a:pt x="5914788" y="571937"/>
                  <a:pt x="5865497" y="484687"/>
                  <a:pt x="5729934" y="523220"/>
                </a:cubicBezTo>
                <a:cubicBezTo>
                  <a:pt x="5594371" y="561753"/>
                  <a:pt x="5351950" y="466214"/>
                  <a:pt x="5095791" y="523220"/>
                </a:cubicBezTo>
                <a:cubicBezTo>
                  <a:pt x="4839632" y="580226"/>
                  <a:pt x="4773294" y="510780"/>
                  <a:pt x="4461648" y="523220"/>
                </a:cubicBezTo>
                <a:cubicBezTo>
                  <a:pt x="4150002" y="535660"/>
                  <a:pt x="4043080" y="471064"/>
                  <a:pt x="3827505" y="523220"/>
                </a:cubicBezTo>
                <a:cubicBezTo>
                  <a:pt x="3611930" y="575376"/>
                  <a:pt x="3309538" y="477301"/>
                  <a:pt x="3125418" y="523220"/>
                </a:cubicBezTo>
                <a:cubicBezTo>
                  <a:pt x="2941298" y="569139"/>
                  <a:pt x="2566972" y="460576"/>
                  <a:pt x="2423332" y="523220"/>
                </a:cubicBezTo>
                <a:cubicBezTo>
                  <a:pt x="2279692" y="585864"/>
                  <a:pt x="2085967" y="478287"/>
                  <a:pt x="1925077" y="523220"/>
                </a:cubicBezTo>
                <a:cubicBezTo>
                  <a:pt x="1764188" y="568153"/>
                  <a:pt x="1610663" y="508231"/>
                  <a:pt x="1494765" y="523220"/>
                </a:cubicBezTo>
                <a:cubicBezTo>
                  <a:pt x="1378867" y="538209"/>
                  <a:pt x="1250936" y="519728"/>
                  <a:pt x="1132398" y="523220"/>
                </a:cubicBezTo>
                <a:cubicBezTo>
                  <a:pt x="1013860" y="526712"/>
                  <a:pt x="368953" y="480844"/>
                  <a:pt x="0" y="523220"/>
                </a:cubicBezTo>
                <a:cubicBezTo>
                  <a:pt x="-53727" y="323414"/>
                  <a:pt x="28539" y="122605"/>
                  <a:pt x="0" y="0"/>
                </a:cubicBezTo>
                <a:close/>
              </a:path>
              <a:path w="6794388" h="523220" stroke="0" extrusionOk="0">
                <a:moveTo>
                  <a:pt x="0" y="0"/>
                </a:moveTo>
                <a:cubicBezTo>
                  <a:pt x="81944" y="-36611"/>
                  <a:pt x="209790" y="3881"/>
                  <a:pt x="362367" y="0"/>
                </a:cubicBezTo>
                <a:cubicBezTo>
                  <a:pt x="514944" y="-3881"/>
                  <a:pt x="774361" y="10750"/>
                  <a:pt x="1064454" y="0"/>
                </a:cubicBezTo>
                <a:cubicBezTo>
                  <a:pt x="1354547" y="-10750"/>
                  <a:pt x="1365045" y="60621"/>
                  <a:pt x="1630653" y="0"/>
                </a:cubicBezTo>
                <a:cubicBezTo>
                  <a:pt x="1896261" y="-60621"/>
                  <a:pt x="1871369" y="48965"/>
                  <a:pt x="2060964" y="0"/>
                </a:cubicBezTo>
                <a:cubicBezTo>
                  <a:pt x="2250559" y="-48965"/>
                  <a:pt x="2398644" y="49713"/>
                  <a:pt x="2627163" y="0"/>
                </a:cubicBezTo>
                <a:cubicBezTo>
                  <a:pt x="2855682" y="-49713"/>
                  <a:pt x="2946550" y="28473"/>
                  <a:pt x="3125418" y="0"/>
                </a:cubicBezTo>
                <a:cubicBezTo>
                  <a:pt x="3304287" y="-28473"/>
                  <a:pt x="3396102" y="35404"/>
                  <a:pt x="3555730" y="0"/>
                </a:cubicBezTo>
                <a:cubicBezTo>
                  <a:pt x="3715358" y="-35404"/>
                  <a:pt x="4094721" y="52198"/>
                  <a:pt x="4257816" y="0"/>
                </a:cubicBezTo>
                <a:cubicBezTo>
                  <a:pt x="4420911" y="-52198"/>
                  <a:pt x="4458990" y="11900"/>
                  <a:pt x="4620184" y="0"/>
                </a:cubicBezTo>
                <a:cubicBezTo>
                  <a:pt x="4781378" y="-11900"/>
                  <a:pt x="4871017" y="38073"/>
                  <a:pt x="5050495" y="0"/>
                </a:cubicBezTo>
                <a:cubicBezTo>
                  <a:pt x="5229973" y="-38073"/>
                  <a:pt x="5389305" y="22909"/>
                  <a:pt x="5616694" y="0"/>
                </a:cubicBezTo>
                <a:cubicBezTo>
                  <a:pt x="5844083" y="-22909"/>
                  <a:pt x="6102255" y="34593"/>
                  <a:pt x="6250837" y="0"/>
                </a:cubicBezTo>
                <a:cubicBezTo>
                  <a:pt x="6399419" y="-34593"/>
                  <a:pt x="6625844" y="38826"/>
                  <a:pt x="6794388" y="0"/>
                </a:cubicBezTo>
                <a:cubicBezTo>
                  <a:pt x="6823613" y="251945"/>
                  <a:pt x="6782576" y="405150"/>
                  <a:pt x="6794388" y="523220"/>
                </a:cubicBezTo>
                <a:cubicBezTo>
                  <a:pt x="6504012" y="582380"/>
                  <a:pt x="6266689" y="509663"/>
                  <a:pt x="6092301" y="523220"/>
                </a:cubicBezTo>
                <a:cubicBezTo>
                  <a:pt x="5917913" y="536777"/>
                  <a:pt x="5866139" y="474050"/>
                  <a:pt x="5661990" y="523220"/>
                </a:cubicBezTo>
                <a:cubicBezTo>
                  <a:pt x="5457841" y="572390"/>
                  <a:pt x="5344050" y="465833"/>
                  <a:pt x="5027847" y="523220"/>
                </a:cubicBezTo>
                <a:cubicBezTo>
                  <a:pt x="4711644" y="580607"/>
                  <a:pt x="4754731" y="502375"/>
                  <a:pt x="4665480" y="523220"/>
                </a:cubicBezTo>
                <a:cubicBezTo>
                  <a:pt x="4576229" y="544065"/>
                  <a:pt x="4217826" y="446438"/>
                  <a:pt x="3963393" y="523220"/>
                </a:cubicBezTo>
                <a:cubicBezTo>
                  <a:pt x="3708960" y="600002"/>
                  <a:pt x="3590324" y="487744"/>
                  <a:pt x="3329250" y="523220"/>
                </a:cubicBezTo>
                <a:cubicBezTo>
                  <a:pt x="3068176" y="558696"/>
                  <a:pt x="3011179" y="509509"/>
                  <a:pt x="2830995" y="523220"/>
                </a:cubicBezTo>
                <a:cubicBezTo>
                  <a:pt x="2650811" y="536931"/>
                  <a:pt x="2392320" y="472569"/>
                  <a:pt x="2264796" y="523220"/>
                </a:cubicBezTo>
                <a:cubicBezTo>
                  <a:pt x="2137272" y="573871"/>
                  <a:pt x="1820449" y="507234"/>
                  <a:pt x="1630653" y="523220"/>
                </a:cubicBezTo>
                <a:cubicBezTo>
                  <a:pt x="1440857" y="539206"/>
                  <a:pt x="1376946" y="506712"/>
                  <a:pt x="1268286" y="523220"/>
                </a:cubicBezTo>
                <a:cubicBezTo>
                  <a:pt x="1159626" y="539728"/>
                  <a:pt x="1005279" y="489628"/>
                  <a:pt x="770031" y="523220"/>
                </a:cubicBezTo>
                <a:cubicBezTo>
                  <a:pt x="534784" y="556812"/>
                  <a:pt x="335063" y="503482"/>
                  <a:pt x="0" y="523220"/>
                </a:cubicBezTo>
                <a:cubicBezTo>
                  <a:pt x="-18545" y="332559"/>
                  <a:pt x="39083" y="170658"/>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453369058">
                  <a:prstGeom prst="rect">
                    <a:avLst/>
                  </a:prstGeom>
                  <ask:type>
                    <ask:lineSketchScribble/>
                  </ask:type>
                </ask:lineSketchStyleProps>
              </a:ext>
            </a:extLst>
          </a:ln>
        </p:spPr>
        <p:txBody>
          <a:bodyPr wrap="square">
            <a:spAutoFit/>
          </a:bodyPr>
          <a:lstStyle/>
          <a:p>
            <a:pPr algn="just"/>
            <a:r>
              <a:rPr lang="en-US" sz="2800" dirty="0">
                <a:solidFill>
                  <a:srgbClr val="000000"/>
                </a:solidFill>
                <a:latin typeface="Cambria" panose="02040503050406030204" pitchFamily="18" charset="0"/>
                <a:ea typeface="Cambria" panose="02040503050406030204" pitchFamily="18" charset="0"/>
              </a:rPr>
              <a:t>B = The sum of the two dice is at most 6</a:t>
            </a:r>
            <a:endParaRPr lang="en-US" sz="2800"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48C99225-5CC6-AA7D-E933-976136AFCA68}"/>
              </a:ext>
            </a:extLst>
          </p:cNvPr>
          <p:cNvSpPr txBox="1"/>
          <p:nvPr/>
        </p:nvSpPr>
        <p:spPr>
          <a:xfrm>
            <a:off x="7673010" y="1462408"/>
            <a:ext cx="6794388" cy="523220"/>
          </a:xfrm>
          <a:custGeom>
            <a:avLst/>
            <a:gdLst>
              <a:gd name="connsiteX0" fmla="*/ 0 w 6794388"/>
              <a:gd name="connsiteY0" fmla="*/ 0 h 523220"/>
              <a:gd name="connsiteX1" fmla="*/ 702087 w 6794388"/>
              <a:gd name="connsiteY1" fmla="*/ 0 h 523220"/>
              <a:gd name="connsiteX2" fmla="*/ 1200342 w 6794388"/>
              <a:gd name="connsiteY2" fmla="*/ 0 h 523220"/>
              <a:gd name="connsiteX3" fmla="*/ 1698597 w 6794388"/>
              <a:gd name="connsiteY3" fmla="*/ 0 h 523220"/>
              <a:gd name="connsiteX4" fmla="*/ 2060964 w 6794388"/>
              <a:gd name="connsiteY4" fmla="*/ 0 h 523220"/>
              <a:gd name="connsiteX5" fmla="*/ 2763051 w 6794388"/>
              <a:gd name="connsiteY5" fmla="*/ 0 h 523220"/>
              <a:gd name="connsiteX6" fmla="*/ 3329250 w 6794388"/>
              <a:gd name="connsiteY6" fmla="*/ 0 h 523220"/>
              <a:gd name="connsiteX7" fmla="*/ 3963393 w 6794388"/>
              <a:gd name="connsiteY7" fmla="*/ 0 h 523220"/>
              <a:gd name="connsiteX8" fmla="*/ 4665480 w 6794388"/>
              <a:gd name="connsiteY8" fmla="*/ 0 h 523220"/>
              <a:gd name="connsiteX9" fmla="*/ 5367567 w 6794388"/>
              <a:gd name="connsiteY9" fmla="*/ 0 h 523220"/>
              <a:gd name="connsiteX10" fmla="*/ 5933766 w 6794388"/>
              <a:gd name="connsiteY10" fmla="*/ 0 h 523220"/>
              <a:gd name="connsiteX11" fmla="*/ 6794388 w 6794388"/>
              <a:gd name="connsiteY11" fmla="*/ 0 h 523220"/>
              <a:gd name="connsiteX12" fmla="*/ 6794388 w 6794388"/>
              <a:gd name="connsiteY12" fmla="*/ 523220 h 523220"/>
              <a:gd name="connsiteX13" fmla="*/ 6160245 w 6794388"/>
              <a:gd name="connsiteY13" fmla="*/ 523220 h 523220"/>
              <a:gd name="connsiteX14" fmla="*/ 5729934 w 6794388"/>
              <a:gd name="connsiteY14" fmla="*/ 523220 h 523220"/>
              <a:gd name="connsiteX15" fmla="*/ 5095791 w 6794388"/>
              <a:gd name="connsiteY15" fmla="*/ 523220 h 523220"/>
              <a:gd name="connsiteX16" fmla="*/ 4461648 w 6794388"/>
              <a:gd name="connsiteY16" fmla="*/ 523220 h 523220"/>
              <a:gd name="connsiteX17" fmla="*/ 3827505 w 6794388"/>
              <a:gd name="connsiteY17" fmla="*/ 523220 h 523220"/>
              <a:gd name="connsiteX18" fmla="*/ 3125418 w 6794388"/>
              <a:gd name="connsiteY18" fmla="*/ 523220 h 523220"/>
              <a:gd name="connsiteX19" fmla="*/ 2423332 w 6794388"/>
              <a:gd name="connsiteY19" fmla="*/ 523220 h 523220"/>
              <a:gd name="connsiteX20" fmla="*/ 1925077 w 6794388"/>
              <a:gd name="connsiteY20" fmla="*/ 523220 h 523220"/>
              <a:gd name="connsiteX21" fmla="*/ 1494765 w 6794388"/>
              <a:gd name="connsiteY21" fmla="*/ 523220 h 523220"/>
              <a:gd name="connsiteX22" fmla="*/ 1132398 w 6794388"/>
              <a:gd name="connsiteY22" fmla="*/ 523220 h 523220"/>
              <a:gd name="connsiteX23" fmla="*/ 0 w 6794388"/>
              <a:gd name="connsiteY23" fmla="*/ 523220 h 523220"/>
              <a:gd name="connsiteX24" fmla="*/ 0 w 6794388"/>
              <a:gd name="connsiteY2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94388" h="523220" fill="none" extrusionOk="0">
                <a:moveTo>
                  <a:pt x="0" y="0"/>
                </a:moveTo>
                <a:cubicBezTo>
                  <a:pt x="284962" y="-81035"/>
                  <a:pt x="463585" y="9443"/>
                  <a:pt x="702087" y="0"/>
                </a:cubicBezTo>
                <a:cubicBezTo>
                  <a:pt x="940589" y="-9443"/>
                  <a:pt x="1099811" y="8075"/>
                  <a:pt x="1200342" y="0"/>
                </a:cubicBezTo>
                <a:cubicBezTo>
                  <a:pt x="1300874" y="-8075"/>
                  <a:pt x="1586395" y="53361"/>
                  <a:pt x="1698597" y="0"/>
                </a:cubicBezTo>
                <a:cubicBezTo>
                  <a:pt x="1810799" y="-53361"/>
                  <a:pt x="1905159" y="10058"/>
                  <a:pt x="2060964" y="0"/>
                </a:cubicBezTo>
                <a:cubicBezTo>
                  <a:pt x="2216769" y="-10058"/>
                  <a:pt x="2468896" y="1293"/>
                  <a:pt x="2763051" y="0"/>
                </a:cubicBezTo>
                <a:cubicBezTo>
                  <a:pt x="3057206" y="-1293"/>
                  <a:pt x="3111973" y="7250"/>
                  <a:pt x="3329250" y="0"/>
                </a:cubicBezTo>
                <a:cubicBezTo>
                  <a:pt x="3546527" y="-7250"/>
                  <a:pt x="3778991" y="4493"/>
                  <a:pt x="3963393" y="0"/>
                </a:cubicBezTo>
                <a:cubicBezTo>
                  <a:pt x="4147795" y="-4493"/>
                  <a:pt x="4347121" y="59103"/>
                  <a:pt x="4665480" y="0"/>
                </a:cubicBezTo>
                <a:cubicBezTo>
                  <a:pt x="4983839" y="-59103"/>
                  <a:pt x="5135398" y="61029"/>
                  <a:pt x="5367567" y="0"/>
                </a:cubicBezTo>
                <a:cubicBezTo>
                  <a:pt x="5599736" y="-61029"/>
                  <a:pt x="5744956" y="13333"/>
                  <a:pt x="5933766" y="0"/>
                </a:cubicBezTo>
                <a:cubicBezTo>
                  <a:pt x="6122576" y="-13333"/>
                  <a:pt x="6514469" y="96071"/>
                  <a:pt x="6794388" y="0"/>
                </a:cubicBezTo>
                <a:cubicBezTo>
                  <a:pt x="6828133" y="151000"/>
                  <a:pt x="6766232" y="321811"/>
                  <a:pt x="6794388" y="523220"/>
                </a:cubicBezTo>
                <a:cubicBezTo>
                  <a:pt x="6492351" y="525976"/>
                  <a:pt x="6405702" y="474503"/>
                  <a:pt x="6160245" y="523220"/>
                </a:cubicBezTo>
                <a:cubicBezTo>
                  <a:pt x="5914788" y="571937"/>
                  <a:pt x="5865497" y="484687"/>
                  <a:pt x="5729934" y="523220"/>
                </a:cubicBezTo>
                <a:cubicBezTo>
                  <a:pt x="5594371" y="561753"/>
                  <a:pt x="5351950" y="466214"/>
                  <a:pt x="5095791" y="523220"/>
                </a:cubicBezTo>
                <a:cubicBezTo>
                  <a:pt x="4839632" y="580226"/>
                  <a:pt x="4773294" y="510780"/>
                  <a:pt x="4461648" y="523220"/>
                </a:cubicBezTo>
                <a:cubicBezTo>
                  <a:pt x="4150002" y="535660"/>
                  <a:pt x="4043080" y="471064"/>
                  <a:pt x="3827505" y="523220"/>
                </a:cubicBezTo>
                <a:cubicBezTo>
                  <a:pt x="3611930" y="575376"/>
                  <a:pt x="3309538" y="477301"/>
                  <a:pt x="3125418" y="523220"/>
                </a:cubicBezTo>
                <a:cubicBezTo>
                  <a:pt x="2941298" y="569139"/>
                  <a:pt x="2566972" y="460576"/>
                  <a:pt x="2423332" y="523220"/>
                </a:cubicBezTo>
                <a:cubicBezTo>
                  <a:pt x="2279692" y="585864"/>
                  <a:pt x="2085967" y="478287"/>
                  <a:pt x="1925077" y="523220"/>
                </a:cubicBezTo>
                <a:cubicBezTo>
                  <a:pt x="1764188" y="568153"/>
                  <a:pt x="1610663" y="508231"/>
                  <a:pt x="1494765" y="523220"/>
                </a:cubicBezTo>
                <a:cubicBezTo>
                  <a:pt x="1378867" y="538209"/>
                  <a:pt x="1250936" y="519728"/>
                  <a:pt x="1132398" y="523220"/>
                </a:cubicBezTo>
                <a:cubicBezTo>
                  <a:pt x="1013860" y="526712"/>
                  <a:pt x="368953" y="480844"/>
                  <a:pt x="0" y="523220"/>
                </a:cubicBezTo>
                <a:cubicBezTo>
                  <a:pt x="-53727" y="323414"/>
                  <a:pt x="28539" y="122605"/>
                  <a:pt x="0" y="0"/>
                </a:cubicBezTo>
                <a:close/>
              </a:path>
              <a:path w="6794388" h="523220" stroke="0" extrusionOk="0">
                <a:moveTo>
                  <a:pt x="0" y="0"/>
                </a:moveTo>
                <a:cubicBezTo>
                  <a:pt x="81944" y="-36611"/>
                  <a:pt x="209790" y="3881"/>
                  <a:pt x="362367" y="0"/>
                </a:cubicBezTo>
                <a:cubicBezTo>
                  <a:pt x="514944" y="-3881"/>
                  <a:pt x="774361" y="10750"/>
                  <a:pt x="1064454" y="0"/>
                </a:cubicBezTo>
                <a:cubicBezTo>
                  <a:pt x="1354547" y="-10750"/>
                  <a:pt x="1365045" y="60621"/>
                  <a:pt x="1630653" y="0"/>
                </a:cubicBezTo>
                <a:cubicBezTo>
                  <a:pt x="1896261" y="-60621"/>
                  <a:pt x="1871369" y="48965"/>
                  <a:pt x="2060964" y="0"/>
                </a:cubicBezTo>
                <a:cubicBezTo>
                  <a:pt x="2250559" y="-48965"/>
                  <a:pt x="2398644" y="49713"/>
                  <a:pt x="2627163" y="0"/>
                </a:cubicBezTo>
                <a:cubicBezTo>
                  <a:pt x="2855682" y="-49713"/>
                  <a:pt x="2946550" y="28473"/>
                  <a:pt x="3125418" y="0"/>
                </a:cubicBezTo>
                <a:cubicBezTo>
                  <a:pt x="3304287" y="-28473"/>
                  <a:pt x="3396102" y="35404"/>
                  <a:pt x="3555730" y="0"/>
                </a:cubicBezTo>
                <a:cubicBezTo>
                  <a:pt x="3715358" y="-35404"/>
                  <a:pt x="4094721" y="52198"/>
                  <a:pt x="4257816" y="0"/>
                </a:cubicBezTo>
                <a:cubicBezTo>
                  <a:pt x="4420911" y="-52198"/>
                  <a:pt x="4458990" y="11900"/>
                  <a:pt x="4620184" y="0"/>
                </a:cubicBezTo>
                <a:cubicBezTo>
                  <a:pt x="4781378" y="-11900"/>
                  <a:pt x="4871017" y="38073"/>
                  <a:pt x="5050495" y="0"/>
                </a:cubicBezTo>
                <a:cubicBezTo>
                  <a:pt x="5229973" y="-38073"/>
                  <a:pt x="5389305" y="22909"/>
                  <a:pt x="5616694" y="0"/>
                </a:cubicBezTo>
                <a:cubicBezTo>
                  <a:pt x="5844083" y="-22909"/>
                  <a:pt x="6102255" y="34593"/>
                  <a:pt x="6250837" y="0"/>
                </a:cubicBezTo>
                <a:cubicBezTo>
                  <a:pt x="6399419" y="-34593"/>
                  <a:pt x="6625844" y="38826"/>
                  <a:pt x="6794388" y="0"/>
                </a:cubicBezTo>
                <a:cubicBezTo>
                  <a:pt x="6823613" y="251945"/>
                  <a:pt x="6782576" y="405150"/>
                  <a:pt x="6794388" y="523220"/>
                </a:cubicBezTo>
                <a:cubicBezTo>
                  <a:pt x="6504012" y="582380"/>
                  <a:pt x="6266689" y="509663"/>
                  <a:pt x="6092301" y="523220"/>
                </a:cubicBezTo>
                <a:cubicBezTo>
                  <a:pt x="5917913" y="536777"/>
                  <a:pt x="5866139" y="474050"/>
                  <a:pt x="5661990" y="523220"/>
                </a:cubicBezTo>
                <a:cubicBezTo>
                  <a:pt x="5457841" y="572390"/>
                  <a:pt x="5344050" y="465833"/>
                  <a:pt x="5027847" y="523220"/>
                </a:cubicBezTo>
                <a:cubicBezTo>
                  <a:pt x="4711644" y="580607"/>
                  <a:pt x="4754731" y="502375"/>
                  <a:pt x="4665480" y="523220"/>
                </a:cubicBezTo>
                <a:cubicBezTo>
                  <a:pt x="4576229" y="544065"/>
                  <a:pt x="4217826" y="446438"/>
                  <a:pt x="3963393" y="523220"/>
                </a:cubicBezTo>
                <a:cubicBezTo>
                  <a:pt x="3708960" y="600002"/>
                  <a:pt x="3590324" y="487744"/>
                  <a:pt x="3329250" y="523220"/>
                </a:cubicBezTo>
                <a:cubicBezTo>
                  <a:pt x="3068176" y="558696"/>
                  <a:pt x="3011179" y="509509"/>
                  <a:pt x="2830995" y="523220"/>
                </a:cubicBezTo>
                <a:cubicBezTo>
                  <a:pt x="2650811" y="536931"/>
                  <a:pt x="2392320" y="472569"/>
                  <a:pt x="2264796" y="523220"/>
                </a:cubicBezTo>
                <a:cubicBezTo>
                  <a:pt x="2137272" y="573871"/>
                  <a:pt x="1820449" y="507234"/>
                  <a:pt x="1630653" y="523220"/>
                </a:cubicBezTo>
                <a:cubicBezTo>
                  <a:pt x="1440857" y="539206"/>
                  <a:pt x="1376946" y="506712"/>
                  <a:pt x="1268286" y="523220"/>
                </a:cubicBezTo>
                <a:cubicBezTo>
                  <a:pt x="1159626" y="539728"/>
                  <a:pt x="1005279" y="489628"/>
                  <a:pt x="770031" y="523220"/>
                </a:cubicBezTo>
                <a:cubicBezTo>
                  <a:pt x="534784" y="556812"/>
                  <a:pt x="335063" y="503482"/>
                  <a:pt x="0" y="523220"/>
                </a:cubicBezTo>
                <a:cubicBezTo>
                  <a:pt x="-18545" y="332559"/>
                  <a:pt x="39083" y="170658"/>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453369058">
                  <a:prstGeom prst="rect">
                    <a:avLst/>
                  </a:prstGeom>
                  <ask:type>
                    <ask:lineSketchScribble/>
                  </ask:type>
                </ask:lineSketchStyleProps>
              </a:ext>
            </a:extLst>
          </a:ln>
        </p:spPr>
        <p:txBody>
          <a:bodyPr wrap="square">
            <a:spAutoFit/>
          </a:bodyPr>
          <a:lstStyle/>
          <a:p>
            <a:r>
              <a:rPr lang="en-US" sz="2800" dirty="0">
                <a:solidFill>
                  <a:srgbClr val="000000"/>
                </a:solidFill>
                <a:latin typeface="Cambria" panose="02040503050406030204" pitchFamily="18" charset="0"/>
                <a:ea typeface="Cambria" panose="02040503050406030204" pitchFamily="18" charset="0"/>
              </a:rPr>
              <a:t>C = Doublet</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2169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Basic terms</a:t>
            </a:r>
          </a:p>
        </p:txBody>
      </p:sp>
      <p:sp>
        <p:nvSpPr>
          <p:cNvPr id="4" name="Content Placeholder 3">
            <a:extLst>
              <a:ext uri="{FF2B5EF4-FFF2-40B4-BE49-F238E27FC236}">
                <a16:creationId xmlns:a16="http://schemas.microsoft.com/office/drawing/2014/main" id="{B50451AC-24EC-EBA8-47E7-21608607A219}"/>
              </a:ext>
            </a:extLst>
          </p:cNvPr>
          <p:cNvSpPr>
            <a:spLocks noGrp="1"/>
          </p:cNvSpPr>
          <p:nvPr>
            <p:ph sz="quarter" idx="13"/>
          </p:nvPr>
        </p:nvSpPr>
        <p:spPr/>
        <p:txBody>
          <a:bodyPr/>
          <a:lstStyle/>
          <a:p>
            <a:endParaRPr lang="en-US" dirty="0"/>
          </a:p>
        </p:txBody>
      </p:sp>
      <p:pic>
        <p:nvPicPr>
          <p:cNvPr id="4100" name="Picture 4" descr="Set operations and Venn Diagrams">
            <a:extLst>
              <a:ext uri="{FF2B5EF4-FFF2-40B4-BE49-F238E27FC236}">
                <a16:creationId xmlns:a16="http://schemas.microsoft.com/office/drawing/2014/main" id="{F1CE5751-A7C1-C94E-3F83-C7F0A2BFED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240"/>
          <a:stretch/>
        </p:blipFill>
        <p:spPr bwMode="auto">
          <a:xfrm>
            <a:off x="6693895" y="150758"/>
            <a:ext cx="6839225" cy="792808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 Box 2">
                <a:extLst>
                  <a:ext uri="{FF2B5EF4-FFF2-40B4-BE49-F238E27FC236}">
                    <a16:creationId xmlns:a16="http://schemas.microsoft.com/office/drawing/2014/main" id="{82E24D71-AC5F-7F58-4A47-1F61BC037E1E}"/>
                  </a:ext>
                </a:extLst>
              </p:cNvPr>
              <p:cNvSpPr txBox="1">
                <a:spLocks noChangeArrowheads="1"/>
              </p:cNvSpPr>
              <p:nvPr/>
            </p:nvSpPr>
            <p:spPr bwMode="auto">
              <a:xfrm>
                <a:off x="417745" y="2840511"/>
                <a:ext cx="5885728" cy="3097258"/>
              </a:xfrm>
              <a:custGeom>
                <a:avLst/>
                <a:gdLst>
                  <a:gd name="connsiteX0" fmla="*/ 0 w 5885728"/>
                  <a:gd name="connsiteY0" fmla="*/ 0 h 3097258"/>
                  <a:gd name="connsiteX1" fmla="*/ 653970 w 5885728"/>
                  <a:gd name="connsiteY1" fmla="*/ 0 h 3097258"/>
                  <a:gd name="connsiteX2" fmla="*/ 1190225 w 5885728"/>
                  <a:gd name="connsiteY2" fmla="*/ 0 h 3097258"/>
                  <a:gd name="connsiteX3" fmla="*/ 1903052 w 5885728"/>
                  <a:gd name="connsiteY3" fmla="*/ 0 h 3097258"/>
                  <a:gd name="connsiteX4" fmla="*/ 2674736 w 5885728"/>
                  <a:gd name="connsiteY4" fmla="*/ 0 h 3097258"/>
                  <a:gd name="connsiteX5" fmla="*/ 3210992 w 5885728"/>
                  <a:gd name="connsiteY5" fmla="*/ 0 h 3097258"/>
                  <a:gd name="connsiteX6" fmla="*/ 3864961 w 5885728"/>
                  <a:gd name="connsiteY6" fmla="*/ 0 h 3097258"/>
                  <a:gd name="connsiteX7" fmla="*/ 4577788 w 5885728"/>
                  <a:gd name="connsiteY7" fmla="*/ 0 h 3097258"/>
                  <a:gd name="connsiteX8" fmla="*/ 5114044 w 5885728"/>
                  <a:gd name="connsiteY8" fmla="*/ 0 h 3097258"/>
                  <a:gd name="connsiteX9" fmla="*/ 5885728 w 5885728"/>
                  <a:gd name="connsiteY9" fmla="*/ 0 h 3097258"/>
                  <a:gd name="connsiteX10" fmla="*/ 5885728 w 5885728"/>
                  <a:gd name="connsiteY10" fmla="*/ 619452 h 3097258"/>
                  <a:gd name="connsiteX11" fmla="*/ 5885728 w 5885728"/>
                  <a:gd name="connsiteY11" fmla="*/ 1300848 h 3097258"/>
                  <a:gd name="connsiteX12" fmla="*/ 5885728 w 5885728"/>
                  <a:gd name="connsiteY12" fmla="*/ 1920300 h 3097258"/>
                  <a:gd name="connsiteX13" fmla="*/ 5885728 w 5885728"/>
                  <a:gd name="connsiteY13" fmla="*/ 3097258 h 3097258"/>
                  <a:gd name="connsiteX14" fmla="*/ 5114044 w 5885728"/>
                  <a:gd name="connsiteY14" fmla="*/ 3097258 h 3097258"/>
                  <a:gd name="connsiteX15" fmla="*/ 4342359 w 5885728"/>
                  <a:gd name="connsiteY15" fmla="*/ 3097258 h 3097258"/>
                  <a:gd name="connsiteX16" fmla="*/ 3864961 w 5885728"/>
                  <a:gd name="connsiteY16" fmla="*/ 3097258 h 3097258"/>
                  <a:gd name="connsiteX17" fmla="*/ 3152134 w 5885728"/>
                  <a:gd name="connsiteY17" fmla="*/ 3097258 h 3097258"/>
                  <a:gd name="connsiteX18" fmla="*/ 2498165 w 5885728"/>
                  <a:gd name="connsiteY18" fmla="*/ 3097258 h 3097258"/>
                  <a:gd name="connsiteX19" fmla="*/ 1844195 w 5885728"/>
                  <a:gd name="connsiteY19" fmla="*/ 3097258 h 3097258"/>
                  <a:gd name="connsiteX20" fmla="*/ 1366797 w 5885728"/>
                  <a:gd name="connsiteY20" fmla="*/ 3097258 h 3097258"/>
                  <a:gd name="connsiteX21" fmla="*/ 712827 w 5885728"/>
                  <a:gd name="connsiteY21" fmla="*/ 3097258 h 3097258"/>
                  <a:gd name="connsiteX22" fmla="*/ 0 w 5885728"/>
                  <a:gd name="connsiteY22" fmla="*/ 3097258 h 3097258"/>
                  <a:gd name="connsiteX23" fmla="*/ 0 w 5885728"/>
                  <a:gd name="connsiteY23" fmla="*/ 2415861 h 3097258"/>
                  <a:gd name="connsiteX24" fmla="*/ 0 w 5885728"/>
                  <a:gd name="connsiteY24" fmla="*/ 1858355 h 3097258"/>
                  <a:gd name="connsiteX25" fmla="*/ 0 w 5885728"/>
                  <a:gd name="connsiteY25" fmla="*/ 1176958 h 3097258"/>
                  <a:gd name="connsiteX26" fmla="*/ 0 w 5885728"/>
                  <a:gd name="connsiteY26" fmla="*/ 619452 h 3097258"/>
                  <a:gd name="connsiteX27" fmla="*/ 0 w 5885728"/>
                  <a:gd name="connsiteY27" fmla="*/ 0 h 3097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885728" h="3097258" fill="none" extrusionOk="0">
                    <a:moveTo>
                      <a:pt x="0" y="0"/>
                    </a:moveTo>
                    <a:cubicBezTo>
                      <a:pt x="278128" y="23360"/>
                      <a:pt x="359379" y="11533"/>
                      <a:pt x="653970" y="0"/>
                    </a:cubicBezTo>
                    <a:cubicBezTo>
                      <a:pt x="948561" y="-11533"/>
                      <a:pt x="1051516" y="8274"/>
                      <a:pt x="1190225" y="0"/>
                    </a:cubicBezTo>
                    <a:cubicBezTo>
                      <a:pt x="1328935" y="-8274"/>
                      <a:pt x="1734881" y="-28763"/>
                      <a:pt x="1903052" y="0"/>
                    </a:cubicBezTo>
                    <a:cubicBezTo>
                      <a:pt x="2071223" y="28763"/>
                      <a:pt x="2334660" y="-33016"/>
                      <a:pt x="2674736" y="0"/>
                    </a:cubicBezTo>
                    <a:cubicBezTo>
                      <a:pt x="3014812" y="33016"/>
                      <a:pt x="3046949" y="-18343"/>
                      <a:pt x="3210992" y="0"/>
                    </a:cubicBezTo>
                    <a:cubicBezTo>
                      <a:pt x="3375035" y="18343"/>
                      <a:pt x="3569986" y="-12347"/>
                      <a:pt x="3864961" y="0"/>
                    </a:cubicBezTo>
                    <a:cubicBezTo>
                      <a:pt x="4159936" y="12347"/>
                      <a:pt x="4306507" y="-12321"/>
                      <a:pt x="4577788" y="0"/>
                    </a:cubicBezTo>
                    <a:cubicBezTo>
                      <a:pt x="4849069" y="12321"/>
                      <a:pt x="4995408" y="22318"/>
                      <a:pt x="5114044" y="0"/>
                    </a:cubicBezTo>
                    <a:cubicBezTo>
                      <a:pt x="5232680" y="-22318"/>
                      <a:pt x="5697487" y="-31169"/>
                      <a:pt x="5885728" y="0"/>
                    </a:cubicBezTo>
                    <a:cubicBezTo>
                      <a:pt x="5894871" y="278807"/>
                      <a:pt x="5899867" y="358540"/>
                      <a:pt x="5885728" y="619452"/>
                    </a:cubicBezTo>
                    <a:cubicBezTo>
                      <a:pt x="5871589" y="880364"/>
                      <a:pt x="5881794" y="1090328"/>
                      <a:pt x="5885728" y="1300848"/>
                    </a:cubicBezTo>
                    <a:cubicBezTo>
                      <a:pt x="5889662" y="1511368"/>
                      <a:pt x="5901926" y="1784588"/>
                      <a:pt x="5885728" y="1920300"/>
                    </a:cubicBezTo>
                    <a:cubicBezTo>
                      <a:pt x="5869530" y="2056012"/>
                      <a:pt x="5927454" y="2572553"/>
                      <a:pt x="5885728" y="3097258"/>
                    </a:cubicBezTo>
                    <a:cubicBezTo>
                      <a:pt x="5513128" y="3109957"/>
                      <a:pt x="5381943" y="3105218"/>
                      <a:pt x="5114044" y="3097258"/>
                    </a:cubicBezTo>
                    <a:cubicBezTo>
                      <a:pt x="4846145" y="3089298"/>
                      <a:pt x="4541284" y="3104300"/>
                      <a:pt x="4342359" y="3097258"/>
                    </a:cubicBezTo>
                    <a:cubicBezTo>
                      <a:pt x="4143435" y="3090216"/>
                      <a:pt x="3972597" y="3112302"/>
                      <a:pt x="3864961" y="3097258"/>
                    </a:cubicBezTo>
                    <a:cubicBezTo>
                      <a:pt x="3757325" y="3082214"/>
                      <a:pt x="3330170" y="3068310"/>
                      <a:pt x="3152134" y="3097258"/>
                    </a:cubicBezTo>
                    <a:cubicBezTo>
                      <a:pt x="2974098" y="3126206"/>
                      <a:pt x="2794541" y="3074414"/>
                      <a:pt x="2498165" y="3097258"/>
                    </a:cubicBezTo>
                    <a:cubicBezTo>
                      <a:pt x="2201789" y="3120102"/>
                      <a:pt x="2110985" y="3064981"/>
                      <a:pt x="1844195" y="3097258"/>
                    </a:cubicBezTo>
                    <a:cubicBezTo>
                      <a:pt x="1577405" y="3129536"/>
                      <a:pt x="1528276" y="3105425"/>
                      <a:pt x="1366797" y="3097258"/>
                    </a:cubicBezTo>
                    <a:cubicBezTo>
                      <a:pt x="1205318" y="3089091"/>
                      <a:pt x="973024" y="3100708"/>
                      <a:pt x="712827" y="3097258"/>
                    </a:cubicBezTo>
                    <a:cubicBezTo>
                      <a:pt x="452630" y="3093809"/>
                      <a:pt x="323256" y="3078315"/>
                      <a:pt x="0" y="3097258"/>
                    </a:cubicBezTo>
                    <a:cubicBezTo>
                      <a:pt x="-17354" y="2952476"/>
                      <a:pt x="-25463" y="2732721"/>
                      <a:pt x="0" y="2415861"/>
                    </a:cubicBezTo>
                    <a:cubicBezTo>
                      <a:pt x="25463" y="2099001"/>
                      <a:pt x="-18931" y="2020366"/>
                      <a:pt x="0" y="1858355"/>
                    </a:cubicBezTo>
                    <a:cubicBezTo>
                      <a:pt x="18931" y="1696344"/>
                      <a:pt x="-32730" y="1472028"/>
                      <a:pt x="0" y="1176958"/>
                    </a:cubicBezTo>
                    <a:cubicBezTo>
                      <a:pt x="32730" y="881888"/>
                      <a:pt x="-13262" y="815373"/>
                      <a:pt x="0" y="619452"/>
                    </a:cubicBezTo>
                    <a:cubicBezTo>
                      <a:pt x="13262" y="423531"/>
                      <a:pt x="308" y="263074"/>
                      <a:pt x="0" y="0"/>
                    </a:cubicBezTo>
                    <a:close/>
                  </a:path>
                  <a:path w="5885728" h="3097258" stroke="0" extrusionOk="0">
                    <a:moveTo>
                      <a:pt x="0" y="0"/>
                    </a:moveTo>
                    <a:cubicBezTo>
                      <a:pt x="108209" y="26430"/>
                      <a:pt x="298228" y="-12892"/>
                      <a:pt x="536255" y="0"/>
                    </a:cubicBezTo>
                    <a:cubicBezTo>
                      <a:pt x="774283" y="12892"/>
                      <a:pt x="886443" y="11333"/>
                      <a:pt x="1190225" y="0"/>
                    </a:cubicBezTo>
                    <a:cubicBezTo>
                      <a:pt x="1494007" y="-11333"/>
                      <a:pt x="1432136" y="-14736"/>
                      <a:pt x="1667623" y="0"/>
                    </a:cubicBezTo>
                    <a:cubicBezTo>
                      <a:pt x="1903110" y="14736"/>
                      <a:pt x="2169095" y="-25586"/>
                      <a:pt x="2380450" y="0"/>
                    </a:cubicBezTo>
                    <a:cubicBezTo>
                      <a:pt x="2591805" y="25586"/>
                      <a:pt x="2725470" y="-11364"/>
                      <a:pt x="2857848" y="0"/>
                    </a:cubicBezTo>
                    <a:cubicBezTo>
                      <a:pt x="2990226" y="11364"/>
                      <a:pt x="3212722" y="-14853"/>
                      <a:pt x="3452960" y="0"/>
                    </a:cubicBezTo>
                    <a:cubicBezTo>
                      <a:pt x="3693198" y="14853"/>
                      <a:pt x="3840152" y="-24024"/>
                      <a:pt x="4224645" y="0"/>
                    </a:cubicBezTo>
                    <a:cubicBezTo>
                      <a:pt x="4609138" y="24024"/>
                      <a:pt x="4775247" y="33094"/>
                      <a:pt x="4937472" y="0"/>
                    </a:cubicBezTo>
                    <a:cubicBezTo>
                      <a:pt x="5099697" y="-33094"/>
                      <a:pt x="5501390" y="-22649"/>
                      <a:pt x="5885728" y="0"/>
                    </a:cubicBezTo>
                    <a:cubicBezTo>
                      <a:pt x="5877599" y="233984"/>
                      <a:pt x="5874584" y="474210"/>
                      <a:pt x="5885728" y="619452"/>
                    </a:cubicBezTo>
                    <a:cubicBezTo>
                      <a:pt x="5896872" y="764694"/>
                      <a:pt x="5879318" y="1083216"/>
                      <a:pt x="5885728" y="1207931"/>
                    </a:cubicBezTo>
                    <a:cubicBezTo>
                      <a:pt x="5892138" y="1332646"/>
                      <a:pt x="5886879" y="1647309"/>
                      <a:pt x="5885728" y="1827382"/>
                    </a:cubicBezTo>
                    <a:cubicBezTo>
                      <a:pt x="5884577" y="2007455"/>
                      <a:pt x="5878573" y="2266456"/>
                      <a:pt x="5885728" y="2446834"/>
                    </a:cubicBezTo>
                    <a:cubicBezTo>
                      <a:pt x="5892883" y="2627212"/>
                      <a:pt x="5873053" y="2805348"/>
                      <a:pt x="5885728" y="3097258"/>
                    </a:cubicBezTo>
                    <a:cubicBezTo>
                      <a:pt x="5731979" y="3112881"/>
                      <a:pt x="5409844" y="3115150"/>
                      <a:pt x="5290616" y="3097258"/>
                    </a:cubicBezTo>
                    <a:cubicBezTo>
                      <a:pt x="5171388" y="3079366"/>
                      <a:pt x="4782866" y="3104269"/>
                      <a:pt x="4636646" y="3097258"/>
                    </a:cubicBezTo>
                    <a:cubicBezTo>
                      <a:pt x="4490426" y="3090248"/>
                      <a:pt x="4389962" y="3103968"/>
                      <a:pt x="4159248" y="3097258"/>
                    </a:cubicBezTo>
                    <a:cubicBezTo>
                      <a:pt x="3928534" y="3090548"/>
                      <a:pt x="3799615" y="3083127"/>
                      <a:pt x="3681850" y="3097258"/>
                    </a:cubicBezTo>
                    <a:cubicBezTo>
                      <a:pt x="3564085" y="3111389"/>
                      <a:pt x="3350886" y="3079586"/>
                      <a:pt x="3086737" y="3097258"/>
                    </a:cubicBezTo>
                    <a:cubicBezTo>
                      <a:pt x="2822588" y="3114930"/>
                      <a:pt x="2700628" y="3064112"/>
                      <a:pt x="2373910" y="3097258"/>
                    </a:cubicBezTo>
                    <a:cubicBezTo>
                      <a:pt x="2047192" y="3130404"/>
                      <a:pt x="1896760" y="3083982"/>
                      <a:pt x="1602226" y="3097258"/>
                    </a:cubicBezTo>
                    <a:cubicBezTo>
                      <a:pt x="1307692" y="3110534"/>
                      <a:pt x="1348892" y="3077779"/>
                      <a:pt x="1124828" y="3097258"/>
                    </a:cubicBezTo>
                    <a:cubicBezTo>
                      <a:pt x="900764" y="3116737"/>
                      <a:pt x="787507" y="3111700"/>
                      <a:pt x="647430" y="3097258"/>
                    </a:cubicBezTo>
                    <a:cubicBezTo>
                      <a:pt x="507353" y="3082816"/>
                      <a:pt x="162325" y="3115423"/>
                      <a:pt x="0" y="3097258"/>
                    </a:cubicBezTo>
                    <a:cubicBezTo>
                      <a:pt x="14532" y="2948606"/>
                      <a:pt x="-6857" y="2741046"/>
                      <a:pt x="0" y="2446834"/>
                    </a:cubicBezTo>
                    <a:cubicBezTo>
                      <a:pt x="6857" y="2152622"/>
                      <a:pt x="-11780" y="2059500"/>
                      <a:pt x="0" y="1796410"/>
                    </a:cubicBezTo>
                    <a:cubicBezTo>
                      <a:pt x="11780" y="1533320"/>
                      <a:pt x="17611" y="1397758"/>
                      <a:pt x="0" y="1176958"/>
                    </a:cubicBezTo>
                    <a:cubicBezTo>
                      <a:pt x="-17611" y="956158"/>
                      <a:pt x="-8182" y="826783"/>
                      <a:pt x="0" y="619452"/>
                    </a:cubicBezTo>
                    <a:cubicBezTo>
                      <a:pt x="8182" y="412121"/>
                      <a:pt x="16061" y="181960"/>
                      <a:pt x="0" y="0"/>
                    </a:cubicBezTo>
                    <a:close/>
                  </a:path>
                </a:pathLst>
              </a:custGeom>
              <a:solidFill>
                <a:srgbClr val="FFC000"/>
              </a:solidFill>
              <a:ln w="12700">
                <a:solidFill>
                  <a:schemeClr val="tx1"/>
                </a:solidFill>
                <a:miter lim="800000"/>
                <a:headEnd/>
                <a:tailEnd/>
                <a:extLst>
                  <a:ext uri="{C807C97D-BFC1-408E-A445-0C87EB9F89A2}">
                    <ask:lineSketchStyleProps xmlns:ask="http://schemas.microsoft.com/office/drawing/2018/sketchyshapes" sd="927657231">
                      <a:prstGeom prst="rect">
                        <a:avLst/>
                      </a:prstGeom>
                      <ask:type>
                        <ask:lineSketchFreehand/>
                      </ask:type>
                    </ask:lineSketchStyleProps>
                  </a:ext>
                </a:extLst>
              </a:ln>
            </p:spPr>
            <p:txBody>
              <a:bodyPr rot="0" vert="horz" wrap="square" lIns="91440" tIns="45720" rIns="91440" bIns="45720" anchor="t" anchorCtr="0">
                <a:spAutoFit/>
              </a:bodyPr>
              <a:lstStyle/>
              <a:p>
                <a:pPr marL="228600" marR="0" indent="-22860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𝐶</m:t>
                          </m:r>
                        </m:e>
                      </m:d>
                      <m:r>
                        <a:rPr lang="en-US" sz="2800" i="1" kern="100">
                          <a:effectLst/>
                          <a:latin typeface="Cambria Math" panose="02040503050406030204" pitchFamily="18" charset="0"/>
                          <a:ea typeface="Calibri" panose="020F0502020204030204" pitchFamily="34" charset="0"/>
                          <a:cs typeface="Vrinda" panose="020B0502040204020203" pitchFamily="34" charset="0"/>
                        </a:rPr>
                        <m:t>=</m:t>
                      </m:r>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e>
                      </m:d>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𝐶</m:t>
                      </m:r>
                    </m:oMath>
                  </m:oMathPara>
                </a14:m>
                <a:endParaRPr lang="en-US" sz="2800" kern="100" dirty="0">
                  <a:effectLst/>
                  <a:latin typeface="Calibri" panose="020F0502020204030204" pitchFamily="34" charset="0"/>
                  <a:ea typeface="Calibri" panose="020F0502020204030204" pitchFamily="34" charset="0"/>
                  <a:cs typeface="Vrinda" panose="020B0502040204020203" pitchFamily="34" charset="0"/>
                </a:endParaRPr>
              </a:p>
              <a:p>
                <a:pPr marL="228600" marR="0" indent="-22860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𝐶</m:t>
                          </m:r>
                        </m:e>
                      </m:d>
                      <m:r>
                        <a:rPr lang="en-US" sz="2800" i="1" kern="100">
                          <a:effectLst/>
                          <a:latin typeface="Cambria Math" panose="02040503050406030204" pitchFamily="18" charset="0"/>
                          <a:ea typeface="Calibri" panose="020F0502020204030204" pitchFamily="34" charset="0"/>
                          <a:cs typeface="Vrinda" panose="020B0502040204020203" pitchFamily="34" charset="0"/>
                        </a:rPr>
                        <m:t>=</m:t>
                      </m:r>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e>
                      </m:d>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𝐶</m:t>
                      </m:r>
                    </m:oMath>
                  </m:oMathPara>
                </a14:m>
                <a:endParaRPr lang="en-US" sz="2800" kern="100" dirty="0">
                  <a:effectLst/>
                  <a:latin typeface="Calibri" panose="020F0502020204030204" pitchFamily="34" charset="0"/>
                  <a:ea typeface="Calibri" panose="020F0502020204030204" pitchFamily="34" charset="0"/>
                  <a:cs typeface="Vrinda" panose="020B0502040204020203" pitchFamily="34" charset="0"/>
                </a:endParaRPr>
              </a:p>
              <a:p>
                <a:pPr marL="228600" marR="0" indent="-22860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𝐶</m:t>
                          </m:r>
                        </m:e>
                      </m:d>
                      <m:r>
                        <a:rPr lang="en-US" sz="2800" i="1" kern="100">
                          <a:effectLst/>
                          <a:latin typeface="Cambria Math" panose="02040503050406030204" pitchFamily="18" charset="0"/>
                          <a:ea typeface="Calibri" panose="020F0502020204030204" pitchFamily="34" charset="0"/>
                          <a:cs typeface="Vrinda" panose="020B0502040204020203" pitchFamily="34" charset="0"/>
                        </a:rPr>
                        <m:t>=</m:t>
                      </m:r>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e>
                      </m:d>
                      <m:r>
                        <a:rPr lang="en-US" sz="2800" i="1" kern="100">
                          <a:effectLst/>
                          <a:latin typeface="Cambria Math" panose="02040503050406030204" pitchFamily="18" charset="0"/>
                          <a:ea typeface="Calibri" panose="020F0502020204030204" pitchFamily="34" charset="0"/>
                          <a:cs typeface="Vrinda" panose="020B0502040204020203" pitchFamily="34" charset="0"/>
                        </a:rPr>
                        <m:t>∩</m:t>
                      </m:r>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𝐶</m:t>
                          </m:r>
                        </m:e>
                      </m:d>
                    </m:oMath>
                  </m:oMathPara>
                </a14:m>
                <a:endParaRPr lang="en-US" sz="2800" kern="100" dirty="0">
                  <a:effectLst/>
                  <a:latin typeface="Calibri" panose="020F0502020204030204" pitchFamily="34" charset="0"/>
                  <a:ea typeface="Calibri" panose="020F0502020204030204" pitchFamily="34" charset="0"/>
                  <a:cs typeface="Vrinda" panose="020B0502040204020203" pitchFamily="34" charset="0"/>
                </a:endParaRPr>
              </a:p>
              <a:p>
                <a:pPr marL="228600" marR="0" indent="-22860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𝐶</m:t>
                          </m:r>
                        </m:e>
                      </m:d>
                      <m:r>
                        <a:rPr lang="en-US" sz="2800" i="1" kern="100">
                          <a:effectLst/>
                          <a:latin typeface="Cambria Math" panose="02040503050406030204" pitchFamily="18" charset="0"/>
                          <a:ea typeface="Calibri" panose="020F0502020204030204" pitchFamily="34" charset="0"/>
                          <a:cs typeface="Vrinda" panose="020B0502040204020203" pitchFamily="34" charset="0"/>
                        </a:rPr>
                        <m:t>=</m:t>
                      </m:r>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e>
                      </m:d>
                      <m:r>
                        <a:rPr lang="en-US" sz="2800" i="1" kern="100">
                          <a:effectLst/>
                          <a:latin typeface="Cambria Math" panose="02040503050406030204" pitchFamily="18" charset="0"/>
                          <a:ea typeface="Calibri" panose="020F0502020204030204" pitchFamily="34" charset="0"/>
                          <a:cs typeface="Vrinda" panose="020B0502040204020203" pitchFamily="34" charset="0"/>
                        </a:rPr>
                        <m:t>∪</m:t>
                      </m:r>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𝐶</m:t>
                          </m:r>
                        </m:e>
                      </m:d>
                    </m:oMath>
                  </m:oMathPara>
                </a14:m>
                <a:endParaRPr lang="en-US" sz="2800" kern="100" dirty="0">
                  <a:effectLst/>
                  <a:latin typeface="Calibri" panose="020F0502020204030204" pitchFamily="34" charset="0"/>
                  <a:ea typeface="Calibri" panose="020F0502020204030204" pitchFamily="34" charset="0"/>
                  <a:cs typeface="Vrinda" panose="020B0502040204020203" pitchFamily="34" charset="0"/>
                </a:endParaRPr>
              </a:p>
              <a:p>
                <a:pPr marL="228600" marR="0" indent="-22860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acc>
                        <m:accPr>
                          <m:chr m:val="̅"/>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accPr>
                        <m:e>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e>
                      </m:acc>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acc>
                        <m:accPr>
                          <m:chr m:val="̅"/>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accPr>
                        <m:e>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e>
                      </m:acc>
                    </m:oMath>
                  </m:oMathPara>
                </a14:m>
                <a:endParaRPr lang="en-US" sz="2800" kern="100" dirty="0">
                  <a:effectLst/>
                  <a:latin typeface="Calibri" panose="020F0502020204030204" pitchFamily="34" charset="0"/>
                  <a:ea typeface="Calibri" panose="020F0502020204030204" pitchFamily="34" charset="0"/>
                  <a:cs typeface="Vrinda" panose="020B0502040204020203" pitchFamily="34" charset="0"/>
                </a:endParaRPr>
              </a:p>
              <a:p>
                <a:pPr marL="228600" marR="0" indent="-22860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accPr>
                        <m:e>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e>
                          </m:d>
                        </m:e>
                      </m:acc>
                      <m:r>
                        <a:rPr lang="en-US" sz="2800" i="1" kern="100">
                          <a:effectLst/>
                          <a:latin typeface="Cambria Math" panose="02040503050406030204" pitchFamily="18" charset="0"/>
                          <a:ea typeface="Calibri" panose="020F0502020204030204" pitchFamily="34" charset="0"/>
                          <a:cs typeface="Vrinda" panose="020B0502040204020203" pitchFamily="34" charset="0"/>
                        </a:rPr>
                        <m:t>=</m:t>
                      </m:r>
                      <m:acc>
                        <m:accPr>
                          <m:chr m:val="̅"/>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accPr>
                        <m:e>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e>
                      </m:acc>
                      <m:r>
                        <a:rPr lang="en-US" sz="2800" i="1" kern="100">
                          <a:effectLst/>
                          <a:latin typeface="Cambria Math" panose="02040503050406030204" pitchFamily="18" charset="0"/>
                          <a:ea typeface="Calibri" panose="020F0502020204030204" pitchFamily="34" charset="0"/>
                          <a:cs typeface="Vrinda" panose="020B0502040204020203" pitchFamily="34" charset="0"/>
                        </a:rPr>
                        <m:t>∩</m:t>
                      </m:r>
                      <m:acc>
                        <m:accPr>
                          <m:chr m:val="̅"/>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accPr>
                        <m:e>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e>
                      </m:acc>
                    </m:oMath>
                  </m:oMathPara>
                </a14:m>
                <a:endParaRPr lang="en-US" sz="2800" kern="100" dirty="0">
                  <a:effectLst/>
                  <a:latin typeface="Calibri" panose="020F0502020204030204" pitchFamily="34" charset="0"/>
                  <a:ea typeface="Calibri" panose="020F0502020204030204" pitchFamily="34" charset="0"/>
                  <a:cs typeface="Vrinda" panose="020B0502040204020203" pitchFamily="34" charset="0"/>
                </a:endParaRPr>
              </a:p>
            </p:txBody>
          </p:sp>
        </mc:Choice>
        <mc:Fallback xmlns="">
          <p:sp>
            <p:nvSpPr>
              <p:cNvPr id="3" name="Text Box 2">
                <a:extLst>
                  <a:ext uri="{FF2B5EF4-FFF2-40B4-BE49-F238E27FC236}">
                    <a16:creationId xmlns:a16="http://schemas.microsoft.com/office/drawing/2014/main" id="{82E24D71-AC5F-7F58-4A47-1F61BC037E1E}"/>
                  </a:ext>
                </a:extLst>
              </p:cNvPr>
              <p:cNvSpPr txBox="1">
                <a:spLocks noRot="1" noChangeAspect="1" noMove="1" noResize="1" noEditPoints="1" noAdjustHandles="1" noChangeArrowheads="1" noChangeShapeType="1" noTextEdit="1"/>
              </p:cNvSpPr>
              <p:nvPr/>
            </p:nvSpPr>
            <p:spPr bwMode="auto">
              <a:xfrm>
                <a:off x="417745" y="2840511"/>
                <a:ext cx="5885728" cy="3097258"/>
              </a:xfrm>
              <a:custGeom>
                <a:avLst/>
                <a:gdLst>
                  <a:gd name="connsiteX0" fmla="*/ 0 w 5885728"/>
                  <a:gd name="connsiteY0" fmla="*/ 0 h 3097258"/>
                  <a:gd name="connsiteX1" fmla="*/ 653970 w 5885728"/>
                  <a:gd name="connsiteY1" fmla="*/ 0 h 3097258"/>
                  <a:gd name="connsiteX2" fmla="*/ 1190225 w 5885728"/>
                  <a:gd name="connsiteY2" fmla="*/ 0 h 3097258"/>
                  <a:gd name="connsiteX3" fmla="*/ 1903052 w 5885728"/>
                  <a:gd name="connsiteY3" fmla="*/ 0 h 3097258"/>
                  <a:gd name="connsiteX4" fmla="*/ 2674736 w 5885728"/>
                  <a:gd name="connsiteY4" fmla="*/ 0 h 3097258"/>
                  <a:gd name="connsiteX5" fmla="*/ 3210992 w 5885728"/>
                  <a:gd name="connsiteY5" fmla="*/ 0 h 3097258"/>
                  <a:gd name="connsiteX6" fmla="*/ 3864961 w 5885728"/>
                  <a:gd name="connsiteY6" fmla="*/ 0 h 3097258"/>
                  <a:gd name="connsiteX7" fmla="*/ 4577788 w 5885728"/>
                  <a:gd name="connsiteY7" fmla="*/ 0 h 3097258"/>
                  <a:gd name="connsiteX8" fmla="*/ 5114044 w 5885728"/>
                  <a:gd name="connsiteY8" fmla="*/ 0 h 3097258"/>
                  <a:gd name="connsiteX9" fmla="*/ 5885728 w 5885728"/>
                  <a:gd name="connsiteY9" fmla="*/ 0 h 3097258"/>
                  <a:gd name="connsiteX10" fmla="*/ 5885728 w 5885728"/>
                  <a:gd name="connsiteY10" fmla="*/ 619452 h 3097258"/>
                  <a:gd name="connsiteX11" fmla="*/ 5885728 w 5885728"/>
                  <a:gd name="connsiteY11" fmla="*/ 1300848 h 3097258"/>
                  <a:gd name="connsiteX12" fmla="*/ 5885728 w 5885728"/>
                  <a:gd name="connsiteY12" fmla="*/ 1920300 h 3097258"/>
                  <a:gd name="connsiteX13" fmla="*/ 5885728 w 5885728"/>
                  <a:gd name="connsiteY13" fmla="*/ 3097258 h 3097258"/>
                  <a:gd name="connsiteX14" fmla="*/ 5114044 w 5885728"/>
                  <a:gd name="connsiteY14" fmla="*/ 3097258 h 3097258"/>
                  <a:gd name="connsiteX15" fmla="*/ 4342359 w 5885728"/>
                  <a:gd name="connsiteY15" fmla="*/ 3097258 h 3097258"/>
                  <a:gd name="connsiteX16" fmla="*/ 3864961 w 5885728"/>
                  <a:gd name="connsiteY16" fmla="*/ 3097258 h 3097258"/>
                  <a:gd name="connsiteX17" fmla="*/ 3152134 w 5885728"/>
                  <a:gd name="connsiteY17" fmla="*/ 3097258 h 3097258"/>
                  <a:gd name="connsiteX18" fmla="*/ 2498165 w 5885728"/>
                  <a:gd name="connsiteY18" fmla="*/ 3097258 h 3097258"/>
                  <a:gd name="connsiteX19" fmla="*/ 1844195 w 5885728"/>
                  <a:gd name="connsiteY19" fmla="*/ 3097258 h 3097258"/>
                  <a:gd name="connsiteX20" fmla="*/ 1366797 w 5885728"/>
                  <a:gd name="connsiteY20" fmla="*/ 3097258 h 3097258"/>
                  <a:gd name="connsiteX21" fmla="*/ 712827 w 5885728"/>
                  <a:gd name="connsiteY21" fmla="*/ 3097258 h 3097258"/>
                  <a:gd name="connsiteX22" fmla="*/ 0 w 5885728"/>
                  <a:gd name="connsiteY22" fmla="*/ 3097258 h 3097258"/>
                  <a:gd name="connsiteX23" fmla="*/ 0 w 5885728"/>
                  <a:gd name="connsiteY23" fmla="*/ 2415861 h 3097258"/>
                  <a:gd name="connsiteX24" fmla="*/ 0 w 5885728"/>
                  <a:gd name="connsiteY24" fmla="*/ 1858355 h 3097258"/>
                  <a:gd name="connsiteX25" fmla="*/ 0 w 5885728"/>
                  <a:gd name="connsiteY25" fmla="*/ 1176958 h 3097258"/>
                  <a:gd name="connsiteX26" fmla="*/ 0 w 5885728"/>
                  <a:gd name="connsiteY26" fmla="*/ 619452 h 3097258"/>
                  <a:gd name="connsiteX27" fmla="*/ 0 w 5885728"/>
                  <a:gd name="connsiteY27" fmla="*/ 0 h 3097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885728" h="3097258" fill="none" extrusionOk="0">
                    <a:moveTo>
                      <a:pt x="0" y="0"/>
                    </a:moveTo>
                    <a:cubicBezTo>
                      <a:pt x="278128" y="23360"/>
                      <a:pt x="359379" y="11533"/>
                      <a:pt x="653970" y="0"/>
                    </a:cubicBezTo>
                    <a:cubicBezTo>
                      <a:pt x="948561" y="-11533"/>
                      <a:pt x="1051516" y="8274"/>
                      <a:pt x="1190225" y="0"/>
                    </a:cubicBezTo>
                    <a:cubicBezTo>
                      <a:pt x="1328935" y="-8274"/>
                      <a:pt x="1734881" y="-28763"/>
                      <a:pt x="1903052" y="0"/>
                    </a:cubicBezTo>
                    <a:cubicBezTo>
                      <a:pt x="2071223" y="28763"/>
                      <a:pt x="2334660" y="-33016"/>
                      <a:pt x="2674736" y="0"/>
                    </a:cubicBezTo>
                    <a:cubicBezTo>
                      <a:pt x="3014812" y="33016"/>
                      <a:pt x="3046949" y="-18343"/>
                      <a:pt x="3210992" y="0"/>
                    </a:cubicBezTo>
                    <a:cubicBezTo>
                      <a:pt x="3375035" y="18343"/>
                      <a:pt x="3569986" y="-12347"/>
                      <a:pt x="3864961" y="0"/>
                    </a:cubicBezTo>
                    <a:cubicBezTo>
                      <a:pt x="4159936" y="12347"/>
                      <a:pt x="4306507" y="-12321"/>
                      <a:pt x="4577788" y="0"/>
                    </a:cubicBezTo>
                    <a:cubicBezTo>
                      <a:pt x="4849069" y="12321"/>
                      <a:pt x="4995408" y="22318"/>
                      <a:pt x="5114044" y="0"/>
                    </a:cubicBezTo>
                    <a:cubicBezTo>
                      <a:pt x="5232680" y="-22318"/>
                      <a:pt x="5697487" y="-31169"/>
                      <a:pt x="5885728" y="0"/>
                    </a:cubicBezTo>
                    <a:cubicBezTo>
                      <a:pt x="5894871" y="278807"/>
                      <a:pt x="5899867" y="358540"/>
                      <a:pt x="5885728" y="619452"/>
                    </a:cubicBezTo>
                    <a:cubicBezTo>
                      <a:pt x="5871589" y="880364"/>
                      <a:pt x="5881794" y="1090328"/>
                      <a:pt x="5885728" y="1300848"/>
                    </a:cubicBezTo>
                    <a:cubicBezTo>
                      <a:pt x="5889662" y="1511368"/>
                      <a:pt x="5901926" y="1784588"/>
                      <a:pt x="5885728" y="1920300"/>
                    </a:cubicBezTo>
                    <a:cubicBezTo>
                      <a:pt x="5869530" y="2056012"/>
                      <a:pt x="5927454" y="2572553"/>
                      <a:pt x="5885728" y="3097258"/>
                    </a:cubicBezTo>
                    <a:cubicBezTo>
                      <a:pt x="5513128" y="3109957"/>
                      <a:pt x="5381943" y="3105218"/>
                      <a:pt x="5114044" y="3097258"/>
                    </a:cubicBezTo>
                    <a:cubicBezTo>
                      <a:pt x="4846145" y="3089298"/>
                      <a:pt x="4541284" y="3104300"/>
                      <a:pt x="4342359" y="3097258"/>
                    </a:cubicBezTo>
                    <a:cubicBezTo>
                      <a:pt x="4143435" y="3090216"/>
                      <a:pt x="3972597" y="3112302"/>
                      <a:pt x="3864961" y="3097258"/>
                    </a:cubicBezTo>
                    <a:cubicBezTo>
                      <a:pt x="3757325" y="3082214"/>
                      <a:pt x="3330170" y="3068310"/>
                      <a:pt x="3152134" y="3097258"/>
                    </a:cubicBezTo>
                    <a:cubicBezTo>
                      <a:pt x="2974098" y="3126206"/>
                      <a:pt x="2794541" y="3074414"/>
                      <a:pt x="2498165" y="3097258"/>
                    </a:cubicBezTo>
                    <a:cubicBezTo>
                      <a:pt x="2201789" y="3120102"/>
                      <a:pt x="2110985" y="3064981"/>
                      <a:pt x="1844195" y="3097258"/>
                    </a:cubicBezTo>
                    <a:cubicBezTo>
                      <a:pt x="1577405" y="3129536"/>
                      <a:pt x="1528276" y="3105425"/>
                      <a:pt x="1366797" y="3097258"/>
                    </a:cubicBezTo>
                    <a:cubicBezTo>
                      <a:pt x="1205318" y="3089091"/>
                      <a:pt x="973024" y="3100708"/>
                      <a:pt x="712827" y="3097258"/>
                    </a:cubicBezTo>
                    <a:cubicBezTo>
                      <a:pt x="452630" y="3093809"/>
                      <a:pt x="323256" y="3078315"/>
                      <a:pt x="0" y="3097258"/>
                    </a:cubicBezTo>
                    <a:cubicBezTo>
                      <a:pt x="-17354" y="2952476"/>
                      <a:pt x="-25463" y="2732721"/>
                      <a:pt x="0" y="2415861"/>
                    </a:cubicBezTo>
                    <a:cubicBezTo>
                      <a:pt x="25463" y="2099001"/>
                      <a:pt x="-18931" y="2020366"/>
                      <a:pt x="0" y="1858355"/>
                    </a:cubicBezTo>
                    <a:cubicBezTo>
                      <a:pt x="18931" y="1696344"/>
                      <a:pt x="-32730" y="1472028"/>
                      <a:pt x="0" y="1176958"/>
                    </a:cubicBezTo>
                    <a:cubicBezTo>
                      <a:pt x="32730" y="881888"/>
                      <a:pt x="-13262" y="815373"/>
                      <a:pt x="0" y="619452"/>
                    </a:cubicBezTo>
                    <a:cubicBezTo>
                      <a:pt x="13262" y="423531"/>
                      <a:pt x="308" y="263074"/>
                      <a:pt x="0" y="0"/>
                    </a:cubicBezTo>
                    <a:close/>
                  </a:path>
                  <a:path w="5885728" h="3097258" stroke="0" extrusionOk="0">
                    <a:moveTo>
                      <a:pt x="0" y="0"/>
                    </a:moveTo>
                    <a:cubicBezTo>
                      <a:pt x="108209" y="26430"/>
                      <a:pt x="298228" y="-12892"/>
                      <a:pt x="536255" y="0"/>
                    </a:cubicBezTo>
                    <a:cubicBezTo>
                      <a:pt x="774283" y="12892"/>
                      <a:pt x="886443" y="11333"/>
                      <a:pt x="1190225" y="0"/>
                    </a:cubicBezTo>
                    <a:cubicBezTo>
                      <a:pt x="1494007" y="-11333"/>
                      <a:pt x="1432136" y="-14736"/>
                      <a:pt x="1667623" y="0"/>
                    </a:cubicBezTo>
                    <a:cubicBezTo>
                      <a:pt x="1903110" y="14736"/>
                      <a:pt x="2169095" y="-25586"/>
                      <a:pt x="2380450" y="0"/>
                    </a:cubicBezTo>
                    <a:cubicBezTo>
                      <a:pt x="2591805" y="25586"/>
                      <a:pt x="2725470" y="-11364"/>
                      <a:pt x="2857848" y="0"/>
                    </a:cubicBezTo>
                    <a:cubicBezTo>
                      <a:pt x="2990226" y="11364"/>
                      <a:pt x="3212722" y="-14853"/>
                      <a:pt x="3452960" y="0"/>
                    </a:cubicBezTo>
                    <a:cubicBezTo>
                      <a:pt x="3693198" y="14853"/>
                      <a:pt x="3840152" y="-24024"/>
                      <a:pt x="4224645" y="0"/>
                    </a:cubicBezTo>
                    <a:cubicBezTo>
                      <a:pt x="4609138" y="24024"/>
                      <a:pt x="4775247" y="33094"/>
                      <a:pt x="4937472" y="0"/>
                    </a:cubicBezTo>
                    <a:cubicBezTo>
                      <a:pt x="5099697" y="-33094"/>
                      <a:pt x="5501390" y="-22649"/>
                      <a:pt x="5885728" y="0"/>
                    </a:cubicBezTo>
                    <a:cubicBezTo>
                      <a:pt x="5877599" y="233984"/>
                      <a:pt x="5874584" y="474210"/>
                      <a:pt x="5885728" y="619452"/>
                    </a:cubicBezTo>
                    <a:cubicBezTo>
                      <a:pt x="5896872" y="764694"/>
                      <a:pt x="5879318" y="1083216"/>
                      <a:pt x="5885728" y="1207931"/>
                    </a:cubicBezTo>
                    <a:cubicBezTo>
                      <a:pt x="5892138" y="1332646"/>
                      <a:pt x="5886879" y="1647309"/>
                      <a:pt x="5885728" y="1827382"/>
                    </a:cubicBezTo>
                    <a:cubicBezTo>
                      <a:pt x="5884577" y="2007455"/>
                      <a:pt x="5878573" y="2266456"/>
                      <a:pt x="5885728" y="2446834"/>
                    </a:cubicBezTo>
                    <a:cubicBezTo>
                      <a:pt x="5892883" y="2627212"/>
                      <a:pt x="5873053" y="2805348"/>
                      <a:pt x="5885728" y="3097258"/>
                    </a:cubicBezTo>
                    <a:cubicBezTo>
                      <a:pt x="5731979" y="3112881"/>
                      <a:pt x="5409844" y="3115150"/>
                      <a:pt x="5290616" y="3097258"/>
                    </a:cubicBezTo>
                    <a:cubicBezTo>
                      <a:pt x="5171388" y="3079366"/>
                      <a:pt x="4782866" y="3104269"/>
                      <a:pt x="4636646" y="3097258"/>
                    </a:cubicBezTo>
                    <a:cubicBezTo>
                      <a:pt x="4490426" y="3090248"/>
                      <a:pt x="4389962" y="3103968"/>
                      <a:pt x="4159248" y="3097258"/>
                    </a:cubicBezTo>
                    <a:cubicBezTo>
                      <a:pt x="3928534" y="3090548"/>
                      <a:pt x="3799615" y="3083127"/>
                      <a:pt x="3681850" y="3097258"/>
                    </a:cubicBezTo>
                    <a:cubicBezTo>
                      <a:pt x="3564085" y="3111389"/>
                      <a:pt x="3350886" y="3079586"/>
                      <a:pt x="3086737" y="3097258"/>
                    </a:cubicBezTo>
                    <a:cubicBezTo>
                      <a:pt x="2822588" y="3114930"/>
                      <a:pt x="2700628" y="3064112"/>
                      <a:pt x="2373910" y="3097258"/>
                    </a:cubicBezTo>
                    <a:cubicBezTo>
                      <a:pt x="2047192" y="3130404"/>
                      <a:pt x="1896760" y="3083982"/>
                      <a:pt x="1602226" y="3097258"/>
                    </a:cubicBezTo>
                    <a:cubicBezTo>
                      <a:pt x="1307692" y="3110534"/>
                      <a:pt x="1348892" y="3077779"/>
                      <a:pt x="1124828" y="3097258"/>
                    </a:cubicBezTo>
                    <a:cubicBezTo>
                      <a:pt x="900764" y="3116737"/>
                      <a:pt x="787507" y="3111700"/>
                      <a:pt x="647430" y="3097258"/>
                    </a:cubicBezTo>
                    <a:cubicBezTo>
                      <a:pt x="507353" y="3082816"/>
                      <a:pt x="162325" y="3115423"/>
                      <a:pt x="0" y="3097258"/>
                    </a:cubicBezTo>
                    <a:cubicBezTo>
                      <a:pt x="14532" y="2948606"/>
                      <a:pt x="-6857" y="2741046"/>
                      <a:pt x="0" y="2446834"/>
                    </a:cubicBezTo>
                    <a:cubicBezTo>
                      <a:pt x="6857" y="2152622"/>
                      <a:pt x="-11780" y="2059500"/>
                      <a:pt x="0" y="1796410"/>
                    </a:cubicBezTo>
                    <a:cubicBezTo>
                      <a:pt x="11780" y="1533320"/>
                      <a:pt x="17611" y="1397758"/>
                      <a:pt x="0" y="1176958"/>
                    </a:cubicBezTo>
                    <a:cubicBezTo>
                      <a:pt x="-17611" y="956158"/>
                      <a:pt x="-8182" y="826783"/>
                      <a:pt x="0" y="619452"/>
                    </a:cubicBezTo>
                    <a:cubicBezTo>
                      <a:pt x="8182" y="412121"/>
                      <a:pt x="16061" y="181960"/>
                      <a:pt x="0" y="0"/>
                    </a:cubicBezTo>
                    <a:close/>
                  </a:path>
                </a:pathLst>
              </a:custGeom>
              <a:blipFill>
                <a:blip r:embed="rId3"/>
                <a:stretch>
                  <a:fillRect/>
                </a:stretch>
              </a:blipFill>
              <a:ln w="12700">
                <a:solidFill>
                  <a:schemeClr val="tx1"/>
                </a:solidFill>
                <a:miter lim="800000"/>
                <a:headEnd/>
                <a:tailEnd/>
                <a:extLst>
                  <a:ext uri="{C807C97D-BFC1-408E-A445-0C87EB9F89A2}">
                    <ask:lineSketchStyleProps xmlns:ask="http://schemas.microsoft.com/office/drawing/2018/sketchyshapes" sd="927657231">
                      <a:prstGeom prst="rect">
                        <a:avLst/>
                      </a:pr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31004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Approaches of assigning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At first, we identify the sample space S of the random experiment.</a:t>
            </a:r>
          </a:p>
          <a:p>
            <a:pPr algn="just"/>
            <a:endParaRPr lang="en-US" sz="3200" dirty="0"/>
          </a:p>
          <a:p>
            <a:pPr algn="just"/>
            <a:r>
              <a:rPr lang="en-US" sz="3200" dirty="0"/>
              <a:t>We then define our favorable event and assign probability to the event using one of the following 3 basic approaches-</a:t>
            </a:r>
            <a:endParaRPr lang="en-US" sz="2960" dirty="0"/>
          </a:p>
          <a:p>
            <a:pPr algn="just"/>
            <a:endParaRPr lang="en-US" sz="3200" dirty="0"/>
          </a:p>
        </p:txBody>
      </p:sp>
      <p:graphicFrame>
        <p:nvGraphicFramePr>
          <p:cNvPr id="4" name="Diagram 3">
            <a:extLst>
              <a:ext uri="{FF2B5EF4-FFF2-40B4-BE49-F238E27FC236}">
                <a16:creationId xmlns:a16="http://schemas.microsoft.com/office/drawing/2014/main" id="{5BFCDFCA-499A-A72C-ABAA-23BD8AAD8A9E}"/>
              </a:ext>
            </a:extLst>
          </p:cNvPr>
          <p:cNvGraphicFramePr/>
          <p:nvPr>
            <p:extLst>
              <p:ext uri="{D42A27DB-BD31-4B8C-83A1-F6EECF244321}">
                <p14:modId xmlns:p14="http://schemas.microsoft.com/office/powerpoint/2010/main" val="395917783"/>
              </p:ext>
            </p:extLst>
          </p:nvPr>
        </p:nvGraphicFramePr>
        <p:xfrm>
          <a:off x="7314824" y="4875763"/>
          <a:ext cx="5188196" cy="30179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468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Classical approach</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Assumption-</a:t>
            </a:r>
          </a:p>
          <a:p>
            <a:pPr marL="843534" lvl="1" indent="-514350" algn="just">
              <a:buFont typeface="+mj-lt"/>
              <a:buAutoNum type="arabicPeriod"/>
            </a:pPr>
            <a:r>
              <a:rPr lang="en-US" sz="2960" dirty="0"/>
              <a:t>Equally likely outcome</a:t>
            </a:r>
          </a:p>
          <a:p>
            <a:pPr marL="843534" lvl="1" indent="-514350" algn="just">
              <a:buFont typeface="+mj-lt"/>
              <a:buAutoNum type="arabicPeriod"/>
            </a:pPr>
            <a:r>
              <a:rPr lang="en-US" sz="2960" dirty="0"/>
              <a:t>Mutually exclusive outcome</a:t>
            </a:r>
          </a:p>
          <a:p>
            <a:pPr marL="843534" lvl="1" indent="-514350" algn="just">
              <a:buFont typeface="+mj-lt"/>
              <a:buAutoNum type="arabicPeriod"/>
            </a:pPr>
            <a:r>
              <a:rPr lang="en-US" sz="2960" dirty="0"/>
              <a:t>Mutually exhaustive outcome</a:t>
            </a:r>
          </a:p>
          <a:p>
            <a:pPr algn="just"/>
            <a:endParaRPr lang="en-US" sz="3200" dirty="0"/>
          </a:p>
          <a:p>
            <a:pPr algn="just"/>
            <a:endParaRPr lang="en-US" sz="32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FEDA962-664F-F012-9B71-A1F2CE82D409}"/>
                  </a:ext>
                </a:extLst>
              </p:cNvPr>
              <p:cNvSpPr txBox="1"/>
              <p:nvPr/>
            </p:nvSpPr>
            <p:spPr>
              <a:xfrm>
                <a:off x="4049485" y="1582517"/>
                <a:ext cx="10394302" cy="987001"/>
              </a:xfrm>
              <a:prstGeom prst="rect">
                <a:avLst/>
              </a:prstGeom>
              <a:solidFill>
                <a:srgbClr val="FFC000"/>
              </a:solidFill>
              <a:ln w="12700">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𝑷</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𝑬𝒗𝒆𝒏𝒕</m:t>
                          </m:r>
                        </m:e>
                      </m:d>
                      <m:r>
                        <a:rPr lang="en-US" sz="2800" b="1" i="1" smtClean="0">
                          <a:latin typeface="Cambria Math" panose="02040503050406030204" pitchFamily="18" charset="0"/>
                        </a:rPr>
                        <m:t>=</m:t>
                      </m:r>
                      <m:f>
                        <m:fPr>
                          <m:ctrlPr>
                            <a:rPr lang="en-US" sz="2800" b="1" i="1" smtClean="0">
                              <a:latin typeface="Cambria Math" panose="02040503050406030204" pitchFamily="18" charset="0"/>
                            </a:rPr>
                          </m:ctrlPr>
                        </m:fPr>
                        <m:num>
                          <m:r>
                            <a:rPr lang="en-US" sz="2800" b="1" i="1" smtClean="0">
                              <a:latin typeface="Cambria Math" panose="02040503050406030204" pitchFamily="18" charset="0"/>
                            </a:rPr>
                            <m:t>𝑵𝒖𝒎𝒃𝒆𝒓</m:t>
                          </m:r>
                          <m:r>
                            <a:rPr lang="en-US" sz="2800" b="1" i="1" smtClean="0">
                              <a:latin typeface="Cambria Math" panose="02040503050406030204" pitchFamily="18" charset="0"/>
                            </a:rPr>
                            <m:t> </m:t>
                          </m:r>
                          <m:r>
                            <a:rPr lang="en-US" sz="2800" b="1" i="1" smtClean="0">
                              <a:latin typeface="Cambria Math" panose="02040503050406030204" pitchFamily="18" charset="0"/>
                            </a:rPr>
                            <m:t>𝒐𝒇</m:t>
                          </m:r>
                          <m:r>
                            <a:rPr lang="en-US" sz="2800" b="1" i="1" smtClean="0">
                              <a:latin typeface="Cambria Math" panose="02040503050406030204" pitchFamily="18" charset="0"/>
                            </a:rPr>
                            <m:t> </m:t>
                          </m:r>
                          <m:r>
                            <a:rPr lang="en-US" sz="2800" b="1" i="1" smtClean="0">
                              <a:latin typeface="Cambria Math" panose="02040503050406030204" pitchFamily="18" charset="0"/>
                            </a:rPr>
                            <m:t>𝒐𝒄𝒄𝒖𝒓𝒂𝒏𝒄𝒆</m:t>
                          </m:r>
                          <m:r>
                            <a:rPr lang="en-US" sz="2800" b="1" i="1" smtClean="0">
                              <a:latin typeface="Cambria Math" panose="02040503050406030204" pitchFamily="18" charset="0"/>
                            </a:rPr>
                            <m:t>/</m:t>
                          </m:r>
                          <m:r>
                            <a:rPr lang="en-US" sz="2800" b="1" i="1" smtClean="0">
                              <a:latin typeface="Cambria Math" panose="02040503050406030204" pitchFamily="18" charset="0"/>
                            </a:rPr>
                            <m:t>𝒐𝒖𝒕𝒄𝒐𝒎𝒆</m:t>
                          </m:r>
                          <m:r>
                            <a:rPr lang="en-US" sz="2800" b="1" i="1" smtClean="0">
                              <a:latin typeface="Cambria Math" panose="02040503050406030204" pitchFamily="18" charset="0"/>
                            </a:rPr>
                            <m:t> </m:t>
                          </m:r>
                          <m:r>
                            <a:rPr lang="en-US" sz="2800" b="1" i="1" smtClean="0">
                              <a:latin typeface="Cambria Math" panose="02040503050406030204" pitchFamily="18" charset="0"/>
                            </a:rPr>
                            <m:t>𝒊𝒏</m:t>
                          </m:r>
                          <m:r>
                            <a:rPr lang="en-US" sz="2800" b="1" i="1" smtClean="0">
                              <a:latin typeface="Cambria Math" panose="02040503050406030204" pitchFamily="18" charset="0"/>
                            </a:rPr>
                            <m:t> </m:t>
                          </m:r>
                          <m:r>
                            <a:rPr lang="en-US" sz="2800" b="1" i="1" smtClean="0">
                              <a:latin typeface="Cambria Math" panose="02040503050406030204" pitchFamily="18" charset="0"/>
                            </a:rPr>
                            <m:t>𝒕𝒉𝒆</m:t>
                          </m:r>
                          <m:r>
                            <a:rPr lang="en-US" sz="2800" b="1" i="1" smtClean="0">
                              <a:latin typeface="Cambria Math" panose="02040503050406030204" pitchFamily="18" charset="0"/>
                            </a:rPr>
                            <m:t> </m:t>
                          </m:r>
                          <m:r>
                            <a:rPr lang="en-US" sz="2800" b="1" i="1" smtClean="0">
                              <a:latin typeface="Cambria Math" panose="02040503050406030204" pitchFamily="18" charset="0"/>
                            </a:rPr>
                            <m:t>𝒆𝒗𝒆𝒏𝒕</m:t>
                          </m:r>
                        </m:num>
                        <m:den>
                          <m:r>
                            <a:rPr lang="en-US" sz="2800" b="1" i="1" smtClean="0">
                              <a:latin typeface="Cambria Math" panose="02040503050406030204" pitchFamily="18" charset="0"/>
                            </a:rPr>
                            <m:t>𝑻𝒐𝒕𝒂𝒍</m:t>
                          </m:r>
                          <m:r>
                            <a:rPr lang="en-US" sz="2800" b="1" i="1" smtClean="0">
                              <a:latin typeface="Cambria Math" panose="02040503050406030204" pitchFamily="18" charset="0"/>
                            </a:rPr>
                            <m:t> </m:t>
                          </m:r>
                          <m:r>
                            <a:rPr lang="en-US" sz="2800" b="1" i="1" smtClean="0">
                              <a:latin typeface="Cambria Math" panose="02040503050406030204" pitchFamily="18" charset="0"/>
                            </a:rPr>
                            <m:t>𝒏𝒖𝒎𝒃𝒆𝒓</m:t>
                          </m:r>
                          <m:r>
                            <a:rPr lang="en-US" sz="2800" b="1" i="1" smtClean="0">
                              <a:latin typeface="Cambria Math" panose="02040503050406030204" pitchFamily="18" charset="0"/>
                            </a:rPr>
                            <m:t> </m:t>
                          </m:r>
                          <m:r>
                            <a:rPr lang="en-US" sz="2800" b="1" i="1" smtClean="0">
                              <a:latin typeface="Cambria Math" panose="02040503050406030204" pitchFamily="18" charset="0"/>
                            </a:rPr>
                            <m:t>𝒐𝒇</m:t>
                          </m:r>
                          <m:r>
                            <a:rPr lang="en-US" sz="2800" b="1" i="1" smtClean="0">
                              <a:latin typeface="Cambria Math" panose="02040503050406030204" pitchFamily="18" charset="0"/>
                            </a:rPr>
                            <m:t> </m:t>
                          </m:r>
                          <m:r>
                            <a:rPr lang="en-US" sz="2800" b="1" i="1" smtClean="0">
                              <a:latin typeface="Cambria Math" panose="02040503050406030204" pitchFamily="18" charset="0"/>
                            </a:rPr>
                            <m:t>𝒐𝒖𝒕𝒄𝒐𝒎𝒆𝒔</m:t>
                          </m:r>
                          <m:r>
                            <a:rPr lang="en-US" sz="2800" b="1" i="1" smtClean="0">
                              <a:latin typeface="Cambria Math" panose="02040503050406030204" pitchFamily="18" charset="0"/>
                            </a:rPr>
                            <m:t> </m:t>
                          </m:r>
                          <m:r>
                            <a:rPr lang="en-US" sz="2800" b="1" i="1" smtClean="0">
                              <a:latin typeface="Cambria Math" panose="02040503050406030204" pitchFamily="18" charset="0"/>
                            </a:rPr>
                            <m:t>𝒊𝒏</m:t>
                          </m:r>
                          <m:r>
                            <a:rPr lang="en-US" sz="2800" b="1" i="1" smtClean="0">
                              <a:latin typeface="Cambria Math" panose="02040503050406030204" pitchFamily="18" charset="0"/>
                            </a:rPr>
                            <m:t> </m:t>
                          </m:r>
                          <m:r>
                            <a:rPr lang="en-US" sz="2800" b="1" i="1" smtClean="0">
                              <a:latin typeface="Cambria Math" panose="02040503050406030204" pitchFamily="18" charset="0"/>
                            </a:rPr>
                            <m:t>𝒕𝒉𝒆</m:t>
                          </m:r>
                          <m:r>
                            <a:rPr lang="en-US" sz="2800" b="1" i="1" smtClean="0">
                              <a:latin typeface="Cambria Math" panose="02040503050406030204" pitchFamily="18" charset="0"/>
                            </a:rPr>
                            <m:t> </m:t>
                          </m:r>
                          <m:r>
                            <a:rPr lang="en-US" sz="2800" b="1" i="1" smtClean="0">
                              <a:latin typeface="Cambria Math" panose="02040503050406030204" pitchFamily="18" charset="0"/>
                            </a:rPr>
                            <m:t>𝒔𝒂𝒎𝒑𝒍𝒆</m:t>
                          </m:r>
                          <m:r>
                            <a:rPr lang="en-US" sz="2800" b="1" i="1" smtClean="0">
                              <a:latin typeface="Cambria Math" panose="02040503050406030204" pitchFamily="18" charset="0"/>
                            </a:rPr>
                            <m:t> </m:t>
                          </m:r>
                          <m:r>
                            <a:rPr lang="en-US" sz="2800" b="1" i="1" smtClean="0">
                              <a:latin typeface="Cambria Math" panose="02040503050406030204" pitchFamily="18" charset="0"/>
                            </a:rPr>
                            <m:t>𝒔𝒑𝒂𝒄𝒆</m:t>
                          </m:r>
                        </m:den>
                      </m:f>
                    </m:oMath>
                  </m:oMathPara>
                </a14:m>
                <a:endParaRPr lang="en-US" sz="2800" b="1" dirty="0"/>
              </a:p>
            </p:txBody>
          </p:sp>
        </mc:Choice>
        <mc:Fallback xmlns="">
          <p:sp>
            <p:nvSpPr>
              <p:cNvPr id="5" name="TextBox 4">
                <a:extLst>
                  <a:ext uri="{FF2B5EF4-FFF2-40B4-BE49-F238E27FC236}">
                    <a16:creationId xmlns:a16="http://schemas.microsoft.com/office/drawing/2014/main" id="{AFEDA962-664F-F012-9B71-A1F2CE82D409}"/>
                  </a:ext>
                </a:extLst>
              </p:cNvPr>
              <p:cNvSpPr txBox="1">
                <a:spLocks noRot="1" noChangeAspect="1" noMove="1" noResize="1" noEditPoints="1" noAdjustHandles="1" noChangeArrowheads="1" noChangeShapeType="1" noTextEdit="1"/>
              </p:cNvSpPr>
              <p:nvPr/>
            </p:nvSpPr>
            <p:spPr>
              <a:xfrm>
                <a:off x="4049485" y="1582517"/>
                <a:ext cx="10394302" cy="987001"/>
              </a:xfrm>
              <a:prstGeom prst="rect">
                <a:avLst/>
              </a:prstGeom>
              <a:blipFill>
                <a:blip r:embed="rId2"/>
                <a:stretch>
                  <a:fillRect/>
                </a:stretch>
              </a:blipFill>
              <a:ln w="12700">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6C44C4B-7052-E560-4532-FAC4143EAAED}"/>
                  </a:ext>
                </a:extLst>
              </p:cNvPr>
              <p:cNvSpPr txBox="1"/>
              <p:nvPr/>
            </p:nvSpPr>
            <p:spPr>
              <a:xfrm>
                <a:off x="185862" y="5747657"/>
                <a:ext cx="3471738" cy="584775"/>
              </a:xfrm>
              <a:prstGeom prst="rect">
                <a:avLst/>
              </a:prstGeom>
              <a:solidFill>
                <a:srgbClr val="92D05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1, 2, 3, 4, 5, 6</m:t>
                          </m:r>
                        </m:e>
                      </m:d>
                    </m:oMath>
                  </m:oMathPara>
                </a14:m>
                <a:endParaRPr lang="en-US" sz="3200" dirty="0"/>
              </a:p>
            </p:txBody>
          </p:sp>
        </mc:Choice>
        <mc:Fallback xmlns="">
          <p:sp>
            <p:nvSpPr>
              <p:cNvPr id="6" name="TextBox 5">
                <a:extLst>
                  <a:ext uri="{FF2B5EF4-FFF2-40B4-BE49-F238E27FC236}">
                    <a16:creationId xmlns:a16="http://schemas.microsoft.com/office/drawing/2014/main" id="{26C44C4B-7052-E560-4532-FAC4143EAAED}"/>
                  </a:ext>
                </a:extLst>
              </p:cNvPr>
              <p:cNvSpPr txBox="1">
                <a:spLocks noRot="1" noChangeAspect="1" noMove="1" noResize="1" noEditPoints="1" noAdjustHandles="1" noChangeArrowheads="1" noChangeShapeType="1" noTextEdit="1"/>
              </p:cNvSpPr>
              <p:nvPr/>
            </p:nvSpPr>
            <p:spPr>
              <a:xfrm>
                <a:off x="185862" y="5747657"/>
                <a:ext cx="3471738" cy="584775"/>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C98F0DF-A560-4F7D-7DD4-BB46DFB152AF}"/>
                  </a:ext>
                </a:extLst>
              </p:cNvPr>
              <p:cNvSpPr txBox="1"/>
              <p:nvPr/>
            </p:nvSpPr>
            <p:spPr>
              <a:xfrm>
                <a:off x="1921731" y="4671284"/>
                <a:ext cx="2389012" cy="584775"/>
              </a:xfrm>
              <a:prstGeom prst="rect">
                <a:avLst/>
              </a:prstGeom>
              <a:solidFill>
                <a:schemeClr val="accent2">
                  <a:lumMod val="60000"/>
                  <a:lumOff val="4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𝐴</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2, 4, 6</m:t>
                          </m:r>
                        </m:e>
                      </m:d>
                    </m:oMath>
                  </m:oMathPara>
                </a14:m>
                <a:endParaRPr lang="en-US" sz="3200" dirty="0"/>
              </a:p>
            </p:txBody>
          </p:sp>
        </mc:Choice>
        <mc:Fallback xmlns="">
          <p:sp>
            <p:nvSpPr>
              <p:cNvPr id="7" name="TextBox 6">
                <a:extLst>
                  <a:ext uri="{FF2B5EF4-FFF2-40B4-BE49-F238E27FC236}">
                    <a16:creationId xmlns:a16="http://schemas.microsoft.com/office/drawing/2014/main" id="{CC98F0DF-A560-4F7D-7DD4-BB46DFB152AF}"/>
                  </a:ext>
                </a:extLst>
              </p:cNvPr>
              <p:cNvSpPr txBox="1">
                <a:spLocks noRot="1" noChangeAspect="1" noMove="1" noResize="1" noEditPoints="1" noAdjustHandles="1" noChangeArrowheads="1" noChangeShapeType="1" noTextEdit="1"/>
              </p:cNvSpPr>
              <p:nvPr/>
            </p:nvSpPr>
            <p:spPr>
              <a:xfrm>
                <a:off x="1921731" y="4671284"/>
                <a:ext cx="2389012" cy="584775"/>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EC2683D-79F7-40BE-D133-275F7BC6C28C}"/>
                  </a:ext>
                </a:extLst>
              </p:cNvPr>
              <p:cNvSpPr txBox="1"/>
              <p:nvPr/>
            </p:nvSpPr>
            <p:spPr>
              <a:xfrm>
                <a:off x="1921731" y="6824030"/>
                <a:ext cx="2389012" cy="584775"/>
              </a:xfrm>
              <a:prstGeom prst="rect">
                <a:avLst/>
              </a:prstGeom>
              <a:solidFill>
                <a:schemeClr val="accent1">
                  <a:lumMod val="60000"/>
                  <a:lumOff val="4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𝐵</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1, 3, 5</m:t>
                          </m:r>
                        </m:e>
                      </m:d>
                    </m:oMath>
                  </m:oMathPara>
                </a14:m>
                <a:endParaRPr lang="en-US" sz="3200" dirty="0"/>
              </a:p>
            </p:txBody>
          </p:sp>
        </mc:Choice>
        <mc:Fallback xmlns="">
          <p:sp>
            <p:nvSpPr>
              <p:cNvPr id="8" name="TextBox 7">
                <a:extLst>
                  <a:ext uri="{FF2B5EF4-FFF2-40B4-BE49-F238E27FC236}">
                    <a16:creationId xmlns:a16="http://schemas.microsoft.com/office/drawing/2014/main" id="{4EC2683D-79F7-40BE-D133-275F7BC6C28C}"/>
                  </a:ext>
                </a:extLst>
              </p:cNvPr>
              <p:cNvSpPr txBox="1">
                <a:spLocks noRot="1" noChangeAspect="1" noMove="1" noResize="1" noEditPoints="1" noAdjustHandles="1" noChangeArrowheads="1" noChangeShapeType="1" noTextEdit="1"/>
              </p:cNvSpPr>
              <p:nvPr/>
            </p:nvSpPr>
            <p:spPr>
              <a:xfrm>
                <a:off x="1921731" y="6824030"/>
                <a:ext cx="2389012" cy="584775"/>
              </a:xfrm>
              <a:prstGeom prst="rect">
                <a:avLst/>
              </a:prstGeom>
              <a:blipFill>
                <a:blip r:embed="rId5"/>
                <a:stretch>
                  <a:fillRect/>
                </a:stretch>
              </a:blipFill>
              <a:ln>
                <a:solidFill>
                  <a:schemeClr val="tx1"/>
                </a:solidFill>
              </a:ln>
            </p:spPr>
            <p:txBody>
              <a:bodyPr/>
              <a:lstStyle/>
              <a:p>
                <a:r>
                  <a:rPr lang="en-US">
                    <a:noFill/>
                  </a:rPr>
                  <a:t> </a:t>
                </a:r>
              </a:p>
            </p:txBody>
          </p:sp>
        </mc:Fallback>
      </mc:AlternateContent>
      <p:sp>
        <p:nvSpPr>
          <p:cNvPr id="9" name="Arc 8">
            <a:extLst>
              <a:ext uri="{FF2B5EF4-FFF2-40B4-BE49-F238E27FC236}">
                <a16:creationId xmlns:a16="http://schemas.microsoft.com/office/drawing/2014/main" id="{23F42F17-242C-15F4-2804-FA4C4F1C0257}"/>
              </a:ext>
            </a:extLst>
          </p:cNvPr>
          <p:cNvSpPr/>
          <p:nvPr/>
        </p:nvSpPr>
        <p:spPr>
          <a:xfrm rot="15050010">
            <a:off x="1361120" y="4734169"/>
            <a:ext cx="1401889" cy="1535375"/>
          </a:xfrm>
          <a:prstGeom prst="arc">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Arc 9">
            <a:extLst>
              <a:ext uri="{FF2B5EF4-FFF2-40B4-BE49-F238E27FC236}">
                <a16:creationId xmlns:a16="http://schemas.microsoft.com/office/drawing/2014/main" id="{864E240C-EC4D-A1C3-F452-85420E73C2B8}"/>
              </a:ext>
            </a:extLst>
          </p:cNvPr>
          <p:cNvSpPr/>
          <p:nvPr/>
        </p:nvSpPr>
        <p:spPr>
          <a:xfrm rot="11636513">
            <a:off x="1361120" y="5731863"/>
            <a:ext cx="1401889" cy="1535375"/>
          </a:xfrm>
          <a:prstGeom prst="arc">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94C7CFB-223C-E8B2-7E3A-2B876A6AAA19}"/>
                  </a:ext>
                </a:extLst>
              </p:cNvPr>
              <p:cNvSpPr txBox="1"/>
              <p:nvPr/>
            </p:nvSpPr>
            <p:spPr>
              <a:xfrm>
                <a:off x="5375703" y="4484333"/>
                <a:ext cx="1939121" cy="1017523"/>
              </a:xfrm>
              <a:prstGeom prst="rect">
                <a:avLst/>
              </a:prstGeom>
              <a:solidFill>
                <a:srgbClr val="FFC000"/>
              </a:solidFill>
              <a:ln w="12700">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3</m:t>
                          </m:r>
                        </m:num>
                        <m:den>
                          <m:r>
                            <a:rPr lang="en-US" sz="3200" b="0" i="1" smtClean="0">
                              <a:latin typeface="Cambria Math" panose="02040503050406030204" pitchFamily="18" charset="0"/>
                            </a:rPr>
                            <m:t>6</m:t>
                          </m:r>
                        </m:den>
                      </m:f>
                    </m:oMath>
                  </m:oMathPara>
                </a14:m>
                <a:endParaRPr lang="en-US" sz="3200" dirty="0"/>
              </a:p>
            </p:txBody>
          </p:sp>
        </mc:Choice>
        <mc:Fallback xmlns="">
          <p:sp>
            <p:nvSpPr>
              <p:cNvPr id="11" name="TextBox 10">
                <a:extLst>
                  <a:ext uri="{FF2B5EF4-FFF2-40B4-BE49-F238E27FC236}">
                    <a16:creationId xmlns:a16="http://schemas.microsoft.com/office/drawing/2014/main" id="{E94C7CFB-223C-E8B2-7E3A-2B876A6AAA19}"/>
                  </a:ext>
                </a:extLst>
              </p:cNvPr>
              <p:cNvSpPr txBox="1">
                <a:spLocks noRot="1" noChangeAspect="1" noMove="1" noResize="1" noEditPoints="1" noAdjustHandles="1" noChangeArrowheads="1" noChangeShapeType="1" noTextEdit="1"/>
              </p:cNvSpPr>
              <p:nvPr/>
            </p:nvSpPr>
            <p:spPr>
              <a:xfrm>
                <a:off x="5375703" y="4484333"/>
                <a:ext cx="1939121" cy="1017523"/>
              </a:xfrm>
              <a:prstGeom prst="rect">
                <a:avLst/>
              </a:prstGeom>
              <a:blipFill>
                <a:blip r:embed="rId6"/>
                <a:stretch>
                  <a:fillRect/>
                </a:stretch>
              </a:blipFill>
              <a:ln w="12700">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1BA8578-6A26-A116-51D2-29416F98B5DB}"/>
                  </a:ext>
                </a:extLst>
              </p:cNvPr>
              <p:cNvSpPr txBox="1"/>
              <p:nvPr/>
            </p:nvSpPr>
            <p:spPr>
              <a:xfrm>
                <a:off x="5375703" y="6607654"/>
                <a:ext cx="1939121" cy="1017523"/>
              </a:xfrm>
              <a:prstGeom prst="rect">
                <a:avLst/>
              </a:prstGeom>
              <a:solidFill>
                <a:srgbClr val="FFC000"/>
              </a:solidFill>
              <a:ln w="12700">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3</m:t>
                          </m:r>
                        </m:num>
                        <m:den>
                          <m:r>
                            <a:rPr lang="en-US" sz="3200" b="0" i="1" smtClean="0">
                              <a:latin typeface="Cambria Math" panose="02040503050406030204" pitchFamily="18" charset="0"/>
                            </a:rPr>
                            <m:t>6</m:t>
                          </m:r>
                        </m:den>
                      </m:f>
                    </m:oMath>
                  </m:oMathPara>
                </a14:m>
                <a:endParaRPr lang="en-US" sz="3200" dirty="0"/>
              </a:p>
            </p:txBody>
          </p:sp>
        </mc:Choice>
        <mc:Fallback xmlns="">
          <p:sp>
            <p:nvSpPr>
              <p:cNvPr id="12" name="TextBox 11">
                <a:extLst>
                  <a:ext uri="{FF2B5EF4-FFF2-40B4-BE49-F238E27FC236}">
                    <a16:creationId xmlns:a16="http://schemas.microsoft.com/office/drawing/2014/main" id="{F1BA8578-6A26-A116-51D2-29416F98B5DB}"/>
                  </a:ext>
                </a:extLst>
              </p:cNvPr>
              <p:cNvSpPr txBox="1">
                <a:spLocks noRot="1" noChangeAspect="1" noMove="1" noResize="1" noEditPoints="1" noAdjustHandles="1" noChangeArrowheads="1" noChangeShapeType="1" noTextEdit="1"/>
              </p:cNvSpPr>
              <p:nvPr/>
            </p:nvSpPr>
            <p:spPr>
              <a:xfrm>
                <a:off x="5375703" y="6607654"/>
                <a:ext cx="1939121" cy="1017523"/>
              </a:xfrm>
              <a:prstGeom prst="rect">
                <a:avLst/>
              </a:prstGeom>
              <a:blipFill>
                <a:blip r:embed="rId7"/>
                <a:stretch>
                  <a:fillRect/>
                </a:stretch>
              </a:blipFill>
              <a:ln w="12700">
                <a:solidFill>
                  <a:srgbClr val="FF0000"/>
                </a:solidFill>
              </a:ln>
            </p:spPr>
            <p:txBody>
              <a:bodyPr/>
              <a:lstStyle/>
              <a:p>
                <a:r>
                  <a:rPr lang="en-US">
                    <a:noFill/>
                  </a:rPr>
                  <a:t> </a:t>
                </a:r>
              </a:p>
            </p:txBody>
          </p:sp>
        </mc:Fallback>
      </mc:AlternateContent>
      <p:sp>
        <p:nvSpPr>
          <p:cNvPr id="13" name="Arrow: Right 12">
            <a:extLst>
              <a:ext uri="{FF2B5EF4-FFF2-40B4-BE49-F238E27FC236}">
                <a16:creationId xmlns:a16="http://schemas.microsoft.com/office/drawing/2014/main" id="{5A2CE946-091C-9B59-2494-0BEEEFD4FDE5}"/>
              </a:ext>
            </a:extLst>
          </p:cNvPr>
          <p:cNvSpPr/>
          <p:nvPr/>
        </p:nvSpPr>
        <p:spPr>
          <a:xfrm>
            <a:off x="4555769" y="4724001"/>
            <a:ext cx="665641" cy="538185"/>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BF55DA22-63B0-122E-0998-ED1197213696}"/>
              </a:ext>
            </a:extLst>
          </p:cNvPr>
          <p:cNvSpPr/>
          <p:nvPr/>
        </p:nvSpPr>
        <p:spPr>
          <a:xfrm>
            <a:off x="4552077" y="6847324"/>
            <a:ext cx="665641" cy="538185"/>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231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ircle(in)">
                                      <p:cBhvr>
                                        <p:cTn id="23" dur="2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arn(inVertical)">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down)">
                                      <p:cBhvr>
                                        <p:cTn id="41" dur="500"/>
                                        <p:tgtEl>
                                          <p:spTgt spid="10"/>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down)">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p:cTn id="54" dur="500" fill="hold"/>
                                        <p:tgtEl>
                                          <p:spTgt spid="11"/>
                                        </p:tgtEl>
                                        <p:attrNameLst>
                                          <p:attrName>ppt_w</p:attrName>
                                        </p:attrNameLst>
                                      </p:cBhvr>
                                      <p:tavLst>
                                        <p:tav tm="0">
                                          <p:val>
                                            <p:fltVal val="0"/>
                                          </p:val>
                                        </p:tav>
                                        <p:tav tm="100000">
                                          <p:val>
                                            <p:strVal val="#ppt_w"/>
                                          </p:val>
                                        </p:tav>
                                      </p:tavLst>
                                    </p:anim>
                                    <p:anim calcmode="lin" valueType="num">
                                      <p:cBhvr>
                                        <p:cTn id="55" dur="500" fill="hold"/>
                                        <p:tgtEl>
                                          <p:spTgt spid="11"/>
                                        </p:tgtEl>
                                        <p:attrNameLst>
                                          <p:attrName>ppt_h</p:attrName>
                                        </p:attrNameLst>
                                      </p:cBhvr>
                                      <p:tavLst>
                                        <p:tav tm="0">
                                          <p:val>
                                            <p:fltVal val="0"/>
                                          </p:val>
                                        </p:tav>
                                        <p:tav tm="100000">
                                          <p:val>
                                            <p:strVal val="#ppt_h"/>
                                          </p:val>
                                        </p:tav>
                                      </p:tavLst>
                                    </p:anim>
                                    <p:animEffect transition="in" filter="fade">
                                      <p:cBhvr>
                                        <p:cTn id="56" dur="5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p:cTn id="61" dur="500" fill="hold"/>
                                        <p:tgtEl>
                                          <p:spTgt spid="14"/>
                                        </p:tgtEl>
                                        <p:attrNameLst>
                                          <p:attrName>ppt_w</p:attrName>
                                        </p:attrNameLst>
                                      </p:cBhvr>
                                      <p:tavLst>
                                        <p:tav tm="0">
                                          <p:val>
                                            <p:fltVal val="0"/>
                                          </p:val>
                                        </p:tav>
                                        <p:tav tm="100000">
                                          <p:val>
                                            <p:strVal val="#ppt_w"/>
                                          </p:val>
                                        </p:tav>
                                      </p:tavLst>
                                    </p:anim>
                                    <p:anim calcmode="lin" valueType="num">
                                      <p:cBhvr>
                                        <p:cTn id="62" dur="500" fill="hold"/>
                                        <p:tgtEl>
                                          <p:spTgt spid="14"/>
                                        </p:tgtEl>
                                        <p:attrNameLst>
                                          <p:attrName>ppt_h</p:attrName>
                                        </p:attrNameLst>
                                      </p:cBhvr>
                                      <p:tavLst>
                                        <p:tav tm="0">
                                          <p:val>
                                            <p:fltVal val="0"/>
                                          </p:val>
                                        </p:tav>
                                        <p:tav tm="100000">
                                          <p:val>
                                            <p:strVal val="#ppt_h"/>
                                          </p:val>
                                        </p:tav>
                                      </p:tavLst>
                                    </p:anim>
                                    <p:animEffect transition="in" filter="fade">
                                      <p:cBhvr>
                                        <p:cTn id="63" dur="500"/>
                                        <p:tgtEl>
                                          <p:spTgt spid="14"/>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 calcmode="lin" valueType="num">
                                      <p:cBhvr>
                                        <p:cTn id="66" dur="500" fill="hold"/>
                                        <p:tgtEl>
                                          <p:spTgt spid="12"/>
                                        </p:tgtEl>
                                        <p:attrNameLst>
                                          <p:attrName>ppt_w</p:attrName>
                                        </p:attrNameLst>
                                      </p:cBhvr>
                                      <p:tavLst>
                                        <p:tav tm="0">
                                          <p:val>
                                            <p:fltVal val="0"/>
                                          </p:val>
                                        </p:tav>
                                        <p:tav tm="100000">
                                          <p:val>
                                            <p:strVal val="#ppt_w"/>
                                          </p:val>
                                        </p:tav>
                                      </p:tavLst>
                                    </p:anim>
                                    <p:anim calcmode="lin" valueType="num">
                                      <p:cBhvr>
                                        <p:cTn id="67" dur="500" fill="hold"/>
                                        <p:tgtEl>
                                          <p:spTgt spid="12"/>
                                        </p:tgtEl>
                                        <p:attrNameLst>
                                          <p:attrName>ppt_h</p:attrName>
                                        </p:attrNameLst>
                                      </p:cBhvr>
                                      <p:tavLst>
                                        <p:tav tm="0">
                                          <p:val>
                                            <p:fltVal val="0"/>
                                          </p:val>
                                        </p:tav>
                                        <p:tav tm="100000">
                                          <p:val>
                                            <p:strVal val="#ppt_h"/>
                                          </p:val>
                                        </p:tav>
                                      </p:tavLst>
                                    </p:anim>
                                    <p:animEffect transition="in" filter="fade">
                                      <p:cBhvr>
                                        <p:cTn id="6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Classical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Example: A committee consists of five executives of which three women (</a:t>
                </a: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𝑊</m:t>
                        </m:r>
                      </m:e>
                      <m:sub>
                        <m:r>
                          <a:rPr lang="en-US" sz="3200" i="1" dirty="0" smtClean="0">
                            <a:latin typeface="Cambria Math" panose="02040503050406030204" pitchFamily="18" charset="0"/>
                          </a:rPr>
                          <m:t>1</m:t>
                        </m:r>
                      </m:sub>
                    </m:sSub>
                    <m:r>
                      <a:rPr lang="en-US" sz="3200" i="1" dirty="0" smtClean="0">
                        <a:latin typeface="Cambria Math" panose="02040503050406030204" pitchFamily="18" charset="0"/>
                      </a:rPr>
                      <m:t>, </m:t>
                    </m:r>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𝑊</m:t>
                        </m:r>
                      </m:e>
                      <m:sub>
                        <m:r>
                          <a:rPr lang="en-US" sz="3200" i="1" dirty="0" smtClean="0">
                            <a:latin typeface="Cambria Math" panose="02040503050406030204" pitchFamily="18" charset="0"/>
                          </a:rPr>
                          <m:t>2</m:t>
                        </m:r>
                      </m:sub>
                    </m:sSub>
                    <m:r>
                      <a:rPr lang="en-US" sz="3200" i="1" dirty="0" smtClean="0">
                        <a:latin typeface="Cambria Math" panose="02040503050406030204" pitchFamily="18" charset="0"/>
                      </a:rPr>
                      <m:t>, </m:t>
                    </m:r>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𝑊</m:t>
                        </m:r>
                      </m:e>
                      <m:sub>
                        <m:r>
                          <a:rPr lang="en-US" sz="3200" i="1" dirty="0" smtClean="0">
                            <a:latin typeface="Cambria Math" panose="02040503050406030204" pitchFamily="18" charset="0"/>
                          </a:rPr>
                          <m:t>3</m:t>
                        </m:r>
                      </m:sub>
                    </m:sSub>
                  </m:oMath>
                </a14:m>
                <a:r>
                  <a:rPr lang="en-US" sz="3200" dirty="0"/>
                  <a:t>) and two men (</a:t>
                </a: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𝑀</m:t>
                        </m:r>
                      </m:e>
                      <m:sub>
                        <m:r>
                          <a:rPr lang="en-US" sz="3200" i="1" dirty="0" smtClean="0">
                            <a:latin typeface="Cambria Math" panose="02040503050406030204" pitchFamily="18" charset="0"/>
                          </a:rPr>
                          <m:t>1</m:t>
                        </m:r>
                      </m:sub>
                    </m:sSub>
                    <m:r>
                      <a:rPr lang="en-US" sz="3200" i="1" dirty="0" smtClean="0">
                        <a:latin typeface="Cambria Math" panose="02040503050406030204" pitchFamily="18" charset="0"/>
                      </a:rPr>
                      <m:t>, </m:t>
                    </m:r>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𝑀</m:t>
                        </m:r>
                      </m:e>
                      <m:sub>
                        <m:r>
                          <a:rPr lang="en-US" sz="3200" i="1" dirty="0" smtClean="0">
                            <a:latin typeface="Cambria Math" panose="02040503050406030204" pitchFamily="18" charset="0"/>
                          </a:rPr>
                          <m:t>2</m:t>
                        </m:r>
                      </m:sub>
                    </m:sSub>
                  </m:oMath>
                </a14:m>
                <a:r>
                  <a:rPr lang="en-US" sz="3200" dirty="0"/>
                  <a:t>). A random sample of two executives needs to be selected at random without replacement from which chairman and a secretary would be selected. Set up the sample space and find the probability that</a:t>
                </a:r>
              </a:p>
              <a:p>
                <a:pPr marL="514350" indent="-514350" algn="just">
                  <a:buFont typeface="+mj-lt"/>
                  <a:buAutoNum type="alphaLcParenR"/>
                </a:pP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𝑊</m:t>
                        </m:r>
                      </m:e>
                      <m:sub>
                        <m:r>
                          <a:rPr lang="en-US" sz="3200" i="1" dirty="0" smtClean="0">
                            <a:latin typeface="Cambria Math" panose="02040503050406030204" pitchFamily="18" charset="0"/>
                          </a:rPr>
                          <m:t>1</m:t>
                        </m:r>
                      </m:sub>
                    </m:sSub>
                  </m:oMath>
                </a14:m>
                <a:r>
                  <a:rPr lang="en-US" sz="3200" dirty="0"/>
                  <a:t> and </a:t>
                </a: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𝑊</m:t>
                        </m:r>
                      </m:e>
                      <m:sub>
                        <m:r>
                          <a:rPr lang="en-US" sz="3200" i="1" dirty="0" smtClean="0">
                            <a:latin typeface="Cambria Math" panose="02040503050406030204" pitchFamily="18" charset="0"/>
                          </a:rPr>
                          <m:t>2</m:t>
                        </m:r>
                      </m:sub>
                    </m:sSub>
                  </m:oMath>
                </a14:m>
                <a:r>
                  <a:rPr lang="en-US" sz="3200" dirty="0"/>
                  <a:t> will be selected</a:t>
                </a:r>
              </a:p>
              <a:p>
                <a:pPr marL="514350" indent="-514350" algn="just">
                  <a:buFont typeface="+mj-lt"/>
                  <a:buAutoNum type="alphaLcParenR"/>
                </a:pP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𝑀</m:t>
                        </m:r>
                      </m:e>
                      <m:sub>
                        <m:r>
                          <a:rPr lang="en-US" sz="3200" i="1" dirty="0" smtClean="0">
                            <a:latin typeface="Cambria Math" panose="02040503050406030204" pitchFamily="18" charset="0"/>
                          </a:rPr>
                          <m:t>1</m:t>
                        </m:r>
                      </m:sub>
                    </m:sSub>
                  </m:oMath>
                </a14:m>
                <a:r>
                  <a:rPr lang="en-US" sz="3200" dirty="0"/>
                  <a:t> will be selected</a:t>
                </a:r>
              </a:p>
              <a:p>
                <a:pPr marL="514350" indent="-514350" algn="just">
                  <a:buFont typeface="+mj-lt"/>
                  <a:buAutoNum type="alphaLcParenR"/>
                </a:pP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𝑀</m:t>
                        </m:r>
                      </m:e>
                      <m:sub>
                        <m:r>
                          <a:rPr lang="en-US" sz="3200" i="1" dirty="0" smtClean="0">
                            <a:latin typeface="Cambria Math" panose="02040503050406030204" pitchFamily="18" charset="0"/>
                          </a:rPr>
                          <m:t>1</m:t>
                        </m:r>
                      </m:sub>
                    </m:sSub>
                  </m:oMath>
                </a14:m>
                <a:r>
                  <a:rPr lang="en-US" sz="3200" dirty="0"/>
                  <a:t> will not be selected</a:t>
                </a:r>
              </a:p>
              <a:p>
                <a:pPr marL="514350" indent="-514350" algn="just">
                  <a:buFont typeface="+mj-lt"/>
                  <a:buAutoNum type="alphaLcParenR"/>
                </a:pP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𝑊</m:t>
                        </m:r>
                      </m:e>
                      <m:sub>
                        <m:r>
                          <a:rPr lang="en-US" sz="3200" i="1" dirty="0" smtClean="0">
                            <a:latin typeface="Cambria Math" panose="02040503050406030204" pitchFamily="18" charset="0"/>
                          </a:rPr>
                          <m:t>1</m:t>
                        </m:r>
                      </m:sub>
                    </m:sSub>
                  </m:oMath>
                </a14:m>
                <a:r>
                  <a:rPr lang="en-US" sz="3200" dirty="0"/>
                  <a:t> or </a:t>
                </a: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𝑀</m:t>
                        </m:r>
                      </m:e>
                      <m:sub>
                        <m:r>
                          <a:rPr lang="en-US" sz="3200" i="1" dirty="0" smtClean="0">
                            <a:latin typeface="Cambria Math" panose="02040503050406030204" pitchFamily="18" charset="0"/>
                          </a:rPr>
                          <m:t>1</m:t>
                        </m:r>
                      </m:sub>
                    </m:sSub>
                  </m:oMath>
                </a14:m>
                <a:r>
                  <a:rPr lang="en-US" sz="3200" dirty="0"/>
                  <a:t> will be selected </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r="-1225"/>
                </a:stretch>
              </a:blipFill>
            </p:spPr>
            <p:txBody>
              <a:bodyPr/>
              <a:lstStyle/>
              <a:p>
                <a:r>
                  <a:rPr lang="en-US">
                    <a:noFill/>
                  </a:rPr>
                  <a:t> </a:t>
                </a:r>
              </a:p>
            </p:txBody>
          </p:sp>
        </mc:Fallback>
      </mc:AlternateContent>
    </p:spTree>
    <p:extLst>
      <p:ext uri="{BB962C8B-B14F-4D97-AF65-F5344CB8AC3E}">
        <p14:creationId xmlns:p14="http://schemas.microsoft.com/office/powerpoint/2010/main" val="3215572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Classical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fontScale="77500" lnSpcReduction="20000"/>
              </a:bodyPr>
              <a:lstStyle/>
              <a:p>
                <a:pPr algn="just"/>
                <a:r>
                  <a:rPr lang="en-US" sz="3200" dirty="0"/>
                  <a:t>Solution: Sample space of this experiment is</a:t>
                </a:r>
              </a:p>
              <a:p>
                <a:pPr algn="just"/>
                <a:endParaRPr lang="en-US" sz="3200" b="0" i="1" dirty="0">
                  <a:latin typeface="Cambria Math" panose="02040503050406030204" pitchFamily="18" charset="0"/>
                </a:endParaRPr>
              </a:p>
              <a:p>
                <a:pPr algn="just"/>
                <a14:m>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e>
                    </m:d>
                  </m:oMath>
                </a14:m>
                <a:endParaRPr lang="en-US" sz="3200" dirty="0"/>
              </a:p>
              <a:p>
                <a:pPr algn="just"/>
                <a:endParaRPr lang="en-US" sz="3200" dirty="0"/>
              </a:p>
              <a:p>
                <a:pPr algn="just"/>
                <a:r>
                  <a:rPr lang="en-US" sz="3200" dirty="0"/>
                  <a:t>Total number of outcomes in the experiment = 10</a:t>
                </a:r>
              </a:p>
              <a:p>
                <a:pPr algn="just"/>
                <a:endParaRPr lang="en-US" sz="3200" dirty="0"/>
              </a:p>
              <a:p>
                <a:pPr marL="0" indent="0" algn="just">
                  <a:buNone/>
                </a:pPr>
                <a:r>
                  <a:rPr lang="en-US" sz="3200" dirty="0"/>
                  <a:t>a) Let, </a:t>
                </a:r>
                <a14:m>
                  <m:oMath xmlns:m="http://schemas.openxmlformats.org/officeDocument/2006/math">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𝐸𝑣𝑒𝑛𝑡</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𝑠𝑒𝑙𝑒𝑐𝑡𝑖𝑛𝑔</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 </m:t>
                    </m:r>
                    <m:r>
                      <a:rPr lang="en-US" sz="3200" b="0" i="1" smtClean="0">
                        <a:latin typeface="Cambria Math" panose="02040503050406030204" pitchFamily="18" charset="0"/>
                      </a:rPr>
                      <m:t>𝑎𝑛𝑑</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e>
                    </m:d>
                  </m:oMath>
                </a14:m>
                <a:endParaRPr lang="en-US" sz="3200" b="0" i="1" dirty="0">
                  <a:latin typeface="Cambria Math" panose="02040503050406030204" pitchFamily="18" charset="0"/>
                </a:endParaRPr>
              </a:p>
              <a:p>
                <a:pPr marL="0" indent="0" algn="just">
                  <a:buNone/>
                </a:pPr>
                <a:endParaRPr lang="en-US" sz="3200" b="0"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10</m:t>
                          </m:r>
                        </m:den>
                      </m:f>
                      <m:r>
                        <a:rPr lang="en-US" sz="3200" b="0" i="1" smtClean="0">
                          <a:latin typeface="Cambria Math" panose="02040503050406030204" pitchFamily="18" charset="0"/>
                        </a:rPr>
                        <m:t>=0.1</m:t>
                      </m:r>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3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529BAD3-981A-CF3F-F189-26BB5B4275C3}"/>
                  </a:ext>
                </a:extLst>
              </p:cNvPr>
              <p:cNvSpPr txBox="1"/>
              <p:nvPr/>
            </p:nvSpPr>
            <p:spPr>
              <a:xfrm>
                <a:off x="8658809" y="239151"/>
                <a:ext cx="5788711" cy="584775"/>
              </a:xfrm>
              <a:prstGeom prst="rect">
                <a:avLst/>
              </a:prstGeom>
              <a:solidFill>
                <a:srgbClr val="FFC000"/>
              </a:solidFill>
              <a:ln w="12700">
                <a:solidFill>
                  <a:schemeClr val="tx1"/>
                </a:solidFill>
              </a:ln>
            </p:spPr>
            <p:txBody>
              <a:bodyPr wrap="square">
                <a:spAutoFit/>
              </a:bodyPr>
              <a:lstStyle/>
              <a:p>
                <a:pPr algn="just"/>
                <a:r>
                  <a:rPr lang="en-US" sz="3200" b="0" dirty="0"/>
                  <a:t>a) </a:t>
                </a: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𝑊</m:t>
                        </m:r>
                      </m:e>
                      <m:sub>
                        <m:r>
                          <a:rPr lang="en-US" sz="3200" i="1" dirty="0" smtClean="0">
                            <a:latin typeface="Cambria Math" panose="02040503050406030204" pitchFamily="18" charset="0"/>
                          </a:rPr>
                          <m:t>1</m:t>
                        </m:r>
                      </m:sub>
                    </m:sSub>
                  </m:oMath>
                </a14:m>
                <a:r>
                  <a:rPr lang="en-US" sz="3200" dirty="0"/>
                  <a:t> and </a:t>
                </a: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𝑊</m:t>
                        </m:r>
                      </m:e>
                      <m:sub>
                        <m:r>
                          <a:rPr lang="en-US" sz="3200" i="1" dirty="0" smtClean="0">
                            <a:latin typeface="Cambria Math" panose="02040503050406030204" pitchFamily="18" charset="0"/>
                          </a:rPr>
                          <m:t>2</m:t>
                        </m:r>
                      </m:sub>
                    </m:sSub>
                  </m:oMath>
                </a14:m>
                <a:r>
                  <a:rPr lang="en-US" sz="3200" dirty="0"/>
                  <a:t> will be selected</a:t>
                </a:r>
              </a:p>
            </p:txBody>
          </p:sp>
        </mc:Choice>
        <mc:Fallback xmlns="">
          <p:sp>
            <p:nvSpPr>
              <p:cNvPr id="5" name="TextBox 4">
                <a:extLst>
                  <a:ext uri="{FF2B5EF4-FFF2-40B4-BE49-F238E27FC236}">
                    <a16:creationId xmlns:a16="http://schemas.microsoft.com/office/drawing/2014/main" id="{5529BAD3-981A-CF3F-F189-26BB5B4275C3}"/>
                  </a:ext>
                </a:extLst>
              </p:cNvPr>
              <p:cNvSpPr txBox="1">
                <a:spLocks noRot="1" noChangeAspect="1" noMove="1" noResize="1" noEditPoints="1" noAdjustHandles="1" noChangeArrowheads="1" noChangeShapeType="1" noTextEdit="1"/>
              </p:cNvSpPr>
              <p:nvPr/>
            </p:nvSpPr>
            <p:spPr>
              <a:xfrm>
                <a:off x="8658809" y="239151"/>
                <a:ext cx="5788711" cy="584775"/>
              </a:xfrm>
              <a:prstGeom prst="rect">
                <a:avLst/>
              </a:prstGeom>
              <a:blipFill>
                <a:blip r:embed="rId3"/>
                <a:stretch>
                  <a:fillRect l="-2521" t="-12245" b="-31633"/>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057833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Classical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fontScale="77500" lnSpcReduction="20000"/>
              </a:bodyPr>
              <a:lstStyle/>
              <a:p>
                <a:pPr algn="just"/>
                <a:r>
                  <a:rPr lang="en-US" sz="3200" dirty="0"/>
                  <a:t>Solution: Sample space of this experiment is</a:t>
                </a:r>
              </a:p>
              <a:p>
                <a:pPr algn="just"/>
                <a:endParaRPr lang="en-US" sz="3200" b="0" i="1" dirty="0">
                  <a:latin typeface="Cambria Math" panose="02040503050406030204" pitchFamily="18" charset="0"/>
                </a:endParaRPr>
              </a:p>
              <a:p>
                <a:pPr algn="just"/>
                <a14:m>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e>
                    </m:d>
                  </m:oMath>
                </a14:m>
                <a:endParaRPr lang="en-US" sz="3200" dirty="0"/>
              </a:p>
              <a:p>
                <a:pPr algn="just"/>
                <a:endParaRPr lang="en-US" sz="3200" dirty="0"/>
              </a:p>
              <a:p>
                <a:pPr algn="just"/>
                <a:r>
                  <a:rPr lang="en-US" sz="3200" dirty="0"/>
                  <a:t>Total number of outcomes in the experiment = 10</a:t>
                </a:r>
              </a:p>
              <a:p>
                <a:pPr algn="just"/>
                <a:endParaRPr lang="en-US" sz="3200" dirty="0"/>
              </a:p>
              <a:p>
                <a:pPr marL="0" indent="0" algn="just">
                  <a:buNone/>
                </a:pPr>
                <a:r>
                  <a:rPr lang="en-US" sz="3200" dirty="0"/>
                  <a:t>b) Let, </a:t>
                </a:r>
                <a14:m>
                  <m:oMath xmlns:m="http://schemas.openxmlformats.org/officeDocument/2006/math">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𝐸𝑣𝑒𝑛𝑡</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𝑠𝑒𝑙𝑒𝑐𝑡𝑖𝑛𝑔</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oMath>
                </a14:m>
                <a:endParaRPr lang="en-US" sz="3200" b="0" i="1" dirty="0">
                  <a:latin typeface="Cambria Math" panose="02040503050406030204" pitchFamily="18" charset="0"/>
                </a:endParaRPr>
              </a:p>
              <a:p>
                <a:pPr marL="0" indent="0" algn="just">
                  <a:buNone/>
                </a:pPr>
                <a:endParaRPr lang="en-US" sz="3200" b="0"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4</m:t>
                          </m:r>
                        </m:num>
                        <m:den>
                          <m:r>
                            <a:rPr lang="en-US" sz="3200" b="0" i="1" smtClean="0">
                              <a:latin typeface="Cambria Math" panose="02040503050406030204" pitchFamily="18" charset="0"/>
                            </a:rPr>
                            <m:t>10</m:t>
                          </m:r>
                        </m:den>
                      </m:f>
                      <m:r>
                        <a:rPr lang="en-US" sz="3200" b="0" i="1" smtClean="0">
                          <a:latin typeface="Cambria Math" panose="02040503050406030204" pitchFamily="18" charset="0"/>
                        </a:rPr>
                        <m:t>=0.4</m:t>
                      </m:r>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3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21FC355-F09D-A1FC-92CF-12173767D7E2}"/>
                  </a:ext>
                </a:extLst>
              </p:cNvPr>
              <p:cNvSpPr txBox="1"/>
              <p:nvPr/>
            </p:nvSpPr>
            <p:spPr>
              <a:xfrm>
                <a:off x="8658809" y="239151"/>
                <a:ext cx="5788711" cy="584775"/>
              </a:xfrm>
              <a:prstGeom prst="rect">
                <a:avLst/>
              </a:prstGeom>
              <a:solidFill>
                <a:srgbClr val="FFC000"/>
              </a:solidFill>
              <a:ln w="12700">
                <a:solidFill>
                  <a:schemeClr val="tx1"/>
                </a:solidFill>
              </a:ln>
            </p:spPr>
            <p:txBody>
              <a:bodyPr wrap="square">
                <a:spAutoFit/>
              </a:bodyPr>
              <a:lstStyle/>
              <a:p>
                <a:pPr algn="just"/>
                <a:r>
                  <a:rPr lang="en-US" sz="3200" b="0" dirty="0"/>
                  <a:t>b) </a:t>
                </a:r>
                <a14:m>
                  <m:oMath xmlns:m="http://schemas.openxmlformats.org/officeDocument/2006/math">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𝑀</m:t>
                        </m:r>
                      </m:e>
                      <m:sub>
                        <m:r>
                          <a:rPr lang="en-US" sz="3200" b="0" i="1" dirty="0" smtClean="0">
                            <a:latin typeface="Cambria Math" panose="02040503050406030204" pitchFamily="18" charset="0"/>
                          </a:rPr>
                          <m:t>1</m:t>
                        </m:r>
                      </m:sub>
                    </m:sSub>
                  </m:oMath>
                </a14:m>
                <a:r>
                  <a:rPr lang="en-US" sz="3200" dirty="0"/>
                  <a:t> will be selected</a:t>
                </a:r>
              </a:p>
            </p:txBody>
          </p:sp>
        </mc:Choice>
        <mc:Fallback xmlns="">
          <p:sp>
            <p:nvSpPr>
              <p:cNvPr id="4" name="TextBox 3">
                <a:extLst>
                  <a:ext uri="{FF2B5EF4-FFF2-40B4-BE49-F238E27FC236}">
                    <a16:creationId xmlns:a16="http://schemas.microsoft.com/office/drawing/2014/main" id="{921FC355-F09D-A1FC-92CF-12173767D7E2}"/>
                  </a:ext>
                </a:extLst>
              </p:cNvPr>
              <p:cNvSpPr txBox="1">
                <a:spLocks noRot="1" noChangeAspect="1" noMove="1" noResize="1" noEditPoints="1" noAdjustHandles="1" noChangeArrowheads="1" noChangeShapeType="1" noTextEdit="1"/>
              </p:cNvSpPr>
              <p:nvPr/>
            </p:nvSpPr>
            <p:spPr>
              <a:xfrm>
                <a:off x="8658809" y="239151"/>
                <a:ext cx="5788711" cy="584775"/>
              </a:xfrm>
              <a:prstGeom prst="rect">
                <a:avLst/>
              </a:prstGeom>
              <a:blipFill>
                <a:blip r:embed="rId3"/>
                <a:stretch>
                  <a:fillRect l="-2521" t="-12245" b="-31633"/>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997176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Classical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fontScale="77500" lnSpcReduction="20000"/>
              </a:bodyPr>
              <a:lstStyle/>
              <a:p>
                <a:pPr algn="just"/>
                <a:r>
                  <a:rPr lang="en-US" sz="3200" dirty="0"/>
                  <a:t>Solution: Sample space of this experiment is</a:t>
                </a:r>
              </a:p>
              <a:p>
                <a:pPr algn="just"/>
                <a:endParaRPr lang="en-US" sz="3200" b="0" i="1" dirty="0">
                  <a:latin typeface="Cambria Math" panose="02040503050406030204" pitchFamily="18" charset="0"/>
                </a:endParaRPr>
              </a:p>
              <a:p>
                <a:pPr algn="just"/>
                <a14:m>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e>
                    </m:d>
                  </m:oMath>
                </a14:m>
                <a:endParaRPr lang="en-US" sz="3200" dirty="0"/>
              </a:p>
              <a:p>
                <a:pPr algn="just"/>
                <a:endParaRPr lang="en-US" sz="3200" dirty="0"/>
              </a:p>
              <a:p>
                <a:pPr algn="just"/>
                <a:r>
                  <a:rPr lang="en-US" sz="3200" dirty="0"/>
                  <a:t>Total number of outcomes in the experiment = 10</a:t>
                </a:r>
              </a:p>
              <a:p>
                <a:pPr algn="just"/>
                <a:endParaRPr lang="en-US" sz="3200" dirty="0"/>
              </a:p>
              <a:p>
                <a:pPr marL="0" indent="0" algn="just">
                  <a:buNone/>
                </a:pPr>
                <a:r>
                  <a:rPr lang="en-US" sz="3200" dirty="0"/>
                  <a:t>c) Let, </a:t>
                </a:r>
                <a14:m>
                  <m:oMath xmlns:m="http://schemas.openxmlformats.org/officeDocument/2006/math">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𝐸𝑣𝑒𝑛𝑡</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𝑠𝑒𝑙𝑒𝑐𝑡𝑖𝑛𝑔</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oMath>
                </a14:m>
                <a:endParaRPr lang="en-US" sz="3200" b="0" i="1" dirty="0">
                  <a:latin typeface="Cambria Math" panose="02040503050406030204" pitchFamily="18" charset="0"/>
                </a:endParaRPr>
              </a:p>
              <a:p>
                <a:pPr marL="0" indent="0" algn="just">
                  <a:buNone/>
                </a:pPr>
                <a:endParaRPr lang="en-US" sz="3200" b="0"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𝐵</m:t>
                              </m:r>
                            </m:e>
                          </m:acc>
                        </m:e>
                      </m:d>
                      <m:r>
                        <a:rPr lang="en-US" sz="3200" b="0" i="1" smtClean="0">
                          <a:latin typeface="Cambria Math" panose="02040503050406030204" pitchFamily="18" charset="0"/>
                        </a:rPr>
                        <m:t>=1−</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=1−</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4</m:t>
                          </m:r>
                        </m:num>
                        <m:den>
                          <m:r>
                            <a:rPr lang="en-US" sz="3200" b="0" i="1" smtClean="0">
                              <a:latin typeface="Cambria Math" panose="02040503050406030204" pitchFamily="18" charset="0"/>
                            </a:rPr>
                            <m:t>10</m:t>
                          </m:r>
                        </m:den>
                      </m:f>
                      <m:r>
                        <a:rPr lang="en-US" sz="3200" b="0" i="1" smtClean="0">
                          <a:latin typeface="Cambria Math" panose="02040503050406030204" pitchFamily="18" charset="0"/>
                        </a:rPr>
                        <m:t>=0.6</m:t>
                      </m:r>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3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2528063-2AF3-F106-7C71-DA8233640CFA}"/>
                  </a:ext>
                </a:extLst>
              </p:cNvPr>
              <p:cNvSpPr txBox="1"/>
              <p:nvPr/>
            </p:nvSpPr>
            <p:spPr>
              <a:xfrm>
                <a:off x="8658809" y="239151"/>
                <a:ext cx="5788711" cy="584775"/>
              </a:xfrm>
              <a:prstGeom prst="rect">
                <a:avLst/>
              </a:prstGeom>
              <a:solidFill>
                <a:srgbClr val="FFC000"/>
              </a:solidFill>
              <a:ln w="12700">
                <a:solidFill>
                  <a:schemeClr val="tx1"/>
                </a:solidFill>
              </a:ln>
            </p:spPr>
            <p:txBody>
              <a:bodyPr wrap="square">
                <a:spAutoFit/>
              </a:bodyPr>
              <a:lstStyle/>
              <a:p>
                <a:pPr algn="just"/>
                <a:r>
                  <a:rPr lang="en-US" sz="3200" b="0" dirty="0"/>
                  <a:t>c) </a:t>
                </a:r>
                <a14:m>
                  <m:oMath xmlns:m="http://schemas.openxmlformats.org/officeDocument/2006/math">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𝑀</m:t>
                        </m:r>
                      </m:e>
                      <m:sub>
                        <m:r>
                          <a:rPr lang="en-US" sz="3200" b="0" i="1" dirty="0" smtClean="0">
                            <a:latin typeface="Cambria Math" panose="02040503050406030204" pitchFamily="18" charset="0"/>
                          </a:rPr>
                          <m:t>1</m:t>
                        </m:r>
                      </m:sub>
                    </m:sSub>
                  </m:oMath>
                </a14:m>
                <a:r>
                  <a:rPr lang="en-US" sz="3200" dirty="0"/>
                  <a:t> will not be selected</a:t>
                </a:r>
              </a:p>
            </p:txBody>
          </p:sp>
        </mc:Choice>
        <mc:Fallback xmlns="">
          <p:sp>
            <p:nvSpPr>
              <p:cNvPr id="4" name="TextBox 3">
                <a:extLst>
                  <a:ext uri="{FF2B5EF4-FFF2-40B4-BE49-F238E27FC236}">
                    <a16:creationId xmlns:a16="http://schemas.microsoft.com/office/drawing/2014/main" id="{32528063-2AF3-F106-7C71-DA8233640CFA}"/>
                  </a:ext>
                </a:extLst>
              </p:cNvPr>
              <p:cNvSpPr txBox="1">
                <a:spLocks noRot="1" noChangeAspect="1" noMove="1" noResize="1" noEditPoints="1" noAdjustHandles="1" noChangeArrowheads="1" noChangeShapeType="1" noTextEdit="1"/>
              </p:cNvSpPr>
              <p:nvPr/>
            </p:nvSpPr>
            <p:spPr>
              <a:xfrm>
                <a:off x="8658809" y="239151"/>
                <a:ext cx="5788711" cy="584775"/>
              </a:xfrm>
              <a:prstGeom prst="rect">
                <a:avLst/>
              </a:prstGeom>
              <a:blipFill>
                <a:blip r:embed="rId3"/>
                <a:stretch>
                  <a:fillRect l="-2521" t="-12245" b="-31633"/>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473480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Classical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fontScale="77500" lnSpcReduction="20000"/>
              </a:bodyPr>
              <a:lstStyle/>
              <a:p>
                <a:pPr algn="just"/>
                <a:r>
                  <a:rPr lang="en-US" sz="3200" dirty="0"/>
                  <a:t>Solution: Sample space of this experiment is</a:t>
                </a:r>
              </a:p>
              <a:p>
                <a:pPr algn="just"/>
                <a:endParaRPr lang="en-US" sz="3200" b="0" i="1" dirty="0">
                  <a:latin typeface="Cambria Math" panose="02040503050406030204" pitchFamily="18" charset="0"/>
                </a:endParaRPr>
              </a:p>
              <a:p>
                <a:pPr algn="just"/>
                <a14:m>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e>
                    </m:d>
                  </m:oMath>
                </a14:m>
                <a:endParaRPr lang="en-US" sz="3200" dirty="0"/>
              </a:p>
              <a:p>
                <a:pPr algn="just"/>
                <a:endParaRPr lang="en-US" sz="3200" dirty="0"/>
              </a:p>
              <a:p>
                <a:pPr algn="just"/>
                <a:r>
                  <a:rPr lang="en-US" sz="3200" dirty="0"/>
                  <a:t>Total number of outcomes in the experiment = 10</a:t>
                </a:r>
              </a:p>
              <a:p>
                <a:pPr algn="just"/>
                <a:endParaRPr lang="en-US" sz="3200" dirty="0"/>
              </a:p>
              <a:p>
                <a:pPr marL="0" indent="0" algn="just">
                  <a:buNone/>
                </a:pPr>
                <a:r>
                  <a:rPr lang="en-US" sz="3200" dirty="0"/>
                  <a:t>d) Let, </a:t>
                </a:r>
              </a:p>
              <a:p>
                <a:pPr marL="0" indent="0" algn="just">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𝐶</m:t>
                      </m:r>
                      <m:r>
                        <a:rPr lang="en-US" sz="3200" b="0" i="1" smtClean="0">
                          <a:latin typeface="Cambria Math" panose="02040503050406030204" pitchFamily="18" charset="0"/>
                        </a:rPr>
                        <m:t>=</m:t>
                      </m:r>
                      <m:r>
                        <a:rPr lang="en-US" sz="3200" b="0" i="1" smtClean="0">
                          <a:latin typeface="Cambria Math" panose="02040503050406030204" pitchFamily="18" charset="0"/>
                        </a:rPr>
                        <m:t>𝐸𝑣𝑒𝑛𝑡</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𝑠𝑒𝑙𝑒𝑐𝑡𝑖𝑛𝑔</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1</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2</m:t>
                                  </m:r>
                                </m:sub>
                              </m:sSub>
                            </m:e>
                          </m:d>
                          <m:r>
                            <a:rPr lang="en-US" sz="3200" i="1">
                              <a:latin typeface="Cambria Math" panose="02040503050406030204" pitchFamily="18" charset="0"/>
                            </a:rPr>
                            <m:t>,</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1</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3</m:t>
                                  </m:r>
                                </m:sub>
                              </m:sSub>
                            </m:e>
                          </m:d>
                          <m:r>
                            <a:rPr lang="en-US" sz="3200" i="1">
                              <a:latin typeface="Cambria Math" panose="02040503050406030204" pitchFamily="18" charset="0"/>
                            </a:rPr>
                            <m:t>,</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1</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𝑀</m:t>
                                  </m:r>
                                </m:e>
                                <m:sub>
                                  <m:r>
                                    <a:rPr lang="en-US" sz="3200" i="1">
                                      <a:latin typeface="Cambria Math" panose="02040503050406030204" pitchFamily="18" charset="0"/>
                                    </a:rPr>
                                    <m:t>1</m:t>
                                  </m:r>
                                </m:sub>
                              </m:sSub>
                            </m:e>
                          </m:d>
                          <m:r>
                            <a:rPr lang="en-US" sz="3200" i="1">
                              <a:latin typeface="Cambria Math" panose="02040503050406030204" pitchFamily="18" charset="0"/>
                            </a:rPr>
                            <m:t>,</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1</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𝑀</m:t>
                                  </m:r>
                                </m:e>
                                <m:sub>
                                  <m:r>
                                    <a:rPr lang="en-US" sz="3200" i="1">
                                      <a:latin typeface="Cambria Math" panose="02040503050406030204" pitchFamily="18" charset="0"/>
                                    </a:rPr>
                                    <m:t>2</m:t>
                                  </m:r>
                                </m:sub>
                              </m:sSub>
                            </m:e>
                          </m:d>
                        </m:e>
                      </m:d>
                    </m:oMath>
                  </m:oMathPara>
                </a14:m>
                <a:endParaRPr lang="en-US" sz="3200" b="0" i="1" dirty="0">
                  <a:latin typeface="Cambria Math" panose="02040503050406030204" pitchFamily="18" charset="0"/>
                </a:endParaRPr>
              </a:p>
              <a:p>
                <a:pPr marL="0" indent="0" algn="just">
                  <a:buNone/>
                </a:pPr>
                <a:endParaRPr lang="en-US" sz="3200" b="0"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𝐸𝑣𝑒𝑛𝑡</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𝑠𝑒𝑙𝑒𝑐𝑡𝑖𝑛𝑔</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oMath>
                  </m:oMathPara>
                </a14:m>
                <a:endParaRPr lang="en-US" sz="3200" b="0" i="1"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3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2528063-2AF3-F106-7C71-DA8233640CFA}"/>
                  </a:ext>
                </a:extLst>
              </p:cNvPr>
              <p:cNvSpPr txBox="1"/>
              <p:nvPr/>
            </p:nvSpPr>
            <p:spPr>
              <a:xfrm>
                <a:off x="8658809" y="239151"/>
                <a:ext cx="5788711" cy="584775"/>
              </a:xfrm>
              <a:prstGeom prst="rect">
                <a:avLst/>
              </a:prstGeom>
              <a:solidFill>
                <a:srgbClr val="FFC000"/>
              </a:solidFill>
              <a:ln w="12700">
                <a:solidFill>
                  <a:schemeClr val="tx1"/>
                </a:solidFill>
              </a:ln>
            </p:spPr>
            <p:txBody>
              <a:bodyPr wrap="square">
                <a:spAutoFit/>
              </a:bodyPr>
              <a:lstStyle/>
              <a:p>
                <a:r>
                  <a:rPr lang="en-US" sz="3200" b="0" dirty="0"/>
                  <a:t>d) </a:t>
                </a:r>
                <a14:m>
                  <m:oMath xmlns:m="http://schemas.openxmlformats.org/officeDocument/2006/math">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𝑊</m:t>
                        </m:r>
                      </m:e>
                      <m:sub>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 </m:t>
                    </m:r>
                    <m:r>
                      <a:rPr lang="en-US" sz="3200" b="0" i="1" dirty="0" smtClean="0">
                        <a:latin typeface="Cambria Math" panose="02040503050406030204" pitchFamily="18" charset="0"/>
                      </a:rPr>
                      <m:t>𝑜𝑟</m:t>
                    </m:r>
                    <m:r>
                      <a:rPr lang="en-US" sz="3200" b="0" i="1" dirty="0" smtClean="0">
                        <a:latin typeface="Cambria Math" panose="02040503050406030204" pitchFamily="18" charset="0"/>
                      </a:rPr>
                      <m:t> </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𝑀</m:t>
                        </m:r>
                      </m:e>
                      <m:sub>
                        <m:r>
                          <a:rPr lang="en-US" sz="3200" b="0" i="1" dirty="0" smtClean="0">
                            <a:latin typeface="Cambria Math" panose="02040503050406030204" pitchFamily="18" charset="0"/>
                          </a:rPr>
                          <m:t>1</m:t>
                        </m:r>
                      </m:sub>
                    </m:sSub>
                  </m:oMath>
                </a14:m>
                <a:r>
                  <a:rPr lang="en-US" sz="3200" dirty="0"/>
                  <a:t> will be selected</a:t>
                </a:r>
              </a:p>
            </p:txBody>
          </p:sp>
        </mc:Choice>
        <mc:Fallback xmlns="">
          <p:sp>
            <p:nvSpPr>
              <p:cNvPr id="4" name="TextBox 3">
                <a:extLst>
                  <a:ext uri="{FF2B5EF4-FFF2-40B4-BE49-F238E27FC236}">
                    <a16:creationId xmlns:a16="http://schemas.microsoft.com/office/drawing/2014/main" id="{32528063-2AF3-F106-7C71-DA8233640CFA}"/>
                  </a:ext>
                </a:extLst>
              </p:cNvPr>
              <p:cNvSpPr txBox="1">
                <a:spLocks noRot="1" noChangeAspect="1" noMove="1" noResize="1" noEditPoints="1" noAdjustHandles="1" noChangeArrowheads="1" noChangeShapeType="1" noTextEdit="1"/>
              </p:cNvSpPr>
              <p:nvPr/>
            </p:nvSpPr>
            <p:spPr>
              <a:xfrm>
                <a:off x="8658809" y="239151"/>
                <a:ext cx="5788711" cy="584775"/>
              </a:xfrm>
              <a:prstGeom prst="rect">
                <a:avLst/>
              </a:prstGeom>
              <a:blipFill>
                <a:blip r:embed="rId3"/>
                <a:stretch>
                  <a:fillRect l="-2521" t="-12245" b="-31633"/>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46EBFFA-2354-3A40-B699-133692DF5CE6}"/>
                  </a:ext>
                </a:extLst>
              </p:cNvPr>
              <p:cNvSpPr txBox="1"/>
              <p:nvPr/>
            </p:nvSpPr>
            <p:spPr>
              <a:xfrm>
                <a:off x="205273" y="7211085"/>
                <a:ext cx="10041275" cy="461665"/>
              </a:xfrm>
              <a:prstGeom prst="rect">
                <a:avLst/>
              </a:prstGeom>
              <a:solidFill>
                <a:schemeClr val="accent1">
                  <a:lumMod val="60000"/>
                  <a:lumOff val="40000"/>
                </a:schemeClr>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 </m:t>
                      </m:r>
                      <m:r>
                        <a:rPr lang="en-US" sz="2400" b="0" i="1" smtClean="0">
                          <a:latin typeface="Cambria Math" panose="02040503050406030204" pitchFamily="18" charset="0"/>
                        </a:rPr>
                        <m:t>𝑜𝑟</m:t>
                      </m:r>
                      <m:r>
                        <a:rPr lang="en-US" sz="2400" b="0" i="1" smtClean="0">
                          <a:latin typeface="Cambria Math" panose="02040503050406030204" pitchFamily="18" charset="0"/>
                        </a:rPr>
                        <m:t> </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2</m:t>
                                  </m:r>
                                </m:sub>
                              </m:sSub>
                            </m:e>
                          </m:d>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3</m:t>
                                  </m:r>
                                </m:sub>
                              </m:sSub>
                            </m:e>
                          </m:d>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1</m:t>
                                  </m:r>
                                </m:sub>
                              </m:sSub>
                            </m:e>
                          </m:d>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2</m:t>
                                  </m:r>
                                </m:sub>
                              </m:sSub>
                            </m:e>
                          </m:d>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3</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2</m:t>
                              </m:r>
                            </m:sub>
                          </m:sSub>
                        </m:e>
                      </m:d>
                    </m:oMath>
                  </m:oMathPara>
                </a14:m>
                <a:endParaRPr lang="en-US" sz="2400" dirty="0"/>
              </a:p>
            </p:txBody>
          </p:sp>
        </mc:Choice>
        <mc:Fallback xmlns="">
          <p:sp>
            <p:nvSpPr>
              <p:cNvPr id="5" name="TextBox 4">
                <a:extLst>
                  <a:ext uri="{FF2B5EF4-FFF2-40B4-BE49-F238E27FC236}">
                    <a16:creationId xmlns:a16="http://schemas.microsoft.com/office/drawing/2014/main" id="{146EBFFA-2354-3A40-B699-133692DF5CE6}"/>
                  </a:ext>
                </a:extLst>
              </p:cNvPr>
              <p:cNvSpPr txBox="1">
                <a:spLocks noRot="1" noChangeAspect="1" noMove="1" noResize="1" noEditPoints="1" noAdjustHandles="1" noChangeArrowheads="1" noChangeShapeType="1" noTextEdit="1"/>
              </p:cNvSpPr>
              <p:nvPr/>
            </p:nvSpPr>
            <p:spPr>
              <a:xfrm>
                <a:off x="205273" y="7211085"/>
                <a:ext cx="10041275" cy="461665"/>
              </a:xfrm>
              <a:prstGeom prst="rect">
                <a:avLst/>
              </a:prstGeom>
              <a:blipFill>
                <a:blip r:embed="rId4"/>
                <a:stretch>
                  <a:fillRect b="-128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415C00E-DAAD-977C-2A57-314786FF214F}"/>
                  </a:ext>
                </a:extLst>
              </p:cNvPr>
              <p:cNvSpPr txBox="1"/>
              <p:nvPr/>
            </p:nvSpPr>
            <p:spPr>
              <a:xfrm>
                <a:off x="10504278" y="7050046"/>
                <a:ext cx="3028842" cy="783741"/>
              </a:xfrm>
              <a:prstGeom prst="rect">
                <a:avLst/>
              </a:prstGeom>
              <a:solidFill>
                <a:schemeClr val="accent1">
                  <a:lumMod val="60000"/>
                  <a:lumOff val="40000"/>
                </a:schemeClr>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𝐵</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7</m:t>
                          </m:r>
                        </m:num>
                        <m:den>
                          <m:r>
                            <a:rPr lang="en-US" sz="2400" b="0" i="1" smtClean="0">
                              <a:latin typeface="Cambria Math" panose="02040503050406030204" pitchFamily="18" charset="0"/>
                            </a:rPr>
                            <m:t>10</m:t>
                          </m:r>
                        </m:den>
                      </m:f>
                      <m:r>
                        <a:rPr lang="en-US" sz="2400" b="0" i="1" smtClean="0">
                          <a:latin typeface="Cambria Math" panose="02040503050406030204" pitchFamily="18" charset="0"/>
                        </a:rPr>
                        <m:t>=0.7</m:t>
                      </m:r>
                    </m:oMath>
                  </m:oMathPara>
                </a14:m>
                <a:endParaRPr lang="en-US" sz="2400" dirty="0"/>
              </a:p>
            </p:txBody>
          </p:sp>
        </mc:Choice>
        <mc:Fallback xmlns="">
          <p:sp>
            <p:nvSpPr>
              <p:cNvPr id="6" name="TextBox 5">
                <a:extLst>
                  <a:ext uri="{FF2B5EF4-FFF2-40B4-BE49-F238E27FC236}">
                    <a16:creationId xmlns:a16="http://schemas.microsoft.com/office/drawing/2014/main" id="{6415C00E-DAAD-977C-2A57-314786FF214F}"/>
                  </a:ext>
                </a:extLst>
              </p:cNvPr>
              <p:cNvSpPr txBox="1">
                <a:spLocks noRot="1" noChangeAspect="1" noMove="1" noResize="1" noEditPoints="1" noAdjustHandles="1" noChangeArrowheads="1" noChangeShapeType="1" noTextEdit="1"/>
              </p:cNvSpPr>
              <p:nvPr/>
            </p:nvSpPr>
            <p:spPr>
              <a:xfrm>
                <a:off x="10504278" y="7050046"/>
                <a:ext cx="3028842" cy="783741"/>
              </a:xfrm>
              <a:prstGeom prst="rect">
                <a:avLst/>
              </a:prstGeom>
              <a:blipFill>
                <a:blip r:embed="rId5"/>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434053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Experiment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A specific action, or</a:t>
            </a:r>
          </a:p>
          <a:p>
            <a:endParaRPr lang="en-US" sz="3200" dirty="0"/>
          </a:p>
          <a:p>
            <a:r>
              <a:rPr lang="en-US" sz="3200" dirty="0"/>
              <a:t>A process, or</a:t>
            </a:r>
          </a:p>
          <a:p>
            <a:endParaRPr lang="en-US" sz="3200" dirty="0"/>
          </a:p>
          <a:p>
            <a:r>
              <a:rPr lang="en-US" sz="3200" dirty="0"/>
              <a:t>A phenomenon that leads to observable outcomes</a:t>
            </a:r>
          </a:p>
        </p:txBody>
      </p:sp>
    </p:spTree>
    <p:extLst>
      <p:ext uri="{BB962C8B-B14F-4D97-AF65-F5344CB8AC3E}">
        <p14:creationId xmlns:p14="http://schemas.microsoft.com/office/powerpoint/2010/main" val="140403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03D41-8D8C-14AC-BE0F-7725E6E548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1AB01-BFF9-E8F1-BD7D-CF419FB01B45}"/>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099DB897-32E2-8980-9795-C75894EF9A82}"/>
              </a:ext>
            </a:extLst>
          </p:cNvPr>
          <p:cNvSpPr>
            <a:spLocks noGrp="1"/>
          </p:cNvSpPr>
          <p:nvPr>
            <p:ph sz="quarter" idx="13"/>
          </p:nvPr>
        </p:nvSpPr>
        <p:spPr>
          <a:xfrm>
            <a:off x="1096529" y="2123351"/>
            <a:ext cx="12436591" cy="4993066"/>
          </a:xfrm>
        </p:spPr>
        <p:txBody>
          <a:bodyPr>
            <a:normAutofit/>
          </a:bodyPr>
          <a:lstStyle/>
          <a:p>
            <a:pPr algn="just"/>
            <a:r>
              <a:rPr lang="en-US" sz="3200" dirty="0"/>
              <a:t>For example, consider the experiment of throwing two dices. Write the sample space of this experiment.</a:t>
            </a:r>
          </a:p>
          <a:p>
            <a:pPr marL="0" indent="0" algn="just">
              <a:buNone/>
            </a:pPr>
            <a:endParaRPr lang="en-US" sz="3200" dirty="0"/>
          </a:p>
          <a:p>
            <a:pPr marL="0" indent="0" algn="just">
              <a:buNone/>
            </a:pPr>
            <a:endParaRPr lang="en-US" sz="3200" dirty="0"/>
          </a:p>
        </p:txBody>
      </p:sp>
      <p:graphicFrame>
        <p:nvGraphicFramePr>
          <p:cNvPr id="5" name="Table 4">
            <a:extLst>
              <a:ext uri="{FF2B5EF4-FFF2-40B4-BE49-F238E27FC236}">
                <a16:creationId xmlns:a16="http://schemas.microsoft.com/office/drawing/2014/main" id="{7242FE49-F795-985D-C081-0F51539009AA}"/>
              </a:ext>
            </a:extLst>
          </p:cNvPr>
          <p:cNvGraphicFramePr>
            <a:graphicFrameLocks noGrp="1"/>
          </p:cNvGraphicFramePr>
          <p:nvPr/>
        </p:nvGraphicFramePr>
        <p:xfrm>
          <a:off x="2438025" y="3646556"/>
          <a:ext cx="9753597" cy="2944368"/>
        </p:xfrm>
        <a:graphic>
          <a:graphicData uri="http://schemas.openxmlformats.org/drawingml/2006/table">
            <a:tbl>
              <a:tblPr firstRow="1" bandRow="1">
                <a:tableStyleId>{5C22544A-7EE6-4342-B048-85BDC9FD1C3A}</a:tableStyleId>
              </a:tblPr>
              <a:tblGrid>
                <a:gridCol w="1393371">
                  <a:extLst>
                    <a:ext uri="{9D8B030D-6E8A-4147-A177-3AD203B41FA5}">
                      <a16:colId xmlns:a16="http://schemas.microsoft.com/office/drawing/2014/main" val="881192277"/>
                    </a:ext>
                  </a:extLst>
                </a:gridCol>
                <a:gridCol w="1393371">
                  <a:extLst>
                    <a:ext uri="{9D8B030D-6E8A-4147-A177-3AD203B41FA5}">
                      <a16:colId xmlns:a16="http://schemas.microsoft.com/office/drawing/2014/main" val="1269247395"/>
                    </a:ext>
                  </a:extLst>
                </a:gridCol>
                <a:gridCol w="1393371">
                  <a:extLst>
                    <a:ext uri="{9D8B030D-6E8A-4147-A177-3AD203B41FA5}">
                      <a16:colId xmlns:a16="http://schemas.microsoft.com/office/drawing/2014/main" val="3744901254"/>
                    </a:ext>
                  </a:extLst>
                </a:gridCol>
                <a:gridCol w="1393371">
                  <a:extLst>
                    <a:ext uri="{9D8B030D-6E8A-4147-A177-3AD203B41FA5}">
                      <a16:colId xmlns:a16="http://schemas.microsoft.com/office/drawing/2014/main" val="356413467"/>
                    </a:ext>
                  </a:extLst>
                </a:gridCol>
                <a:gridCol w="1393371">
                  <a:extLst>
                    <a:ext uri="{9D8B030D-6E8A-4147-A177-3AD203B41FA5}">
                      <a16:colId xmlns:a16="http://schemas.microsoft.com/office/drawing/2014/main" val="1628634770"/>
                    </a:ext>
                  </a:extLst>
                </a:gridCol>
                <a:gridCol w="1393371">
                  <a:extLst>
                    <a:ext uri="{9D8B030D-6E8A-4147-A177-3AD203B41FA5}">
                      <a16:colId xmlns:a16="http://schemas.microsoft.com/office/drawing/2014/main" val="2229417611"/>
                    </a:ext>
                  </a:extLst>
                </a:gridCol>
                <a:gridCol w="1393371">
                  <a:extLst>
                    <a:ext uri="{9D8B030D-6E8A-4147-A177-3AD203B41FA5}">
                      <a16:colId xmlns:a16="http://schemas.microsoft.com/office/drawing/2014/main" val="858173431"/>
                    </a:ext>
                  </a:extLst>
                </a:gridCol>
              </a:tblGrid>
              <a:tr h="370840">
                <a:tc>
                  <a:txBody>
                    <a:bodyPr/>
                    <a:lstStyle/>
                    <a:p>
                      <a:pPr algn="ctr"/>
                      <a:endParaRPr lang="en-US">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3470656"/>
                  </a:ext>
                </a:extLst>
              </a:tr>
              <a:tr h="370840">
                <a:tc>
                  <a:txBody>
                    <a:bodyPr/>
                    <a:lstStyle/>
                    <a:p>
                      <a:pPr algn="ctr"/>
                      <a:r>
                        <a:rPr lang="en-US" b="1" dirty="0">
                          <a:solidFill>
                            <a:sysClr val="windowText" lastClr="000000"/>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9250236"/>
                  </a:ext>
                </a:extLst>
              </a:tr>
              <a:tr h="370840">
                <a:tc>
                  <a:txBody>
                    <a:bodyPr/>
                    <a:lstStyle/>
                    <a:p>
                      <a:pPr algn="ctr"/>
                      <a:r>
                        <a:rPr lang="en-US" b="1" dirty="0">
                          <a:solidFill>
                            <a:sysClr val="windowText" lastClr="000000"/>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2716"/>
                  </a:ext>
                </a:extLst>
              </a:tr>
              <a:tr h="370840">
                <a:tc>
                  <a:txBody>
                    <a:bodyPr/>
                    <a:lstStyle/>
                    <a:p>
                      <a:pPr algn="ctr"/>
                      <a:r>
                        <a:rPr lang="en-US" b="1" dirty="0">
                          <a:solidFill>
                            <a:sysClr val="windowText" lastClr="000000"/>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8708635"/>
                  </a:ext>
                </a:extLst>
              </a:tr>
              <a:tr h="370840">
                <a:tc>
                  <a:txBody>
                    <a:bodyPr/>
                    <a:lstStyle/>
                    <a:p>
                      <a:pPr algn="ctr"/>
                      <a:r>
                        <a:rPr lang="en-US" b="1" dirty="0">
                          <a:solidFill>
                            <a:sysClr val="windowText" lastClr="000000"/>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6758666"/>
                  </a:ext>
                </a:extLst>
              </a:tr>
              <a:tr h="370840">
                <a:tc>
                  <a:txBody>
                    <a:bodyPr/>
                    <a:lstStyle/>
                    <a:p>
                      <a:pPr algn="ctr"/>
                      <a:r>
                        <a:rPr lang="en-US" b="1" dirty="0">
                          <a:solidFill>
                            <a:sysClr val="windowText" lastClr="000000"/>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8012907"/>
                  </a:ext>
                </a:extLst>
              </a:tr>
              <a:tr h="370840">
                <a:tc>
                  <a:txBody>
                    <a:bodyPr/>
                    <a:lstStyle/>
                    <a:p>
                      <a:pPr algn="ctr"/>
                      <a:r>
                        <a:rPr lang="en-US" b="1" dirty="0">
                          <a:solidFill>
                            <a:sysClr val="windowText" lastClr="000000"/>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1059042"/>
                  </a:ext>
                </a:extLst>
              </a:tr>
            </a:tbl>
          </a:graphicData>
        </a:graphic>
      </p:graphicFrame>
      <p:sp>
        <p:nvSpPr>
          <p:cNvPr id="4" name="TextBox 3">
            <a:extLst>
              <a:ext uri="{FF2B5EF4-FFF2-40B4-BE49-F238E27FC236}">
                <a16:creationId xmlns:a16="http://schemas.microsoft.com/office/drawing/2014/main" id="{2D04BBFE-BC21-F967-D8FB-28A6D82E9485}"/>
              </a:ext>
            </a:extLst>
          </p:cNvPr>
          <p:cNvSpPr txBox="1"/>
          <p:nvPr/>
        </p:nvSpPr>
        <p:spPr>
          <a:xfrm>
            <a:off x="7673011" y="97470"/>
            <a:ext cx="6794388" cy="523220"/>
          </a:xfrm>
          <a:custGeom>
            <a:avLst/>
            <a:gdLst>
              <a:gd name="connsiteX0" fmla="*/ 0 w 6794388"/>
              <a:gd name="connsiteY0" fmla="*/ 0 h 523220"/>
              <a:gd name="connsiteX1" fmla="*/ 702087 w 6794388"/>
              <a:gd name="connsiteY1" fmla="*/ 0 h 523220"/>
              <a:gd name="connsiteX2" fmla="*/ 1200342 w 6794388"/>
              <a:gd name="connsiteY2" fmla="*/ 0 h 523220"/>
              <a:gd name="connsiteX3" fmla="*/ 1698597 w 6794388"/>
              <a:gd name="connsiteY3" fmla="*/ 0 h 523220"/>
              <a:gd name="connsiteX4" fmla="*/ 2060964 w 6794388"/>
              <a:gd name="connsiteY4" fmla="*/ 0 h 523220"/>
              <a:gd name="connsiteX5" fmla="*/ 2763051 w 6794388"/>
              <a:gd name="connsiteY5" fmla="*/ 0 h 523220"/>
              <a:gd name="connsiteX6" fmla="*/ 3329250 w 6794388"/>
              <a:gd name="connsiteY6" fmla="*/ 0 h 523220"/>
              <a:gd name="connsiteX7" fmla="*/ 3963393 w 6794388"/>
              <a:gd name="connsiteY7" fmla="*/ 0 h 523220"/>
              <a:gd name="connsiteX8" fmla="*/ 4665480 w 6794388"/>
              <a:gd name="connsiteY8" fmla="*/ 0 h 523220"/>
              <a:gd name="connsiteX9" fmla="*/ 5367567 w 6794388"/>
              <a:gd name="connsiteY9" fmla="*/ 0 h 523220"/>
              <a:gd name="connsiteX10" fmla="*/ 5933766 w 6794388"/>
              <a:gd name="connsiteY10" fmla="*/ 0 h 523220"/>
              <a:gd name="connsiteX11" fmla="*/ 6794388 w 6794388"/>
              <a:gd name="connsiteY11" fmla="*/ 0 h 523220"/>
              <a:gd name="connsiteX12" fmla="*/ 6794388 w 6794388"/>
              <a:gd name="connsiteY12" fmla="*/ 523220 h 523220"/>
              <a:gd name="connsiteX13" fmla="*/ 6160245 w 6794388"/>
              <a:gd name="connsiteY13" fmla="*/ 523220 h 523220"/>
              <a:gd name="connsiteX14" fmla="*/ 5729934 w 6794388"/>
              <a:gd name="connsiteY14" fmla="*/ 523220 h 523220"/>
              <a:gd name="connsiteX15" fmla="*/ 5095791 w 6794388"/>
              <a:gd name="connsiteY15" fmla="*/ 523220 h 523220"/>
              <a:gd name="connsiteX16" fmla="*/ 4461648 w 6794388"/>
              <a:gd name="connsiteY16" fmla="*/ 523220 h 523220"/>
              <a:gd name="connsiteX17" fmla="*/ 3827505 w 6794388"/>
              <a:gd name="connsiteY17" fmla="*/ 523220 h 523220"/>
              <a:gd name="connsiteX18" fmla="*/ 3125418 w 6794388"/>
              <a:gd name="connsiteY18" fmla="*/ 523220 h 523220"/>
              <a:gd name="connsiteX19" fmla="*/ 2423332 w 6794388"/>
              <a:gd name="connsiteY19" fmla="*/ 523220 h 523220"/>
              <a:gd name="connsiteX20" fmla="*/ 1925077 w 6794388"/>
              <a:gd name="connsiteY20" fmla="*/ 523220 h 523220"/>
              <a:gd name="connsiteX21" fmla="*/ 1494765 w 6794388"/>
              <a:gd name="connsiteY21" fmla="*/ 523220 h 523220"/>
              <a:gd name="connsiteX22" fmla="*/ 1132398 w 6794388"/>
              <a:gd name="connsiteY22" fmla="*/ 523220 h 523220"/>
              <a:gd name="connsiteX23" fmla="*/ 0 w 6794388"/>
              <a:gd name="connsiteY23" fmla="*/ 523220 h 523220"/>
              <a:gd name="connsiteX24" fmla="*/ 0 w 6794388"/>
              <a:gd name="connsiteY2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94388" h="523220" fill="none" extrusionOk="0">
                <a:moveTo>
                  <a:pt x="0" y="0"/>
                </a:moveTo>
                <a:cubicBezTo>
                  <a:pt x="284962" y="-81035"/>
                  <a:pt x="463585" y="9443"/>
                  <a:pt x="702087" y="0"/>
                </a:cubicBezTo>
                <a:cubicBezTo>
                  <a:pt x="940589" y="-9443"/>
                  <a:pt x="1099811" y="8075"/>
                  <a:pt x="1200342" y="0"/>
                </a:cubicBezTo>
                <a:cubicBezTo>
                  <a:pt x="1300874" y="-8075"/>
                  <a:pt x="1586395" y="53361"/>
                  <a:pt x="1698597" y="0"/>
                </a:cubicBezTo>
                <a:cubicBezTo>
                  <a:pt x="1810799" y="-53361"/>
                  <a:pt x="1905159" y="10058"/>
                  <a:pt x="2060964" y="0"/>
                </a:cubicBezTo>
                <a:cubicBezTo>
                  <a:pt x="2216769" y="-10058"/>
                  <a:pt x="2468896" y="1293"/>
                  <a:pt x="2763051" y="0"/>
                </a:cubicBezTo>
                <a:cubicBezTo>
                  <a:pt x="3057206" y="-1293"/>
                  <a:pt x="3111973" y="7250"/>
                  <a:pt x="3329250" y="0"/>
                </a:cubicBezTo>
                <a:cubicBezTo>
                  <a:pt x="3546527" y="-7250"/>
                  <a:pt x="3778991" y="4493"/>
                  <a:pt x="3963393" y="0"/>
                </a:cubicBezTo>
                <a:cubicBezTo>
                  <a:pt x="4147795" y="-4493"/>
                  <a:pt x="4347121" y="59103"/>
                  <a:pt x="4665480" y="0"/>
                </a:cubicBezTo>
                <a:cubicBezTo>
                  <a:pt x="4983839" y="-59103"/>
                  <a:pt x="5135398" y="61029"/>
                  <a:pt x="5367567" y="0"/>
                </a:cubicBezTo>
                <a:cubicBezTo>
                  <a:pt x="5599736" y="-61029"/>
                  <a:pt x="5744956" y="13333"/>
                  <a:pt x="5933766" y="0"/>
                </a:cubicBezTo>
                <a:cubicBezTo>
                  <a:pt x="6122576" y="-13333"/>
                  <a:pt x="6514469" y="96071"/>
                  <a:pt x="6794388" y="0"/>
                </a:cubicBezTo>
                <a:cubicBezTo>
                  <a:pt x="6828133" y="151000"/>
                  <a:pt x="6766232" y="321811"/>
                  <a:pt x="6794388" y="523220"/>
                </a:cubicBezTo>
                <a:cubicBezTo>
                  <a:pt x="6492351" y="525976"/>
                  <a:pt x="6405702" y="474503"/>
                  <a:pt x="6160245" y="523220"/>
                </a:cubicBezTo>
                <a:cubicBezTo>
                  <a:pt x="5914788" y="571937"/>
                  <a:pt x="5865497" y="484687"/>
                  <a:pt x="5729934" y="523220"/>
                </a:cubicBezTo>
                <a:cubicBezTo>
                  <a:pt x="5594371" y="561753"/>
                  <a:pt x="5351950" y="466214"/>
                  <a:pt x="5095791" y="523220"/>
                </a:cubicBezTo>
                <a:cubicBezTo>
                  <a:pt x="4839632" y="580226"/>
                  <a:pt x="4773294" y="510780"/>
                  <a:pt x="4461648" y="523220"/>
                </a:cubicBezTo>
                <a:cubicBezTo>
                  <a:pt x="4150002" y="535660"/>
                  <a:pt x="4043080" y="471064"/>
                  <a:pt x="3827505" y="523220"/>
                </a:cubicBezTo>
                <a:cubicBezTo>
                  <a:pt x="3611930" y="575376"/>
                  <a:pt x="3309538" y="477301"/>
                  <a:pt x="3125418" y="523220"/>
                </a:cubicBezTo>
                <a:cubicBezTo>
                  <a:pt x="2941298" y="569139"/>
                  <a:pt x="2566972" y="460576"/>
                  <a:pt x="2423332" y="523220"/>
                </a:cubicBezTo>
                <a:cubicBezTo>
                  <a:pt x="2279692" y="585864"/>
                  <a:pt x="2085967" y="478287"/>
                  <a:pt x="1925077" y="523220"/>
                </a:cubicBezTo>
                <a:cubicBezTo>
                  <a:pt x="1764188" y="568153"/>
                  <a:pt x="1610663" y="508231"/>
                  <a:pt x="1494765" y="523220"/>
                </a:cubicBezTo>
                <a:cubicBezTo>
                  <a:pt x="1378867" y="538209"/>
                  <a:pt x="1250936" y="519728"/>
                  <a:pt x="1132398" y="523220"/>
                </a:cubicBezTo>
                <a:cubicBezTo>
                  <a:pt x="1013860" y="526712"/>
                  <a:pt x="368953" y="480844"/>
                  <a:pt x="0" y="523220"/>
                </a:cubicBezTo>
                <a:cubicBezTo>
                  <a:pt x="-53727" y="323414"/>
                  <a:pt x="28539" y="122605"/>
                  <a:pt x="0" y="0"/>
                </a:cubicBezTo>
                <a:close/>
              </a:path>
              <a:path w="6794388" h="523220" stroke="0" extrusionOk="0">
                <a:moveTo>
                  <a:pt x="0" y="0"/>
                </a:moveTo>
                <a:cubicBezTo>
                  <a:pt x="81944" y="-36611"/>
                  <a:pt x="209790" y="3881"/>
                  <a:pt x="362367" y="0"/>
                </a:cubicBezTo>
                <a:cubicBezTo>
                  <a:pt x="514944" y="-3881"/>
                  <a:pt x="774361" y="10750"/>
                  <a:pt x="1064454" y="0"/>
                </a:cubicBezTo>
                <a:cubicBezTo>
                  <a:pt x="1354547" y="-10750"/>
                  <a:pt x="1365045" y="60621"/>
                  <a:pt x="1630653" y="0"/>
                </a:cubicBezTo>
                <a:cubicBezTo>
                  <a:pt x="1896261" y="-60621"/>
                  <a:pt x="1871369" y="48965"/>
                  <a:pt x="2060964" y="0"/>
                </a:cubicBezTo>
                <a:cubicBezTo>
                  <a:pt x="2250559" y="-48965"/>
                  <a:pt x="2398644" y="49713"/>
                  <a:pt x="2627163" y="0"/>
                </a:cubicBezTo>
                <a:cubicBezTo>
                  <a:pt x="2855682" y="-49713"/>
                  <a:pt x="2946550" y="28473"/>
                  <a:pt x="3125418" y="0"/>
                </a:cubicBezTo>
                <a:cubicBezTo>
                  <a:pt x="3304287" y="-28473"/>
                  <a:pt x="3396102" y="35404"/>
                  <a:pt x="3555730" y="0"/>
                </a:cubicBezTo>
                <a:cubicBezTo>
                  <a:pt x="3715358" y="-35404"/>
                  <a:pt x="4094721" y="52198"/>
                  <a:pt x="4257816" y="0"/>
                </a:cubicBezTo>
                <a:cubicBezTo>
                  <a:pt x="4420911" y="-52198"/>
                  <a:pt x="4458990" y="11900"/>
                  <a:pt x="4620184" y="0"/>
                </a:cubicBezTo>
                <a:cubicBezTo>
                  <a:pt x="4781378" y="-11900"/>
                  <a:pt x="4871017" y="38073"/>
                  <a:pt x="5050495" y="0"/>
                </a:cubicBezTo>
                <a:cubicBezTo>
                  <a:pt x="5229973" y="-38073"/>
                  <a:pt x="5389305" y="22909"/>
                  <a:pt x="5616694" y="0"/>
                </a:cubicBezTo>
                <a:cubicBezTo>
                  <a:pt x="5844083" y="-22909"/>
                  <a:pt x="6102255" y="34593"/>
                  <a:pt x="6250837" y="0"/>
                </a:cubicBezTo>
                <a:cubicBezTo>
                  <a:pt x="6399419" y="-34593"/>
                  <a:pt x="6625844" y="38826"/>
                  <a:pt x="6794388" y="0"/>
                </a:cubicBezTo>
                <a:cubicBezTo>
                  <a:pt x="6823613" y="251945"/>
                  <a:pt x="6782576" y="405150"/>
                  <a:pt x="6794388" y="523220"/>
                </a:cubicBezTo>
                <a:cubicBezTo>
                  <a:pt x="6504012" y="582380"/>
                  <a:pt x="6266689" y="509663"/>
                  <a:pt x="6092301" y="523220"/>
                </a:cubicBezTo>
                <a:cubicBezTo>
                  <a:pt x="5917913" y="536777"/>
                  <a:pt x="5866139" y="474050"/>
                  <a:pt x="5661990" y="523220"/>
                </a:cubicBezTo>
                <a:cubicBezTo>
                  <a:pt x="5457841" y="572390"/>
                  <a:pt x="5344050" y="465833"/>
                  <a:pt x="5027847" y="523220"/>
                </a:cubicBezTo>
                <a:cubicBezTo>
                  <a:pt x="4711644" y="580607"/>
                  <a:pt x="4754731" y="502375"/>
                  <a:pt x="4665480" y="523220"/>
                </a:cubicBezTo>
                <a:cubicBezTo>
                  <a:pt x="4576229" y="544065"/>
                  <a:pt x="4217826" y="446438"/>
                  <a:pt x="3963393" y="523220"/>
                </a:cubicBezTo>
                <a:cubicBezTo>
                  <a:pt x="3708960" y="600002"/>
                  <a:pt x="3590324" y="487744"/>
                  <a:pt x="3329250" y="523220"/>
                </a:cubicBezTo>
                <a:cubicBezTo>
                  <a:pt x="3068176" y="558696"/>
                  <a:pt x="3011179" y="509509"/>
                  <a:pt x="2830995" y="523220"/>
                </a:cubicBezTo>
                <a:cubicBezTo>
                  <a:pt x="2650811" y="536931"/>
                  <a:pt x="2392320" y="472569"/>
                  <a:pt x="2264796" y="523220"/>
                </a:cubicBezTo>
                <a:cubicBezTo>
                  <a:pt x="2137272" y="573871"/>
                  <a:pt x="1820449" y="507234"/>
                  <a:pt x="1630653" y="523220"/>
                </a:cubicBezTo>
                <a:cubicBezTo>
                  <a:pt x="1440857" y="539206"/>
                  <a:pt x="1376946" y="506712"/>
                  <a:pt x="1268286" y="523220"/>
                </a:cubicBezTo>
                <a:cubicBezTo>
                  <a:pt x="1159626" y="539728"/>
                  <a:pt x="1005279" y="489628"/>
                  <a:pt x="770031" y="523220"/>
                </a:cubicBezTo>
                <a:cubicBezTo>
                  <a:pt x="534784" y="556812"/>
                  <a:pt x="335063" y="503482"/>
                  <a:pt x="0" y="523220"/>
                </a:cubicBezTo>
                <a:cubicBezTo>
                  <a:pt x="-18545" y="332559"/>
                  <a:pt x="39083" y="170658"/>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453369058">
                  <a:prstGeom prst="rect">
                    <a:avLst/>
                  </a:prstGeom>
                  <ask:type>
                    <ask:lineSketchScribble/>
                  </ask:type>
                </ask:lineSketchStyleProps>
              </a:ext>
            </a:extLst>
          </a:ln>
        </p:spPr>
        <p:txBody>
          <a:bodyPr wrap="square">
            <a:spAutoFit/>
          </a:bodyPr>
          <a:lstStyle/>
          <a:p>
            <a:pPr algn="just"/>
            <a:r>
              <a:rPr lang="en-US" sz="2800" dirty="0">
                <a:solidFill>
                  <a:srgbClr val="000000"/>
                </a:solidFill>
                <a:latin typeface="Cambria" panose="02040503050406030204" pitchFamily="18" charset="0"/>
                <a:ea typeface="Cambria" panose="02040503050406030204" pitchFamily="18" charset="0"/>
              </a:rPr>
              <a:t>A = The sum of the two dice is 4</a:t>
            </a:r>
            <a:endParaRPr lang="en-US" sz="2800"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A43D3C69-1CEE-F4F8-9EF0-91E7C2235441}"/>
              </a:ext>
            </a:extLst>
          </p:cNvPr>
          <p:cNvSpPr txBox="1"/>
          <p:nvPr/>
        </p:nvSpPr>
        <p:spPr>
          <a:xfrm>
            <a:off x="7673010" y="801466"/>
            <a:ext cx="6794388" cy="523220"/>
          </a:xfrm>
          <a:custGeom>
            <a:avLst/>
            <a:gdLst>
              <a:gd name="connsiteX0" fmla="*/ 0 w 6794388"/>
              <a:gd name="connsiteY0" fmla="*/ 0 h 523220"/>
              <a:gd name="connsiteX1" fmla="*/ 702087 w 6794388"/>
              <a:gd name="connsiteY1" fmla="*/ 0 h 523220"/>
              <a:gd name="connsiteX2" fmla="*/ 1200342 w 6794388"/>
              <a:gd name="connsiteY2" fmla="*/ 0 h 523220"/>
              <a:gd name="connsiteX3" fmla="*/ 1698597 w 6794388"/>
              <a:gd name="connsiteY3" fmla="*/ 0 h 523220"/>
              <a:gd name="connsiteX4" fmla="*/ 2060964 w 6794388"/>
              <a:gd name="connsiteY4" fmla="*/ 0 h 523220"/>
              <a:gd name="connsiteX5" fmla="*/ 2763051 w 6794388"/>
              <a:gd name="connsiteY5" fmla="*/ 0 h 523220"/>
              <a:gd name="connsiteX6" fmla="*/ 3329250 w 6794388"/>
              <a:gd name="connsiteY6" fmla="*/ 0 h 523220"/>
              <a:gd name="connsiteX7" fmla="*/ 3963393 w 6794388"/>
              <a:gd name="connsiteY7" fmla="*/ 0 h 523220"/>
              <a:gd name="connsiteX8" fmla="*/ 4665480 w 6794388"/>
              <a:gd name="connsiteY8" fmla="*/ 0 h 523220"/>
              <a:gd name="connsiteX9" fmla="*/ 5367567 w 6794388"/>
              <a:gd name="connsiteY9" fmla="*/ 0 h 523220"/>
              <a:gd name="connsiteX10" fmla="*/ 5933766 w 6794388"/>
              <a:gd name="connsiteY10" fmla="*/ 0 h 523220"/>
              <a:gd name="connsiteX11" fmla="*/ 6794388 w 6794388"/>
              <a:gd name="connsiteY11" fmla="*/ 0 h 523220"/>
              <a:gd name="connsiteX12" fmla="*/ 6794388 w 6794388"/>
              <a:gd name="connsiteY12" fmla="*/ 523220 h 523220"/>
              <a:gd name="connsiteX13" fmla="*/ 6160245 w 6794388"/>
              <a:gd name="connsiteY13" fmla="*/ 523220 h 523220"/>
              <a:gd name="connsiteX14" fmla="*/ 5729934 w 6794388"/>
              <a:gd name="connsiteY14" fmla="*/ 523220 h 523220"/>
              <a:gd name="connsiteX15" fmla="*/ 5095791 w 6794388"/>
              <a:gd name="connsiteY15" fmla="*/ 523220 h 523220"/>
              <a:gd name="connsiteX16" fmla="*/ 4461648 w 6794388"/>
              <a:gd name="connsiteY16" fmla="*/ 523220 h 523220"/>
              <a:gd name="connsiteX17" fmla="*/ 3827505 w 6794388"/>
              <a:gd name="connsiteY17" fmla="*/ 523220 h 523220"/>
              <a:gd name="connsiteX18" fmla="*/ 3125418 w 6794388"/>
              <a:gd name="connsiteY18" fmla="*/ 523220 h 523220"/>
              <a:gd name="connsiteX19" fmla="*/ 2423332 w 6794388"/>
              <a:gd name="connsiteY19" fmla="*/ 523220 h 523220"/>
              <a:gd name="connsiteX20" fmla="*/ 1925077 w 6794388"/>
              <a:gd name="connsiteY20" fmla="*/ 523220 h 523220"/>
              <a:gd name="connsiteX21" fmla="*/ 1494765 w 6794388"/>
              <a:gd name="connsiteY21" fmla="*/ 523220 h 523220"/>
              <a:gd name="connsiteX22" fmla="*/ 1132398 w 6794388"/>
              <a:gd name="connsiteY22" fmla="*/ 523220 h 523220"/>
              <a:gd name="connsiteX23" fmla="*/ 0 w 6794388"/>
              <a:gd name="connsiteY23" fmla="*/ 523220 h 523220"/>
              <a:gd name="connsiteX24" fmla="*/ 0 w 6794388"/>
              <a:gd name="connsiteY2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94388" h="523220" fill="none" extrusionOk="0">
                <a:moveTo>
                  <a:pt x="0" y="0"/>
                </a:moveTo>
                <a:cubicBezTo>
                  <a:pt x="284962" y="-81035"/>
                  <a:pt x="463585" y="9443"/>
                  <a:pt x="702087" y="0"/>
                </a:cubicBezTo>
                <a:cubicBezTo>
                  <a:pt x="940589" y="-9443"/>
                  <a:pt x="1099811" y="8075"/>
                  <a:pt x="1200342" y="0"/>
                </a:cubicBezTo>
                <a:cubicBezTo>
                  <a:pt x="1300874" y="-8075"/>
                  <a:pt x="1586395" y="53361"/>
                  <a:pt x="1698597" y="0"/>
                </a:cubicBezTo>
                <a:cubicBezTo>
                  <a:pt x="1810799" y="-53361"/>
                  <a:pt x="1905159" y="10058"/>
                  <a:pt x="2060964" y="0"/>
                </a:cubicBezTo>
                <a:cubicBezTo>
                  <a:pt x="2216769" y="-10058"/>
                  <a:pt x="2468896" y="1293"/>
                  <a:pt x="2763051" y="0"/>
                </a:cubicBezTo>
                <a:cubicBezTo>
                  <a:pt x="3057206" y="-1293"/>
                  <a:pt x="3111973" y="7250"/>
                  <a:pt x="3329250" y="0"/>
                </a:cubicBezTo>
                <a:cubicBezTo>
                  <a:pt x="3546527" y="-7250"/>
                  <a:pt x="3778991" y="4493"/>
                  <a:pt x="3963393" y="0"/>
                </a:cubicBezTo>
                <a:cubicBezTo>
                  <a:pt x="4147795" y="-4493"/>
                  <a:pt x="4347121" y="59103"/>
                  <a:pt x="4665480" y="0"/>
                </a:cubicBezTo>
                <a:cubicBezTo>
                  <a:pt x="4983839" y="-59103"/>
                  <a:pt x="5135398" y="61029"/>
                  <a:pt x="5367567" y="0"/>
                </a:cubicBezTo>
                <a:cubicBezTo>
                  <a:pt x="5599736" y="-61029"/>
                  <a:pt x="5744956" y="13333"/>
                  <a:pt x="5933766" y="0"/>
                </a:cubicBezTo>
                <a:cubicBezTo>
                  <a:pt x="6122576" y="-13333"/>
                  <a:pt x="6514469" y="96071"/>
                  <a:pt x="6794388" y="0"/>
                </a:cubicBezTo>
                <a:cubicBezTo>
                  <a:pt x="6828133" y="151000"/>
                  <a:pt x="6766232" y="321811"/>
                  <a:pt x="6794388" y="523220"/>
                </a:cubicBezTo>
                <a:cubicBezTo>
                  <a:pt x="6492351" y="525976"/>
                  <a:pt x="6405702" y="474503"/>
                  <a:pt x="6160245" y="523220"/>
                </a:cubicBezTo>
                <a:cubicBezTo>
                  <a:pt x="5914788" y="571937"/>
                  <a:pt x="5865497" y="484687"/>
                  <a:pt x="5729934" y="523220"/>
                </a:cubicBezTo>
                <a:cubicBezTo>
                  <a:pt x="5594371" y="561753"/>
                  <a:pt x="5351950" y="466214"/>
                  <a:pt x="5095791" y="523220"/>
                </a:cubicBezTo>
                <a:cubicBezTo>
                  <a:pt x="4839632" y="580226"/>
                  <a:pt x="4773294" y="510780"/>
                  <a:pt x="4461648" y="523220"/>
                </a:cubicBezTo>
                <a:cubicBezTo>
                  <a:pt x="4150002" y="535660"/>
                  <a:pt x="4043080" y="471064"/>
                  <a:pt x="3827505" y="523220"/>
                </a:cubicBezTo>
                <a:cubicBezTo>
                  <a:pt x="3611930" y="575376"/>
                  <a:pt x="3309538" y="477301"/>
                  <a:pt x="3125418" y="523220"/>
                </a:cubicBezTo>
                <a:cubicBezTo>
                  <a:pt x="2941298" y="569139"/>
                  <a:pt x="2566972" y="460576"/>
                  <a:pt x="2423332" y="523220"/>
                </a:cubicBezTo>
                <a:cubicBezTo>
                  <a:pt x="2279692" y="585864"/>
                  <a:pt x="2085967" y="478287"/>
                  <a:pt x="1925077" y="523220"/>
                </a:cubicBezTo>
                <a:cubicBezTo>
                  <a:pt x="1764188" y="568153"/>
                  <a:pt x="1610663" y="508231"/>
                  <a:pt x="1494765" y="523220"/>
                </a:cubicBezTo>
                <a:cubicBezTo>
                  <a:pt x="1378867" y="538209"/>
                  <a:pt x="1250936" y="519728"/>
                  <a:pt x="1132398" y="523220"/>
                </a:cubicBezTo>
                <a:cubicBezTo>
                  <a:pt x="1013860" y="526712"/>
                  <a:pt x="368953" y="480844"/>
                  <a:pt x="0" y="523220"/>
                </a:cubicBezTo>
                <a:cubicBezTo>
                  <a:pt x="-53727" y="323414"/>
                  <a:pt x="28539" y="122605"/>
                  <a:pt x="0" y="0"/>
                </a:cubicBezTo>
                <a:close/>
              </a:path>
              <a:path w="6794388" h="523220" stroke="0" extrusionOk="0">
                <a:moveTo>
                  <a:pt x="0" y="0"/>
                </a:moveTo>
                <a:cubicBezTo>
                  <a:pt x="81944" y="-36611"/>
                  <a:pt x="209790" y="3881"/>
                  <a:pt x="362367" y="0"/>
                </a:cubicBezTo>
                <a:cubicBezTo>
                  <a:pt x="514944" y="-3881"/>
                  <a:pt x="774361" y="10750"/>
                  <a:pt x="1064454" y="0"/>
                </a:cubicBezTo>
                <a:cubicBezTo>
                  <a:pt x="1354547" y="-10750"/>
                  <a:pt x="1365045" y="60621"/>
                  <a:pt x="1630653" y="0"/>
                </a:cubicBezTo>
                <a:cubicBezTo>
                  <a:pt x="1896261" y="-60621"/>
                  <a:pt x="1871369" y="48965"/>
                  <a:pt x="2060964" y="0"/>
                </a:cubicBezTo>
                <a:cubicBezTo>
                  <a:pt x="2250559" y="-48965"/>
                  <a:pt x="2398644" y="49713"/>
                  <a:pt x="2627163" y="0"/>
                </a:cubicBezTo>
                <a:cubicBezTo>
                  <a:pt x="2855682" y="-49713"/>
                  <a:pt x="2946550" y="28473"/>
                  <a:pt x="3125418" y="0"/>
                </a:cubicBezTo>
                <a:cubicBezTo>
                  <a:pt x="3304287" y="-28473"/>
                  <a:pt x="3396102" y="35404"/>
                  <a:pt x="3555730" y="0"/>
                </a:cubicBezTo>
                <a:cubicBezTo>
                  <a:pt x="3715358" y="-35404"/>
                  <a:pt x="4094721" y="52198"/>
                  <a:pt x="4257816" y="0"/>
                </a:cubicBezTo>
                <a:cubicBezTo>
                  <a:pt x="4420911" y="-52198"/>
                  <a:pt x="4458990" y="11900"/>
                  <a:pt x="4620184" y="0"/>
                </a:cubicBezTo>
                <a:cubicBezTo>
                  <a:pt x="4781378" y="-11900"/>
                  <a:pt x="4871017" y="38073"/>
                  <a:pt x="5050495" y="0"/>
                </a:cubicBezTo>
                <a:cubicBezTo>
                  <a:pt x="5229973" y="-38073"/>
                  <a:pt x="5389305" y="22909"/>
                  <a:pt x="5616694" y="0"/>
                </a:cubicBezTo>
                <a:cubicBezTo>
                  <a:pt x="5844083" y="-22909"/>
                  <a:pt x="6102255" y="34593"/>
                  <a:pt x="6250837" y="0"/>
                </a:cubicBezTo>
                <a:cubicBezTo>
                  <a:pt x="6399419" y="-34593"/>
                  <a:pt x="6625844" y="38826"/>
                  <a:pt x="6794388" y="0"/>
                </a:cubicBezTo>
                <a:cubicBezTo>
                  <a:pt x="6823613" y="251945"/>
                  <a:pt x="6782576" y="405150"/>
                  <a:pt x="6794388" y="523220"/>
                </a:cubicBezTo>
                <a:cubicBezTo>
                  <a:pt x="6504012" y="582380"/>
                  <a:pt x="6266689" y="509663"/>
                  <a:pt x="6092301" y="523220"/>
                </a:cubicBezTo>
                <a:cubicBezTo>
                  <a:pt x="5917913" y="536777"/>
                  <a:pt x="5866139" y="474050"/>
                  <a:pt x="5661990" y="523220"/>
                </a:cubicBezTo>
                <a:cubicBezTo>
                  <a:pt x="5457841" y="572390"/>
                  <a:pt x="5344050" y="465833"/>
                  <a:pt x="5027847" y="523220"/>
                </a:cubicBezTo>
                <a:cubicBezTo>
                  <a:pt x="4711644" y="580607"/>
                  <a:pt x="4754731" y="502375"/>
                  <a:pt x="4665480" y="523220"/>
                </a:cubicBezTo>
                <a:cubicBezTo>
                  <a:pt x="4576229" y="544065"/>
                  <a:pt x="4217826" y="446438"/>
                  <a:pt x="3963393" y="523220"/>
                </a:cubicBezTo>
                <a:cubicBezTo>
                  <a:pt x="3708960" y="600002"/>
                  <a:pt x="3590324" y="487744"/>
                  <a:pt x="3329250" y="523220"/>
                </a:cubicBezTo>
                <a:cubicBezTo>
                  <a:pt x="3068176" y="558696"/>
                  <a:pt x="3011179" y="509509"/>
                  <a:pt x="2830995" y="523220"/>
                </a:cubicBezTo>
                <a:cubicBezTo>
                  <a:pt x="2650811" y="536931"/>
                  <a:pt x="2392320" y="472569"/>
                  <a:pt x="2264796" y="523220"/>
                </a:cubicBezTo>
                <a:cubicBezTo>
                  <a:pt x="2137272" y="573871"/>
                  <a:pt x="1820449" y="507234"/>
                  <a:pt x="1630653" y="523220"/>
                </a:cubicBezTo>
                <a:cubicBezTo>
                  <a:pt x="1440857" y="539206"/>
                  <a:pt x="1376946" y="506712"/>
                  <a:pt x="1268286" y="523220"/>
                </a:cubicBezTo>
                <a:cubicBezTo>
                  <a:pt x="1159626" y="539728"/>
                  <a:pt x="1005279" y="489628"/>
                  <a:pt x="770031" y="523220"/>
                </a:cubicBezTo>
                <a:cubicBezTo>
                  <a:pt x="534784" y="556812"/>
                  <a:pt x="335063" y="503482"/>
                  <a:pt x="0" y="523220"/>
                </a:cubicBezTo>
                <a:cubicBezTo>
                  <a:pt x="-18545" y="332559"/>
                  <a:pt x="39083" y="170658"/>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453369058">
                  <a:prstGeom prst="rect">
                    <a:avLst/>
                  </a:prstGeom>
                  <ask:type>
                    <ask:lineSketchScribble/>
                  </ask:type>
                </ask:lineSketchStyleProps>
              </a:ext>
            </a:extLst>
          </a:ln>
        </p:spPr>
        <p:txBody>
          <a:bodyPr wrap="square">
            <a:spAutoFit/>
          </a:bodyPr>
          <a:lstStyle/>
          <a:p>
            <a:pPr algn="just"/>
            <a:r>
              <a:rPr lang="en-US" sz="2800" dirty="0">
                <a:solidFill>
                  <a:srgbClr val="000000"/>
                </a:solidFill>
                <a:latin typeface="Cambria" panose="02040503050406030204" pitchFamily="18" charset="0"/>
                <a:ea typeface="Cambria" panose="02040503050406030204" pitchFamily="18" charset="0"/>
              </a:rPr>
              <a:t>B = The sum of the two dice is at most 6</a:t>
            </a:r>
            <a:endParaRPr lang="en-US" sz="2800"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C6858529-1258-305B-1DD6-2F8A9747EF57}"/>
              </a:ext>
            </a:extLst>
          </p:cNvPr>
          <p:cNvSpPr txBox="1"/>
          <p:nvPr/>
        </p:nvSpPr>
        <p:spPr>
          <a:xfrm>
            <a:off x="7673010" y="1462408"/>
            <a:ext cx="6794388" cy="523220"/>
          </a:xfrm>
          <a:custGeom>
            <a:avLst/>
            <a:gdLst>
              <a:gd name="connsiteX0" fmla="*/ 0 w 6794388"/>
              <a:gd name="connsiteY0" fmla="*/ 0 h 523220"/>
              <a:gd name="connsiteX1" fmla="*/ 702087 w 6794388"/>
              <a:gd name="connsiteY1" fmla="*/ 0 h 523220"/>
              <a:gd name="connsiteX2" fmla="*/ 1200342 w 6794388"/>
              <a:gd name="connsiteY2" fmla="*/ 0 h 523220"/>
              <a:gd name="connsiteX3" fmla="*/ 1698597 w 6794388"/>
              <a:gd name="connsiteY3" fmla="*/ 0 h 523220"/>
              <a:gd name="connsiteX4" fmla="*/ 2060964 w 6794388"/>
              <a:gd name="connsiteY4" fmla="*/ 0 h 523220"/>
              <a:gd name="connsiteX5" fmla="*/ 2763051 w 6794388"/>
              <a:gd name="connsiteY5" fmla="*/ 0 h 523220"/>
              <a:gd name="connsiteX6" fmla="*/ 3329250 w 6794388"/>
              <a:gd name="connsiteY6" fmla="*/ 0 h 523220"/>
              <a:gd name="connsiteX7" fmla="*/ 3963393 w 6794388"/>
              <a:gd name="connsiteY7" fmla="*/ 0 h 523220"/>
              <a:gd name="connsiteX8" fmla="*/ 4665480 w 6794388"/>
              <a:gd name="connsiteY8" fmla="*/ 0 h 523220"/>
              <a:gd name="connsiteX9" fmla="*/ 5367567 w 6794388"/>
              <a:gd name="connsiteY9" fmla="*/ 0 h 523220"/>
              <a:gd name="connsiteX10" fmla="*/ 5933766 w 6794388"/>
              <a:gd name="connsiteY10" fmla="*/ 0 h 523220"/>
              <a:gd name="connsiteX11" fmla="*/ 6794388 w 6794388"/>
              <a:gd name="connsiteY11" fmla="*/ 0 h 523220"/>
              <a:gd name="connsiteX12" fmla="*/ 6794388 w 6794388"/>
              <a:gd name="connsiteY12" fmla="*/ 523220 h 523220"/>
              <a:gd name="connsiteX13" fmla="*/ 6160245 w 6794388"/>
              <a:gd name="connsiteY13" fmla="*/ 523220 h 523220"/>
              <a:gd name="connsiteX14" fmla="*/ 5729934 w 6794388"/>
              <a:gd name="connsiteY14" fmla="*/ 523220 h 523220"/>
              <a:gd name="connsiteX15" fmla="*/ 5095791 w 6794388"/>
              <a:gd name="connsiteY15" fmla="*/ 523220 h 523220"/>
              <a:gd name="connsiteX16" fmla="*/ 4461648 w 6794388"/>
              <a:gd name="connsiteY16" fmla="*/ 523220 h 523220"/>
              <a:gd name="connsiteX17" fmla="*/ 3827505 w 6794388"/>
              <a:gd name="connsiteY17" fmla="*/ 523220 h 523220"/>
              <a:gd name="connsiteX18" fmla="*/ 3125418 w 6794388"/>
              <a:gd name="connsiteY18" fmla="*/ 523220 h 523220"/>
              <a:gd name="connsiteX19" fmla="*/ 2423332 w 6794388"/>
              <a:gd name="connsiteY19" fmla="*/ 523220 h 523220"/>
              <a:gd name="connsiteX20" fmla="*/ 1925077 w 6794388"/>
              <a:gd name="connsiteY20" fmla="*/ 523220 h 523220"/>
              <a:gd name="connsiteX21" fmla="*/ 1494765 w 6794388"/>
              <a:gd name="connsiteY21" fmla="*/ 523220 h 523220"/>
              <a:gd name="connsiteX22" fmla="*/ 1132398 w 6794388"/>
              <a:gd name="connsiteY22" fmla="*/ 523220 h 523220"/>
              <a:gd name="connsiteX23" fmla="*/ 0 w 6794388"/>
              <a:gd name="connsiteY23" fmla="*/ 523220 h 523220"/>
              <a:gd name="connsiteX24" fmla="*/ 0 w 6794388"/>
              <a:gd name="connsiteY2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94388" h="523220" fill="none" extrusionOk="0">
                <a:moveTo>
                  <a:pt x="0" y="0"/>
                </a:moveTo>
                <a:cubicBezTo>
                  <a:pt x="284962" y="-81035"/>
                  <a:pt x="463585" y="9443"/>
                  <a:pt x="702087" y="0"/>
                </a:cubicBezTo>
                <a:cubicBezTo>
                  <a:pt x="940589" y="-9443"/>
                  <a:pt x="1099811" y="8075"/>
                  <a:pt x="1200342" y="0"/>
                </a:cubicBezTo>
                <a:cubicBezTo>
                  <a:pt x="1300874" y="-8075"/>
                  <a:pt x="1586395" y="53361"/>
                  <a:pt x="1698597" y="0"/>
                </a:cubicBezTo>
                <a:cubicBezTo>
                  <a:pt x="1810799" y="-53361"/>
                  <a:pt x="1905159" y="10058"/>
                  <a:pt x="2060964" y="0"/>
                </a:cubicBezTo>
                <a:cubicBezTo>
                  <a:pt x="2216769" y="-10058"/>
                  <a:pt x="2468896" y="1293"/>
                  <a:pt x="2763051" y="0"/>
                </a:cubicBezTo>
                <a:cubicBezTo>
                  <a:pt x="3057206" y="-1293"/>
                  <a:pt x="3111973" y="7250"/>
                  <a:pt x="3329250" y="0"/>
                </a:cubicBezTo>
                <a:cubicBezTo>
                  <a:pt x="3546527" y="-7250"/>
                  <a:pt x="3778991" y="4493"/>
                  <a:pt x="3963393" y="0"/>
                </a:cubicBezTo>
                <a:cubicBezTo>
                  <a:pt x="4147795" y="-4493"/>
                  <a:pt x="4347121" y="59103"/>
                  <a:pt x="4665480" y="0"/>
                </a:cubicBezTo>
                <a:cubicBezTo>
                  <a:pt x="4983839" y="-59103"/>
                  <a:pt x="5135398" y="61029"/>
                  <a:pt x="5367567" y="0"/>
                </a:cubicBezTo>
                <a:cubicBezTo>
                  <a:pt x="5599736" y="-61029"/>
                  <a:pt x="5744956" y="13333"/>
                  <a:pt x="5933766" y="0"/>
                </a:cubicBezTo>
                <a:cubicBezTo>
                  <a:pt x="6122576" y="-13333"/>
                  <a:pt x="6514469" y="96071"/>
                  <a:pt x="6794388" y="0"/>
                </a:cubicBezTo>
                <a:cubicBezTo>
                  <a:pt x="6828133" y="151000"/>
                  <a:pt x="6766232" y="321811"/>
                  <a:pt x="6794388" y="523220"/>
                </a:cubicBezTo>
                <a:cubicBezTo>
                  <a:pt x="6492351" y="525976"/>
                  <a:pt x="6405702" y="474503"/>
                  <a:pt x="6160245" y="523220"/>
                </a:cubicBezTo>
                <a:cubicBezTo>
                  <a:pt x="5914788" y="571937"/>
                  <a:pt x="5865497" y="484687"/>
                  <a:pt x="5729934" y="523220"/>
                </a:cubicBezTo>
                <a:cubicBezTo>
                  <a:pt x="5594371" y="561753"/>
                  <a:pt x="5351950" y="466214"/>
                  <a:pt x="5095791" y="523220"/>
                </a:cubicBezTo>
                <a:cubicBezTo>
                  <a:pt x="4839632" y="580226"/>
                  <a:pt x="4773294" y="510780"/>
                  <a:pt x="4461648" y="523220"/>
                </a:cubicBezTo>
                <a:cubicBezTo>
                  <a:pt x="4150002" y="535660"/>
                  <a:pt x="4043080" y="471064"/>
                  <a:pt x="3827505" y="523220"/>
                </a:cubicBezTo>
                <a:cubicBezTo>
                  <a:pt x="3611930" y="575376"/>
                  <a:pt x="3309538" y="477301"/>
                  <a:pt x="3125418" y="523220"/>
                </a:cubicBezTo>
                <a:cubicBezTo>
                  <a:pt x="2941298" y="569139"/>
                  <a:pt x="2566972" y="460576"/>
                  <a:pt x="2423332" y="523220"/>
                </a:cubicBezTo>
                <a:cubicBezTo>
                  <a:pt x="2279692" y="585864"/>
                  <a:pt x="2085967" y="478287"/>
                  <a:pt x="1925077" y="523220"/>
                </a:cubicBezTo>
                <a:cubicBezTo>
                  <a:pt x="1764188" y="568153"/>
                  <a:pt x="1610663" y="508231"/>
                  <a:pt x="1494765" y="523220"/>
                </a:cubicBezTo>
                <a:cubicBezTo>
                  <a:pt x="1378867" y="538209"/>
                  <a:pt x="1250936" y="519728"/>
                  <a:pt x="1132398" y="523220"/>
                </a:cubicBezTo>
                <a:cubicBezTo>
                  <a:pt x="1013860" y="526712"/>
                  <a:pt x="368953" y="480844"/>
                  <a:pt x="0" y="523220"/>
                </a:cubicBezTo>
                <a:cubicBezTo>
                  <a:pt x="-53727" y="323414"/>
                  <a:pt x="28539" y="122605"/>
                  <a:pt x="0" y="0"/>
                </a:cubicBezTo>
                <a:close/>
              </a:path>
              <a:path w="6794388" h="523220" stroke="0" extrusionOk="0">
                <a:moveTo>
                  <a:pt x="0" y="0"/>
                </a:moveTo>
                <a:cubicBezTo>
                  <a:pt x="81944" y="-36611"/>
                  <a:pt x="209790" y="3881"/>
                  <a:pt x="362367" y="0"/>
                </a:cubicBezTo>
                <a:cubicBezTo>
                  <a:pt x="514944" y="-3881"/>
                  <a:pt x="774361" y="10750"/>
                  <a:pt x="1064454" y="0"/>
                </a:cubicBezTo>
                <a:cubicBezTo>
                  <a:pt x="1354547" y="-10750"/>
                  <a:pt x="1365045" y="60621"/>
                  <a:pt x="1630653" y="0"/>
                </a:cubicBezTo>
                <a:cubicBezTo>
                  <a:pt x="1896261" y="-60621"/>
                  <a:pt x="1871369" y="48965"/>
                  <a:pt x="2060964" y="0"/>
                </a:cubicBezTo>
                <a:cubicBezTo>
                  <a:pt x="2250559" y="-48965"/>
                  <a:pt x="2398644" y="49713"/>
                  <a:pt x="2627163" y="0"/>
                </a:cubicBezTo>
                <a:cubicBezTo>
                  <a:pt x="2855682" y="-49713"/>
                  <a:pt x="2946550" y="28473"/>
                  <a:pt x="3125418" y="0"/>
                </a:cubicBezTo>
                <a:cubicBezTo>
                  <a:pt x="3304287" y="-28473"/>
                  <a:pt x="3396102" y="35404"/>
                  <a:pt x="3555730" y="0"/>
                </a:cubicBezTo>
                <a:cubicBezTo>
                  <a:pt x="3715358" y="-35404"/>
                  <a:pt x="4094721" y="52198"/>
                  <a:pt x="4257816" y="0"/>
                </a:cubicBezTo>
                <a:cubicBezTo>
                  <a:pt x="4420911" y="-52198"/>
                  <a:pt x="4458990" y="11900"/>
                  <a:pt x="4620184" y="0"/>
                </a:cubicBezTo>
                <a:cubicBezTo>
                  <a:pt x="4781378" y="-11900"/>
                  <a:pt x="4871017" y="38073"/>
                  <a:pt x="5050495" y="0"/>
                </a:cubicBezTo>
                <a:cubicBezTo>
                  <a:pt x="5229973" y="-38073"/>
                  <a:pt x="5389305" y="22909"/>
                  <a:pt x="5616694" y="0"/>
                </a:cubicBezTo>
                <a:cubicBezTo>
                  <a:pt x="5844083" y="-22909"/>
                  <a:pt x="6102255" y="34593"/>
                  <a:pt x="6250837" y="0"/>
                </a:cubicBezTo>
                <a:cubicBezTo>
                  <a:pt x="6399419" y="-34593"/>
                  <a:pt x="6625844" y="38826"/>
                  <a:pt x="6794388" y="0"/>
                </a:cubicBezTo>
                <a:cubicBezTo>
                  <a:pt x="6823613" y="251945"/>
                  <a:pt x="6782576" y="405150"/>
                  <a:pt x="6794388" y="523220"/>
                </a:cubicBezTo>
                <a:cubicBezTo>
                  <a:pt x="6504012" y="582380"/>
                  <a:pt x="6266689" y="509663"/>
                  <a:pt x="6092301" y="523220"/>
                </a:cubicBezTo>
                <a:cubicBezTo>
                  <a:pt x="5917913" y="536777"/>
                  <a:pt x="5866139" y="474050"/>
                  <a:pt x="5661990" y="523220"/>
                </a:cubicBezTo>
                <a:cubicBezTo>
                  <a:pt x="5457841" y="572390"/>
                  <a:pt x="5344050" y="465833"/>
                  <a:pt x="5027847" y="523220"/>
                </a:cubicBezTo>
                <a:cubicBezTo>
                  <a:pt x="4711644" y="580607"/>
                  <a:pt x="4754731" y="502375"/>
                  <a:pt x="4665480" y="523220"/>
                </a:cubicBezTo>
                <a:cubicBezTo>
                  <a:pt x="4576229" y="544065"/>
                  <a:pt x="4217826" y="446438"/>
                  <a:pt x="3963393" y="523220"/>
                </a:cubicBezTo>
                <a:cubicBezTo>
                  <a:pt x="3708960" y="600002"/>
                  <a:pt x="3590324" y="487744"/>
                  <a:pt x="3329250" y="523220"/>
                </a:cubicBezTo>
                <a:cubicBezTo>
                  <a:pt x="3068176" y="558696"/>
                  <a:pt x="3011179" y="509509"/>
                  <a:pt x="2830995" y="523220"/>
                </a:cubicBezTo>
                <a:cubicBezTo>
                  <a:pt x="2650811" y="536931"/>
                  <a:pt x="2392320" y="472569"/>
                  <a:pt x="2264796" y="523220"/>
                </a:cubicBezTo>
                <a:cubicBezTo>
                  <a:pt x="2137272" y="573871"/>
                  <a:pt x="1820449" y="507234"/>
                  <a:pt x="1630653" y="523220"/>
                </a:cubicBezTo>
                <a:cubicBezTo>
                  <a:pt x="1440857" y="539206"/>
                  <a:pt x="1376946" y="506712"/>
                  <a:pt x="1268286" y="523220"/>
                </a:cubicBezTo>
                <a:cubicBezTo>
                  <a:pt x="1159626" y="539728"/>
                  <a:pt x="1005279" y="489628"/>
                  <a:pt x="770031" y="523220"/>
                </a:cubicBezTo>
                <a:cubicBezTo>
                  <a:pt x="534784" y="556812"/>
                  <a:pt x="335063" y="503482"/>
                  <a:pt x="0" y="523220"/>
                </a:cubicBezTo>
                <a:cubicBezTo>
                  <a:pt x="-18545" y="332559"/>
                  <a:pt x="39083" y="170658"/>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453369058">
                  <a:prstGeom prst="rect">
                    <a:avLst/>
                  </a:prstGeom>
                  <ask:type>
                    <ask:lineSketchScribble/>
                  </ask:type>
                </ask:lineSketchStyleProps>
              </a:ext>
            </a:extLst>
          </a:ln>
        </p:spPr>
        <p:txBody>
          <a:bodyPr wrap="square">
            <a:spAutoFit/>
          </a:bodyPr>
          <a:lstStyle/>
          <a:p>
            <a:r>
              <a:rPr lang="en-US" sz="2800" dirty="0">
                <a:solidFill>
                  <a:srgbClr val="000000"/>
                </a:solidFill>
                <a:latin typeface="Cambria" panose="02040503050406030204" pitchFamily="18" charset="0"/>
                <a:ea typeface="Cambria" panose="02040503050406030204" pitchFamily="18" charset="0"/>
              </a:rPr>
              <a:t>C = Doublet</a:t>
            </a:r>
            <a:endParaRPr lang="en-US" sz="2800" dirty="0">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9721A15-7BB8-2073-23BE-C74A4F3FB98D}"/>
                  </a:ext>
                </a:extLst>
              </p:cNvPr>
              <p:cNvSpPr txBox="1"/>
              <p:nvPr/>
            </p:nvSpPr>
            <p:spPr>
              <a:xfrm>
                <a:off x="881661" y="6726244"/>
                <a:ext cx="3803749" cy="1384995"/>
              </a:xfrm>
              <a:custGeom>
                <a:avLst/>
                <a:gdLst>
                  <a:gd name="connsiteX0" fmla="*/ 0 w 3803749"/>
                  <a:gd name="connsiteY0" fmla="*/ 0 h 1384995"/>
                  <a:gd name="connsiteX1" fmla="*/ 543393 w 3803749"/>
                  <a:gd name="connsiteY1" fmla="*/ 0 h 1384995"/>
                  <a:gd name="connsiteX2" fmla="*/ 1010710 w 3803749"/>
                  <a:gd name="connsiteY2" fmla="*/ 0 h 1384995"/>
                  <a:gd name="connsiteX3" fmla="*/ 1592141 w 3803749"/>
                  <a:gd name="connsiteY3" fmla="*/ 0 h 1384995"/>
                  <a:gd name="connsiteX4" fmla="*/ 2021421 w 3803749"/>
                  <a:gd name="connsiteY4" fmla="*/ 0 h 1384995"/>
                  <a:gd name="connsiteX5" fmla="*/ 2602851 w 3803749"/>
                  <a:gd name="connsiteY5" fmla="*/ 0 h 1384995"/>
                  <a:gd name="connsiteX6" fmla="*/ 3222319 w 3803749"/>
                  <a:gd name="connsiteY6" fmla="*/ 0 h 1384995"/>
                  <a:gd name="connsiteX7" fmla="*/ 3803749 w 3803749"/>
                  <a:gd name="connsiteY7" fmla="*/ 0 h 1384995"/>
                  <a:gd name="connsiteX8" fmla="*/ 3803749 w 3803749"/>
                  <a:gd name="connsiteY8" fmla="*/ 433965 h 1384995"/>
                  <a:gd name="connsiteX9" fmla="*/ 3803749 w 3803749"/>
                  <a:gd name="connsiteY9" fmla="*/ 867930 h 1384995"/>
                  <a:gd name="connsiteX10" fmla="*/ 3803749 w 3803749"/>
                  <a:gd name="connsiteY10" fmla="*/ 1384995 h 1384995"/>
                  <a:gd name="connsiteX11" fmla="*/ 3184281 w 3803749"/>
                  <a:gd name="connsiteY11" fmla="*/ 1384995 h 1384995"/>
                  <a:gd name="connsiteX12" fmla="*/ 2678926 w 3803749"/>
                  <a:gd name="connsiteY12" fmla="*/ 1384995 h 1384995"/>
                  <a:gd name="connsiteX13" fmla="*/ 2135533 w 3803749"/>
                  <a:gd name="connsiteY13" fmla="*/ 1384995 h 1384995"/>
                  <a:gd name="connsiteX14" fmla="*/ 1630178 w 3803749"/>
                  <a:gd name="connsiteY14" fmla="*/ 1384995 h 1384995"/>
                  <a:gd name="connsiteX15" fmla="*/ 1048748 w 3803749"/>
                  <a:gd name="connsiteY15" fmla="*/ 1384995 h 1384995"/>
                  <a:gd name="connsiteX16" fmla="*/ 505355 w 3803749"/>
                  <a:gd name="connsiteY16" fmla="*/ 1384995 h 1384995"/>
                  <a:gd name="connsiteX17" fmla="*/ 0 w 3803749"/>
                  <a:gd name="connsiteY17" fmla="*/ 1384995 h 1384995"/>
                  <a:gd name="connsiteX18" fmla="*/ 0 w 3803749"/>
                  <a:gd name="connsiteY18" fmla="*/ 923330 h 1384995"/>
                  <a:gd name="connsiteX19" fmla="*/ 0 w 3803749"/>
                  <a:gd name="connsiteY19" fmla="*/ 447815 h 1384995"/>
                  <a:gd name="connsiteX20" fmla="*/ 0 w 3803749"/>
                  <a:gd name="connsiteY20"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03749" h="1384995" fill="none" extrusionOk="0">
                    <a:moveTo>
                      <a:pt x="0" y="0"/>
                    </a:moveTo>
                    <a:cubicBezTo>
                      <a:pt x="123907" y="-26176"/>
                      <a:pt x="284803" y="35866"/>
                      <a:pt x="543393" y="0"/>
                    </a:cubicBezTo>
                    <a:cubicBezTo>
                      <a:pt x="801983" y="-35866"/>
                      <a:pt x="829862" y="7214"/>
                      <a:pt x="1010710" y="0"/>
                    </a:cubicBezTo>
                    <a:cubicBezTo>
                      <a:pt x="1191558" y="-7214"/>
                      <a:pt x="1370287" y="55010"/>
                      <a:pt x="1592141" y="0"/>
                    </a:cubicBezTo>
                    <a:cubicBezTo>
                      <a:pt x="1813995" y="-55010"/>
                      <a:pt x="1879319" y="4068"/>
                      <a:pt x="2021421" y="0"/>
                    </a:cubicBezTo>
                    <a:cubicBezTo>
                      <a:pt x="2163523" y="-4068"/>
                      <a:pt x="2459931" y="20668"/>
                      <a:pt x="2602851" y="0"/>
                    </a:cubicBezTo>
                    <a:cubicBezTo>
                      <a:pt x="2745771" y="-20668"/>
                      <a:pt x="2952286" y="59616"/>
                      <a:pt x="3222319" y="0"/>
                    </a:cubicBezTo>
                    <a:cubicBezTo>
                      <a:pt x="3492352" y="-59616"/>
                      <a:pt x="3632597" y="51324"/>
                      <a:pt x="3803749" y="0"/>
                    </a:cubicBezTo>
                    <a:cubicBezTo>
                      <a:pt x="3853318" y="192061"/>
                      <a:pt x="3798919" y="266087"/>
                      <a:pt x="3803749" y="433965"/>
                    </a:cubicBezTo>
                    <a:cubicBezTo>
                      <a:pt x="3808579" y="601843"/>
                      <a:pt x="3772495" y="740530"/>
                      <a:pt x="3803749" y="867930"/>
                    </a:cubicBezTo>
                    <a:cubicBezTo>
                      <a:pt x="3835003" y="995330"/>
                      <a:pt x="3791490" y="1219428"/>
                      <a:pt x="3803749" y="1384995"/>
                    </a:cubicBezTo>
                    <a:cubicBezTo>
                      <a:pt x="3565408" y="1453768"/>
                      <a:pt x="3420161" y="1379328"/>
                      <a:pt x="3184281" y="1384995"/>
                    </a:cubicBezTo>
                    <a:cubicBezTo>
                      <a:pt x="2948401" y="1390662"/>
                      <a:pt x="2912691" y="1324547"/>
                      <a:pt x="2678926" y="1384995"/>
                    </a:cubicBezTo>
                    <a:cubicBezTo>
                      <a:pt x="2445161" y="1445443"/>
                      <a:pt x="2361866" y="1358206"/>
                      <a:pt x="2135533" y="1384995"/>
                    </a:cubicBezTo>
                    <a:cubicBezTo>
                      <a:pt x="1909200" y="1411784"/>
                      <a:pt x="1848697" y="1336104"/>
                      <a:pt x="1630178" y="1384995"/>
                    </a:cubicBezTo>
                    <a:cubicBezTo>
                      <a:pt x="1411660" y="1433886"/>
                      <a:pt x="1298045" y="1331556"/>
                      <a:pt x="1048748" y="1384995"/>
                    </a:cubicBezTo>
                    <a:cubicBezTo>
                      <a:pt x="799451" y="1438434"/>
                      <a:pt x="626206" y="1350427"/>
                      <a:pt x="505355" y="1384995"/>
                    </a:cubicBezTo>
                    <a:cubicBezTo>
                      <a:pt x="384504" y="1419563"/>
                      <a:pt x="190196" y="1372185"/>
                      <a:pt x="0" y="1384995"/>
                    </a:cubicBezTo>
                    <a:cubicBezTo>
                      <a:pt x="-36721" y="1289031"/>
                      <a:pt x="3080" y="1089998"/>
                      <a:pt x="0" y="923330"/>
                    </a:cubicBezTo>
                    <a:cubicBezTo>
                      <a:pt x="-3080" y="756662"/>
                      <a:pt x="18744" y="656905"/>
                      <a:pt x="0" y="447815"/>
                    </a:cubicBezTo>
                    <a:cubicBezTo>
                      <a:pt x="-18744" y="238726"/>
                      <a:pt x="44579" y="110941"/>
                      <a:pt x="0" y="0"/>
                    </a:cubicBezTo>
                    <a:close/>
                  </a:path>
                  <a:path w="3803749" h="1384995" stroke="0" extrusionOk="0">
                    <a:moveTo>
                      <a:pt x="0" y="0"/>
                    </a:moveTo>
                    <a:cubicBezTo>
                      <a:pt x="209135" y="-19814"/>
                      <a:pt x="287421" y="17691"/>
                      <a:pt x="429280" y="0"/>
                    </a:cubicBezTo>
                    <a:cubicBezTo>
                      <a:pt x="571139" y="-17691"/>
                      <a:pt x="761723" y="15122"/>
                      <a:pt x="1048748" y="0"/>
                    </a:cubicBezTo>
                    <a:cubicBezTo>
                      <a:pt x="1335773" y="-15122"/>
                      <a:pt x="1481493" y="51097"/>
                      <a:pt x="1592141" y="0"/>
                    </a:cubicBezTo>
                    <a:cubicBezTo>
                      <a:pt x="1702789" y="-51097"/>
                      <a:pt x="1870817" y="12382"/>
                      <a:pt x="2059458" y="0"/>
                    </a:cubicBezTo>
                    <a:cubicBezTo>
                      <a:pt x="2248099" y="-12382"/>
                      <a:pt x="2346387" y="37459"/>
                      <a:pt x="2602851" y="0"/>
                    </a:cubicBezTo>
                    <a:cubicBezTo>
                      <a:pt x="2859315" y="-37459"/>
                      <a:pt x="2960413" y="53533"/>
                      <a:pt x="3108206" y="0"/>
                    </a:cubicBezTo>
                    <a:cubicBezTo>
                      <a:pt x="3256000" y="-53533"/>
                      <a:pt x="3550608" y="66836"/>
                      <a:pt x="3803749" y="0"/>
                    </a:cubicBezTo>
                    <a:cubicBezTo>
                      <a:pt x="3804141" y="135147"/>
                      <a:pt x="3782222" y="255197"/>
                      <a:pt x="3803749" y="489365"/>
                    </a:cubicBezTo>
                    <a:cubicBezTo>
                      <a:pt x="3825276" y="723534"/>
                      <a:pt x="3796941" y="877051"/>
                      <a:pt x="3803749" y="978730"/>
                    </a:cubicBezTo>
                    <a:cubicBezTo>
                      <a:pt x="3810557" y="1080410"/>
                      <a:pt x="3769954" y="1233940"/>
                      <a:pt x="3803749" y="1384995"/>
                    </a:cubicBezTo>
                    <a:cubicBezTo>
                      <a:pt x="3598512" y="1442919"/>
                      <a:pt x="3457613" y="1358114"/>
                      <a:pt x="3260356" y="1384995"/>
                    </a:cubicBezTo>
                    <a:cubicBezTo>
                      <a:pt x="3063099" y="1411876"/>
                      <a:pt x="2893279" y="1378289"/>
                      <a:pt x="2793039" y="1384995"/>
                    </a:cubicBezTo>
                    <a:cubicBezTo>
                      <a:pt x="2692799" y="1391701"/>
                      <a:pt x="2405556" y="1384656"/>
                      <a:pt x="2287683" y="1384995"/>
                    </a:cubicBezTo>
                    <a:cubicBezTo>
                      <a:pt x="2169810" y="1385334"/>
                      <a:pt x="1973868" y="1344919"/>
                      <a:pt x="1668216" y="1384995"/>
                    </a:cubicBezTo>
                    <a:cubicBezTo>
                      <a:pt x="1362564" y="1425071"/>
                      <a:pt x="1310206" y="1352074"/>
                      <a:pt x="1162860" y="1384995"/>
                    </a:cubicBezTo>
                    <a:cubicBezTo>
                      <a:pt x="1015514" y="1417916"/>
                      <a:pt x="863214" y="1333933"/>
                      <a:pt x="695543" y="1384995"/>
                    </a:cubicBezTo>
                    <a:cubicBezTo>
                      <a:pt x="527872" y="1436057"/>
                      <a:pt x="214753" y="1378654"/>
                      <a:pt x="0" y="1384995"/>
                    </a:cubicBezTo>
                    <a:cubicBezTo>
                      <a:pt x="-2023" y="1256530"/>
                      <a:pt x="30177" y="1151250"/>
                      <a:pt x="0" y="964880"/>
                    </a:cubicBezTo>
                    <a:cubicBezTo>
                      <a:pt x="-30177" y="778511"/>
                      <a:pt x="20174" y="611405"/>
                      <a:pt x="0" y="489365"/>
                    </a:cubicBezTo>
                    <a:cubicBezTo>
                      <a:pt x="-20174" y="367326"/>
                      <a:pt x="52475" y="228517"/>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453369058">
                      <a:prstGeom prst="rect">
                        <a:avLst/>
                      </a:prstGeom>
                      <ask:type>
                        <ask:lineSketchScribble/>
                      </ask:type>
                    </ask:lineSketchStyleProps>
                  </a:ext>
                </a:extLst>
              </a:ln>
            </p:spPr>
            <p:txBody>
              <a:bodyPr wrap="square">
                <a:spAutoFit/>
              </a:bodyPr>
              <a:lstStyle/>
              <a:p>
                <a:pPr marL="514350" indent="-514350">
                  <a:buFont typeface="+mj-lt"/>
                  <a:buAutoNum type="arabicPeriod"/>
                </a:pPr>
                <a14:m>
                  <m:oMath xmlns:m="http://schemas.openxmlformats.org/officeDocument/2006/math">
                    <m:r>
                      <a:rPr lang="en-US" sz="2800" b="0" i="1" smtClean="0">
                        <a:latin typeface="Cambria Math" panose="02040503050406030204" pitchFamily="18" charset="0"/>
                        <a:ea typeface="Cambria" panose="02040503050406030204" pitchFamily="18" charset="0"/>
                      </a:rPr>
                      <m:t>𝑃</m:t>
                    </m:r>
                    <m:d>
                      <m:dPr>
                        <m:ctrlPr>
                          <a:rPr lang="en-US" sz="2800" b="0" i="1" smtClean="0">
                            <a:latin typeface="Cambria Math" panose="02040503050406030204" pitchFamily="18" charset="0"/>
                            <a:ea typeface="Cambria" panose="02040503050406030204" pitchFamily="18" charset="0"/>
                          </a:rPr>
                        </m:ctrlPr>
                      </m:dPr>
                      <m:e>
                        <m:r>
                          <a:rPr lang="en-US" sz="2800" b="0" i="1" smtClean="0">
                            <a:latin typeface="Cambria Math" panose="02040503050406030204" pitchFamily="18" charset="0"/>
                            <a:ea typeface="Cambria" panose="02040503050406030204" pitchFamily="18" charset="0"/>
                          </a:rPr>
                          <m:t>𝐴</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𝑜𝑟</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𝐵</m:t>
                        </m:r>
                      </m:e>
                    </m:d>
                  </m:oMath>
                </a14:m>
                <a:endParaRPr lang="en-US" sz="2800" b="0" dirty="0">
                  <a:latin typeface="Cambria" panose="02040503050406030204" pitchFamily="18" charset="0"/>
                  <a:ea typeface="Cambria" panose="02040503050406030204" pitchFamily="18" charset="0"/>
                </a:endParaRPr>
              </a:p>
              <a:p>
                <a:pPr marL="514350" indent="-514350">
                  <a:buFont typeface="+mj-lt"/>
                  <a:buAutoNum type="arabicPeriod"/>
                </a:pPr>
                <a14:m>
                  <m:oMath xmlns:m="http://schemas.openxmlformats.org/officeDocument/2006/math">
                    <m:r>
                      <a:rPr lang="en-US" sz="2800" b="0" i="1" smtClean="0">
                        <a:latin typeface="Cambria Math" panose="02040503050406030204" pitchFamily="18" charset="0"/>
                        <a:ea typeface="Cambria" panose="02040503050406030204" pitchFamily="18" charset="0"/>
                      </a:rPr>
                      <m:t>𝑃</m:t>
                    </m:r>
                    <m:r>
                      <a:rPr lang="en-US" sz="2800" b="0" i="1" smtClean="0">
                        <a:latin typeface="Cambria Math" panose="02040503050406030204" pitchFamily="18" charset="0"/>
                        <a:ea typeface="Cambria" panose="02040503050406030204" pitchFamily="18" charset="0"/>
                      </a:rPr>
                      <m:t>(</m:t>
                    </m:r>
                    <m:r>
                      <a:rPr lang="en-US" sz="2800" b="0" i="1" smtClean="0">
                        <a:latin typeface="Cambria Math" panose="02040503050406030204" pitchFamily="18" charset="0"/>
                        <a:ea typeface="Cambria" panose="02040503050406030204" pitchFamily="18" charset="0"/>
                      </a:rPr>
                      <m:t>𝐴</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𝑎𝑛𝑑</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𝐵</m:t>
                    </m:r>
                    <m:r>
                      <a:rPr lang="en-US" sz="2800" b="0" i="1" smtClean="0">
                        <a:latin typeface="Cambria Math" panose="02040503050406030204" pitchFamily="18" charset="0"/>
                        <a:ea typeface="Cambria" panose="02040503050406030204" pitchFamily="18" charset="0"/>
                      </a:rPr>
                      <m:t>)</m:t>
                    </m:r>
                  </m:oMath>
                </a14:m>
                <a:endParaRPr lang="en-US" sz="2800" dirty="0">
                  <a:latin typeface="Cambria" panose="02040503050406030204" pitchFamily="18" charset="0"/>
                  <a:ea typeface="Cambria" panose="02040503050406030204" pitchFamily="18" charset="0"/>
                </a:endParaRPr>
              </a:p>
              <a:p>
                <a:pPr marL="514350" indent="-514350">
                  <a:buFont typeface="+mj-lt"/>
                  <a:buAutoNum type="arabicPeriod"/>
                </a:pPr>
                <a14:m>
                  <m:oMath xmlns:m="http://schemas.openxmlformats.org/officeDocument/2006/math">
                    <m:r>
                      <a:rPr lang="en-US" sz="2800" b="0" i="1" smtClean="0">
                        <a:latin typeface="Cambria Math" panose="02040503050406030204" pitchFamily="18" charset="0"/>
                        <a:ea typeface="Cambria" panose="02040503050406030204" pitchFamily="18" charset="0"/>
                      </a:rPr>
                      <m:t>𝑃</m:t>
                    </m:r>
                    <m:r>
                      <a:rPr lang="en-US" sz="2800" b="0" i="1" smtClean="0">
                        <a:latin typeface="Cambria Math" panose="02040503050406030204" pitchFamily="18" charset="0"/>
                        <a:ea typeface="Cambria" panose="02040503050406030204" pitchFamily="18" charset="0"/>
                      </a:rPr>
                      <m:t>(</m:t>
                    </m:r>
                    <m:r>
                      <a:rPr lang="en-US" sz="2800" b="0" i="1" smtClean="0">
                        <a:latin typeface="Cambria Math" panose="02040503050406030204" pitchFamily="18" charset="0"/>
                        <a:ea typeface="Cambria" panose="02040503050406030204" pitchFamily="18" charset="0"/>
                      </a:rPr>
                      <m:t>𝐶</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𝑤𝑖𝑙𝑙</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𝑛𝑜𝑡</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𝑜𝑐𝑐𝑢𝑟</m:t>
                    </m:r>
                    <m:r>
                      <a:rPr lang="en-US" sz="2800" b="0" i="1" smtClean="0">
                        <a:latin typeface="Cambria Math" panose="02040503050406030204" pitchFamily="18" charset="0"/>
                        <a:ea typeface="Cambria" panose="02040503050406030204" pitchFamily="18" charset="0"/>
                      </a:rPr>
                      <m:t>)</m:t>
                    </m:r>
                  </m:oMath>
                </a14:m>
                <a:endParaRPr lang="en-US" sz="2800" dirty="0">
                  <a:latin typeface="Cambria" panose="02040503050406030204" pitchFamily="18" charset="0"/>
                  <a:ea typeface="Cambria" panose="02040503050406030204" pitchFamily="18" charset="0"/>
                </a:endParaRPr>
              </a:p>
            </p:txBody>
          </p:sp>
        </mc:Choice>
        <mc:Fallback xmlns="">
          <p:sp>
            <p:nvSpPr>
              <p:cNvPr id="8" name="TextBox 7">
                <a:extLst>
                  <a:ext uri="{FF2B5EF4-FFF2-40B4-BE49-F238E27FC236}">
                    <a16:creationId xmlns:a16="http://schemas.microsoft.com/office/drawing/2014/main" id="{39721A15-7BB8-2073-23BE-C74A4F3FB98D}"/>
                  </a:ext>
                </a:extLst>
              </p:cNvPr>
              <p:cNvSpPr txBox="1">
                <a:spLocks noRot="1" noChangeAspect="1" noMove="1" noResize="1" noEditPoints="1" noAdjustHandles="1" noChangeArrowheads="1" noChangeShapeType="1" noTextEdit="1"/>
              </p:cNvSpPr>
              <p:nvPr/>
            </p:nvSpPr>
            <p:spPr>
              <a:xfrm>
                <a:off x="881661" y="6726244"/>
                <a:ext cx="3803749" cy="1384995"/>
              </a:xfrm>
              <a:prstGeom prst="rect">
                <a:avLst/>
              </a:prstGeom>
              <a:blipFill>
                <a:blip r:embed="rId2"/>
                <a:stretch>
                  <a:fillRect/>
                </a:stretch>
              </a:blipFill>
              <a:ln w="12700">
                <a:solidFill>
                  <a:schemeClr val="tx1"/>
                </a:solidFill>
                <a:extLst>
                  <a:ext uri="{C807C97D-BFC1-408E-A445-0C87EB9F89A2}">
                    <ask:lineSketchStyleProps xmlns:ask="http://schemas.microsoft.com/office/drawing/2018/sketchyshapes" sd="453369058">
                      <a:custGeom>
                        <a:avLst/>
                        <a:gdLst>
                          <a:gd name="connsiteX0" fmla="*/ 0 w 3803749"/>
                          <a:gd name="connsiteY0" fmla="*/ 0 h 1384995"/>
                          <a:gd name="connsiteX1" fmla="*/ 543393 w 3803749"/>
                          <a:gd name="connsiteY1" fmla="*/ 0 h 1384995"/>
                          <a:gd name="connsiteX2" fmla="*/ 1010710 w 3803749"/>
                          <a:gd name="connsiteY2" fmla="*/ 0 h 1384995"/>
                          <a:gd name="connsiteX3" fmla="*/ 1592141 w 3803749"/>
                          <a:gd name="connsiteY3" fmla="*/ 0 h 1384995"/>
                          <a:gd name="connsiteX4" fmla="*/ 2021421 w 3803749"/>
                          <a:gd name="connsiteY4" fmla="*/ 0 h 1384995"/>
                          <a:gd name="connsiteX5" fmla="*/ 2602851 w 3803749"/>
                          <a:gd name="connsiteY5" fmla="*/ 0 h 1384995"/>
                          <a:gd name="connsiteX6" fmla="*/ 3222319 w 3803749"/>
                          <a:gd name="connsiteY6" fmla="*/ 0 h 1384995"/>
                          <a:gd name="connsiteX7" fmla="*/ 3803749 w 3803749"/>
                          <a:gd name="connsiteY7" fmla="*/ 0 h 1384995"/>
                          <a:gd name="connsiteX8" fmla="*/ 3803749 w 3803749"/>
                          <a:gd name="connsiteY8" fmla="*/ 433965 h 1384995"/>
                          <a:gd name="connsiteX9" fmla="*/ 3803749 w 3803749"/>
                          <a:gd name="connsiteY9" fmla="*/ 867930 h 1384995"/>
                          <a:gd name="connsiteX10" fmla="*/ 3803749 w 3803749"/>
                          <a:gd name="connsiteY10" fmla="*/ 1384995 h 1384995"/>
                          <a:gd name="connsiteX11" fmla="*/ 3184281 w 3803749"/>
                          <a:gd name="connsiteY11" fmla="*/ 1384995 h 1384995"/>
                          <a:gd name="connsiteX12" fmla="*/ 2678926 w 3803749"/>
                          <a:gd name="connsiteY12" fmla="*/ 1384995 h 1384995"/>
                          <a:gd name="connsiteX13" fmla="*/ 2135533 w 3803749"/>
                          <a:gd name="connsiteY13" fmla="*/ 1384995 h 1384995"/>
                          <a:gd name="connsiteX14" fmla="*/ 1630178 w 3803749"/>
                          <a:gd name="connsiteY14" fmla="*/ 1384995 h 1384995"/>
                          <a:gd name="connsiteX15" fmla="*/ 1048748 w 3803749"/>
                          <a:gd name="connsiteY15" fmla="*/ 1384995 h 1384995"/>
                          <a:gd name="connsiteX16" fmla="*/ 505355 w 3803749"/>
                          <a:gd name="connsiteY16" fmla="*/ 1384995 h 1384995"/>
                          <a:gd name="connsiteX17" fmla="*/ 0 w 3803749"/>
                          <a:gd name="connsiteY17" fmla="*/ 1384995 h 1384995"/>
                          <a:gd name="connsiteX18" fmla="*/ 0 w 3803749"/>
                          <a:gd name="connsiteY18" fmla="*/ 923330 h 1384995"/>
                          <a:gd name="connsiteX19" fmla="*/ 0 w 3803749"/>
                          <a:gd name="connsiteY19" fmla="*/ 447815 h 1384995"/>
                          <a:gd name="connsiteX20" fmla="*/ 0 w 3803749"/>
                          <a:gd name="connsiteY20"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03749" h="1384995" fill="none" extrusionOk="0">
                            <a:moveTo>
                              <a:pt x="0" y="0"/>
                            </a:moveTo>
                            <a:cubicBezTo>
                              <a:pt x="123907" y="-26176"/>
                              <a:pt x="284803" y="35866"/>
                              <a:pt x="543393" y="0"/>
                            </a:cubicBezTo>
                            <a:cubicBezTo>
                              <a:pt x="801983" y="-35866"/>
                              <a:pt x="829862" y="7214"/>
                              <a:pt x="1010710" y="0"/>
                            </a:cubicBezTo>
                            <a:cubicBezTo>
                              <a:pt x="1191558" y="-7214"/>
                              <a:pt x="1370287" y="55010"/>
                              <a:pt x="1592141" y="0"/>
                            </a:cubicBezTo>
                            <a:cubicBezTo>
                              <a:pt x="1813995" y="-55010"/>
                              <a:pt x="1879319" y="4068"/>
                              <a:pt x="2021421" y="0"/>
                            </a:cubicBezTo>
                            <a:cubicBezTo>
                              <a:pt x="2163523" y="-4068"/>
                              <a:pt x="2459931" y="20668"/>
                              <a:pt x="2602851" y="0"/>
                            </a:cubicBezTo>
                            <a:cubicBezTo>
                              <a:pt x="2745771" y="-20668"/>
                              <a:pt x="2952286" y="59616"/>
                              <a:pt x="3222319" y="0"/>
                            </a:cubicBezTo>
                            <a:cubicBezTo>
                              <a:pt x="3492352" y="-59616"/>
                              <a:pt x="3632597" y="51324"/>
                              <a:pt x="3803749" y="0"/>
                            </a:cubicBezTo>
                            <a:cubicBezTo>
                              <a:pt x="3853318" y="192061"/>
                              <a:pt x="3798919" y="266087"/>
                              <a:pt x="3803749" y="433965"/>
                            </a:cubicBezTo>
                            <a:cubicBezTo>
                              <a:pt x="3808579" y="601843"/>
                              <a:pt x="3772495" y="740530"/>
                              <a:pt x="3803749" y="867930"/>
                            </a:cubicBezTo>
                            <a:cubicBezTo>
                              <a:pt x="3835003" y="995330"/>
                              <a:pt x="3791490" y="1219428"/>
                              <a:pt x="3803749" y="1384995"/>
                            </a:cubicBezTo>
                            <a:cubicBezTo>
                              <a:pt x="3565408" y="1453768"/>
                              <a:pt x="3420161" y="1379328"/>
                              <a:pt x="3184281" y="1384995"/>
                            </a:cubicBezTo>
                            <a:cubicBezTo>
                              <a:pt x="2948401" y="1390662"/>
                              <a:pt x="2912691" y="1324547"/>
                              <a:pt x="2678926" y="1384995"/>
                            </a:cubicBezTo>
                            <a:cubicBezTo>
                              <a:pt x="2445161" y="1445443"/>
                              <a:pt x="2361866" y="1358206"/>
                              <a:pt x="2135533" y="1384995"/>
                            </a:cubicBezTo>
                            <a:cubicBezTo>
                              <a:pt x="1909200" y="1411784"/>
                              <a:pt x="1848697" y="1336104"/>
                              <a:pt x="1630178" y="1384995"/>
                            </a:cubicBezTo>
                            <a:cubicBezTo>
                              <a:pt x="1411660" y="1433886"/>
                              <a:pt x="1298045" y="1331556"/>
                              <a:pt x="1048748" y="1384995"/>
                            </a:cubicBezTo>
                            <a:cubicBezTo>
                              <a:pt x="799451" y="1438434"/>
                              <a:pt x="626206" y="1350427"/>
                              <a:pt x="505355" y="1384995"/>
                            </a:cubicBezTo>
                            <a:cubicBezTo>
                              <a:pt x="384504" y="1419563"/>
                              <a:pt x="190196" y="1372185"/>
                              <a:pt x="0" y="1384995"/>
                            </a:cubicBezTo>
                            <a:cubicBezTo>
                              <a:pt x="-36721" y="1289031"/>
                              <a:pt x="3080" y="1089998"/>
                              <a:pt x="0" y="923330"/>
                            </a:cubicBezTo>
                            <a:cubicBezTo>
                              <a:pt x="-3080" y="756662"/>
                              <a:pt x="18744" y="656905"/>
                              <a:pt x="0" y="447815"/>
                            </a:cubicBezTo>
                            <a:cubicBezTo>
                              <a:pt x="-18744" y="238726"/>
                              <a:pt x="44579" y="110941"/>
                              <a:pt x="0" y="0"/>
                            </a:cubicBezTo>
                            <a:close/>
                          </a:path>
                          <a:path w="3803749" h="1384995" stroke="0" extrusionOk="0">
                            <a:moveTo>
                              <a:pt x="0" y="0"/>
                            </a:moveTo>
                            <a:cubicBezTo>
                              <a:pt x="209135" y="-19814"/>
                              <a:pt x="287421" y="17691"/>
                              <a:pt x="429280" y="0"/>
                            </a:cubicBezTo>
                            <a:cubicBezTo>
                              <a:pt x="571139" y="-17691"/>
                              <a:pt x="761723" y="15122"/>
                              <a:pt x="1048748" y="0"/>
                            </a:cubicBezTo>
                            <a:cubicBezTo>
                              <a:pt x="1335773" y="-15122"/>
                              <a:pt x="1481493" y="51097"/>
                              <a:pt x="1592141" y="0"/>
                            </a:cubicBezTo>
                            <a:cubicBezTo>
                              <a:pt x="1702789" y="-51097"/>
                              <a:pt x="1870817" y="12382"/>
                              <a:pt x="2059458" y="0"/>
                            </a:cubicBezTo>
                            <a:cubicBezTo>
                              <a:pt x="2248099" y="-12382"/>
                              <a:pt x="2346387" y="37459"/>
                              <a:pt x="2602851" y="0"/>
                            </a:cubicBezTo>
                            <a:cubicBezTo>
                              <a:pt x="2859315" y="-37459"/>
                              <a:pt x="2960413" y="53533"/>
                              <a:pt x="3108206" y="0"/>
                            </a:cubicBezTo>
                            <a:cubicBezTo>
                              <a:pt x="3256000" y="-53533"/>
                              <a:pt x="3550608" y="66836"/>
                              <a:pt x="3803749" y="0"/>
                            </a:cubicBezTo>
                            <a:cubicBezTo>
                              <a:pt x="3804141" y="135147"/>
                              <a:pt x="3782222" y="255197"/>
                              <a:pt x="3803749" y="489365"/>
                            </a:cubicBezTo>
                            <a:cubicBezTo>
                              <a:pt x="3825276" y="723534"/>
                              <a:pt x="3796941" y="877051"/>
                              <a:pt x="3803749" y="978730"/>
                            </a:cubicBezTo>
                            <a:cubicBezTo>
                              <a:pt x="3810557" y="1080410"/>
                              <a:pt x="3769954" y="1233940"/>
                              <a:pt x="3803749" y="1384995"/>
                            </a:cubicBezTo>
                            <a:cubicBezTo>
                              <a:pt x="3598512" y="1442919"/>
                              <a:pt x="3457613" y="1358114"/>
                              <a:pt x="3260356" y="1384995"/>
                            </a:cubicBezTo>
                            <a:cubicBezTo>
                              <a:pt x="3063099" y="1411876"/>
                              <a:pt x="2893279" y="1378289"/>
                              <a:pt x="2793039" y="1384995"/>
                            </a:cubicBezTo>
                            <a:cubicBezTo>
                              <a:pt x="2692799" y="1391701"/>
                              <a:pt x="2405556" y="1384656"/>
                              <a:pt x="2287683" y="1384995"/>
                            </a:cubicBezTo>
                            <a:cubicBezTo>
                              <a:pt x="2169810" y="1385334"/>
                              <a:pt x="1973868" y="1344919"/>
                              <a:pt x="1668216" y="1384995"/>
                            </a:cubicBezTo>
                            <a:cubicBezTo>
                              <a:pt x="1362564" y="1425071"/>
                              <a:pt x="1310206" y="1352074"/>
                              <a:pt x="1162860" y="1384995"/>
                            </a:cubicBezTo>
                            <a:cubicBezTo>
                              <a:pt x="1015514" y="1417916"/>
                              <a:pt x="863214" y="1333933"/>
                              <a:pt x="695543" y="1384995"/>
                            </a:cubicBezTo>
                            <a:cubicBezTo>
                              <a:pt x="527872" y="1436057"/>
                              <a:pt x="214753" y="1378654"/>
                              <a:pt x="0" y="1384995"/>
                            </a:cubicBezTo>
                            <a:cubicBezTo>
                              <a:pt x="-2023" y="1256530"/>
                              <a:pt x="30177" y="1151250"/>
                              <a:pt x="0" y="964880"/>
                            </a:cubicBezTo>
                            <a:cubicBezTo>
                              <a:pt x="-30177" y="778511"/>
                              <a:pt x="20174" y="611405"/>
                              <a:pt x="0" y="489365"/>
                            </a:cubicBezTo>
                            <a:cubicBezTo>
                              <a:pt x="-20174" y="367326"/>
                              <a:pt x="52475" y="228517"/>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7BD93D2-7696-3B19-56DB-32F240392D84}"/>
                  </a:ext>
                </a:extLst>
              </p:cNvPr>
              <p:cNvSpPr txBox="1"/>
              <p:nvPr/>
            </p:nvSpPr>
            <p:spPr>
              <a:xfrm>
                <a:off x="5417118" y="6747135"/>
                <a:ext cx="3803749" cy="1384995"/>
              </a:xfrm>
              <a:custGeom>
                <a:avLst/>
                <a:gdLst>
                  <a:gd name="connsiteX0" fmla="*/ 0 w 3803749"/>
                  <a:gd name="connsiteY0" fmla="*/ 0 h 1384995"/>
                  <a:gd name="connsiteX1" fmla="*/ 543393 w 3803749"/>
                  <a:gd name="connsiteY1" fmla="*/ 0 h 1384995"/>
                  <a:gd name="connsiteX2" fmla="*/ 1010710 w 3803749"/>
                  <a:gd name="connsiteY2" fmla="*/ 0 h 1384995"/>
                  <a:gd name="connsiteX3" fmla="*/ 1592141 w 3803749"/>
                  <a:gd name="connsiteY3" fmla="*/ 0 h 1384995"/>
                  <a:gd name="connsiteX4" fmla="*/ 2021421 w 3803749"/>
                  <a:gd name="connsiteY4" fmla="*/ 0 h 1384995"/>
                  <a:gd name="connsiteX5" fmla="*/ 2602851 w 3803749"/>
                  <a:gd name="connsiteY5" fmla="*/ 0 h 1384995"/>
                  <a:gd name="connsiteX6" fmla="*/ 3222319 w 3803749"/>
                  <a:gd name="connsiteY6" fmla="*/ 0 h 1384995"/>
                  <a:gd name="connsiteX7" fmla="*/ 3803749 w 3803749"/>
                  <a:gd name="connsiteY7" fmla="*/ 0 h 1384995"/>
                  <a:gd name="connsiteX8" fmla="*/ 3803749 w 3803749"/>
                  <a:gd name="connsiteY8" fmla="*/ 433965 h 1384995"/>
                  <a:gd name="connsiteX9" fmla="*/ 3803749 w 3803749"/>
                  <a:gd name="connsiteY9" fmla="*/ 867930 h 1384995"/>
                  <a:gd name="connsiteX10" fmla="*/ 3803749 w 3803749"/>
                  <a:gd name="connsiteY10" fmla="*/ 1384995 h 1384995"/>
                  <a:gd name="connsiteX11" fmla="*/ 3184281 w 3803749"/>
                  <a:gd name="connsiteY11" fmla="*/ 1384995 h 1384995"/>
                  <a:gd name="connsiteX12" fmla="*/ 2678926 w 3803749"/>
                  <a:gd name="connsiteY12" fmla="*/ 1384995 h 1384995"/>
                  <a:gd name="connsiteX13" fmla="*/ 2135533 w 3803749"/>
                  <a:gd name="connsiteY13" fmla="*/ 1384995 h 1384995"/>
                  <a:gd name="connsiteX14" fmla="*/ 1630178 w 3803749"/>
                  <a:gd name="connsiteY14" fmla="*/ 1384995 h 1384995"/>
                  <a:gd name="connsiteX15" fmla="*/ 1048748 w 3803749"/>
                  <a:gd name="connsiteY15" fmla="*/ 1384995 h 1384995"/>
                  <a:gd name="connsiteX16" fmla="*/ 505355 w 3803749"/>
                  <a:gd name="connsiteY16" fmla="*/ 1384995 h 1384995"/>
                  <a:gd name="connsiteX17" fmla="*/ 0 w 3803749"/>
                  <a:gd name="connsiteY17" fmla="*/ 1384995 h 1384995"/>
                  <a:gd name="connsiteX18" fmla="*/ 0 w 3803749"/>
                  <a:gd name="connsiteY18" fmla="*/ 923330 h 1384995"/>
                  <a:gd name="connsiteX19" fmla="*/ 0 w 3803749"/>
                  <a:gd name="connsiteY19" fmla="*/ 447815 h 1384995"/>
                  <a:gd name="connsiteX20" fmla="*/ 0 w 3803749"/>
                  <a:gd name="connsiteY20"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03749" h="1384995" fill="none" extrusionOk="0">
                    <a:moveTo>
                      <a:pt x="0" y="0"/>
                    </a:moveTo>
                    <a:cubicBezTo>
                      <a:pt x="123907" y="-26176"/>
                      <a:pt x="284803" y="35866"/>
                      <a:pt x="543393" y="0"/>
                    </a:cubicBezTo>
                    <a:cubicBezTo>
                      <a:pt x="801983" y="-35866"/>
                      <a:pt x="829862" y="7214"/>
                      <a:pt x="1010710" y="0"/>
                    </a:cubicBezTo>
                    <a:cubicBezTo>
                      <a:pt x="1191558" y="-7214"/>
                      <a:pt x="1370287" y="55010"/>
                      <a:pt x="1592141" y="0"/>
                    </a:cubicBezTo>
                    <a:cubicBezTo>
                      <a:pt x="1813995" y="-55010"/>
                      <a:pt x="1879319" y="4068"/>
                      <a:pt x="2021421" y="0"/>
                    </a:cubicBezTo>
                    <a:cubicBezTo>
                      <a:pt x="2163523" y="-4068"/>
                      <a:pt x="2459931" y="20668"/>
                      <a:pt x="2602851" y="0"/>
                    </a:cubicBezTo>
                    <a:cubicBezTo>
                      <a:pt x="2745771" y="-20668"/>
                      <a:pt x="2952286" y="59616"/>
                      <a:pt x="3222319" y="0"/>
                    </a:cubicBezTo>
                    <a:cubicBezTo>
                      <a:pt x="3492352" y="-59616"/>
                      <a:pt x="3632597" y="51324"/>
                      <a:pt x="3803749" y="0"/>
                    </a:cubicBezTo>
                    <a:cubicBezTo>
                      <a:pt x="3853318" y="192061"/>
                      <a:pt x="3798919" y="266087"/>
                      <a:pt x="3803749" y="433965"/>
                    </a:cubicBezTo>
                    <a:cubicBezTo>
                      <a:pt x="3808579" y="601843"/>
                      <a:pt x="3772495" y="740530"/>
                      <a:pt x="3803749" y="867930"/>
                    </a:cubicBezTo>
                    <a:cubicBezTo>
                      <a:pt x="3835003" y="995330"/>
                      <a:pt x="3791490" y="1219428"/>
                      <a:pt x="3803749" y="1384995"/>
                    </a:cubicBezTo>
                    <a:cubicBezTo>
                      <a:pt x="3565408" y="1453768"/>
                      <a:pt x="3420161" y="1379328"/>
                      <a:pt x="3184281" y="1384995"/>
                    </a:cubicBezTo>
                    <a:cubicBezTo>
                      <a:pt x="2948401" y="1390662"/>
                      <a:pt x="2912691" y="1324547"/>
                      <a:pt x="2678926" y="1384995"/>
                    </a:cubicBezTo>
                    <a:cubicBezTo>
                      <a:pt x="2445161" y="1445443"/>
                      <a:pt x="2361866" y="1358206"/>
                      <a:pt x="2135533" y="1384995"/>
                    </a:cubicBezTo>
                    <a:cubicBezTo>
                      <a:pt x="1909200" y="1411784"/>
                      <a:pt x="1848697" y="1336104"/>
                      <a:pt x="1630178" y="1384995"/>
                    </a:cubicBezTo>
                    <a:cubicBezTo>
                      <a:pt x="1411660" y="1433886"/>
                      <a:pt x="1298045" y="1331556"/>
                      <a:pt x="1048748" y="1384995"/>
                    </a:cubicBezTo>
                    <a:cubicBezTo>
                      <a:pt x="799451" y="1438434"/>
                      <a:pt x="626206" y="1350427"/>
                      <a:pt x="505355" y="1384995"/>
                    </a:cubicBezTo>
                    <a:cubicBezTo>
                      <a:pt x="384504" y="1419563"/>
                      <a:pt x="190196" y="1372185"/>
                      <a:pt x="0" y="1384995"/>
                    </a:cubicBezTo>
                    <a:cubicBezTo>
                      <a:pt x="-36721" y="1289031"/>
                      <a:pt x="3080" y="1089998"/>
                      <a:pt x="0" y="923330"/>
                    </a:cubicBezTo>
                    <a:cubicBezTo>
                      <a:pt x="-3080" y="756662"/>
                      <a:pt x="18744" y="656905"/>
                      <a:pt x="0" y="447815"/>
                    </a:cubicBezTo>
                    <a:cubicBezTo>
                      <a:pt x="-18744" y="238726"/>
                      <a:pt x="44579" y="110941"/>
                      <a:pt x="0" y="0"/>
                    </a:cubicBezTo>
                    <a:close/>
                  </a:path>
                  <a:path w="3803749" h="1384995" stroke="0" extrusionOk="0">
                    <a:moveTo>
                      <a:pt x="0" y="0"/>
                    </a:moveTo>
                    <a:cubicBezTo>
                      <a:pt x="209135" y="-19814"/>
                      <a:pt x="287421" y="17691"/>
                      <a:pt x="429280" y="0"/>
                    </a:cubicBezTo>
                    <a:cubicBezTo>
                      <a:pt x="571139" y="-17691"/>
                      <a:pt x="761723" y="15122"/>
                      <a:pt x="1048748" y="0"/>
                    </a:cubicBezTo>
                    <a:cubicBezTo>
                      <a:pt x="1335773" y="-15122"/>
                      <a:pt x="1481493" y="51097"/>
                      <a:pt x="1592141" y="0"/>
                    </a:cubicBezTo>
                    <a:cubicBezTo>
                      <a:pt x="1702789" y="-51097"/>
                      <a:pt x="1870817" y="12382"/>
                      <a:pt x="2059458" y="0"/>
                    </a:cubicBezTo>
                    <a:cubicBezTo>
                      <a:pt x="2248099" y="-12382"/>
                      <a:pt x="2346387" y="37459"/>
                      <a:pt x="2602851" y="0"/>
                    </a:cubicBezTo>
                    <a:cubicBezTo>
                      <a:pt x="2859315" y="-37459"/>
                      <a:pt x="2960413" y="53533"/>
                      <a:pt x="3108206" y="0"/>
                    </a:cubicBezTo>
                    <a:cubicBezTo>
                      <a:pt x="3256000" y="-53533"/>
                      <a:pt x="3550608" y="66836"/>
                      <a:pt x="3803749" y="0"/>
                    </a:cubicBezTo>
                    <a:cubicBezTo>
                      <a:pt x="3804141" y="135147"/>
                      <a:pt x="3782222" y="255197"/>
                      <a:pt x="3803749" y="489365"/>
                    </a:cubicBezTo>
                    <a:cubicBezTo>
                      <a:pt x="3825276" y="723534"/>
                      <a:pt x="3796941" y="877051"/>
                      <a:pt x="3803749" y="978730"/>
                    </a:cubicBezTo>
                    <a:cubicBezTo>
                      <a:pt x="3810557" y="1080410"/>
                      <a:pt x="3769954" y="1233940"/>
                      <a:pt x="3803749" y="1384995"/>
                    </a:cubicBezTo>
                    <a:cubicBezTo>
                      <a:pt x="3598512" y="1442919"/>
                      <a:pt x="3457613" y="1358114"/>
                      <a:pt x="3260356" y="1384995"/>
                    </a:cubicBezTo>
                    <a:cubicBezTo>
                      <a:pt x="3063099" y="1411876"/>
                      <a:pt x="2893279" y="1378289"/>
                      <a:pt x="2793039" y="1384995"/>
                    </a:cubicBezTo>
                    <a:cubicBezTo>
                      <a:pt x="2692799" y="1391701"/>
                      <a:pt x="2405556" y="1384656"/>
                      <a:pt x="2287683" y="1384995"/>
                    </a:cubicBezTo>
                    <a:cubicBezTo>
                      <a:pt x="2169810" y="1385334"/>
                      <a:pt x="1973868" y="1344919"/>
                      <a:pt x="1668216" y="1384995"/>
                    </a:cubicBezTo>
                    <a:cubicBezTo>
                      <a:pt x="1362564" y="1425071"/>
                      <a:pt x="1310206" y="1352074"/>
                      <a:pt x="1162860" y="1384995"/>
                    </a:cubicBezTo>
                    <a:cubicBezTo>
                      <a:pt x="1015514" y="1417916"/>
                      <a:pt x="863214" y="1333933"/>
                      <a:pt x="695543" y="1384995"/>
                    </a:cubicBezTo>
                    <a:cubicBezTo>
                      <a:pt x="527872" y="1436057"/>
                      <a:pt x="214753" y="1378654"/>
                      <a:pt x="0" y="1384995"/>
                    </a:cubicBezTo>
                    <a:cubicBezTo>
                      <a:pt x="-2023" y="1256530"/>
                      <a:pt x="30177" y="1151250"/>
                      <a:pt x="0" y="964880"/>
                    </a:cubicBezTo>
                    <a:cubicBezTo>
                      <a:pt x="-30177" y="778511"/>
                      <a:pt x="20174" y="611405"/>
                      <a:pt x="0" y="489365"/>
                    </a:cubicBezTo>
                    <a:cubicBezTo>
                      <a:pt x="-20174" y="367326"/>
                      <a:pt x="52475" y="228517"/>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453369058">
                      <a:prstGeom prst="rect">
                        <a:avLst/>
                      </a:prstGeom>
                      <ask:type>
                        <ask:lineSketchScribble/>
                      </ask:type>
                    </ask:lineSketchStyleProps>
                  </a:ext>
                </a:extLst>
              </a:ln>
            </p:spPr>
            <p:txBody>
              <a:bodyPr wrap="square">
                <a:spAutoFit/>
              </a:bodyPr>
              <a:lstStyle/>
              <a:p>
                <a:pPr marL="514350" indent="-514350">
                  <a:buFont typeface="+mj-lt"/>
                  <a:buAutoNum type="arabicPeriod"/>
                </a:pPr>
                <a14:m>
                  <m:oMath xmlns:m="http://schemas.openxmlformats.org/officeDocument/2006/math">
                    <m:r>
                      <a:rPr lang="en-US" sz="2800" b="0" i="1" smtClean="0">
                        <a:latin typeface="Cambria Math" panose="02040503050406030204" pitchFamily="18" charset="0"/>
                        <a:ea typeface="Cambria" panose="02040503050406030204" pitchFamily="18" charset="0"/>
                      </a:rPr>
                      <m:t>𝑃</m:t>
                    </m:r>
                    <m:d>
                      <m:dPr>
                        <m:ctrlPr>
                          <a:rPr lang="en-US" sz="2800" b="0" i="1" smtClean="0">
                            <a:latin typeface="Cambria Math" panose="02040503050406030204" pitchFamily="18" charset="0"/>
                            <a:ea typeface="Cambria" panose="02040503050406030204" pitchFamily="18" charset="0"/>
                          </a:rPr>
                        </m:ctrlPr>
                      </m:dPr>
                      <m:e>
                        <m:r>
                          <a:rPr lang="en-US" sz="2800" b="0" i="1" smtClean="0">
                            <a:latin typeface="Cambria Math" panose="02040503050406030204" pitchFamily="18" charset="0"/>
                            <a:ea typeface="Cambria" panose="02040503050406030204" pitchFamily="18" charset="0"/>
                          </a:rPr>
                          <m:t>𝐵</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𝑜𝑟</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𝐶</m:t>
                        </m:r>
                      </m:e>
                    </m:d>
                  </m:oMath>
                </a14:m>
                <a:endParaRPr lang="en-US" sz="2800" b="0" dirty="0">
                  <a:latin typeface="Cambria" panose="02040503050406030204" pitchFamily="18" charset="0"/>
                  <a:ea typeface="Cambria" panose="02040503050406030204" pitchFamily="18" charset="0"/>
                </a:endParaRPr>
              </a:p>
              <a:p>
                <a:pPr marL="514350" indent="-514350">
                  <a:buFont typeface="+mj-lt"/>
                  <a:buAutoNum type="arabicPeriod"/>
                </a:pPr>
                <a14:m>
                  <m:oMath xmlns:m="http://schemas.openxmlformats.org/officeDocument/2006/math">
                    <m:r>
                      <a:rPr lang="en-US" sz="2800" b="0" i="1" smtClean="0">
                        <a:latin typeface="Cambria Math" panose="02040503050406030204" pitchFamily="18" charset="0"/>
                        <a:ea typeface="Cambria" panose="02040503050406030204" pitchFamily="18" charset="0"/>
                      </a:rPr>
                      <m:t>𝑃</m:t>
                    </m:r>
                    <m:r>
                      <a:rPr lang="en-US" sz="2800" b="0" i="1" smtClean="0">
                        <a:latin typeface="Cambria Math" panose="02040503050406030204" pitchFamily="18" charset="0"/>
                        <a:ea typeface="Cambria" panose="02040503050406030204" pitchFamily="18" charset="0"/>
                      </a:rPr>
                      <m:t>(</m:t>
                    </m:r>
                    <m:r>
                      <a:rPr lang="en-US" sz="2800" b="0" i="1" smtClean="0">
                        <a:latin typeface="Cambria Math" panose="02040503050406030204" pitchFamily="18" charset="0"/>
                        <a:ea typeface="Cambria" panose="02040503050406030204" pitchFamily="18" charset="0"/>
                      </a:rPr>
                      <m:t>𝐵</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𝑎𝑛𝑑</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𝐶</m:t>
                    </m:r>
                    <m:r>
                      <a:rPr lang="en-US" sz="2800" b="0" i="1" smtClean="0">
                        <a:latin typeface="Cambria Math" panose="02040503050406030204" pitchFamily="18" charset="0"/>
                        <a:ea typeface="Cambria" panose="02040503050406030204" pitchFamily="18" charset="0"/>
                      </a:rPr>
                      <m:t>)</m:t>
                    </m:r>
                  </m:oMath>
                </a14:m>
                <a:endParaRPr lang="en-US" sz="2800" dirty="0">
                  <a:latin typeface="Cambria" panose="02040503050406030204" pitchFamily="18" charset="0"/>
                  <a:ea typeface="Cambria" panose="02040503050406030204" pitchFamily="18" charset="0"/>
                </a:endParaRPr>
              </a:p>
              <a:p>
                <a:pPr marL="514350" indent="-514350">
                  <a:buFont typeface="+mj-lt"/>
                  <a:buAutoNum type="arabicPeriod"/>
                </a:pPr>
                <a14:m>
                  <m:oMath xmlns:m="http://schemas.openxmlformats.org/officeDocument/2006/math">
                    <m:r>
                      <a:rPr lang="en-US" sz="2800" b="0" i="1" smtClean="0">
                        <a:latin typeface="Cambria Math" panose="02040503050406030204" pitchFamily="18" charset="0"/>
                        <a:ea typeface="Cambria" panose="02040503050406030204" pitchFamily="18" charset="0"/>
                      </a:rPr>
                      <m:t>𝑃</m:t>
                    </m:r>
                    <m:r>
                      <a:rPr lang="en-US" sz="2800" b="0" i="1" smtClean="0">
                        <a:latin typeface="Cambria Math" panose="02040503050406030204" pitchFamily="18" charset="0"/>
                        <a:ea typeface="Cambria" panose="02040503050406030204" pitchFamily="18" charset="0"/>
                      </a:rPr>
                      <m:t>(</m:t>
                    </m:r>
                    <m:r>
                      <a:rPr lang="en-US" sz="2800" b="0" i="1" smtClean="0">
                        <a:latin typeface="Cambria Math" panose="02040503050406030204" pitchFamily="18" charset="0"/>
                        <a:ea typeface="Cambria" panose="02040503050406030204" pitchFamily="18" charset="0"/>
                      </a:rPr>
                      <m:t>𝐵</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𝑤𝑖𝑙𝑙</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𝑛𝑜𝑡</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𝑜𝑐𝑐𝑢𝑟</m:t>
                    </m:r>
                    <m:r>
                      <a:rPr lang="en-US" sz="2800" b="0" i="1" smtClean="0">
                        <a:latin typeface="Cambria Math" panose="02040503050406030204" pitchFamily="18" charset="0"/>
                        <a:ea typeface="Cambria" panose="02040503050406030204" pitchFamily="18" charset="0"/>
                      </a:rPr>
                      <m:t>)</m:t>
                    </m:r>
                  </m:oMath>
                </a14:m>
                <a:endParaRPr lang="en-US" sz="2800" dirty="0">
                  <a:latin typeface="Cambria" panose="02040503050406030204" pitchFamily="18" charset="0"/>
                  <a:ea typeface="Cambria" panose="02040503050406030204" pitchFamily="18" charset="0"/>
                </a:endParaRPr>
              </a:p>
            </p:txBody>
          </p:sp>
        </mc:Choice>
        <mc:Fallback xmlns="">
          <p:sp>
            <p:nvSpPr>
              <p:cNvPr id="9" name="TextBox 8">
                <a:extLst>
                  <a:ext uri="{FF2B5EF4-FFF2-40B4-BE49-F238E27FC236}">
                    <a16:creationId xmlns:a16="http://schemas.microsoft.com/office/drawing/2014/main" id="{87BD93D2-7696-3B19-56DB-32F240392D84}"/>
                  </a:ext>
                </a:extLst>
              </p:cNvPr>
              <p:cNvSpPr txBox="1">
                <a:spLocks noRot="1" noChangeAspect="1" noMove="1" noResize="1" noEditPoints="1" noAdjustHandles="1" noChangeArrowheads="1" noChangeShapeType="1" noTextEdit="1"/>
              </p:cNvSpPr>
              <p:nvPr/>
            </p:nvSpPr>
            <p:spPr>
              <a:xfrm>
                <a:off x="5417118" y="6747135"/>
                <a:ext cx="3803749" cy="1384995"/>
              </a:xfrm>
              <a:prstGeom prst="rect">
                <a:avLst/>
              </a:prstGeom>
              <a:blipFill>
                <a:blip r:embed="rId3"/>
                <a:stretch>
                  <a:fillRect/>
                </a:stretch>
              </a:blipFill>
              <a:ln w="12700">
                <a:solidFill>
                  <a:schemeClr val="tx1"/>
                </a:solidFill>
                <a:extLst>
                  <a:ext uri="{C807C97D-BFC1-408E-A445-0C87EB9F89A2}">
                    <ask:lineSketchStyleProps xmlns:ask="http://schemas.microsoft.com/office/drawing/2018/sketchyshapes" sd="453369058">
                      <a:custGeom>
                        <a:avLst/>
                        <a:gdLst>
                          <a:gd name="connsiteX0" fmla="*/ 0 w 3803749"/>
                          <a:gd name="connsiteY0" fmla="*/ 0 h 1384995"/>
                          <a:gd name="connsiteX1" fmla="*/ 543393 w 3803749"/>
                          <a:gd name="connsiteY1" fmla="*/ 0 h 1384995"/>
                          <a:gd name="connsiteX2" fmla="*/ 1010710 w 3803749"/>
                          <a:gd name="connsiteY2" fmla="*/ 0 h 1384995"/>
                          <a:gd name="connsiteX3" fmla="*/ 1592141 w 3803749"/>
                          <a:gd name="connsiteY3" fmla="*/ 0 h 1384995"/>
                          <a:gd name="connsiteX4" fmla="*/ 2021421 w 3803749"/>
                          <a:gd name="connsiteY4" fmla="*/ 0 h 1384995"/>
                          <a:gd name="connsiteX5" fmla="*/ 2602851 w 3803749"/>
                          <a:gd name="connsiteY5" fmla="*/ 0 h 1384995"/>
                          <a:gd name="connsiteX6" fmla="*/ 3222319 w 3803749"/>
                          <a:gd name="connsiteY6" fmla="*/ 0 h 1384995"/>
                          <a:gd name="connsiteX7" fmla="*/ 3803749 w 3803749"/>
                          <a:gd name="connsiteY7" fmla="*/ 0 h 1384995"/>
                          <a:gd name="connsiteX8" fmla="*/ 3803749 w 3803749"/>
                          <a:gd name="connsiteY8" fmla="*/ 433965 h 1384995"/>
                          <a:gd name="connsiteX9" fmla="*/ 3803749 w 3803749"/>
                          <a:gd name="connsiteY9" fmla="*/ 867930 h 1384995"/>
                          <a:gd name="connsiteX10" fmla="*/ 3803749 w 3803749"/>
                          <a:gd name="connsiteY10" fmla="*/ 1384995 h 1384995"/>
                          <a:gd name="connsiteX11" fmla="*/ 3184281 w 3803749"/>
                          <a:gd name="connsiteY11" fmla="*/ 1384995 h 1384995"/>
                          <a:gd name="connsiteX12" fmla="*/ 2678926 w 3803749"/>
                          <a:gd name="connsiteY12" fmla="*/ 1384995 h 1384995"/>
                          <a:gd name="connsiteX13" fmla="*/ 2135533 w 3803749"/>
                          <a:gd name="connsiteY13" fmla="*/ 1384995 h 1384995"/>
                          <a:gd name="connsiteX14" fmla="*/ 1630178 w 3803749"/>
                          <a:gd name="connsiteY14" fmla="*/ 1384995 h 1384995"/>
                          <a:gd name="connsiteX15" fmla="*/ 1048748 w 3803749"/>
                          <a:gd name="connsiteY15" fmla="*/ 1384995 h 1384995"/>
                          <a:gd name="connsiteX16" fmla="*/ 505355 w 3803749"/>
                          <a:gd name="connsiteY16" fmla="*/ 1384995 h 1384995"/>
                          <a:gd name="connsiteX17" fmla="*/ 0 w 3803749"/>
                          <a:gd name="connsiteY17" fmla="*/ 1384995 h 1384995"/>
                          <a:gd name="connsiteX18" fmla="*/ 0 w 3803749"/>
                          <a:gd name="connsiteY18" fmla="*/ 923330 h 1384995"/>
                          <a:gd name="connsiteX19" fmla="*/ 0 w 3803749"/>
                          <a:gd name="connsiteY19" fmla="*/ 447815 h 1384995"/>
                          <a:gd name="connsiteX20" fmla="*/ 0 w 3803749"/>
                          <a:gd name="connsiteY20"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03749" h="1384995" fill="none" extrusionOk="0">
                            <a:moveTo>
                              <a:pt x="0" y="0"/>
                            </a:moveTo>
                            <a:cubicBezTo>
                              <a:pt x="123907" y="-26176"/>
                              <a:pt x="284803" y="35866"/>
                              <a:pt x="543393" y="0"/>
                            </a:cubicBezTo>
                            <a:cubicBezTo>
                              <a:pt x="801983" y="-35866"/>
                              <a:pt x="829862" y="7214"/>
                              <a:pt x="1010710" y="0"/>
                            </a:cubicBezTo>
                            <a:cubicBezTo>
                              <a:pt x="1191558" y="-7214"/>
                              <a:pt x="1370287" y="55010"/>
                              <a:pt x="1592141" y="0"/>
                            </a:cubicBezTo>
                            <a:cubicBezTo>
                              <a:pt x="1813995" y="-55010"/>
                              <a:pt x="1879319" y="4068"/>
                              <a:pt x="2021421" y="0"/>
                            </a:cubicBezTo>
                            <a:cubicBezTo>
                              <a:pt x="2163523" y="-4068"/>
                              <a:pt x="2459931" y="20668"/>
                              <a:pt x="2602851" y="0"/>
                            </a:cubicBezTo>
                            <a:cubicBezTo>
                              <a:pt x="2745771" y="-20668"/>
                              <a:pt x="2952286" y="59616"/>
                              <a:pt x="3222319" y="0"/>
                            </a:cubicBezTo>
                            <a:cubicBezTo>
                              <a:pt x="3492352" y="-59616"/>
                              <a:pt x="3632597" y="51324"/>
                              <a:pt x="3803749" y="0"/>
                            </a:cubicBezTo>
                            <a:cubicBezTo>
                              <a:pt x="3853318" y="192061"/>
                              <a:pt x="3798919" y="266087"/>
                              <a:pt x="3803749" y="433965"/>
                            </a:cubicBezTo>
                            <a:cubicBezTo>
                              <a:pt x="3808579" y="601843"/>
                              <a:pt x="3772495" y="740530"/>
                              <a:pt x="3803749" y="867930"/>
                            </a:cubicBezTo>
                            <a:cubicBezTo>
                              <a:pt x="3835003" y="995330"/>
                              <a:pt x="3791490" y="1219428"/>
                              <a:pt x="3803749" y="1384995"/>
                            </a:cubicBezTo>
                            <a:cubicBezTo>
                              <a:pt x="3565408" y="1453768"/>
                              <a:pt x="3420161" y="1379328"/>
                              <a:pt x="3184281" y="1384995"/>
                            </a:cubicBezTo>
                            <a:cubicBezTo>
                              <a:pt x="2948401" y="1390662"/>
                              <a:pt x="2912691" y="1324547"/>
                              <a:pt x="2678926" y="1384995"/>
                            </a:cubicBezTo>
                            <a:cubicBezTo>
                              <a:pt x="2445161" y="1445443"/>
                              <a:pt x="2361866" y="1358206"/>
                              <a:pt x="2135533" y="1384995"/>
                            </a:cubicBezTo>
                            <a:cubicBezTo>
                              <a:pt x="1909200" y="1411784"/>
                              <a:pt x="1848697" y="1336104"/>
                              <a:pt x="1630178" y="1384995"/>
                            </a:cubicBezTo>
                            <a:cubicBezTo>
                              <a:pt x="1411660" y="1433886"/>
                              <a:pt x="1298045" y="1331556"/>
                              <a:pt x="1048748" y="1384995"/>
                            </a:cubicBezTo>
                            <a:cubicBezTo>
                              <a:pt x="799451" y="1438434"/>
                              <a:pt x="626206" y="1350427"/>
                              <a:pt x="505355" y="1384995"/>
                            </a:cubicBezTo>
                            <a:cubicBezTo>
                              <a:pt x="384504" y="1419563"/>
                              <a:pt x="190196" y="1372185"/>
                              <a:pt x="0" y="1384995"/>
                            </a:cubicBezTo>
                            <a:cubicBezTo>
                              <a:pt x="-36721" y="1289031"/>
                              <a:pt x="3080" y="1089998"/>
                              <a:pt x="0" y="923330"/>
                            </a:cubicBezTo>
                            <a:cubicBezTo>
                              <a:pt x="-3080" y="756662"/>
                              <a:pt x="18744" y="656905"/>
                              <a:pt x="0" y="447815"/>
                            </a:cubicBezTo>
                            <a:cubicBezTo>
                              <a:pt x="-18744" y="238726"/>
                              <a:pt x="44579" y="110941"/>
                              <a:pt x="0" y="0"/>
                            </a:cubicBezTo>
                            <a:close/>
                          </a:path>
                          <a:path w="3803749" h="1384995" stroke="0" extrusionOk="0">
                            <a:moveTo>
                              <a:pt x="0" y="0"/>
                            </a:moveTo>
                            <a:cubicBezTo>
                              <a:pt x="209135" y="-19814"/>
                              <a:pt x="287421" y="17691"/>
                              <a:pt x="429280" y="0"/>
                            </a:cubicBezTo>
                            <a:cubicBezTo>
                              <a:pt x="571139" y="-17691"/>
                              <a:pt x="761723" y="15122"/>
                              <a:pt x="1048748" y="0"/>
                            </a:cubicBezTo>
                            <a:cubicBezTo>
                              <a:pt x="1335773" y="-15122"/>
                              <a:pt x="1481493" y="51097"/>
                              <a:pt x="1592141" y="0"/>
                            </a:cubicBezTo>
                            <a:cubicBezTo>
                              <a:pt x="1702789" y="-51097"/>
                              <a:pt x="1870817" y="12382"/>
                              <a:pt x="2059458" y="0"/>
                            </a:cubicBezTo>
                            <a:cubicBezTo>
                              <a:pt x="2248099" y="-12382"/>
                              <a:pt x="2346387" y="37459"/>
                              <a:pt x="2602851" y="0"/>
                            </a:cubicBezTo>
                            <a:cubicBezTo>
                              <a:pt x="2859315" y="-37459"/>
                              <a:pt x="2960413" y="53533"/>
                              <a:pt x="3108206" y="0"/>
                            </a:cubicBezTo>
                            <a:cubicBezTo>
                              <a:pt x="3256000" y="-53533"/>
                              <a:pt x="3550608" y="66836"/>
                              <a:pt x="3803749" y="0"/>
                            </a:cubicBezTo>
                            <a:cubicBezTo>
                              <a:pt x="3804141" y="135147"/>
                              <a:pt x="3782222" y="255197"/>
                              <a:pt x="3803749" y="489365"/>
                            </a:cubicBezTo>
                            <a:cubicBezTo>
                              <a:pt x="3825276" y="723534"/>
                              <a:pt x="3796941" y="877051"/>
                              <a:pt x="3803749" y="978730"/>
                            </a:cubicBezTo>
                            <a:cubicBezTo>
                              <a:pt x="3810557" y="1080410"/>
                              <a:pt x="3769954" y="1233940"/>
                              <a:pt x="3803749" y="1384995"/>
                            </a:cubicBezTo>
                            <a:cubicBezTo>
                              <a:pt x="3598512" y="1442919"/>
                              <a:pt x="3457613" y="1358114"/>
                              <a:pt x="3260356" y="1384995"/>
                            </a:cubicBezTo>
                            <a:cubicBezTo>
                              <a:pt x="3063099" y="1411876"/>
                              <a:pt x="2893279" y="1378289"/>
                              <a:pt x="2793039" y="1384995"/>
                            </a:cubicBezTo>
                            <a:cubicBezTo>
                              <a:pt x="2692799" y="1391701"/>
                              <a:pt x="2405556" y="1384656"/>
                              <a:pt x="2287683" y="1384995"/>
                            </a:cubicBezTo>
                            <a:cubicBezTo>
                              <a:pt x="2169810" y="1385334"/>
                              <a:pt x="1973868" y="1344919"/>
                              <a:pt x="1668216" y="1384995"/>
                            </a:cubicBezTo>
                            <a:cubicBezTo>
                              <a:pt x="1362564" y="1425071"/>
                              <a:pt x="1310206" y="1352074"/>
                              <a:pt x="1162860" y="1384995"/>
                            </a:cubicBezTo>
                            <a:cubicBezTo>
                              <a:pt x="1015514" y="1417916"/>
                              <a:pt x="863214" y="1333933"/>
                              <a:pt x="695543" y="1384995"/>
                            </a:cubicBezTo>
                            <a:cubicBezTo>
                              <a:pt x="527872" y="1436057"/>
                              <a:pt x="214753" y="1378654"/>
                              <a:pt x="0" y="1384995"/>
                            </a:cubicBezTo>
                            <a:cubicBezTo>
                              <a:pt x="-2023" y="1256530"/>
                              <a:pt x="30177" y="1151250"/>
                              <a:pt x="0" y="964880"/>
                            </a:cubicBezTo>
                            <a:cubicBezTo>
                              <a:pt x="-30177" y="778511"/>
                              <a:pt x="20174" y="611405"/>
                              <a:pt x="0" y="489365"/>
                            </a:cubicBezTo>
                            <a:cubicBezTo>
                              <a:pt x="-20174" y="367326"/>
                              <a:pt x="52475" y="228517"/>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6CDE93B-3559-438A-F4D8-7FED2ABF4D52}"/>
                  </a:ext>
                </a:extLst>
              </p:cNvPr>
              <p:cNvSpPr txBox="1"/>
              <p:nvPr/>
            </p:nvSpPr>
            <p:spPr>
              <a:xfrm>
                <a:off x="9952575" y="6747135"/>
                <a:ext cx="3803749" cy="1384995"/>
              </a:xfrm>
              <a:custGeom>
                <a:avLst/>
                <a:gdLst>
                  <a:gd name="connsiteX0" fmla="*/ 0 w 3803749"/>
                  <a:gd name="connsiteY0" fmla="*/ 0 h 1384995"/>
                  <a:gd name="connsiteX1" fmla="*/ 543393 w 3803749"/>
                  <a:gd name="connsiteY1" fmla="*/ 0 h 1384995"/>
                  <a:gd name="connsiteX2" fmla="*/ 1010710 w 3803749"/>
                  <a:gd name="connsiteY2" fmla="*/ 0 h 1384995"/>
                  <a:gd name="connsiteX3" fmla="*/ 1592141 w 3803749"/>
                  <a:gd name="connsiteY3" fmla="*/ 0 h 1384995"/>
                  <a:gd name="connsiteX4" fmla="*/ 2021421 w 3803749"/>
                  <a:gd name="connsiteY4" fmla="*/ 0 h 1384995"/>
                  <a:gd name="connsiteX5" fmla="*/ 2602851 w 3803749"/>
                  <a:gd name="connsiteY5" fmla="*/ 0 h 1384995"/>
                  <a:gd name="connsiteX6" fmla="*/ 3222319 w 3803749"/>
                  <a:gd name="connsiteY6" fmla="*/ 0 h 1384995"/>
                  <a:gd name="connsiteX7" fmla="*/ 3803749 w 3803749"/>
                  <a:gd name="connsiteY7" fmla="*/ 0 h 1384995"/>
                  <a:gd name="connsiteX8" fmla="*/ 3803749 w 3803749"/>
                  <a:gd name="connsiteY8" fmla="*/ 433965 h 1384995"/>
                  <a:gd name="connsiteX9" fmla="*/ 3803749 w 3803749"/>
                  <a:gd name="connsiteY9" fmla="*/ 867930 h 1384995"/>
                  <a:gd name="connsiteX10" fmla="*/ 3803749 w 3803749"/>
                  <a:gd name="connsiteY10" fmla="*/ 1384995 h 1384995"/>
                  <a:gd name="connsiteX11" fmla="*/ 3184281 w 3803749"/>
                  <a:gd name="connsiteY11" fmla="*/ 1384995 h 1384995"/>
                  <a:gd name="connsiteX12" fmla="*/ 2678926 w 3803749"/>
                  <a:gd name="connsiteY12" fmla="*/ 1384995 h 1384995"/>
                  <a:gd name="connsiteX13" fmla="*/ 2135533 w 3803749"/>
                  <a:gd name="connsiteY13" fmla="*/ 1384995 h 1384995"/>
                  <a:gd name="connsiteX14" fmla="*/ 1630178 w 3803749"/>
                  <a:gd name="connsiteY14" fmla="*/ 1384995 h 1384995"/>
                  <a:gd name="connsiteX15" fmla="*/ 1048748 w 3803749"/>
                  <a:gd name="connsiteY15" fmla="*/ 1384995 h 1384995"/>
                  <a:gd name="connsiteX16" fmla="*/ 505355 w 3803749"/>
                  <a:gd name="connsiteY16" fmla="*/ 1384995 h 1384995"/>
                  <a:gd name="connsiteX17" fmla="*/ 0 w 3803749"/>
                  <a:gd name="connsiteY17" fmla="*/ 1384995 h 1384995"/>
                  <a:gd name="connsiteX18" fmla="*/ 0 w 3803749"/>
                  <a:gd name="connsiteY18" fmla="*/ 923330 h 1384995"/>
                  <a:gd name="connsiteX19" fmla="*/ 0 w 3803749"/>
                  <a:gd name="connsiteY19" fmla="*/ 447815 h 1384995"/>
                  <a:gd name="connsiteX20" fmla="*/ 0 w 3803749"/>
                  <a:gd name="connsiteY20"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03749" h="1384995" fill="none" extrusionOk="0">
                    <a:moveTo>
                      <a:pt x="0" y="0"/>
                    </a:moveTo>
                    <a:cubicBezTo>
                      <a:pt x="123907" y="-26176"/>
                      <a:pt x="284803" y="35866"/>
                      <a:pt x="543393" y="0"/>
                    </a:cubicBezTo>
                    <a:cubicBezTo>
                      <a:pt x="801983" y="-35866"/>
                      <a:pt x="829862" y="7214"/>
                      <a:pt x="1010710" y="0"/>
                    </a:cubicBezTo>
                    <a:cubicBezTo>
                      <a:pt x="1191558" y="-7214"/>
                      <a:pt x="1370287" y="55010"/>
                      <a:pt x="1592141" y="0"/>
                    </a:cubicBezTo>
                    <a:cubicBezTo>
                      <a:pt x="1813995" y="-55010"/>
                      <a:pt x="1879319" y="4068"/>
                      <a:pt x="2021421" y="0"/>
                    </a:cubicBezTo>
                    <a:cubicBezTo>
                      <a:pt x="2163523" y="-4068"/>
                      <a:pt x="2459931" y="20668"/>
                      <a:pt x="2602851" y="0"/>
                    </a:cubicBezTo>
                    <a:cubicBezTo>
                      <a:pt x="2745771" y="-20668"/>
                      <a:pt x="2952286" y="59616"/>
                      <a:pt x="3222319" y="0"/>
                    </a:cubicBezTo>
                    <a:cubicBezTo>
                      <a:pt x="3492352" y="-59616"/>
                      <a:pt x="3632597" y="51324"/>
                      <a:pt x="3803749" y="0"/>
                    </a:cubicBezTo>
                    <a:cubicBezTo>
                      <a:pt x="3853318" y="192061"/>
                      <a:pt x="3798919" y="266087"/>
                      <a:pt x="3803749" y="433965"/>
                    </a:cubicBezTo>
                    <a:cubicBezTo>
                      <a:pt x="3808579" y="601843"/>
                      <a:pt x="3772495" y="740530"/>
                      <a:pt x="3803749" y="867930"/>
                    </a:cubicBezTo>
                    <a:cubicBezTo>
                      <a:pt x="3835003" y="995330"/>
                      <a:pt x="3791490" y="1219428"/>
                      <a:pt x="3803749" y="1384995"/>
                    </a:cubicBezTo>
                    <a:cubicBezTo>
                      <a:pt x="3565408" y="1453768"/>
                      <a:pt x="3420161" y="1379328"/>
                      <a:pt x="3184281" y="1384995"/>
                    </a:cubicBezTo>
                    <a:cubicBezTo>
                      <a:pt x="2948401" y="1390662"/>
                      <a:pt x="2912691" y="1324547"/>
                      <a:pt x="2678926" y="1384995"/>
                    </a:cubicBezTo>
                    <a:cubicBezTo>
                      <a:pt x="2445161" y="1445443"/>
                      <a:pt x="2361866" y="1358206"/>
                      <a:pt x="2135533" y="1384995"/>
                    </a:cubicBezTo>
                    <a:cubicBezTo>
                      <a:pt x="1909200" y="1411784"/>
                      <a:pt x="1848697" y="1336104"/>
                      <a:pt x="1630178" y="1384995"/>
                    </a:cubicBezTo>
                    <a:cubicBezTo>
                      <a:pt x="1411660" y="1433886"/>
                      <a:pt x="1298045" y="1331556"/>
                      <a:pt x="1048748" y="1384995"/>
                    </a:cubicBezTo>
                    <a:cubicBezTo>
                      <a:pt x="799451" y="1438434"/>
                      <a:pt x="626206" y="1350427"/>
                      <a:pt x="505355" y="1384995"/>
                    </a:cubicBezTo>
                    <a:cubicBezTo>
                      <a:pt x="384504" y="1419563"/>
                      <a:pt x="190196" y="1372185"/>
                      <a:pt x="0" y="1384995"/>
                    </a:cubicBezTo>
                    <a:cubicBezTo>
                      <a:pt x="-36721" y="1289031"/>
                      <a:pt x="3080" y="1089998"/>
                      <a:pt x="0" y="923330"/>
                    </a:cubicBezTo>
                    <a:cubicBezTo>
                      <a:pt x="-3080" y="756662"/>
                      <a:pt x="18744" y="656905"/>
                      <a:pt x="0" y="447815"/>
                    </a:cubicBezTo>
                    <a:cubicBezTo>
                      <a:pt x="-18744" y="238726"/>
                      <a:pt x="44579" y="110941"/>
                      <a:pt x="0" y="0"/>
                    </a:cubicBezTo>
                    <a:close/>
                  </a:path>
                  <a:path w="3803749" h="1384995" stroke="0" extrusionOk="0">
                    <a:moveTo>
                      <a:pt x="0" y="0"/>
                    </a:moveTo>
                    <a:cubicBezTo>
                      <a:pt x="209135" y="-19814"/>
                      <a:pt x="287421" y="17691"/>
                      <a:pt x="429280" y="0"/>
                    </a:cubicBezTo>
                    <a:cubicBezTo>
                      <a:pt x="571139" y="-17691"/>
                      <a:pt x="761723" y="15122"/>
                      <a:pt x="1048748" y="0"/>
                    </a:cubicBezTo>
                    <a:cubicBezTo>
                      <a:pt x="1335773" y="-15122"/>
                      <a:pt x="1481493" y="51097"/>
                      <a:pt x="1592141" y="0"/>
                    </a:cubicBezTo>
                    <a:cubicBezTo>
                      <a:pt x="1702789" y="-51097"/>
                      <a:pt x="1870817" y="12382"/>
                      <a:pt x="2059458" y="0"/>
                    </a:cubicBezTo>
                    <a:cubicBezTo>
                      <a:pt x="2248099" y="-12382"/>
                      <a:pt x="2346387" y="37459"/>
                      <a:pt x="2602851" y="0"/>
                    </a:cubicBezTo>
                    <a:cubicBezTo>
                      <a:pt x="2859315" y="-37459"/>
                      <a:pt x="2960413" y="53533"/>
                      <a:pt x="3108206" y="0"/>
                    </a:cubicBezTo>
                    <a:cubicBezTo>
                      <a:pt x="3256000" y="-53533"/>
                      <a:pt x="3550608" y="66836"/>
                      <a:pt x="3803749" y="0"/>
                    </a:cubicBezTo>
                    <a:cubicBezTo>
                      <a:pt x="3804141" y="135147"/>
                      <a:pt x="3782222" y="255197"/>
                      <a:pt x="3803749" y="489365"/>
                    </a:cubicBezTo>
                    <a:cubicBezTo>
                      <a:pt x="3825276" y="723534"/>
                      <a:pt x="3796941" y="877051"/>
                      <a:pt x="3803749" y="978730"/>
                    </a:cubicBezTo>
                    <a:cubicBezTo>
                      <a:pt x="3810557" y="1080410"/>
                      <a:pt x="3769954" y="1233940"/>
                      <a:pt x="3803749" y="1384995"/>
                    </a:cubicBezTo>
                    <a:cubicBezTo>
                      <a:pt x="3598512" y="1442919"/>
                      <a:pt x="3457613" y="1358114"/>
                      <a:pt x="3260356" y="1384995"/>
                    </a:cubicBezTo>
                    <a:cubicBezTo>
                      <a:pt x="3063099" y="1411876"/>
                      <a:pt x="2893279" y="1378289"/>
                      <a:pt x="2793039" y="1384995"/>
                    </a:cubicBezTo>
                    <a:cubicBezTo>
                      <a:pt x="2692799" y="1391701"/>
                      <a:pt x="2405556" y="1384656"/>
                      <a:pt x="2287683" y="1384995"/>
                    </a:cubicBezTo>
                    <a:cubicBezTo>
                      <a:pt x="2169810" y="1385334"/>
                      <a:pt x="1973868" y="1344919"/>
                      <a:pt x="1668216" y="1384995"/>
                    </a:cubicBezTo>
                    <a:cubicBezTo>
                      <a:pt x="1362564" y="1425071"/>
                      <a:pt x="1310206" y="1352074"/>
                      <a:pt x="1162860" y="1384995"/>
                    </a:cubicBezTo>
                    <a:cubicBezTo>
                      <a:pt x="1015514" y="1417916"/>
                      <a:pt x="863214" y="1333933"/>
                      <a:pt x="695543" y="1384995"/>
                    </a:cubicBezTo>
                    <a:cubicBezTo>
                      <a:pt x="527872" y="1436057"/>
                      <a:pt x="214753" y="1378654"/>
                      <a:pt x="0" y="1384995"/>
                    </a:cubicBezTo>
                    <a:cubicBezTo>
                      <a:pt x="-2023" y="1256530"/>
                      <a:pt x="30177" y="1151250"/>
                      <a:pt x="0" y="964880"/>
                    </a:cubicBezTo>
                    <a:cubicBezTo>
                      <a:pt x="-30177" y="778511"/>
                      <a:pt x="20174" y="611405"/>
                      <a:pt x="0" y="489365"/>
                    </a:cubicBezTo>
                    <a:cubicBezTo>
                      <a:pt x="-20174" y="367326"/>
                      <a:pt x="52475" y="228517"/>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453369058">
                      <a:prstGeom prst="rect">
                        <a:avLst/>
                      </a:prstGeom>
                      <ask:type>
                        <ask:lineSketchScribble/>
                      </ask:type>
                    </ask:lineSketchStyleProps>
                  </a:ext>
                </a:extLst>
              </a:ln>
            </p:spPr>
            <p:txBody>
              <a:bodyPr wrap="square">
                <a:spAutoFit/>
              </a:bodyPr>
              <a:lstStyle/>
              <a:p>
                <a:pPr marL="514350" indent="-514350">
                  <a:buFont typeface="+mj-lt"/>
                  <a:buAutoNum type="arabicPeriod"/>
                </a:pPr>
                <a14:m>
                  <m:oMath xmlns:m="http://schemas.openxmlformats.org/officeDocument/2006/math">
                    <m:r>
                      <a:rPr lang="en-US" sz="2800" b="0" i="1" smtClean="0">
                        <a:latin typeface="Cambria Math" panose="02040503050406030204" pitchFamily="18" charset="0"/>
                        <a:ea typeface="Cambria" panose="02040503050406030204" pitchFamily="18" charset="0"/>
                      </a:rPr>
                      <m:t>𝑃</m:t>
                    </m:r>
                    <m:d>
                      <m:dPr>
                        <m:ctrlPr>
                          <a:rPr lang="en-US" sz="2800" b="0" i="1" smtClean="0">
                            <a:latin typeface="Cambria Math" panose="02040503050406030204" pitchFamily="18" charset="0"/>
                            <a:ea typeface="Cambria" panose="02040503050406030204" pitchFamily="18" charset="0"/>
                          </a:rPr>
                        </m:ctrlPr>
                      </m:dPr>
                      <m:e>
                        <m:r>
                          <a:rPr lang="en-US" sz="2800" b="0" i="1" smtClean="0">
                            <a:latin typeface="Cambria Math" panose="02040503050406030204" pitchFamily="18" charset="0"/>
                            <a:ea typeface="Cambria" panose="02040503050406030204" pitchFamily="18" charset="0"/>
                          </a:rPr>
                          <m:t>𝐴</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𝑜𝑟</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𝐶</m:t>
                        </m:r>
                      </m:e>
                    </m:d>
                  </m:oMath>
                </a14:m>
                <a:endParaRPr lang="en-US" sz="2800" b="0" dirty="0">
                  <a:latin typeface="Cambria" panose="02040503050406030204" pitchFamily="18" charset="0"/>
                  <a:ea typeface="Cambria" panose="02040503050406030204" pitchFamily="18" charset="0"/>
                </a:endParaRPr>
              </a:p>
              <a:p>
                <a:pPr marL="514350" indent="-514350">
                  <a:buFont typeface="+mj-lt"/>
                  <a:buAutoNum type="arabicPeriod"/>
                </a:pPr>
                <a14:m>
                  <m:oMath xmlns:m="http://schemas.openxmlformats.org/officeDocument/2006/math">
                    <m:r>
                      <a:rPr lang="en-US" sz="2800" b="0" i="1" smtClean="0">
                        <a:latin typeface="Cambria Math" panose="02040503050406030204" pitchFamily="18" charset="0"/>
                        <a:ea typeface="Cambria" panose="02040503050406030204" pitchFamily="18" charset="0"/>
                      </a:rPr>
                      <m:t>𝑃</m:t>
                    </m:r>
                    <m:r>
                      <a:rPr lang="en-US" sz="2800" b="0" i="1" smtClean="0">
                        <a:latin typeface="Cambria Math" panose="02040503050406030204" pitchFamily="18" charset="0"/>
                        <a:ea typeface="Cambria" panose="02040503050406030204" pitchFamily="18" charset="0"/>
                      </a:rPr>
                      <m:t>(</m:t>
                    </m:r>
                    <m:r>
                      <a:rPr lang="en-US" sz="2800" b="0" i="1" smtClean="0">
                        <a:latin typeface="Cambria Math" panose="02040503050406030204" pitchFamily="18" charset="0"/>
                        <a:ea typeface="Cambria" panose="02040503050406030204" pitchFamily="18" charset="0"/>
                      </a:rPr>
                      <m:t>𝐴</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𝑎𝑛𝑑</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𝐶</m:t>
                    </m:r>
                    <m:r>
                      <a:rPr lang="en-US" sz="2800" b="0" i="1" smtClean="0">
                        <a:latin typeface="Cambria Math" panose="02040503050406030204" pitchFamily="18" charset="0"/>
                        <a:ea typeface="Cambria" panose="02040503050406030204" pitchFamily="18" charset="0"/>
                      </a:rPr>
                      <m:t>)</m:t>
                    </m:r>
                  </m:oMath>
                </a14:m>
                <a:endParaRPr lang="en-US" sz="2800" dirty="0">
                  <a:latin typeface="Cambria" panose="02040503050406030204" pitchFamily="18" charset="0"/>
                  <a:ea typeface="Cambria" panose="02040503050406030204" pitchFamily="18" charset="0"/>
                </a:endParaRPr>
              </a:p>
              <a:p>
                <a:pPr marL="514350" indent="-514350">
                  <a:buFont typeface="+mj-lt"/>
                  <a:buAutoNum type="arabicPeriod"/>
                </a:pPr>
                <a14:m>
                  <m:oMath xmlns:m="http://schemas.openxmlformats.org/officeDocument/2006/math">
                    <m:r>
                      <a:rPr lang="en-US" sz="2800" b="0" i="1" smtClean="0">
                        <a:latin typeface="Cambria Math" panose="02040503050406030204" pitchFamily="18" charset="0"/>
                        <a:ea typeface="Cambria" panose="02040503050406030204" pitchFamily="18" charset="0"/>
                      </a:rPr>
                      <m:t>𝑃</m:t>
                    </m:r>
                    <m:r>
                      <a:rPr lang="en-US" sz="2800" b="0" i="1" smtClean="0">
                        <a:latin typeface="Cambria Math" panose="02040503050406030204" pitchFamily="18" charset="0"/>
                        <a:ea typeface="Cambria" panose="02040503050406030204" pitchFamily="18" charset="0"/>
                      </a:rPr>
                      <m:t>(</m:t>
                    </m:r>
                    <m:r>
                      <a:rPr lang="en-US" sz="2800" b="0" i="1" smtClean="0">
                        <a:latin typeface="Cambria Math" panose="02040503050406030204" pitchFamily="18" charset="0"/>
                        <a:ea typeface="Cambria" panose="02040503050406030204" pitchFamily="18" charset="0"/>
                      </a:rPr>
                      <m:t>𝐴</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𝑤𝑖𝑙𝑙</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𝑛𝑜𝑡</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𝑜𝑐𝑐𝑢𝑟</m:t>
                    </m:r>
                    <m:r>
                      <a:rPr lang="en-US" sz="2800" b="0" i="1" smtClean="0">
                        <a:latin typeface="Cambria Math" panose="02040503050406030204" pitchFamily="18" charset="0"/>
                        <a:ea typeface="Cambria" panose="02040503050406030204" pitchFamily="18" charset="0"/>
                      </a:rPr>
                      <m:t>)</m:t>
                    </m:r>
                  </m:oMath>
                </a14:m>
                <a:endParaRPr lang="en-US" sz="2800" dirty="0">
                  <a:latin typeface="Cambria" panose="02040503050406030204" pitchFamily="18" charset="0"/>
                  <a:ea typeface="Cambria" panose="02040503050406030204" pitchFamily="18" charset="0"/>
                </a:endParaRPr>
              </a:p>
            </p:txBody>
          </p:sp>
        </mc:Choice>
        <mc:Fallback xmlns="">
          <p:sp>
            <p:nvSpPr>
              <p:cNvPr id="10" name="TextBox 9">
                <a:extLst>
                  <a:ext uri="{FF2B5EF4-FFF2-40B4-BE49-F238E27FC236}">
                    <a16:creationId xmlns:a16="http://schemas.microsoft.com/office/drawing/2014/main" id="{56CDE93B-3559-438A-F4D8-7FED2ABF4D52}"/>
                  </a:ext>
                </a:extLst>
              </p:cNvPr>
              <p:cNvSpPr txBox="1">
                <a:spLocks noRot="1" noChangeAspect="1" noMove="1" noResize="1" noEditPoints="1" noAdjustHandles="1" noChangeArrowheads="1" noChangeShapeType="1" noTextEdit="1"/>
              </p:cNvSpPr>
              <p:nvPr/>
            </p:nvSpPr>
            <p:spPr>
              <a:xfrm>
                <a:off x="9952575" y="6747135"/>
                <a:ext cx="3803749" cy="1384995"/>
              </a:xfrm>
              <a:prstGeom prst="rect">
                <a:avLst/>
              </a:prstGeom>
              <a:blipFill>
                <a:blip r:embed="rId4"/>
                <a:stretch>
                  <a:fillRect/>
                </a:stretch>
              </a:blipFill>
              <a:ln w="12700">
                <a:solidFill>
                  <a:schemeClr val="tx1"/>
                </a:solidFill>
                <a:extLst>
                  <a:ext uri="{C807C97D-BFC1-408E-A445-0C87EB9F89A2}">
                    <ask:lineSketchStyleProps xmlns:ask="http://schemas.microsoft.com/office/drawing/2018/sketchyshapes" sd="453369058">
                      <a:custGeom>
                        <a:avLst/>
                        <a:gdLst>
                          <a:gd name="connsiteX0" fmla="*/ 0 w 3803749"/>
                          <a:gd name="connsiteY0" fmla="*/ 0 h 1384995"/>
                          <a:gd name="connsiteX1" fmla="*/ 543393 w 3803749"/>
                          <a:gd name="connsiteY1" fmla="*/ 0 h 1384995"/>
                          <a:gd name="connsiteX2" fmla="*/ 1010710 w 3803749"/>
                          <a:gd name="connsiteY2" fmla="*/ 0 h 1384995"/>
                          <a:gd name="connsiteX3" fmla="*/ 1592141 w 3803749"/>
                          <a:gd name="connsiteY3" fmla="*/ 0 h 1384995"/>
                          <a:gd name="connsiteX4" fmla="*/ 2021421 w 3803749"/>
                          <a:gd name="connsiteY4" fmla="*/ 0 h 1384995"/>
                          <a:gd name="connsiteX5" fmla="*/ 2602851 w 3803749"/>
                          <a:gd name="connsiteY5" fmla="*/ 0 h 1384995"/>
                          <a:gd name="connsiteX6" fmla="*/ 3222319 w 3803749"/>
                          <a:gd name="connsiteY6" fmla="*/ 0 h 1384995"/>
                          <a:gd name="connsiteX7" fmla="*/ 3803749 w 3803749"/>
                          <a:gd name="connsiteY7" fmla="*/ 0 h 1384995"/>
                          <a:gd name="connsiteX8" fmla="*/ 3803749 w 3803749"/>
                          <a:gd name="connsiteY8" fmla="*/ 433965 h 1384995"/>
                          <a:gd name="connsiteX9" fmla="*/ 3803749 w 3803749"/>
                          <a:gd name="connsiteY9" fmla="*/ 867930 h 1384995"/>
                          <a:gd name="connsiteX10" fmla="*/ 3803749 w 3803749"/>
                          <a:gd name="connsiteY10" fmla="*/ 1384995 h 1384995"/>
                          <a:gd name="connsiteX11" fmla="*/ 3184281 w 3803749"/>
                          <a:gd name="connsiteY11" fmla="*/ 1384995 h 1384995"/>
                          <a:gd name="connsiteX12" fmla="*/ 2678926 w 3803749"/>
                          <a:gd name="connsiteY12" fmla="*/ 1384995 h 1384995"/>
                          <a:gd name="connsiteX13" fmla="*/ 2135533 w 3803749"/>
                          <a:gd name="connsiteY13" fmla="*/ 1384995 h 1384995"/>
                          <a:gd name="connsiteX14" fmla="*/ 1630178 w 3803749"/>
                          <a:gd name="connsiteY14" fmla="*/ 1384995 h 1384995"/>
                          <a:gd name="connsiteX15" fmla="*/ 1048748 w 3803749"/>
                          <a:gd name="connsiteY15" fmla="*/ 1384995 h 1384995"/>
                          <a:gd name="connsiteX16" fmla="*/ 505355 w 3803749"/>
                          <a:gd name="connsiteY16" fmla="*/ 1384995 h 1384995"/>
                          <a:gd name="connsiteX17" fmla="*/ 0 w 3803749"/>
                          <a:gd name="connsiteY17" fmla="*/ 1384995 h 1384995"/>
                          <a:gd name="connsiteX18" fmla="*/ 0 w 3803749"/>
                          <a:gd name="connsiteY18" fmla="*/ 923330 h 1384995"/>
                          <a:gd name="connsiteX19" fmla="*/ 0 w 3803749"/>
                          <a:gd name="connsiteY19" fmla="*/ 447815 h 1384995"/>
                          <a:gd name="connsiteX20" fmla="*/ 0 w 3803749"/>
                          <a:gd name="connsiteY20"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03749" h="1384995" fill="none" extrusionOk="0">
                            <a:moveTo>
                              <a:pt x="0" y="0"/>
                            </a:moveTo>
                            <a:cubicBezTo>
                              <a:pt x="123907" y="-26176"/>
                              <a:pt x="284803" y="35866"/>
                              <a:pt x="543393" y="0"/>
                            </a:cubicBezTo>
                            <a:cubicBezTo>
                              <a:pt x="801983" y="-35866"/>
                              <a:pt x="829862" y="7214"/>
                              <a:pt x="1010710" y="0"/>
                            </a:cubicBezTo>
                            <a:cubicBezTo>
                              <a:pt x="1191558" y="-7214"/>
                              <a:pt x="1370287" y="55010"/>
                              <a:pt x="1592141" y="0"/>
                            </a:cubicBezTo>
                            <a:cubicBezTo>
                              <a:pt x="1813995" y="-55010"/>
                              <a:pt x="1879319" y="4068"/>
                              <a:pt x="2021421" y="0"/>
                            </a:cubicBezTo>
                            <a:cubicBezTo>
                              <a:pt x="2163523" y="-4068"/>
                              <a:pt x="2459931" y="20668"/>
                              <a:pt x="2602851" y="0"/>
                            </a:cubicBezTo>
                            <a:cubicBezTo>
                              <a:pt x="2745771" y="-20668"/>
                              <a:pt x="2952286" y="59616"/>
                              <a:pt x="3222319" y="0"/>
                            </a:cubicBezTo>
                            <a:cubicBezTo>
                              <a:pt x="3492352" y="-59616"/>
                              <a:pt x="3632597" y="51324"/>
                              <a:pt x="3803749" y="0"/>
                            </a:cubicBezTo>
                            <a:cubicBezTo>
                              <a:pt x="3853318" y="192061"/>
                              <a:pt x="3798919" y="266087"/>
                              <a:pt x="3803749" y="433965"/>
                            </a:cubicBezTo>
                            <a:cubicBezTo>
                              <a:pt x="3808579" y="601843"/>
                              <a:pt x="3772495" y="740530"/>
                              <a:pt x="3803749" y="867930"/>
                            </a:cubicBezTo>
                            <a:cubicBezTo>
                              <a:pt x="3835003" y="995330"/>
                              <a:pt x="3791490" y="1219428"/>
                              <a:pt x="3803749" y="1384995"/>
                            </a:cubicBezTo>
                            <a:cubicBezTo>
                              <a:pt x="3565408" y="1453768"/>
                              <a:pt x="3420161" y="1379328"/>
                              <a:pt x="3184281" y="1384995"/>
                            </a:cubicBezTo>
                            <a:cubicBezTo>
                              <a:pt x="2948401" y="1390662"/>
                              <a:pt x="2912691" y="1324547"/>
                              <a:pt x="2678926" y="1384995"/>
                            </a:cubicBezTo>
                            <a:cubicBezTo>
                              <a:pt x="2445161" y="1445443"/>
                              <a:pt x="2361866" y="1358206"/>
                              <a:pt x="2135533" y="1384995"/>
                            </a:cubicBezTo>
                            <a:cubicBezTo>
                              <a:pt x="1909200" y="1411784"/>
                              <a:pt x="1848697" y="1336104"/>
                              <a:pt x="1630178" y="1384995"/>
                            </a:cubicBezTo>
                            <a:cubicBezTo>
                              <a:pt x="1411660" y="1433886"/>
                              <a:pt x="1298045" y="1331556"/>
                              <a:pt x="1048748" y="1384995"/>
                            </a:cubicBezTo>
                            <a:cubicBezTo>
                              <a:pt x="799451" y="1438434"/>
                              <a:pt x="626206" y="1350427"/>
                              <a:pt x="505355" y="1384995"/>
                            </a:cubicBezTo>
                            <a:cubicBezTo>
                              <a:pt x="384504" y="1419563"/>
                              <a:pt x="190196" y="1372185"/>
                              <a:pt x="0" y="1384995"/>
                            </a:cubicBezTo>
                            <a:cubicBezTo>
                              <a:pt x="-36721" y="1289031"/>
                              <a:pt x="3080" y="1089998"/>
                              <a:pt x="0" y="923330"/>
                            </a:cubicBezTo>
                            <a:cubicBezTo>
                              <a:pt x="-3080" y="756662"/>
                              <a:pt x="18744" y="656905"/>
                              <a:pt x="0" y="447815"/>
                            </a:cubicBezTo>
                            <a:cubicBezTo>
                              <a:pt x="-18744" y="238726"/>
                              <a:pt x="44579" y="110941"/>
                              <a:pt x="0" y="0"/>
                            </a:cubicBezTo>
                            <a:close/>
                          </a:path>
                          <a:path w="3803749" h="1384995" stroke="0" extrusionOk="0">
                            <a:moveTo>
                              <a:pt x="0" y="0"/>
                            </a:moveTo>
                            <a:cubicBezTo>
                              <a:pt x="209135" y="-19814"/>
                              <a:pt x="287421" y="17691"/>
                              <a:pt x="429280" y="0"/>
                            </a:cubicBezTo>
                            <a:cubicBezTo>
                              <a:pt x="571139" y="-17691"/>
                              <a:pt x="761723" y="15122"/>
                              <a:pt x="1048748" y="0"/>
                            </a:cubicBezTo>
                            <a:cubicBezTo>
                              <a:pt x="1335773" y="-15122"/>
                              <a:pt x="1481493" y="51097"/>
                              <a:pt x="1592141" y="0"/>
                            </a:cubicBezTo>
                            <a:cubicBezTo>
                              <a:pt x="1702789" y="-51097"/>
                              <a:pt x="1870817" y="12382"/>
                              <a:pt x="2059458" y="0"/>
                            </a:cubicBezTo>
                            <a:cubicBezTo>
                              <a:pt x="2248099" y="-12382"/>
                              <a:pt x="2346387" y="37459"/>
                              <a:pt x="2602851" y="0"/>
                            </a:cubicBezTo>
                            <a:cubicBezTo>
                              <a:pt x="2859315" y="-37459"/>
                              <a:pt x="2960413" y="53533"/>
                              <a:pt x="3108206" y="0"/>
                            </a:cubicBezTo>
                            <a:cubicBezTo>
                              <a:pt x="3256000" y="-53533"/>
                              <a:pt x="3550608" y="66836"/>
                              <a:pt x="3803749" y="0"/>
                            </a:cubicBezTo>
                            <a:cubicBezTo>
                              <a:pt x="3804141" y="135147"/>
                              <a:pt x="3782222" y="255197"/>
                              <a:pt x="3803749" y="489365"/>
                            </a:cubicBezTo>
                            <a:cubicBezTo>
                              <a:pt x="3825276" y="723534"/>
                              <a:pt x="3796941" y="877051"/>
                              <a:pt x="3803749" y="978730"/>
                            </a:cubicBezTo>
                            <a:cubicBezTo>
                              <a:pt x="3810557" y="1080410"/>
                              <a:pt x="3769954" y="1233940"/>
                              <a:pt x="3803749" y="1384995"/>
                            </a:cubicBezTo>
                            <a:cubicBezTo>
                              <a:pt x="3598512" y="1442919"/>
                              <a:pt x="3457613" y="1358114"/>
                              <a:pt x="3260356" y="1384995"/>
                            </a:cubicBezTo>
                            <a:cubicBezTo>
                              <a:pt x="3063099" y="1411876"/>
                              <a:pt x="2893279" y="1378289"/>
                              <a:pt x="2793039" y="1384995"/>
                            </a:cubicBezTo>
                            <a:cubicBezTo>
                              <a:pt x="2692799" y="1391701"/>
                              <a:pt x="2405556" y="1384656"/>
                              <a:pt x="2287683" y="1384995"/>
                            </a:cubicBezTo>
                            <a:cubicBezTo>
                              <a:pt x="2169810" y="1385334"/>
                              <a:pt x="1973868" y="1344919"/>
                              <a:pt x="1668216" y="1384995"/>
                            </a:cubicBezTo>
                            <a:cubicBezTo>
                              <a:pt x="1362564" y="1425071"/>
                              <a:pt x="1310206" y="1352074"/>
                              <a:pt x="1162860" y="1384995"/>
                            </a:cubicBezTo>
                            <a:cubicBezTo>
                              <a:pt x="1015514" y="1417916"/>
                              <a:pt x="863214" y="1333933"/>
                              <a:pt x="695543" y="1384995"/>
                            </a:cubicBezTo>
                            <a:cubicBezTo>
                              <a:pt x="527872" y="1436057"/>
                              <a:pt x="214753" y="1378654"/>
                              <a:pt x="0" y="1384995"/>
                            </a:cubicBezTo>
                            <a:cubicBezTo>
                              <a:pt x="-2023" y="1256530"/>
                              <a:pt x="30177" y="1151250"/>
                              <a:pt x="0" y="964880"/>
                            </a:cubicBezTo>
                            <a:cubicBezTo>
                              <a:pt x="-30177" y="778511"/>
                              <a:pt x="20174" y="611405"/>
                              <a:pt x="0" y="489365"/>
                            </a:cubicBezTo>
                            <a:cubicBezTo>
                              <a:pt x="-20174" y="367326"/>
                              <a:pt x="52475" y="228517"/>
                              <a:pt x="0" y="0"/>
                            </a:cubicBezTo>
                            <a:close/>
                          </a:path>
                        </a:pathLst>
                      </a:custGeom>
                      <ask:type>
                        <ask:lineSketchScribble/>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1891891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Frequency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 random experiment is repeated n times under same condition</a:t>
                </a:r>
              </a:p>
              <a:p>
                <a:pPr algn="just"/>
                <a:endParaRPr lang="en-US" sz="3200" dirty="0"/>
              </a:p>
              <a:p>
                <a:pPr algn="just"/>
                <a:r>
                  <a:rPr lang="en-US" sz="3200" dirty="0"/>
                  <a:t>An event “A” occurs m times</a:t>
                </a:r>
              </a:p>
              <a:p>
                <a:pPr algn="just"/>
                <a:endParaRPr lang="en-US" sz="3200" dirty="0"/>
              </a:p>
              <a:p>
                <a:pPr algn="just"/>
                <a:r>
                  <a:rPr lang="en-US" sz="3200" dirty="0"/>
                  <a:t>According to frequency approach</a:t>
                </a:r>
              </a:p>
              <a:p>
                <a:pPr algn="just"/>
                <a:endParaRPr lang="en-US" sz="3200" dirty="0"/>
              </a:p>
              <a:p>
                <a:pPr algn="just"/>
                <a:r>
                  <a:rPr lang="en-US" sz="3200" dirty="0"/>
                  <a:t>Probability of A,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func>
                      <m:funcPr>
                        <m:ctrlPr>
                          <a:rPr lang="en-US" sz="3200" i="1">
                            <a:latin typeface="Cambria Math" panose="02040503050406030204" pitchFamily="18" charset="0"/>
                          </a:rPr>
                        </m:ctrlPr>
                      </m:funcPr>
                      <m:fName>
                        <m:limLow>
                          <m:limLowPr>
                            <m:ctrlPr>
                              <a:rPr lang="en-US" sz="3200" i="1">
                                <a:latin typeface="Cambria Math" panose="02040503050406030204" pitchFamily="18" charset="0"/>
                              </a:rPr>
                            </m:ctrlPr>
                          </m:limLowPr>
                          <m:e>
                            <m:r>
                              <m:rPr>
                                <m:sty m:val="p"/>
                              </m:rPr>
                              <a:rPr lang="en-US" sz="3200">
                                <a:latin typeface="Cambria Math" panose="02040503050406030204" pitchFamily="18" charset="0"/>
                              </a:rPr>
                              <m:t>lim</m:t>
                            </m:r>
                          </m:e>
                          <m:lim>
                            <m:r>
                              <a:rPr lang="en-US" sz="3200" i="1">
                                <a:latin typeface="Cambria Math" panose="02040503050406030204" pitchFamily="18" charset="0"/>
                              </a:rPr>
                              <m:t>𝑛</m:t>
                            </m:r>
                            <m:r>
                              <a:rPr lang="en-US" sz="3200" i="1">
                                <a:latin typeface="Cambria Math" panose="02040503050406030204" pitchFamily="18" charset="0"/>
                                <a:ea typeface="Cambria Math" panose="02040503050406030204" pitchFamily="18" charset="0"/>
                              </a:rPr>
                              <m:t>→∞</m:t>
                            </m:r>
                          </m:lim>
                        </m:limLow>
                      </m:fName>
                      <m:e>
                        <m:f>
                          <m:fPr>
                            <m:ctrlPr>
                              <a:rPr lang="en-US" sz="3200" i="1">
                                <a:latin typeface="Cambria Math" panose="02040503050406030204" pitchFamily="18" charset="0"/>
                              </a:rPr>
                            </m:ctrlPr>
                          </m:fPr>
                          <m:num>
                            <m:r>
                              <a:rPr lang="en-US" sz="3200" b="0" i="1" smtClean="0">
                                <a:latin typeface="Cambria Math" panose="02040503050406030204" pitchFamily="18" charset="0"/>
                              </a:rPr>
                              <m:t>𝑚</m:t>
                            </m:r>
                          </m:num>
                          <m:den>
                            <m:r>
                              <a:rPr lang="en-US" sz="3200" b="0" i="1" smtClean="0">
                                <a:latin typeface="Cambria Math" panose="02040503050406030204" pitchFamily="18" charset="0"/>
                              </a:rPr>
                              <m:t>𝑛</m:t>
                            </m:r>
                          </m:den>
                        </m:f>
                      </m:e>
                    </m:func>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a:stretch>
              </a:blipFill>
            </p:spPr>
            <p:txBody>
              <a:bodyPr/>
              <a:lstStyle/>
              <a:p>
                <a:r>
                  <a:rPr lang="en-US">
                    <a:noFill/>
                  </a:rPr>
                  <a:t> </a:t>
                </a:r>
              </a:p>
            </p:txBody>
          </p:sp>
        </mc:Fallback>
      </mc:AlternateContent>
    </p:spTree>
    <p:extLst>
      <p:ext uri="{BB962C8B-B14F-4D97-AF65-F5344CB8AC3E}">
        <p14:creationId xmlns:p14="http://schemas.microsoft.com/office/powerpoint/2010/main" val="359379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Frequency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For example;</a:t>
                </a:r>
              </a:p>
              <a:p>
                <a:pPr algn="just"/>
                <a:endParaRPr lang="en-US" sz="3200" dirty="0"/>
              </a:p>
              <a:p>
                <a:pPr algn="just"/>
                <a:r>
                  <a:rPr lang="en-US" sz="3200" dirty="0"/>
                  <a:t>In a dice throwing experiment, S= {1, 2, 3, 4, 5, 6}</a:t>
                </a:r>
              </a:p>
              <a:p>
                <a:pPr algn="just"/>
                <a:endParaRPr lang="en-US" sz="3200" dirty="0"/>
              </a:p>
              <a:p>
                <a:pPr algn="just"/>
                <a:r>
                  <a:rPr lang="en-US" sz="3200" dirty="0"/>
                  <a:t>And our favorable event is E= {2}</a:t>
                </a:r>
              </a:p>
              <a:p>
                <a:pPr algn="just"/>
                <a:endParaRPr lang="en-US" sz="3200" dirty="0"/>
              </a:p>
              <a:p>
                <a:pPr algn="just"/>
                <a:r>
                  <a:rPr lang="en-US" sz="3200" dirty="0"/>
                  <a:t>Let, 2 occurred a total of 998 times out of total 6000 trials. Therefore,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𝐸</m:t>
                        </m:r>
                      </m:e>
                    </m:d>
                    <m:r>
                      <a:rPr lang="en-US" sz="3200" b="0" i="1" smtClean="0">
                        <a:latin typeface="Cambria Math" panose="02040503050406030204" pitchFamily="18" charset="0"/>
                      </a:rPr>
                      <m:t>=</m:t>
                    </m:r>
                    <m:func>
                      <m:funcPr>
                        <m:ctrlPr>
                          <a:rPr lang="en-US" sz="3200" b="0" i="1" smtClean="0">
                            <a:latin typeface="Cambria Math" panose="02040503050406030204" pitchFamily="18" charset="0"/>
                          </a:rPr>
                        </m:ctrlPr>
                      </m:funcPr>
                      <m:fName>
                        <m:limLow>
                          <m:limLowPr>
                            <m:ctrlPr>
                              <a:rPr lang="en-US" sz="3200" b="0" i="1" smtClean="0">
                                <a:latin typeface="Cambria Math" panose="02040503050406030204" pitchFamily="18" charset="0"/>
                              </a:rPr>
                            </m:ctrlPr>
                          </m:limLowPr>
                          <m:e>
                            <m:r>
                              <m:rPr>
                                <m:sty m:val="p"/>
                              </m:rPr>
                              <a:rPr lang="en-US" sz="3200" b="0" i="0" smtClean="0">
                                <a:latin typeface="Cambria Math" panose="02040503050406030204" pitchFamily="18" charset="0"/>
                              </a:rPr>
                              <m:t>lim</m:t>
                            </m:r>
                          </m:e>
                          <m:lim>
                            <m:r>
                              <a:rPr lang="en-US" sz="3200" b="0" i="1" smtClean="0">
                                <a:latin typeface="Cambria Math" panose="02040503050406030204" pitchFamily="18" charset="0"/>
                              </a:rPr>
                              <m:t>𝑛</m:t>
                            </m:r>
                            <m:r>
                              <a:rPr lang="en-US" sz="3200" b="0" i="1" smtClean="0">
                                <a:latin typeface="Cambria Math" panose="02040503050406030204" pitchFamily="18" charset="0"/>
                                <a:ea typeface="Cambria Math" panose="02040503050406030204" pitchFamily="18" charset="0"/>
                              </a:rPr>
                              <m:t>→∞</m:t>
                            </m:r>
                          </m:lim>
                        </m:limLow>
                      </m:fName>
                      <m:e>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998</m:t>
                            </m:r>
                          </m:num>
                          <m:den>
                            <m:r>
                              <a:rPr lang="en-US" sz="3200" b="0" i="1" smtClean="0">
                                <a:latin typeface="Cambria Math" panose="02040503050406030204" pitchFamily="18" charset="0"/>
                              </a:rPr>
                              <m:t>6000</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6</m:t>
                            </m:r>
                          </m:den>
                        </m:f>
                      </m:e>
                    </m:func>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r="-1225"/>
                </a:stretch>
              </a:blipFill>
            </p:spPr>
            <p:txBody>
              <a:bodyPr/>
              <a:lstStyle/>
              <a:p>
                <a:r>
                  <a:rPr lang="en-US">
                    <a:noFill/>
                  </a:rPr>
                  <a:t> </a:t>
                </a:r>
              </a:p>
            </p:txBody>
          </p:sp>
        </mc:Fallback>
      </mc:AlternateContent>
    </p:spTree>
    <p:extLst>
      <p:ext uri="{BB962C8B-B14F-4D97-AF65-F5344CB8AC3E}">
        <p14:creationId xmlns:p14="http://schemas.microsoft.com/office/powerpoint/2010/main" val="2021432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Subjective approach</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Based on the judgement (personal experience, prior information and belief etc.), one can assign probability to an event E of a random experiment.</a:t>
            </a:r>
          </a:p>
          <a:p>
            <a:pPr algn="just"/>
            <a:endParaRPr lang="en-US" sz="3200" dirty="0"/>
          </a:p>
          <a:p>
            <a:pPr algn="just"/>
            <a:r>
              <a:rPr lang="en-US" sz="3200" dirty="0"/>
              <a:t>For example; on a day of summer someone made a statement on probability that rain will occur on that day is .70, based on his previous experience.</a:t>
            </a:r>
          </a:p>
        </p:txBody>
      </p:sp>
    </p:spTree>
    <p:extLst>
      <p:ext uri="{BB962C8B-B14F-4D97-AF65-F5344CB8AC3E}">
        <p14:creationId xmlns:p14="http://schemas.microsoft.com/office/powerpoint/2010/main" val="369888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6B78B6-3523-3381-71EE-849272D4E8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01F79B-277C-C7B6-5730-2BFB21F9CB9B}"/>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B27E8A03-CBAD-683B-CEE9-08BA3569A6E9}"/>
              </a:ext>
            </a:extLst>
          </p:cNvPr>
          <p:cNvSpPr>
            <a:spLocks noGrp="1"/>
          </p:cNvSpPr>
          <p:nvPr>
            <p:ph sz="quarter" idx="13"/>
          </p:nvPr>
        </p:nvSpPr>
        <p:spPr>
          <a:xfrm>
            <a:off x="1096529" y="2123350"/>
            <a:ext cx="12436591" cy="6008780"/>
          </a:xfrm>
        </p:spPr>
        <p:txBody>
          <a:bodyPr>
            <a:normAutofit lnSpcReduction="10000"/>
          </a:bodyPr>
          <a:lstStyle/>
          <a:p>
            <a:pPr algn="just"/>
            <a:r>
              <a:rPr lang="en-US" sz="3200" dirty="0"/>
              <a:t>In each of the following cases, indicate whether classical, empirical/frequency, or subjective probability is used.</a:t>
            </a:r>
          </a:p>
          <a:p>
            <a:pPr marL="514350" indent="-514350" algn="just">
              <a:buFont typeface="+mj-lt"/>
              <a:buAutoNum type="alphaLcParenR"/>
            </a:pPr>
            <a:r>
              <a:rPr lang="en-US" sz="3200" dirty="0"/>
              <a:t>A baseball player gets a hit in 30 out of 100 times at bat. The probability is .3 that he gets a hit in his next at bat.</a:t>
            </a:r>
          </a:p>
          <a:p>
            <a:pPr marL="514350" indent="-514350" algn="just">
              <a:buFont typeface="+mj-lt"/>
              <a:buAutoNum type="alphaLcParenR"/>
            </a:pPr>
            <a:r>
              <a:rPr lang="en-US" sz="3200" dirty="0"/>
              <a:t>A seven-member committee of students is formed to study environmental issues. What is the likelihood that any one of the seven is randomly chosen as the spokesperson?</a:t>
            </a:r>
          </a:p>
          <a:p>
            <a:pPr marL="514350" indent="-514350" algn="just">
              <a:buFont typeface="+mj-lt"/>
              <a:buAutoNum type="alphaLcParenR"/>
            </a:pPr>
            <a:r>
              <a:rPr lang="en-US" sz="3200" dirty="0"/>
              <a:t>You purchase a ticket for the Lotto Canada lottery. Over 5 million tickets were sold. What is the likelihood you will win the $1 million jackpot?</a:t>
            </a:r>
          </a:p>
          <a:p>
            <a:pPr marL="514350" indent="-514350" algn="just">
              <a:buFont typeface="+mj-lt"/>
              <a:buAutoNum type="alphaLcParenR"/>
            </a:pPr>
            <a:r>
              <a:rPr lang="en-US" sz="3200" dirty="0"/>
              <a:t>The probability of an earthquake in northern California in the next 10 years above 5.0 on the Richter Scale is .80.</a:t>
            </a:r>
          </a:p>
        </p:txBody>
      </p:sp>
    </p:spTree>
    <p:extLst>
      <p:ext uri="{BB962C8B-B14F-4D97-AF65-F5344CB8AC3E}">
        <p14:creationId xmlns:p14="http://schemas.microsoft.com/office/powerpoint/2010/main" val="3414163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Axioms of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Probability of an event follows three axioms:</a:t>
                </a:r>
              </a:p>
              <a:p>
                <a:pPr algn="just"/>
                <a:endParaRPr lang="en-US" sz="3200" dirty="0"/>
              </a:p>
              <a:p>
                <a:pPr marL="843534" lvl="1" indent="-514350" algn="just">
                  <a:buFont typeface="+mj-lt"/>
                  <a:buAutoNum type="arabicPeriod"/>
                </a:pPr>
                <a14:m>
                  <m:oMath xmlns:m="http://schemas.openxmlformats.org/officeDocument/2006/math">
                    <m:r>
                      <a:rPr lang="en-US" sz="2960" b="0" i="1" smtClean="0">
                        <a:latin typeface="Cambria Math" panose="02040503050406030204" pitchFamily="18" charset="0"/>
                      </a:rPr>
                      <m:t>𝑃</m:t>
                    </m:r>
                    <m:d>
                      <m:dPr>
                        <m:ctrlPr>
                          <a:rPr lang="en-US" sz="2960" b="0" i="1" smtClean="0">
                            <a:latin typeface="Cambria Math" panose="02040503050406030204" pitchFamily="18" charset="0"/>
                          </a:rPr>
                        </m:ctrlPr>
                      </m:dPr>
                      <m:e>
                        <m:r>
                          <a:rPr lang="en-US" sz="2960" b="0" i="1" smtClean="0">
                            <a:latin typeface="Cambria Math" panose="02040503050406030204" pitchFamily="18" charset="0"/>
                          </a:rPr>
                          <m:t>𝐴</m:t>
                        </m:r>
                      </m:e>
                    </m:d>
                    <m:r>
                      <a:rPr lang="en-US" sz="2960" b="0" i="1" smtClean="0">
                        <a:latin typeface="Cambria Math" panose="02040503050406030204" pitchFamily="18" charset="0"/>
                      </a:rPr>
                      <m:t>≥0</m:t>
                    </m:r>
                  </m:oMath>
                </a14:m>
                <a:r>
                  <a:rPr lang="en-US" sz="2960" dirty="0"/>
                  <a:t> (Axiom of positivizes)</a:t>
                </a:r>
              </a:p>
              <a:p>
                <a:pPr marL="843534" lvl="1" indent="-514350" algn="just">
                  <a:buFont typeface="+mj-lt"/>
                  <a:buAutoNum type="arabicPeriod"/>
                </a:pPr>
                <a:endParaRPr lang="en-US" sz="2960" dirty="0"/>
              </a:p>
              <a:p>
                <a:pPr marL="843534" lvl="1" indent="-514350" algn="just">
                  <a:buFont typeface="+mj-lt"/>
                  <a:buAutoNum type="arabicPeriod"/>
                </a:pPr>
                <a14:m>
                  <m:oMath xmlns:m="http://schemas.openxmlformats.org/officeDocument/2006/math">
                    <m:r>
                      <a:rPr lang="en-US" sz="2960" b="0" i="1" smtClean="0">
                        <a:latin typeface="Cambria Math" panose="02040503050406030204" pitchFamily="18" charset="0"/>
                      </a:rPr>
                      <m:t>𝑃</m:t>
                    </m:r>
                    <m:d>
                      <m:dPr>
                        <m:ctrlPr>
                          <a:rPr lang="en-US" sz="2960" b="0" i="1" smtClean="0">
                            <a:latin typeface="Cambria Math" panose="02040503050406030204" pitchFamily="18" charset="0"/>
                          </a:rPr>
                        </m:ctrlPr>
                      </m:dPr>
                      <m:e>
                        <m:r>
                          <a:rPr lang="en-US" sz="2960" b="0" i="1" smtClean="0">
                            <a:latin typeface="Cambria Math" panose="02040503050406030204" pitchFamily="18" charset="0"/>
                          </a:rPr>
                          <m:t>𝑆</m:t>
                        </m:r>
                      </m:e>
                    </m:d>
                    <m:r>
                      <a:rPr lang="en-US" sz="2960" b="0" i="1" smtClean="0">
                        <a:latin typeface="Cambria Math" panose="02040503050406030204" pitchFamily="18" charset="0"/>
                      </a:rPr>
                      <m:t>=1</m:t>
                    </m:r>
                  </m:oMath>
                </a14:m>
                <a:r>
                  <a:rPr lang="en-US" sz="2960" dirty="0"/>
                  <a:t> (Axiom of certainty) </a:t>
                </a:r>
                <a14:m>
                  <m:oMath xmlns:m="http://schemas.openxmlformats.org/officeDocument/2006/math">
                    <m:r>
                      <a:rPr lang="en-US" sz="2960" b="0" i="1" smtClean="0">
                        <a:latin typeface="Cambria Math" panose="02040503050406030204" pitchFamily="18" charset="0"/>
                      </a:rPr>
                      <m:t>𝑆</m:t>
                    </m:r>
                    <m:r>
                      <a:rPr lang="en-US" sz="2960" b="0" i="1" smtClean="0">
                        <a:latin typeface="Cambria Math" panose="02040503050406030204" pitchFamily="18" charset="0"/>
                      </a:rPr>
                      <m:t>=</m:t>
                    </m:r>
                    <m:d>
                      <m:dPr>
                        <m:begChr m:val="{"/>
                        <m:endChr m:val="}"/>
                        <m:ctrlPr>
                          <a:rPr lang="en-US" sz="2960" b="0" i="1" smtClean="0">
                            <a:latin typeface="Cambria Math" panose="02040503050406030204" pitchFamily="18" charset="0"/>
                          </a:rPr>
                        </m:ctrlPr>
                      </m:dPr>
                      <m:e>
                        <m:r>
                          <a:rPr lang="en-US" sz="2960" b="0" i="1" smtClean="0">
                            <a:latin typeface="Cambria Math" panose="02040503050406030204" pitchFamily="18" charset="0"/>
                          </a:rPr>
                          <m:t>1,2,3</m:t>
                        </m:r>
                      </m:e>
                    </m:d>
                  </m:oMath>
                </a14:m>
                <a:endParaRPr lang="en-US" sz="2960" dirty="0"/>
              </a:p>
              <a:p>
                <a:pPr marL="843534" lvl="1" indent="-514350" algn="just">
                  <a:buFont typeface="+mj-lt"/>
                  <a:buAutoNum type="arabicPeriod"/>
                </a:pPr>
                <a:endParaRPr lang="en-US" sz="2960" dirty="0"/>
              </a:p>
              <a:p>
                <a:pPr marL="843534" lvl="1" indent="-514350" algn="just">
                  <a:buFont typeface="+mj-lt"/>
                  <a:buAutoNum type="arabicPeriod"/>
                </a:pPr>
                <a14:m>
                  <m:oMath xmlns:m="http://schemas.openxmlformats.org/officeDocument/2006/math">
                    <m:r>
                      <a:rPr lang="en-US" sz="2960" b="0" i="1" smtClean="0">
                        <a:latin typeface="Cambria Math" panose="02040503050406030204" pitchFamily="18" charset="0"/>
                      </a:rPr>
                      <m:t>𝑃</m:t>
                    </m:r>
                    <m:d>
                      <m:dPr>
                        <m:ctrlPr>
                          <a:rPr lang="en-US" sz="2960" b="0" i="1" smtClean="0">
                            <a:latin typeface="Cambria Math" panose="02040503050406030204" pitchFamily="18" charset="0"/>
                          </a:rPr>
                        </m:ctrlPr>
                      </m:dPr>
                      <m:e>
                        <m:sSub>
                          <m:sSubPr>
                            <m:ctrlPr>
                              <a:rPr lang="en-US" sz="2960" b="0" i="1" smtClean="0">
                                <a:latin typeface="Cambria Math" panose="02040503050406030204" pitchFamily="18" charset="0"/>
                              </a:rPr>
                            </m:ctrlPr>
                          </m:sSubPr>
                          <m:e>
                            <m:r>
                              <a:rPr lang="en-US" sz="2960" b="0" i="1" smtClean="0">
                                <a:latin typeface="Cambria Math" panose="02040503050406030204" pitchFamily="18" charset="0"/>
                              </a:rPr>
                              <m:t>𝐴</m:t>
                            </m:r>
                          </m:e>
                          <m:sub>
                            <m:r>
                              <a:rPr lang="en-US" sz="2960" b="0" i="1" smtClean="0">
                                <a:latin typeface="Cambria Math" panose="02040503050406030204" pitchFamily="18" charset="0"/>
                              </a:rPr>
                              <m:t>1</m:t>
                            </m:r>
                          </m:sub>
                        </m:sSub>
                        <m:r>
                          <a:rPr lang="en-US" sz="2960" b="0" i="1" smtClean="0">
                            <a:latin typeface="Cambria Math" panose="02040503050406030204" pitchFamily="18" charset="0"/>
                          </a:rPr>
                          <m:t>∪</m:t>
                        </m:r>
                        <m:sSub>
                          <m:sSubPr>
                            <m:ctrlPr>
                              <a:rPr lang="en-US" sz="2960" b="0" i="1" smtClean="0">
                                <a:latin typeface="Cambria Math" panose="02040503050406030204" pitchFamily="18" charset="0"/>
                              </a:rPr>
                            </m:ctrlPr>
                          </m:sSubPr>
                          <m:e>
                            <m:r>
                              <a:rPr lang="en-US" sz="2960" b="0" i="1" smtClean="0">
                                <a:latin typeface="Cambria Math" panose="02040503050406030204" pitchFamily="18" charset="0"/>
                              </a:rPr>
                              <m:t>𝐴</m:t>
                            </m:r>
                          </m:e>
                          <m:sub>
                            <m:r>
                              <a:rPr lang="en-US" sz="2960" b="0" i="1" smtClean="0">
                                <a:latin typeface="Cambria Math" panose="02040503050406030204" pitchFamily="18" charset="0"/>
                              </a:rPr>
                              <m:t>2</m:t>
                            </m:r>
                          </m:sub>
                        </m:sSub>
                        <m:r>
                          <a:rPr lang="en-US" sz="2960" b="0" i="1" smtClean="0">
                            <a:latin typeface="Cambria Math" panose="02040503050406030204" pitchFamily="18" charset="0"/>
                          </a:rPr>
                          <m:t>∪…</m:t>
                        </m:r>
                      </m:e>
                    </m:d>
                    <m:r>
                      <a:rPr lang="en-US" sz="2960" b="0" i="1" smtClean="0">
                        <a:latin typeface="Cambria Math" panose="02040503050406030204" pitchFamily="18" charset="0"/>
                      </a:rPr>
                      <m:t>=</m:t>
                    </m:r>
                    <m:r>
                      <a:rPr lang="en-US" sz="2960" b="0" i="1" smtClean="0">
                        <a:latin typeface="Cambria Math" panose="02040503050406030204" pitchFamily="18" charset="0"/>
                      </a:rPr>
                      <m:t>𝑃</m:t>
                    </m:r>
                    <m:d>
                      <m:dPr>
                        <m:ctrlPr>
                          <a:rPr lang="en-US" sz="2960" b="0" i="1" smtClean="0">
                            <a:latin typeface="Cambria Math" panose="02040503050406030204" pitchFamily="18" charset="0"/>
                          </a:rPr>
                        </m:ctrlPr>
                      </m:dPr>
                      <m:e>
                        <m:sSub>
                          <m:sSubPr>
                            <m:ctrlPr>
                              <a:rPr lang="en-US" sz="2960" b="0" i="1" smtClean="0">
                                <a:latin typeface="Cambria Math" panose="02040503050406030204" pitchFamily="18" charset="0"/>
                              </a:rPr>
                            </m:ctrlPr>
                          </m:sSubPr>
                          <m:e>
                            <m:r>
                              <a:rPr lang="en-US" sz="2960" b="0" i="1" smtClean="0">
                                <a:latin typeface="Cambria Math" panose="02040503050406030204" pitchFamily="18" charset="0"/>
                              </a:rPr>
                              <m:t>𝐴</m:t>
                            </m:r>
                          </m:e>
                          <m:sub>
                            <m:r>
                              <a:rPr lang="en-US" sz="2960" b="0" i="1" smtClean="0">
                                <a:latin typeface="Cambria Math" panose="02040503050406030204" pitchFamily="18" charset="0"/>
                              </a:rPr>
                              <m:t>1</m:t>
                            </m:r>
                          </m:sub>
                        </m:sSub>
                      </m:e>
                    </m:d>
                    <m:r>
                      <a:rPr lang="en-US" sz="2960" b="0" i="1" smtClean="0">
                        <a:latin typeface="Cambria Math" panose="02040503050406030204" pitchFamily="18" charset="0"/>
                      </a:rPr>
                      <m:t>+</m:t>
                    </m:r>
                    <m:r>
                      <a:rPr lang="en-US" sz="2960" b="0" i="1" smtClean="0">
                        <a:latin typeface="Cambria Math" panose="02040503050406030204" pitchFamily="18" charset="0"/>
                      </a:rPr>
                      <m:t>𝑃</m:t>
                    </m:r>
                    <m:d>
                      <m:dPr>
                        <m:ctrlPr>
                          <a:rPr lang="en-US" sz="2960" b="0" i="1" smtClean="0">
                            <a:latin typeface="Cambria Math" panose="02040503050406030204" pitchFamily="18" charset="0"/>
                          </a:rPr>
                        </m:ctrlPr>
                      </m:dPr>
                      <m:e>
                        <m:sSub>
                          <m:sSubPr>
                            <m:ctrlPr>
                              <a:rPr lang="en-US" sz="2960" b="0" i="1" smtClean="0">
                                <a:latin typeface="Cambria Math" panose="02040503050406030204" pitchFamily="18" charset="0"/>
                              </a:rPr>
                            </m:ctrlPr>
                          </m:sSubPr>
                          <m:e>
                            <m:r>
                              <a:rPr lang="en-US" sz="2960" b="0" i="1" smtClean="0">
                                <a:latin typeface="Cambria Math" panose="02040503050406030204" pitchFamily="18" charset="0"/>
                              </a:rPr>
                              <m:t>𝐴</m:t>
                            </m:r>
                          </m:e>
                          <m:sub>
                            <m:r>
                              <a:rPr lang="en-US" sz="2960" b="0" i="1" smtClean="0">
                                <a:latin typeface="Cambria Math" panose="02040503050406030204" pitchFamily="18" charset="0"/>
                              </a:rPr>
                              <m:t>2</m:t>
                            </m:r>
                          </m:sub>
                        </m:sSub>
                      </m:e>
                    </m:d>
                    <m:r>
                      <a:rPr lang="en-US" sz="2960" b="0" i="1" smtClean="0">
                        <a:latin typeface="Cambria Math" panose="02040503050406030204" pitchFamily="18" charset="0"/>
                      </a:rPr>
                      <m:t>+…=</m:t>
                    </m:r>
                    <m:nary>
                      <m:naryPr>
                        <m:chr m:val="∑"/>
                        <m:subHide m:val="on"/>
                        <m:supHide m:val="on"/>
                        <m:ctrlPr>
                          <a:rPr lang="en-US" sz="2960" b="0" i="1" smtClean="0">
                            <a:latin typeface="Cambria Math" panose="02040503050406030204" pitchFamily="18" charset="0"/>
                          </a:rPr>
                        </m:ctrlPr>
                      </m:naryPr>
                      <m:sub/>
                      <m:sup/>
                      <m:e>
                        <m:r>
                          <a:rPr lang="en-US" sz="2960" b="0" i="1" smtClean="0">
                            <a:latin typeface="Cambria Math" panose="02040503050406030204" pitchFamily="18" charset="0"/>
                          </a:rPr>
                          <m:t>𝑃</m:t>
                        </m:r>
                        <m:r>
                          <a:rPr lang="en-US" sz="2960" b="0" i="1" smtClean="0">
                            <a:latin typeface="Cambria Math" panose="02040503050406030204" pitchFamily="18" charset="0"/>
                          </a:rPr>
                          <m:t>(</m:t>
                        </m:r>
                        <m:sSub>
                          <m:sSubPr>
                            <m:ctrlPr>
                              <a:rPr lang="en-US" sz="2960" b="0" i="1" smtClean="0">
                                <a:latin typeface="Cambria Math" panose="02040503050406030204" pitchFamily="18" charset="0"/>
                              </a:rPr>
                            </m:ctrlPr>
                          </m:sSubPr>
                          <m:e>
                            <m:r>
                              <a:rPr lang="en-US" sz="2960" b="0" i="1" smtClean="0">
                                <a:latin typeface="Cambria Math" panose="02040503050406030204" pitchFamily="18" charset="0"/>
                              </a:rPr>
                              <m:t>𝐴</m:t>
                            </m:r>
                          </m:e>
                          <m:sub>
                            <m:r>
                              <a:rPr lang="en-US" sz="2960" b="0" i="1" smtClean="0">
                                <a:latin typeface="Cambria Math" panose="02040503050406030204" pitchFamily="18" charset="0"/>
                              </a:rPr>
                              <m:t>𝑖</m:t>
                            </m:r>
                          </m:sub>
                        </m:sSub>
                        <m:r>
                          <a:rPr lang="en-US" sz="2960" b="0" i="1" smtClean="0">
                            <a:latin typeface="Cambria Math" panose="02040503050406030204" pitchFamily="18" charset="0"/>
                          </a:rPr>
                          <m:t>)</m:t>
                        </m:r>
                      </m:e>
                    </m:nary>
                  </m:oMath>
                </a14:m>
                <a:endParaRPr lang="en-US" sz="296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a:stretch>
              </a:blipFill>
            </p:spPr>
            <p:txBody>
              <a:bodyPr/>
              <a:lstStyle/>
              <a:p>
                <a:r>
                  <a:rPr lang="en-US">
                    <a:noFill/>
                  </a:rPr>
                  <a:t> </a:t>
                </a:r>
              </a:p>
            </p:txBody>
          </p:sp>
        </mc:Fallback>
      </mc:AlternateContent>
    </p:spTree>
    <p:extLst>
      <p:ext uri="{BB962C8B-B14F-4D97-AF65-F5344CB8AC3E}">
        <p14:creationId xmlns:p14="http://schemas.microsoft.com/office/powerpoint/2010/main" val="38007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 calcmode="lin" valueType="num">
                                      <p:cBhvr additive="base">
                                        <p:cTn id="2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E8226-4D19-AD5B-0A2C-481C930058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EAEE2E-07B4-42A3-D15A-29B6CD8CA16C}"/>
              </a:ext>
            </a:extLst>
          </p:cNvPr>
          <p:cNvSpPr>
            <a:spLocks noGrp="1"/>
          </p:cNvSpPr>
          <p:nvPr>
            <p:ph type="title"/>
          </p:nvPr>
        </p:nvSpPr>
        <p:spPr>
          <a:xfrm>
            <a:off x="1283818" y="97470"/>
            <a:ext cx="12070080" cy="1931213"/>
          </a:xfrm>
        </p:spPr>
        <p:txBody>
          <a:bodyPr/>
          <a:lstStyle/>
          <a:p>
            <a:r>
              <a:rPr lang="en-US" dirty="0"/>
              <a:t>More Practice…</a:t>
            </a:r>
          </a:p>
        </p:txBody>
      </p:sp>
      <p:sp>
        <p:nvSpPr>
          <p:cNvPr id="3" name="Content Placeholder 2">
            <a:extLst>
              <a:ext uri="{FF2B5EF4-FFF2-40B4-BE49-F238E27FC236}">
                <a16:creationId xmlns:a16="http://schemas.microsoft.com/office/drawing/2014/main" id="{0E3CD697-DC8D-CF70-BA5E-79DE549093C2}"/>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4" name="TextBox 3">
            <a:extLst>
              <a:ext uri="{FF2B5EF4-FFF2-40B4-BE49-F238E27FC236}">
                <a16:creationId xmlns:a16="http://schemas.microsoft.com/office/drawing/2014/main" id="{232EF30D-58EE-3BB9-2957-C4AB910F11F6}"/>
              </a:ext>
            </a:extLst>
          </p:cNvPr>
          <p:cNvSpPr txBox="1"/>
          <p:nvPr/>
        </p:nvSpPr>
        <p:spPr>
          <a:xfrm>
            <a:off x="2265746" y="3437637"/>
            <a:ext cx="10655123" cy="3244863"/>
          </a:xfrm>
          <a:prstGeom prst="rect">
            <a:avLst/>
          </a:prstGeom>
          <a:solidFill>
            <a:srgbClr val="FFC000"/>
          </a:solidFill>
          <a:ln>
            <a:solidFill>
              <a:schemeClr val="tx1"/>
            </a:solidFill>
          </a:ln>
        </p:spPr>
        <p:txBody>
          <a:bodyPr wrap="square" rtlCol="0">
            <a:spAutoFit/>
          </a:bodyPr>
          <a:lstStyle/>
          <a:p>
            <a:pPr algn="just">
              <a:lnSpc>
                <a:spcPct val="150000"/>
              </a:lnSpc>
            </a:pPr>
            <a:r>
              <a:rPr lang="en-US" sz="2800" dirty="0"/>
              <a:t>Text book (Lind &amp; </a:t>
            </a:r>
            <a:r>
              <a:rPr lang="en-US" sz="2800" dirty="0" err="1"/>
              <a:t>Marchall</a:t>
            </a:r>
            <a:r>
              <a:rPr lang="en-US" sz="2800" dirty="0"/>
              <a:t>): Page 140- Exercise: 1, 5, 7, 9 (Answers at the end of the books).</a:t>
            </a:r>
          </a:p>
          <a:p>
            <a:pPr algn="just">
              <a:lnSpc>
                <a:spcPct val="150000"/>
              </a:lnSpc>
            </a:pPr>
            <a:endParaRPr lang="en-US" sz="2800" dirty="0"/>
          </a:p>
          <a:p>
            <a:pPr algn="just">
              <a:lnSpc>
                <a:spcPct val="150000"/>
              </a:lnSpc>
            </a:pPr>
            <a:r>
              <a:rPr lang="en-US" sz="2800" dirty="0"/>
              <a:t>Helping hand 1 (Anderson, Sweeney &amp; Williams): Page 162- Exercise: 14,15, 16, 18, 20 (Answers at the end of the books).</a:t>
            </a:r>
          </a:p>
        </p:txBody>
      </p:sp>
    </p:spTree>
    <p:extLst>
      <p:ext uri="{BB962C8B-B14F-4D97-AF65-F5344CB8AC3E}">
        <p14:creationId xmlns:p14="http://schemas.microsoft.com/office/powerpoint/2010/main" val="3664549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Probability Laws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Two basic rules/laws of probability theory-</a:t>
            </a:r>
          </a:p>
          <a:p>
            <a:endParaRPr lang="en-US" sz="3200" dirty="0"/>
          </a:p>
          <a:p>
            <a:pPr marL="843534" lvl="1" indent="-514350">
              <a:buFont typeface="+mj-lt"/>
              <a:buAutoNum type="arabicPeriod"/>
            </a:pPr>
            <a:r>
              <a:rPr lang="en-US" sz="3200" dirty="0"/>
              <a:t>Additive rule</a:t>
            </a:r>
          </a:p>
          <a:p>
            <a:pPr marL="843534" lvl="1" indent="-514350">
              <a:buFont typeface="+mj-lt"/>
              <a:buAutoNum type="arabicPeriod"/>
            </a:pPr>
            <a:r>
              <a:rPr lang="en-US" sz="3200" dirty="0"/>
              <a:t>Multiplicative rule</a:t>
            </a:r>
          </a:p>
        </p:txBody>
      </p:sp>
      <p:sp>
        <p:nvSpPr>
          <p:cNvPr id="4" name="TextBox 3">
            <a:extLst>
              <a:ext uri="{FF2B5EF4-FFF2-40B4-BE49-F238E27FC236}">
                <a16:creationId xmlns:a16="http://schemas.microsoft.com/office/drawing/2014/main" id="{53A7366C-AFF7-BC01-4A02-9D2F40BC9856}"/>
              </a:ext>
            </a:extLst>
          </p:cNvPr>
          <p:cNvSpPr txBox="1"/>
          <p:nvPr/>
        </p:nvSpPr>
        <p:spPr>
          <a:xfrm>
            <a:off x="5471577" y="2743198"/>
            <a:ext cx="3619902" cy="523220"/>
          </a:xfrm>
          <a:prstGeom prst="rect">
            <a:avLst/>
          </a:prstGeom>
          <a:solidFill>
            <a:srgbClr val="FFC000"/>
          </a:solidFill>
          <a:ln w="12700">
            <a:solidFill>
              <a:schemeClr val="tx1"/>
            </a:solidFill>
          </a:ln>
        </p:spPr>
        <p:txBody>
          <a:bodyPr wrap="none" rtlCol="0">
            <a:spAutoFit/>
          </a:bodyPr>
          <a:lstStyle/>
          <a:p>
            <a:r>
              <a:rPr lang="en-US" sz="2800" dirty="0"/>
              <a:t>Disjoint, Joint events</a:t>
            </a:r>
          </a:p>
        </p:txBody>
      </p:sp>
      <p:sp>
        <p:nvSpPr>
          <p:cNvPr id="5" name="Freeform: Shape 4">
            <a:extLst>
              <a:ext uri="{FF2B5EF4-FFF2-40B4-BE49-F238E27FC236}">
                <a16:creationId xmlns:a16="http://schemas.microsoft.com/office/drawing/2014/main" id="{95E9651D-3628-8152-4563-D2109BD38211}"/>
              </a:ext>
            </a:extLst>
          </p:cNvPr>
          <p:cNvSpPr/>
          <p:nvPr/>
        </p:nvSpPr>
        <p:spPr>
          <a:xfrm>
            <a:off x="4239936" y="3023471"/>
            <a:ext cx="1231641" cy="335902"/>
          </a:xfrm>
          <a:custGeom>
            <a:avLst/>
            <a:gdLst>
              <a:gd name="connsiteX0" fmla="*/ 0 w 1231641"/>
              <a:gd name="connsiteY0" fmla="*/ 335902 h 335902"/>
              <a:gd name="connsiteX1" fmla="*/ 298579 w 1231641"/>
              <a:gd name="connsiteY1" fmla="*/ 130629 h 335902"/>
              <a:gd name="connsiteX2" fmla="*/ 1231641 w 1231641"/>
              <a:gd name="connsiteY2" fmla="*/ 0 h 335902"/>
              <a:gd name="connsiteX3" fmla="*/ 1231641 w 1231641"/>
              <a:gd name="connsiteY3" fmla="*/ 0 h 335902"/>
            </a:gdLst>
            <a:ahLst/>
            <a:cxnLst>
              <a:cxn ang="0">
                <a:pos x="connsiteX0" y="connsiteY0"/>
              </a:cxn>
              <a:cxn ang="0">
                <a:pos x="connsiteX1" y="connsiteY1"/>
              </a:cxn>
              <a:cxn ang="0">
                <a:pos x="connsiteX2" y="connsiteY2"/>
              </a:cxn>
              <a:cxn ang="0">
                <a:pos x="connsiteX3" y="connsiteY3"/>
              </a:cxn>
            </a:cxnLst>
            <a:rect l="l" t="t" r="r" b="b"/>
            <a:pathLst>
              <a:path w="1231641" h="335902" extrusionOk="0">
                <a:moveTo>
                  <a:pt x="0" y="335902"/>
                </a:moveTo>
                <a:cubicBezTo>
                  <a:pt x="58696" y="267397"/>
                  <a:pt x="85656" y="192717"/>
                  <a:pt x="298579" y="130629"/>
                </a:cubicBezTo>
                <a:cubicBezTo>
                  <a:pt x="503852" y="74645"/>
                  <a:pt x="1231641" y="0"/>
                  <a:pt x="1231641" y="0"/>
                </a:cubicBezTo>
                <a:lnTo>
                  <a:pt x="1231641" y="0"/>
                </a:lnTo>
              </a:path>
            </a:pathLst>
          </a:custGeom>
          <a:noFill/>
          <a:ln w="28575">
            <a:solidFill>
              <a:srgbClr val="FF0000"/>
            </a:solidFill>
            <a:prstDash val="sysDash"/>
            <a:extLst>
              <a:ext uri="{C807C97D-BFC1-408E-A445-0C87EB9F89A2}">
                <ask:lineSketchStyleProps xmlns:ask="http://schemas.microsoft.com/office/drawing/2018/sketchyshapes" sd="2008842088">
                  <a:custGeom>
                    <a:avLst/>
                    <a:gdLst>
                      <a:gd name="connsiteX0" fmla="*/ 0 w 1231641"/>
                      <a:gd name="connsiteY0" fmla="*/ 335902 h 335902"/>
                      <a:gd name="connsiteX1" fmla="*/ 298579 w 1231641"/>
                      <a:gd name="connsiteY1" fmla="*/ 130629 h 335902"/>
                      <a:gd name="connsiteX2" fmla="*/ 1231641 w 1231641"/>
                      <a:gd name="connsiteY2" fmla="*/ 0 h 335902"/>
                      <a:gd name="connsiteX3" fmla="*/ 1231641 w 1231641"/>
                      <a:gd name="connsiteY3" fmla="*/ 0 h 335902"/>
                    </a:gdLst>
                    <a:ahLst/>
                    <a:cxnLst>
                      <a:cxn ang="0">
                        <a:pos x="connsiteX0" y="connsiteY0"/>
                      </a:cxn>
                      <a:cxn ang="0">
                        <a:pos x="connsiteX1" y="connsiteY1"/>
                      </a:cxn>
                      <a:cxn ang="0">
                        <a:pos x="connsiteX2" y="connsiteY2"/>
                      </a:cxn>
                      <a:cxn ang="0">
                        <a:pos x="connsiteX3" y="connsiteY3"/>
                      </a:cxn>
                    </a:cxnLst>
                    <a:rect l="l" t="t" r="r" b="b"/>
                    <a:pathLst>
                      <a:path w="1231641" h="335902">
                        <a:moveTo>
                          <a:pt x="0" y="335902"/>
                        </a:moveTo>
                        <a:cubicBezTo>
                          <a:pt x="46653" y="261257"/>
                          <a:pt x="93306" y="186613"/>
                          <a:pt x="298579" y="130629"/>
                        </a:cubicBezTo>
                        <a:cubicBezTo>
                          <a:pt x="503852" y="74645"/>
                          <a:pt x="1231641" y="0"/>
                          <a:pt x="1231641" y="0"/>
                        </a:cubicBezTo>
                        <a:lnTo>
                          <a:pt x="1231641" y="0"/>
                        </a:lnTo>
                      </a:path>
                    </a:pathLst>
                  </a:cu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B51D491-9336-4B6D-A647-BAEF4BF396DB}"/>
              </a:ext>
            </a:extLst>
          </p:cNvPr>
          <p:cNvSpPr txBox="1"/>
          <p:nvPr/>
        </p:nvSpPr>
        <p:spPr>
          <a:xfrm>
            <a:off x="4644862" y="4612567"/>
            <a:ext cx="5339923" cy="523220"/>
          </a:xfrm>
          <a:prstGeom prst="rect">
            <a:avLst/>
          </a:prstGeom>
          <a:solidFill>
            <a:srgbClr val="FFC000"/>
          </a:solidFill>
          <a:ln w="12700">
            <a:solidFill>
              <a:schemeClr val="tx1"/>
            </a:solidFill>
          </a:ln>
        </p:spPr>
        <p:txBody>
          <a:bodyPr wrap="none" rtlCol="0">
            <a:spAutoFit/>
          </a:bodyPr>
          <a:lstStyle/>
          <a:p>
            <a:r>
              <a:rPr lang="en-US" sz="2800" dirty="0"/>
              <a:t>Independent, Dependent events</a:t>
            </a:r>
          </a:p>
        </p:txBody>
      </p:sp>
      <p:sp>
        <p:nvSpPr>
          <p:cNvPr id="7" name="Freeform: Shape 6">
            <a:extLst>
              <a:ext uri="{FF2B5EF4-FFF2-40B4-BE49-F238E27FC236}">
                <a16:creationId xmlns:a16="http://schemas.microsoft.com/office/drawing/2014/main" id="{BED79D81-03C2-B51E-F611-D1DF23B0BA16}"/>
              </a:ext>
            </a:extLst>
          </p:cNvPr>
          <p:cNvSpPr/>
          <p:nvPr/>
        </p:nvSpPr>
        <p:spPr>
          <a:xfrm rot="13693144">
            <a:off x="3493488" y="4415379"/>
            <a:ext cx="1231641" cy="335902"/>
          </a:xfrm>
          <a:custGeom>
            <a:avLst/>
            <a:gdLst>
              <a:gd name="connsiteX0" fmla="*/ 0 w 1231641"/>
              <a:gd name="connsiteY0" fmla="*/ 335902 h 335902"/>
              <a:gd name="connsiteX1" fmla="*/ 298579 w 1231641"/>
              <a:gd name="connsiteY1" fmla="*/ 130629 h 335902"/>
              <a:gd name="connsiteX2" fmla="*/ 1231641 w 1231641"/>
              <a:gd name="connsiteY2" fmla="*/ 0 h 335902"/>
              <a:gd name="connsiteX3" fmla="*/ 1231641 w 1231641"/>
              <a:gd name="connsiteY3" fmla="*/ 0 h 335902"/>
            </a:gdLst>
            <a:ahLst/>
            <a:cxnLst>
              <a:cxn ang="0">
                <a:pos x="connsiteX0" y="connsiteY0"/>
              </a:cxn>
              <a:cxn ang="0">
                <a:pos x="connsiteX1" y="connsiteY1"/>
              </a:cxn>
              <a:cxn ang="0">
                <a:pos x="connsiteX2" y="connsiteY2"/>
              </a:cxn>
              <a:cxn ang="0">
                <a:pos x="connsiteX3" y="connsiteY3"/>
              </a:cxn>
            </a:cxnLst>
            <a:rect l="l" t="t" r="r" b="b"/>
            <a:pathLst>
              <a:path w="1231641" h="335902" extrusionOk="0">
                <a:moveTo>
                  <a:pt x="0" y="335902"/>
                </a:moveTo>
                <a:cubicBezTo>
                  <a:pt x="58696" y="267397"/>
                  <a:pt x="85656" y="192717"/>
                  <a:pt x="298579" y="130629"/>
                </a:cubicBezTo>
                <a:cubicBezTo>
                  <a:pt x="503852" y="74645"/>
                  <a:pt x="1231641" y="0"/>
                  <a:pt x="1231641" y="0"/>
                </a:cubicBezTo>
                <a:lnTo>
                  <a:pt x="1231641" y="0"/>
                </a:lnTo>
              </a:path>
            </a:pathLst>
          </a:custGeom>
          <a:noFill/>
          <a:ln w="28575">
            <a:solidFill>
              <a:srgbClr val="FF0000"/>
            </a:solidFill>
            <a:prstDash val="sysDash"/>
            <a:extLst>
              <a:ext uri="{C807C97D-BFC1-408E-A445-0C87EB9F89A2}">
                <ask:lineSketchStyleProps xmlns:ask="http://schemas.microsoft.com/office/drawing/2018/sketchyshapes" sd="2008842088">
                  <a:custGeom>
                    <a:avLst/>
                    <a:gdLst>
                      <a:gd name="connsiteX0" fmla="*/ 0 w 1231641"/>
                      <a:gd name="connsiteY0" fmla="*/ 335902 h 335902"/>
                      <a:gd name="connsiteX1" fmla="*/ 298579 w 1231641"/>
                      <a:gd name="connsiteY1" fmla="*/ 130629 h 335902"/>
                      <a:gd name="connsiteX2" fmla="*/ 1231641 w 1231641"/>
                      <a:gd name="connsiteY2" fmla="*/ 0 h 335902"/>
                      <a:gd name="connsiteX3" fmla="*/ 1231641 w 1231641"/>
                      <a:gd name="connsiteY3" fmla="*/ 0 h 335902"/>
                    </a:gdLst>
                    <a:ahLst/>
                    <a:cxnLst>
                      <a:cxn ang="0">
                        <a:pos x="connsiteX0" y="connsiteY0"/>
                      </a:cxn>
                      <a:cxn ang="0">
                        <a:pos x="connsiteX1" y="connsiteY1"/>
                      </a:cxn>
                      <a:cxn ang="0">
                        <a:pos x="connsiteX2" y="connsiteY2"/>
                      </a:cxn>
                      <a:cxn ang="0">
                        <a:pos x="connsiteX3" y="connsiteY3"/>
                      </a:cxn>
                    </a:cxnLst>
                    <a:rect l="l" t="t" r="r" b="b"/>
                    <a:pathLst>
                      <a:path w="1231641" h="335902">
                        <a:moveTo>
                          <a:pt x="0" y="335902"/>
                        </a:moveTo>
                        <a:cubicBezTo>
                          <a:pt x="46653" y="261257"/>
                          <a:pt x="93306" y="186613"/>
                          <a:pt x="298579" y="130629"/>
                        </a:cubicBezTo>
                        <a:cubicBezTo>
                          <a:pt x="503852" y="74645"/>
                          <a:pt x="1231641" y="0"/>
                          <a:pt x="1231641" y="0"/>
                        </a:cubicBezTo>
                        <a:lnTo>
                          <a:pt x="1231641" y="0"/>
                        </a:lnTo>
                      </a:path>
                    </a:pathLst>
                  </a:cu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248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2000"/>
                                        <p:tgtEl>
                                          <p:spTgt spid="5"/>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2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ircle(in)">
                                      <p:cBhvr>
                                        <p:cTn id="27" dur="2000"/>
                                        <p:tgtEl>
                                          <p:spTgt spid="6"/>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circle(in)">
                                      <p:cBhvr>
                                        <p:cTn id="3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Additive rule</a:t>
            </a:r>
          </a:p>
        </p:txBody>
      </p:sp>
      <mc:AlternateContent xmlns:mc="http://schemas.openxmlformats.org/markup-compatibility/2006" xmlns:a14="http://schemas.microsoft.com/office/drawing/2010/main">
        <mc:Choice Requires="a14">
          <p:sp>
            <p:nvSpPr>
              <p:cNvPr id="4" name="Oval 3" descr="A">
                <a:extLst>
                  <a:ext uri="{FF2B5EF4-FFF2-40B4-BE49-F238E27FC236}">
                    <a16:creationId xmlns:a16="http://schemas.microsoft.com/office/drawing/2014/main" id="{2AC6C0A2-6251-B09A-A83D-C67D9E173AC2}"/>
                  </a:ext>
                </a:extLst>
              </p:cNvPr>
              <p:cNvSpPr/>
              <p:nvPr/>
            </p:nvSpPr>
            <p:spPr>
              <a:xfrm>
                <a:off x="9640388" y="2110142"/>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4" name="Oval 3" descr="A">
                <a:extLst>
                  <a:ext uri="{FF2B5EF4-FFF2-40B4-BE49-F238E27FC236}">
                    <a16:creationId xmlns:a16="http://schemas.microsoft.com/office/drawing/2014/main" id="{2AC6C0A2-6251-B09A-A83D-C67D9E173AC2}"/>
                  </a:ext>
                </a:extLst>
              </p:cNvPr>
              <p:cNvSpPr>
                <a:spLocks noRot="1" noChangeAspect="1" noMove="1" noResize="1" noEditPoints="1" noAdjustHandles="1" noChangeArrowheads="1" noChangeShapeType="1" noTextEdit="1"/>
              </p:cNvSpPr>
              <p:nvPr/>
            </p:nvSpPr>
            <p:spPr>
              <a:xfrm>
                <a:off x="9640388" y="2110142"/>
                <a:ext cx="1567543" cy="1539551"/>
              </a:xfrm>
              <a:prstGeom prst="ellipse">
                <a:avLst/>
              </a:prstGeom>
              <a:blipFill>
                <a:blip r:embed="rId2"/>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182C16CF-C109-4D1F-3423-635F4E980C5A}"/>
                  </a:ext>
                </a:extLst>
              </p:cNvPr>
              <p:cNvSpPr/>
              <p:nvPr/>
            </p:nvSpPr>
            <p:spPr>
              <a:xfrm>
                <a:off x="11618478" y="2124325"/>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5" name="Oval 4">
                <a:extLst>
                  <a:ext uri="{FF2B5EF4-FFF2-40B4-BE49-F238E27FC236}">
                    <a16:creationId xmlns:a16="http://schemas.microsoft.com/office/drawing/2014/main" id="{182C16CF-C109-4D1F-3423-635F4E980C5A}"/>
                  </a:ext>
                </a:extLst>
              </p:cNvPr>
              <p:cNvSpPr>
                <a:spLocks noRot="1" noChangeAspect="1" noMove="1" noResize="1" noEditPoints="1" noAdjustHandles="1" noChangeArrowheads="1" noChangeShapeType="1" noTextEdit="1"/>
              </p:cNvSpPr>
              <p:nvPr/>
            </p:nvSpPr>
            <p:spPr>
              <a:xfrm>
                <a:off x="11618478" y="2124325"/>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p:sp>
        <p:nvSpPr>
          <p:cNvPr id="6" name="Right Brace 5">
            <a:extLst>
              <a:ext uri="{FF2B5EF4-FFF2-40B4-BE49-F238E27FC236}">
                <a16:creationId xmlns:a16="http://schemas.microsoft.com/office/drawing/2014/main" id="{1F267D90-C00C-D354-8D3A-3DBF26E32F9E}"/>
              </a:ext>
            </a:extLst>
          </p:cNvPr>
          <p:cNvSpPr/>
          <p:nvPr/>
        </p:nvSpPr>
        <p:spPr>
          <a:xfrm rot="16200000">
            <a:off x="11177511" y="115815"/>
            <a:ext cx="471387" cy="3545633"/>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88C609AD-3617-3801-A9EC-1C65756AADFF}"/>
              </a:ext>
            </a:extLst>
          </p:cNvPr>
          <p:cNvSpPr txBox="1"/>
          <p:nvPr/>
        </p:nvSpPr>
        <p:spPr>
          <a:xfrm>
            <a:off x="9295476" y="1035050"/>
            <a:ext cx="423545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Exclusive/Disjoint events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300476-DAC0-7C1F-3CF0-1022D51BA553}"/>
                  </a:ext>
                </a:extLst>
              </p:cNvPr>
              <p:cNvSpPr txBox="1"/>
              <p:nvPr/>
            </p:nvSpPr>
            <p:spPr>
              <a:xfrm>
                <a:off x="873954" y="2137534"/>
                <a:ext cx="6889318" cy="1077218"/>
              </a:xfrm>
              <a:prstGeom prst="rect">
                <a:avLst/>
              </a:prstGeom>
              <a:noFill/>
            </p:spPr>
            <p:txBody>
              <a:bodyPr wrap="square" rtlCol="0">
                <a:spAutoFit/>
              </a:bodyPr>
              <a:lstStyle/>
              <a:p>
                <a:r>
                  <a:rPr lang="en-US" sz="3200" dirty="0"/>
                  <a:t>For disjoint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oMath>
                  </m:oMathPara>
                </a14:m>
                <a:endParaRPr lang="en-US" sz="3200" dirty="0"/>
              </a:p>
            </p:txBody>
          </p:sp>
        </mc:Choice>
        <mc:Fallback xmlns="">
          <p:sp>
            <p:nvSpPr>
              <p:cNvPr id="9" name="TextBox 8">
                <a:extLst>
                  <a:ext uri="{FF2B5EF4-FFF2-40B4-BE49-F238E27FC236}">
                    <a16:creationId xmlns:a16="http://schemas.microsoft.com/office/drawing/2014/main" id="{D5300476-DAC0-7C1F-3CF0-1022D51BA553}"/>
                  </a:ext>
                </a:extLst>
              </p:cNvPr>
              <p:cNvSpPr txBox="1">
                <a:spLocks noRot="1" noChangeAspect="1" noMove="1" noResize="1" noEditPoints="1" noAdjustHandles="1" noChangeArrowheads="1" noChangeShapeType="1" noTextEdit="1"/>
              </p:cNvSpPr>
              <p:nvPr/>
            </p:nvSpPr>
            <p:spPr>
              <a:xfrm>
                <a:off x="873954" y="2137534"/>
                <a:ext cx="6889318" cy="1077218"/>
              </a:xfrm>
              <a:prstGeom prst="rect">
                <a:avLst/>
              </a:prstGeom>
              <a:blipFill>
                <a:blip r:embed="rId4"/>
                <a:stretch>
                  <a:fillRect l="-2210" t="-73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descr="A">
                <a:extLst>
                  <a:ext uri="{FF2B5EF4-FFF2-40B4-BE49-F238E27FC236}">
                    <a16:creationId xmlns:a16="http://schemas.microsoft.com/office/drawing/2014/main" id="{37386ED9-C5B2-8C95-00D1-5A6C36741055}"/>
                  </a:ext>
                </a:extLst>
              </p:cNvPr>
              <p:cNvSpPr/>
              <p:nvPr/>
            </p:nvSpPr>
            <p:spPr>
              <a:xfrm>
                <a:off x="8651342" y="5023902"/>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10" name="Oval 9" descr="A">
                <a:extLst>
                  <a:ext uri="{FF2B5EF4-FFF2-40B4-BE49-F238E27FC236}">
                    <a16:creationId xmlns:a16="http://schemas.microsoft.com/office/drawing/2014/main" id="{37386ED9-C5B2-8C95-00D1-5A6C36741055}"/>
                  </a:ext>
                </a:extLst>
              </p:cNvPr>
              <p:cNvSpPr>
                <a:spLocks noRot="1" noChangeAspect="1" noMove="1" noResize="1" noEditPoints="1" noAdjustHandles="1" noChangeArrowheads="1" noChangeShapeType="1" noTextEdit="1"/>
              </p:cNvSpPr>
              <p:nvPr/>
            </p:nvSpPr>
            <p:spPr>
              <a:xfrm>
                <a:off x="8651342" y="5023902"/>
                <a:ext cx="1567543" cy="1539551"/>
              </a:xfrm>
              <a:prstGeom prst="ellipse">
                <a:avLst/>
              </a:prstGeom>
              <a:blipFill>
                <a:blip r:embed="rId5"/>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FCB88A04-FBAF-680E-F46D-659B439008D2}"/>
                  </a:ext>
                </a:extLst>
              </p:cNvPr>
              <p:cNvSpPr/>
              <p:nvPr/>
            </p:nvSpPr>
            <p:spPr>
              <a:xfrm>
                <a:off x="10629433" y="5023902"/>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11" name="Oval 10">
                <a:extLst>
                  <a:ext uri="{FF2B5EF4-FFF2-40B4-BE49-F238E27FC236}">
                    <a16:creationId xmlns:a16="http://schemas.microsoft.com/office/drawing/2014/main" id="{FCB88A04-FBAF-680E-F46D-659B439008D2}"/>
                  </a:ext>
                </a:extLst>
              </p:cNvPr>
              <p:cNvSpPr>
                <a:spLocks noRot="1" noChangeAspect="1" noMove="1" noResize="1" noEditPoints="1" noAdjustHandles="1" noChangeArrowheads="1" noChangeShapeType="1" noTextEdit="1"/>
              </p:cNvSpPr>
              <p:nvPr/>
            </p:nvSpPr>
            <p:spPr>
              <a:xfrm>
                <a:off x="10629433" y="5023902"/>
                <a:ext cx="1567543" cy="1539551"/>
              </a:xfrm>
              <a:prstGeom prst="ellipse">
                <a:avLst/>
              </a:prstGeom>
              <a:blipFill>
                <a:blip r:embed="rId6"/>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descr="A">
                <a:extLst>
                  <a:ext uri="{FF2B5EF4-FFF2-40B4-BE49-F238E27FC236}">
                    <a16:creationId xmlns:a16="http://schemas.microsoft.com/office/drawing/2014/main" id="{FEB0B4AC-5146-93E5-7B32-B8323E85B8D9}"/>
                  </a:ext>
                </a:extLst>
              </p:cNvPr>
              <p:cNvSpPr/>
              <p:nvPr/>
            </p:nvSpPr>
            <p:spPr>
              <a:xfrm>
                <a:off x="12607524" y="5023902"/>
                <a:ext cx="1567543" cy="1539551"/>
              </a:xfrm>
              <a:prstGeom prst="ellipse">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b="0" i="0" dirty="0" smtClean="0">
                          <a:latin typeface="Cambria Math" panose="02040503050406030204" pitchFamily="18" charset="0"/>
                        </a:rPr>
                        <m:t>C</m:t>
                      </m:r>
                    </m:oMath>
                  </m:oMathPara>
                </a14:m>
                <a:endParaRPr lang="en-US" dirty="0"/>
              </a:p>
            </p:txBody>
          </p:sp>
        </mc:Choice>
        <mc:Fallback xmlns="">
          <p:sp>
            <p:nvSpPr>
              <p:cNvPr id="12" name="Oval 11" descr="A">
                <a:extLst>
                  <a:ext uri="{FF2B5EF4-FFF2-40B4-BE49-F238E27FC236}">
                    <a16:creationId xmlns:a16="http://schemas.microsoft.com/office/drawing/2014/main" id="{FEB0B4AC-5146-93E5-7B32-B8323E85B8D9}"/>
                  </a:ext>
                </a:extLst>
              </p:cNvPr>
              <p:cNvSpPr>
                <a:spLocks noRot="1" noChangeAspect="1" noMove="1" noResize="1" noEditPoints="1" noAdjustHandles="1" noChangeArrowheads="1" noChangeShapeType="1" noTextEdit="1"/>
              </p:cNvSpPr>
              <p:nvPr/>
            </p:nvSpPr>
            <p:spPr>
              <a:xfrm>
                <a:off x="12607524" y="5023902"/>
                <a:ext cx="1567543" cy="1539551"/>
              </a:xfrm>
              <a:prstGeom prst="ellipse">
                <a:avLst/>
              </a:prstGeom>
              <a:blipFill>
                <a:blip r:embed="rId7"/>
                <a:stretch>
                  <a:fillRect/>
                </a:stretch>
              </a:blipFill>
              <a:ln w="12700">
                <a:solidFill>
                  <a:schemeClr val="tx1"/>
                </a:solidFill>
              </a:ln>
            </p:spPr>
            <p:txBody>
              <a:bodyPr/>
              <a:lstStyle/>
              <a:p>
                <a:r>
                  <a:rPr lang="en-US">
                    <a:noFill/>
                  </a:rPr>
                  <a:t> </a:t>
                </a:r>
              </a:p>
            </p:txBody>
          </p:sp>
        </mc:Fallback>
      </mc:AlternateContent>
      <p:sp>
        <p:nvSpPr>
          <p:cNvPr id="13" name="Right Brace 12">
            <a:extLst>
              <a:ext uri="{FF2B5EF4-FFF2-40B4-BE49-F238E27FC236}">
                <a16:creationId xmlns:a16="http://schemas.microsoft.com/office/drawing/2014/main" id="{7B9E864C-0A81-51DA-CA7C-86922CB0F996}"/>
              </a:ext>
            </a:extLst>
          </p:cNvPr>
          <p:cNvSpPr/>
          <p:nvPr/>
        </p:nvSpPr>
        <p:spPr>
          <a:xfrm rot="16200000">
            <a:off x="11177511" y="2429265"/>
            <a:ext cx="471387" cy="4744306"/>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4" name="TextBox 13">
            <a:extLst>
              <a:ext uri="{FF2B5EF4-FFF2-40B4-BE49-F238E27FC236}">
                <a16:creationId xmlns:a16="http://schemas.microsoft.com/office/drawing/2014/main" id="{3154B3AD-8375-01AF-4642-614CB0D40304}"/>
              </a:ext>
            </a:extLst>
          </p:cNvPr>
          <p:cNvSpPr txBox="1"/>
          <p:nvPr/>
        </p:nvSpPr>
        <p:spPr>
          <a:xfrm>
            <a:off x="9295475" y="3925331"/>
            <a:ext cx="423545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Exclusive/Disjoint events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EAB0636-C289-F9A2-22F1-5539B326AB40}"/>
                  </a:ext>
                </a:extLst>
              </p:cNvPr>
              <p:cNvSpPr txBox="1"/>
              <p:nvPr/>
            </p:nvSpPr>
            <p:spPr>
              <a:xfrm>
                <a:off x="873954" y="5037112"/>
                <a:ext cx="6889318" cy="1558312"/>
              </a:xfrm>
              <a:prstGeom prst="rect">
                <a:avLst/>
              </a:prstGeom>
              <a:noFill/>
            </p:spPr>
            <p:txBody>
              <a:bodyPr wrap="square" rtlCol="0">
                <a:spAutoFit/>
              </a:bodyPr>
              <a:lstStyle/>
              <a:p>
                <a:r>
                  <a:rPr lang="en-US" sz="3200" dirty="0"/>
                  <a:t>For disjoint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𝐵</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𝐶</m:t>
                          </m:r>
                          <m:r>
                            <a:rPr lang="en-US" sz="3200" b="0" i="1" smtClean="0">
                              <a:latin typeface="Cambria Math" panose="02040503050406030204" pitchFamily="18" charset="0"/>
                            </a:rPr>
                            <m:t>…</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d>
                    </m:oMath>
                  </m:oMathPara>
                </a14:m>
                <a:endParaRPr lang="en-US" sz="3200" dirty="0"/>
              </a:p>
            </p:txBody>
          </p:sp>
        </mc:Choice>
        <mc:Fallback xmlns="">
          <p:sp>
            <p:nvSpPr>
              <p:cNvPr id="15" name="TextBox 14">
                <a:extLst>
                  <a:ext uri="{FF2B5EF4-FFF2-40B4-BE49-F238E27FC236}">
                    <a16:creationId xmlns:a16="http://schemas.microsoft.com/office/drawing/2014/main" id="{BEAB0636-C289-F9A2-22F1-5539B326AB40}"/>
                  </a:ext>
                </a:extLst>
              </p:cNvPr>
              <p:cNvSpPr txBox="1">
                <a:spLocks noRot="1" noChangeAspect="1" noMove="1" noResize="1" noEditPoints="1" noAdjustHandles="1" noChangeArrowheads="1" noChangeShapeType="1" noTextEdit="1"/>
              </p:cNvSpPr>
              <p:nvPr/>
            </p:nvSpPr>
            <p:spPr>
              <a:xfrm>
                <a:off x="873954" y="5037112"/>
                <a:ext cx="6889318" cy="1558312"/>
              </a:xfrm>
              <a:prstGeom prst="rect">
                <a:avLst/>
              </a:prstGeom>
              <a:blipFill>
                <a:blip r:embed="rId8"/>
                <a:stretch>
                  <a:fillRect l="-2210" t="-5078"/>
                </a:stretch>
              </a:blipFill>
            </p:spPr>
            <p:txBody>
              <a:bodyPr/>
              <a:lstStyle/>
              <a:p>
                <a:r>
                  <a:rPr lang="en-US">
                    <a:noFill/>
                  </a:rPr>
                  <a:t> </a:t>
                </a:r>
              </a:p>
            </p:txBody>
          </p:sp>
        </mc:Fallback>
      </mc:AlternateContent>
    </p:spTree>
    <p:extLst>
      <p:ext uri="{BB962C8B-B14F-4D97-AF65-F5344CB8AC3E}">
        <p14:creationId xmlns:p14="http://schemas.microsoft.com/office/powerpoint/2010/main" val="245684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p:cTn id="17"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9">
                                            <p:txEl>
                                              <p:pRg st="0" end="0"/>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 calcmode="lin" valueType="num">
                                      <p:cBhvr>
                                        <p:cTn id="22"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9">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9">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p:cTn id="41"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3" dur="500"/>
                                        <p:tgtEl>
                                          <p:spTgt spid="15">
                                            <p:txEl>
                                              <p:pRg st="0" end="0"/>
                                            </p:txEl>
                                          </p:spTgt>
                                        </p:tgtEl>
                                      </p:cBhvr>
                                    </p:animEffect>
                                  </p:childTnLst>
                                </p:cTn>
                              </p:par>
                              <p:par>
                                <p:cTn id="44" presetID="53" presetClass="entr" presetSubtype="16" fill="hold" nodeType="withEffect">
                                  <p:stCondLst>
                                    <p:cond delay="0"/>
                                  </p:stCondLst>
                                  <p:childTnLst>
                                    <p:set>
                                      <p:cBhvr>
                                        <p:cTn id="45" dur="1" fill="hold">
                                          <p:stCondLst>
                                            <p:cond delay="0"/>
                                          </p:stCondLst>
                                        </p:cTn>
                                        <p:tgtEl>
                                          <p:spTgt spid="15">
                                            <p:txEl>
                                              <p:pRg st="1" end="1"/>
                                            </p:txEl>
                                          </p:spTgt>
                                        </p:tgtEl>
                                        <p:attrNameLst>
                                          <p:attrName>style.visibility</p:attrName>
                                        </p:attrNameLst>
                                      </p:cBhvr>
                                      <p:to>
                                        <p:strVal val="visible"/>
                                      </p:to>
                                    </p:set>
                                    <p:anim calcmode="lin" valueType="num">
                                      <p:cBhvr>
                                        <p:cTn id="46" dur="500" fill="hold"/>
                                        <p:tgtEl>
                                          <p:spTgt spid="15">
                                            <p:txEl>
                                              <p:pRg st="1" end="1"/>
                                            </p:txEl>
                                          </p:spTgt>
                                        </p:tgtEl>
                                        <p:attrNameLst>
                                          <p:attrName>ppt_w</p:attrName>
                                        </p:attrNameLst>
                                      </p:cBhvr>
                                      <p:tavLst>
                                        <p:tav tm="0">
                                          <p:val>
                                            <p:fltVal val="0"/>
                                          </p:val>
                                        </p:tav>
                                        <p:tav tm="100000">
                                          <p:val>
                                            <p:strVal val="#ppt_w"/>
                                          </p:val>
                                        </p:tav>
                                      </p:tavLst>
                                    </p:anim>
                                    <p:anim calcmode="lin" valueType="num">
                                      <p:cBhvr>
                                        <p:cTn id="47" dur="500" fill="hold"/>
                                        <p:tgtEl>
                                          <p:spTgt spid="15">
                                            <p:txEl>
                                              <p:pRg st="1" end="1"/>
                                            </p:txEl>
                                          </p:spTgt>
                                        </p:tgtEl>
                                        <p:attrNameLst>
                                          <p:attrName>ppt_h</p:attrName>
                                        </p:attrNameLst>
                                      </p:cBhvr>
                                      <p:tavLst>
                                        <p:tav tm="0">
                                          <p:val>
                                            <p:fltVal val="0"/>
                                          </p:val>
                                        </p:tav>
                                        <p:tav tm="100000">
                                          <p:val>
                                            <p:strVal val="#ppt_h"/>
                                          </p:val>
                                        </p:tav>
                                      </p:tavLst>
                                    </p:anim>
                                    <p:animEffect transition="in" filter="fade">
                                      <p:cBhvr>
                                        <p:cTn id="48"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1" grpId="0" animBg="1"/>
      <p:bldP spid="12" grpId="0" animBg="1"/>
      <p:bldP spid="13"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Additive rule</a:t>
            </a:r>
          </a:p>
        </p:txBody>
      </p:sp>
      <mc:AlternateContent xmlns:mc="http://schemas.openxmlformats.org/markup-compatibility/2006" xmlns:a14="http://schemas.microsoft.com/office/drawing/2010/main">
        <mc:Choice Requires="a14">
          <p:sp>
            <p:nvSpPr>
              <p:cNvPr id="4" name="Oval 3" descr="A">
                <a:extLst>
                  <a:ext uri="{FF2B5EF4-FFF2-40B4-BE49-F238E27FC236}">
                    <a16:creationId xmlns:a16="http://schemas.microsoft.com/office/drawing/2014/main" id="{2AC6C0A2-6251-B09A-A83D-C67D9E173AC2}"/>
                  </a:ext>
                </a:extLst>
              </p:cNvPr>
              <p:cNvSpPr/>
              <p:nvPr/>
            </p:nvSpPr>
            <p:spPr>
              <a:xfrm>
                <a:off x="10702701" y="2130314"/>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4" name="Oval 3" descr="A">
                <a:extLst>
                  <a:ext uri="{FF2B5EF4-FFF2-40B4-BE49-F238E27FC236}">
                    <a16:creationId xmlns:a16="http://schemas.microsoft.com/office/drawing/2014/main" id="{2AC6C0A2-6251-B09A-A83D-C67D9E173AC2}"/>
                  </a:ext>
                </a:extLst>
              </p:cNvPr>
              <p:cNvSpPr>
                <a:spLocks noRot="1" noChangeAspect="1" noMove="1" noResize="1" noEditPoints="1" noAdjustHandles="1" noChangeArrowheads="1" noChangeShapeType="1" noTextEdit="1"/>
              </p:cNvSpPr>
              <p:nvPr/>
            </p:nvSpPr>
            <p:spPr>
              <a:xfrm>
                <a:off x="10702701" y="2130314"/>
                <a:ext cx="1567543" cy="1539551"/>
              </a:xfrm>
              <a:prstGeom prst="ellipse">
                <a:avLst/>
              </a:prstGeom>
              <a:blipFill>
                <a:blip r:embed="rId2"/>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182C16CF-C109-4D1F-3423-635F4E980C5A}"/>
                  </a:ext>
                </a:extLst>
              </p:cNvPr>
              <p:cNvSpPr/>
              <p:nvPr/>
            </p:nvSpPr>
            <p:spPr>
              <a:xfrm>
                <a:off x="11710410" y="2116131"/>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5" name="Oval 4">
                <a:extLst>
                  <a:ext uri="{FF2B5EF4-FFF2-40B4-BE49-F238E27FC236}">
                    <a16:creationId xmlns:a16="http://schemas.microsoft.com/office/drawing/2014/main" id="{182C16CF-C109-4D1F-3423-635F4E980C5A}"/>
                  </a:ext>
                </a:extLst>
              </p:cNvPr>
              <p:cNvSpPr>
                <a:spLocks noRot="1" noChangeAspect="1" noMove="1" noResize="1" noEditPoints="1" noAdjustHandles="1" noChangeArrowheads="1" noChangeShapeType="1" noTextEdit="1"/>
              </p:cNvSpPr>
              <p:nvPr/>
            </p:nvSpPr>
            <p:spPr>
              <a:xfrm>
                <a:off x="11710410" y="2116131"/>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p:sp>
        <p:nvSpPr>
          <p:cNvPr id="6" name="Right Brace 5">
            <a:extLst>
              <a:ext uri="{FF2B5EF4-FFF2-40B4-BE49-F238E27FC236}">
                <a16:creationId xmlns:a16="http://schemas.microsoft.com/office/drawing/2014/main" id="{1F267D90-C00C-D354-8D3A-3DBF26E32F9E}"/>
              </a:ext>
            </a:extLst>
          </p:cNvPr>
          <p:cNvSpPr/>
          <p:nvPr/>
        </p:nvSpPr>
        <p:spPr>
          <a:xfrm rot="16200000">
            <a:off x="11754634" y="599903"/>
            <a:ext cx="471387" cy="2575252"/>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88C609AD-3617-3801-A9EC-1C65756AADFF}"/>
              </a:ext>
            </a:extLst>
          </p:cNvPr>
          <p:cNvSpPr txBox="1"/>
          <p:nvPr/>
        </p:nvSpPr>
        <p:spPr>
          <a:xfrm>
            <a:off x="10936192" y="1019764"/>
            <a:ext cx="214834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Joint events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300476-DAC0-7C1F-3CF0-1022D51BA553}"/>
                  </a:ext>
                </a:extLst>
              </p:cNvPr>
              <p:cNvSpPr txBox="1"/>
              <p:nvPr/>
            </p:nvSpPr>
            <p:spPr>
              <a:xfrm>
                <a:off x="873954" y="2137534"/>
                <a:ext cx="6889318" cy="1558312"/>
              </a:xfrm>
              <a:prstGeom prst="rect">
                <a:avLst/>
              </a:prstGeom>
              <a:noFill/>
            </p:spPr>
            <p:txBody>
              <a:bodyPr wrap="square" rtlCol="0">
                <a:spAutoFit/>
              </a:bodyPr>
              <a:lstStyle/>
              <a:p>
                <a:r>
                  <a:rPr lang="en-US" sz="3200" dirty="0"/>
                  <a:t>For joint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oMath>
                  </m:oMathPara>
                </a14:m>
                <a:endParaRPr lang="en-US" sz="3200" dirty="0"/>
              </a:p>
            </p:txBody>
          </p:sp>
        </mc:Choice>
        <mc:Fallback xmlns="">
          <p:sp>
            <p:nvSpPr>
              <p:cNvPr id="9" name="TextBox 8">
                <a:extLst>
                  <a:ext uri="{FF2B5EF4-FFF2-40B4-BE49-F238E27FC236}">
                    <a16:creationId xmlns:a16="http://schemas.microsoft.com/office/drawing/2014/main" id="{D5300476-DAC0-7C1F-3CF0-1022D51BA553}"/>
                  </a:ext>
                </a:extLst>
              </p:cNvPr>
              <p:cNvSpPr txBox="1">
                <a:spLocks noRot="1" noChangeAspect="1" noMove="1" noResize="1" noEditPoints="1" noAdjustHandles="1" noChangeArrowheads="1" noChangeShapeType="1" noTextEdit="1"/>
              </p:cNvSpPr>
              <p:nvPr/>
            </p:nvSpPr>
            <p:spPr>
              <a:xfrm>
                <a:off x="873954" y="2137534"/>
                <a:ext cx="6889318" cy="1558312"/>
              </a:xfrm>
              <a:prstGeom prst="rect">
                <a:avLst/>
              </a:prstGeom>
              <a:blipFill>
                <a:blip r:embed="rId4"/>
                <a:stretch>
                  <a:fillRect l="-2210" t="-50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descr="A">
                <a:extLst>
                  <a:ext uri="{FF2B5EF4-FFF2-40B4-BE49-F238E27FC236}">
                    <a16:creationId xmlns:a16="http://schemas.microsoft.com/office/drawing/2014/main" id="{37386ED9-C5B2-8C95-00D1-5A6C36741055}"/>
                  </a:ext>
                </a:extLst>
              </p:cNvPr>
              <p:cNvSpPr/>
              <p:nvPr/>
            </p:nvSpPr>
            <p:spPr>
              <a:xfrm>
                <a:off x="10778647" y="5085781"/>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10" name="Oval 9" descr="A">
                <a:extLst>
                  <a:ext uri="{FF2B5EF4-FFF2-40B4-BE49-F238E27FC236}">
                    <a16:creationId xmlns:a16="http://schemas.microsoft.com/office/drawing/2014/main" id="{37386ED9-C5B2-8C95-00D1-5A6C36741055}"/>
                  </a:ext>
                </a:extLst>
              </p:cNvPr>
              <p:cNvSpPr>
                <a:spLocks noRot="1" noChangeAspect="1" noMove="1" noResize="1" noEditPoints="1" noAdjustHandles="1" noChangeArrowheads="1" noChangeShapeType="1" noTextEdit="1"/>
              </p:cNvSpPr>
              <p:nvPr/>
            </p:nvSpPr>
            <p:spPr>
              <a:xfrm>
                <a:off x="10778647" y="5085781"/>
                <a:ext cx="1567543" cy="1539551"/>
              </a:xfrm>
              <a:prstGeom prst="ellipse">
                <a:avLst/>
              </a:prstGeom>
              <a:blipFill>
                <a:blip r:embed="rId5"/>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FCB88A04-FBAF-680E-F46D-659B439008D2}"/>
                  </a:ext>
                </a:extLst>
              </p:cNvPr>
              <p:cNvSpPr/>
              <p:nvPr/>
            </p:nvSpPr>
            <p:spPr>
              <a:xfrm>
                <a:off x="11786355" y="5093846"/>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11" name="Oval 10">
                <a:extLst>
                  <a:ext uri="{FF2B5EF4-FFF2-40B4-BE49-F238E27FC236}">
                    <a16:creationId xmlns:a16="http://schemas.microsoft.com/office/drawing/2014/main" id="{FCB88A04-FBAF-680E-F46D-659B439008D2}"/>
                  </a:ext>
                </a:extLst>
              </p:cNvPr>
              <p:cNvSpPr>
                <a:spLocks noRot="1" noChangeAspect="1" noMove="1" noResize="1" noEditPoints="1" noAdjustHandles="1" noChangeArrowheads="1" noChangeShapeType="1" noTextEdit="1"/>
              </p:cNvSpPr>
              <p:nvPr/>
            </p:nvSpPr>
            <p:spPr>
              <a:xfrm>
                <a:off x="11786355" y="5093846"/>
                <a:ext cx="1567543" cy="1539551"/>
              </a:xfrm>
              <a:prstGeom prst="ellipse">
                <a:avLst/>
              </a:prstGeom>
              <a:blipFill>
                <a:blip r:embed="rId6"/>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descr="A">
                <a:extLst>
                  <a:ext uri="{FF2B5EF4-FFF2-40B4-BE49-F238E27FC236}">
                    <a16:creationId xmlns:a16="http://schemas.microsoft.com/office/drawing/2014/main" id="{FEB0B4AC-5146-93E5-7B32-B8323E85B8D9}"/>
                  </a:ext>
                </a:extLst>
              </p:cNvPr>
              <p:cNvSpPr/>
              <p:nvPr/>
            </p:nvSpPr>
            <p:spPr>
              <a:xfrm>
                <a:off x="11328927" y="6121359"/>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b="0" i="0" dirty="0" smtClean="0">
                          <a:latin typeface="Cambria Math" panose="02040503050406030204" pitchFamily="18" charset="0"/>
                        </a:rPr>
                        <m:t>C</m:t>
                      </m:r>
                    </m:oMath>
                  </m:oMathPara>
                </a14:m>
                <a:endParaRPr lang="en-US" dirty="0"/>
              </a:p>
            </p:txBody>
          </p:sp>
        </mc:Choice>
        <mc:Fallback xmlns="">
          <p:sp>
            <p:nvSpPr>
              <p:cNvPr id="12" name="Oval 11" descr="A">
                <a:extLst>
                  <a:ext uri="{FF2B5EF4-FFF2-40B4-BE49-F238E27FC236}">
                    <a16:creationId xmlns:a16="http://schemas.microsoft.com/office/drawing/2014/main" id="{FEB0B4AC-5146-93E5-7B32-B8323E85B8D9}"/>
                  </a:ext>
                </a:extLst>
              </p:cNvPr>
              <p:cNvSpPr>
                <a:spLocks noRot="1" noChangeAspect="1" noMove="1" noResize="1" noEditPoints="1" noAdjustHandles="1" noChangeArrowheads="1" noChangeShapeType="1" noTextEdit="1"/>
              </p:cNvSpPr>
              <p:nvPr/>
            </p:nvSpPr>
            <p:spPr>
              <a:xfrm>
                <a:off x="11328927" y="6121359"/>
                <a:ext cx="1567543" cy="1539551"/>
              </a:xfrm>
              <a:prstGeom prst="ellipse">
                <a:avLst/>
              </a:prstGeom>
              <a:blipFill>
                <a:blip r:embed="rId7"/>
                <a:stretch>
                  <a:fillRect/>
                </a:stretch>
              </a:blipFill>
              <a:ln w="12700">
                <a:solidFill>
                  <a:schemeClr val="tx1"/>
                </a:solidFill>
              </a:ln>
            </p:spPr>
            <p:txBody>
              <a:bodyPr/>
              <a:lstStyle/>
              <a:p>
                <a:r>
                  <a:rPr lang="en-US">
                    <a:noFill/>
                  </a:rPr>
                  <a:t> </a:t>
                </a:r>
              </a:p>
            </p:txBody>
          </p:sp>
        </mc:Fallback>
      </mc:AlternateContent>
      <p:sp>
        <p:nvSpPr>
          <p:cNvPr id="13" name="Right Brace 12">
            <a:extLst>
              <a:ext uri="{FF2B5EF4-FFF2-40B4-BE49-F238E27FC236}">
                <a16:creationId xmlns:a16="http://schemas.microsoft.com/office/drawing/2014/main" id="{7B9E864C-0A81-51DA-CA7C-86922CB0F996}"/>
              </a:ext>
            </a:extLst>
          </p:cNvPr>
          <p:cNvSpPr/>
          <p:nvPr/>
        </p:nvSpPr>
        <p:spPr>
          <a:xfrm rot="16200000">
            <a:off x="11771331" y="3489029"/>
            <a:ext cx="513941" cy="2651196"/>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4" name="TextBox 13">
            <a:extLst>
              <a:ext uri="{FF2B5EF4-FFF2-40B4-BE49-F238E27FC236}">
                <a16:creationId xmlns:a16="http://schemas.microsoft.com/office/drawing/2014/main" id="{3154B3AD-8375-01AF-4642-614CB0D40304}"/>
              </a:ext>
            </a:extLst>
          </p:cNvPr>
          <p:cNvSpPr txBox="1"/>
          <p:nvPr/>
        </p:nvSpPr>
        <p:spPr>
          <a:xfrm>
            <a:off x="10936192" y="3946861"/>
            <a:ext cx="214834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Joint events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EAB0636-C289-F9A2-22F1-5539B326AB40}"/>
                  </a:ext>
                </a:extLst>
              </p:cNvPr>
              <p:cNvSpPr txBox="1"/>
              <p:nvPr/>
            </p:nvSpPr>
            <p:spPr>
              <a:xfrm>
                <a:off x="873953" y="5037112"/>
                <a:ext cx="7094389" cy="2039404"/>
              </a:xfrm>
              <a:prstGeom prst="rect">
                <a:avLst/>
              </a:prstGeom>
              <a:noFill/>
            </p:spPr>
            <p:txBody>
              <a:bodyPr wrap="square" rtlCol="0">
                <a:spAutoFit/>
              </a:bodyPr>
              <a:lstStyle/>
              <a:p>
                <a:r>
                  <a:rPr lang="en-US" sz="3200" dirty="0"/>
                  <a:t>For joint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𝐵</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𝐴</m:t>
                      </m:r>
                      <m:r>
                        <a:rPr lang="en-US" sz="3200" i="1">
                          <a:latin typeface="Cambria Math" panose="02040503050406030204" pitchFamily="18" charset="0"/>
                        </a:rPr>
                        <m:t>∩</m:t>
                      </m:r>
                      <m:r>
                        <a:rPr lang="en-US" sz="3200" b="0" i="1" smtClean="0">
                          <a:latin typeface="Cambria Math" panose="02040503050406030204" pitchFamily="18" charset="0"/>
                        </a:rPr>
                        <m:t>𝐵</m:t>
                      </m:r>
                      <m:r>
                        <a:rPr lang="en-US" sz="3200" i="1">
                          <a:latin typeface="Cambria Math" panose="02040503050406030204" pitchFamily="18" charset="0"/>
                        </a:rPr>
                        <m:t>∩</m:t>
                      </m:r>
                      <m:r>
                        <a:rPr lang="en-US" sz="3200" b="0" i="1" smtClean="0">
                          <a:latin typeface="Cambria Math" panose="02040503050406030204" pitchFamily="18" charset="0"/>
                        </a:rPr>
                        <m:t>𝐶</m:t>
                      </m:r>
                      <m:r>
                        <a:rPr lang="en-US" sz="3200" b="0" i="1" smtClean="0">
                          <a:latin typeface="Cambria Math" panose="02040503050406030204" pitchFamily="18" charset="0"/>
                        </a:rPr>
                        <m:t>)</m:t>
                      </m:r>
                    </m:oMath>
                  </m:oMathPara>
                </a14:m>
                <a:endParaRPr lang="en-US" sz="3200" dirty="0"/>
              </a:p>
            </p:txBody>
          </p:sp>
        </mc:Choice>
        <mc:Fallback xmlns="">
          <p:sp>
            <p:nvSpPr>
              <p:cNvPr id="15" name="TextBox 14">
                <a:extLst>
                  <a:ext uri="{FF2B5EF4-FFF2-40B4-BE49-F238E27FC236}">
                    <a16:creationId xmlns:a16="http://schemas.microsoft.com/office/drawing/2014/main" id="{BEAB0636-C289-F9A2-22F1-5539B326AB40}"/>
                  </a:ext>
                </a:extLst>
              </p:cNvPr>
              <p:cNvSpPr txBox="1">
                <a:spLocks noRot="1" noChangeAspect="1" noMove="1" noResize="1" noEditPoints="1" noAdjustHandles="1" noChangeArrowheads="1" noChangeShapeType="1" noTextEdit="1"/>
              </p:cNvSpPr>
              <p:nvPr/>
            </p:nvSpPr>
            <p:spPr>
              <a:xfrm>
                <a:off x="873953" y="5037112"/>
                <a:ext cx="7094389" cy="2039404"/>
              </a:xfrm>
              <a:prstGeom prst="rect">
                <a:avLst/>
              </a:prstGeom>
              <a:blipFill>
                <a:blip r:embed="rId8"/>
                <a:stretch>
                  <a:fillRect l="-2148" t="-3881"/>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D670D413-52BB-E1CB-8867-B1810AEF1C8B}"/>
              </a:ext>
            </a:extLst>
          </p:cNvPr>
          <p:cNvSpPr/>
          <p:nvPr/>
        </p:nvSpPr>
        <p:spPr>
          <a:xfrm>
            <a:off x="11717604" y="2270102"/>
            <a:ext cx="521111" cy="1251824"/>
          </a:xfrm>
          <a:prstGeom prst="ellipse">
            <a:avLst/>
          </a:prstGeom>
          <a:solidFill>
            <a:srgbClr val="FF0000"/>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E694393-0E65-9ADB-D8E2-120CC7880658}"/>
              </a:ext>
            </a:extLst>
          </p:cNvPr>
          <p:cNvSpPr/>
          <p:nvPr/>
        </p:nvSpPr>
        <p:spPr>
          <a:xfrm>
            <a:off x="11855155" y="6129279"/>
            <a:ext cx="441229" cy="311278"/>
          </a:xfrm>
          <a:custGeom>
            <a:avLst/>
            <a:gdLst>
              <a:gd name="connsiteX0" fmla="*/ 240 w 441229"/>
              <a:gd name="connsiteY0" fmla="*/ 40933 h 311278"/>
              <a:gd name="connsiteX1" fmla="*/ 79753 w 441229"/>
              <a:gd name="connsiteY1" fmla="*/ 17079 h 311278"/>
              <a:gd name="connsiteX2" fmla="*/ 167217 w 441229"/>
              <a:gd name="connsiteY2" fmla="*/ 9128 h 311278"/>
              <a:gd name="connsiteX3" fmla="*/ 238779 w 441229"/>
              <a:gd name="connsiteY3" fmla="*/ 1177 h 311278"/>
              <a:gd name="connsiteX4" fmla="*/ 302389 w 441229"/>
              <a:gd name="connsiteY4" fmla="*/ 1177 h 311278"/>
              <a:gd name="connsiteX5" fmla="*/ 358048 w 441229"/>
              <a:gd name="connsiteY5" fmla="*/ 1177 h 311278"/>
              <a:gd name="connsiteX6" fmla="*/ 437562 w 441229"/>
              <a:gd name="connsiteY6" fmla="*/ 17079 h 311278"/>
              <a:gd name="connsiteX7" fmla="*/ 421659 w 441229"/>
              <a:gd name="connsiteY7" fmla="*/ 56836 h 311278"/>
              <a:gd name="connsiteX8" fmla="*/ 366000 w 441229"/>
              <a:gd name="connsiteY8" fmla="*/ 128398 h 311278"/>
              <a:gd name="connsiteX9" fmla="*/ 326243 w 441229"/>
              <a:gd name="connsiteY9" fmla="*/ 184057 h 311278"/>
              <a:gd name="connsiteX10" fmla="*/ 278535 w 441229"/>
              <a:gd name="connsiteY10" fmla="*/ 263570 h 311278"/>
              <a:gd name="connsiteX11" fmla="*/ 214925 w 441229"/>
              <a:gd name="connsiteY11" fmla="*/ 311278 h 311278"/>
              <a:gd name="connsiteX12" fmla="*/ 167217 w 441229"/>
              <a:gd name="connsiteY12" fmla="*/ 263570 h 311278"/>
              <a:gd name="connsiteX13" fmla="*/ 103607 w 441229"/>
              <a:gd name="connsiteY13" fmla="*/ 199959 h 311278"/>
              <a:gd name="connsiteX14" fmla="*/ 55899 w 441229"/>
              <a:gd name="connsiteY14" fmla="*/ 120446 h 311278"/>
              <a:gd name="connsiteX15" fmla="*/ 240 w 441229"/>
              <a:gd name="connsiteY15" fmla="*/ 40933 h 311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1229" h="311278" fill="none" extrusionOk="0">
                <a:moveTo>
                  <a:pt x="240" y="40933"/>
                </a:moveTo>
                <a:cubicBezTo>
                  <a:pt x="6213" y="24362"/>
                  <a:pt x="55795" y="29212"/>
                  <a:pt x="79753" y="17079"/>
                </a:cubicBezTo>
                <a:cubicBezTo>
                  <a:pt x="113064" y="12160"/>
                  <a:pt x="139562" y="13122"/>
                  <a:pt x="167217" y="9128"/>
                </a:cubicBezTo>
                <a:cubicBezTo>
                  <a:pt x="187398" y="7427"/>
                  <a:pt x="209985" y="881"/>
                  <a:pt x="238779" y="1177"/>
                </a:cubicBezTo>
                <a:cubicBezTo>
                  <a:pt x="261309" y="-148"/>
                  <a:pt x="302389" y="1177"/>
                  <a:pt x="302389" y="1177"/>
                </a:cubicBezTo>
                <a:cubicBezTo>
                  <a:pt x="320837" y="-1520"/>
                  <a:pt x="336831" y="-1538"/>
                  <a:pt x="358048" y="1177"/>
                </a:cubicBezTo>
                <a:cubicBezTo>
                  <a:pt x="379950" y="3660"/>
                  <a:pt x="426626" y="7426"/>
                  <a:pt x="437562" y="17079"/>
                </a:cubicBezTo>
                <a:cubicBezTo>
                  <a:pt x="451539" y="27272"/>
                  <a:pt x="438941" y="37848"/>
                  <a:pt x="421659" y="56836"/>
                </a:cubicBezTo>
                <a:cubicBezTo>
                  <a:pt x="405370" y="74061"/>
                  <a:pt x="379813" y="103912"/>
                  <a:pt x="366000" y="128398"/>
                </a:cubicBezTo>
                <a:cubicBezTo>
                  <a:pt x="349494" y="149782"/>
                  <a:pt x="341069" y="161094"/>
                  <a:pt x="326243" y="184057"/>
                </a:cubicBezTo>
                <a:cubicBezTo>
                  <a:pt x="311761" y="207270"/>
                  <a:pt x="302993" y="241032"/>
                  <a:pt x="278535" y="263570"/>
                </a:cubicBezTo>
                <a:cubicBezTo>
                  <a:pt x="259614" y="286365"/>
                  <a:pt x="234604" y="312387"/>
                  <a:pt x="214925" y="311278"/>
                </a:cubicBezTo>
                <a:cubicBezTo>
                  <a:pt x="196373" y="311278"/>
                  <a:pt x="167217" y="263570"/>
                  <a:pt x="167217" y="263570"/>
                </a:cubicBezTo>
                <a:cubicBezTo>
                  <a:pt x="149503" y="246660"/>
                  <a:pt x="124651" y="223804"/>
                  <a:pt x="103607" y="199959"/>
                </a:cubicBezTo>
                <a:cubicBezTo>
                  <a:pt x="80400" y="172630"/>
                  <a:pt x="67630" y="144304"/>
                  <a:pt x="55899" y="120446"/>
                </a:cubicBezTo>
                <a:cubicBezTo>
                  <a:pt x="40215" y="97293"/>
                  <a:pt x="-3074" y="58823"/>
                  <a:pt x="240" y="40933"/>
                </a:cubicBezTo>
                <a:close/>
              </a:path>
              <a:path w="441229" h="311278" stroke="0" extrusionOk="0">
                <a:moveTo>
                  <a:pt x="240" y="40933"/>
                </a:moveTo>
                <a:cubicBezTo>
                  <a:pt x="2737" y="22700"/>
                  <a:pt x="56291" y="24327"/>
                  <a:pt x="79753" y="17079"/>
                </a:cubicBezTo>
                <a:cubicBezTo>
                  <a:pt x="104264" y="11823"/>
                  <a:pt x="137780" y="6775"/>
                  <a:pt x="167217" y="9128"/>
                </a:cubicBezTo>
                <a:cubicBezTo>
                  <a:pt x="198822" y="3158"/>
                  <a:pt x="218268" y="2408"/>
                  <a:pt x="238779" y="1177"/>
                </a:cubicBezTo>
                <a:cubicBezTo>
                  <a:pt x="261307" y="-148"/>
                  <a:pt x="302389" y="1177"/>
                  <a:pt x="302389" y="1177"/>
                </a:cubicBezTo>
                <a:cubicBezTo>
                  <a:pt x="321513" y="2046"/>
                  <a:pt x="335500" y="-4751"/>
                  <a:pt x="358048" y="1177"/>
                </a:cubicBezTo>
                <a:cubicBezTo>
                  <a:pt x="379990" y="2025"/>
                  <a:pt x="426631" y="7564"/>
                  <a:pt x="437562" y="17079"/>
                </a:cubicBezTo>
                <a:cubicBezTo>
                  <a:pt x="449568" y="29194"/>
                  <a:pt x="432910" y="40782"/>
                  <a:pt x="421659" y="56836"/>
                </a:cubicBezTo>
                <a:cubicBezTo>
                  <a:pt x="411489" y="80185"/>
                  <a:pt x="380574" y="107162"/>
                  <a:pt x="366000" y="128398"/>
                </a:cubicBezTo>
                <a:cubicBezTo>
                  <a:pt x="349479" y="150660"/>
                  <a:pt x="343107" y="160095"/>
                  <a:pt x="326243" y="184057"/>
                </a:cubicBezTo>
                <a:cubicBezTo>
                  <a:pt x="309336" y="204416"/>
                  <a:pt x="300930" y="237096"/>
                  <a:pt x="278535" y="263570"/>
                </a:cubicBezTo>
                <a:cubicBezTo>
                  <a:pt x="257518" y="281051"/>
                  <a:pt x="230058" y="310962"/>
                  <a:pt x="214925" y="311278"/>
                </a:cubicBezTo>
                <a:cubicBezTo>
                  <a:pt x="196372" y="311278"/>
                  <a:pt x="167217" y="263569"/>
                  <a:pt x="167217" y="263570"/>
                </a:cubicBezTo>
                <a:cubicBezTo>
                  <a:pt x="150562" y="242212"/>
                  <a:pt x="121439" y="222575"/>
                  <a:pt x="103607" y="199959"/>
                </a:cubicBezTo>
                <a:cubicBezTo>
                  <a:pt x="86845" y="177089"/>
                  <a:pt x="69175" y="142172"/>
                  <a:pt x="55899" y="120446"/>
                </a:cubicBezTo>
                <a:cubicBezTo>
                  <a:pt x="39275" y="98463"/>
                  <a:pt x="-1616" y="59880"/>
                  <a:pt x="240" y="40933"/>
                </a:cubicBezTo>
                <a:close/>
              </a:path>
            </a:pathLst>
          </a:custGeom>
          <a:solidFill>
            <a:srgbClr val="FF0000"/>
          </a:solidFill>
          <a:ln w="19050">
            <a:solidFill>
              <a:schemeClr val="tx1"/>
            </a:solidFill>
            <a:extLst>
              <a:ext uri="{C807C97D-BFC1-408E-A445-0C87EB9F89A2}">
                <ask:lineSketchStyleProps xmlns:ask="http://schemas.microsoft.com/office/drawing/2018/sketchyshapes" sd="1181815279">
                  <a:custGeom>
                    <a:avLst/>
                    <a:gdLst>
                      <a:gd name="connsiteX0" fmla="*/ 240 w 441229"/>
                      <a:gd name="connsiteY0" fmla="*/ 40933 h 311278"/>
                      <a:gd name="connsiteX1" fmla="*/ 79753 w 441229"/>
                      <a:gd name="connsiteY1" fmla="*/ 17079 h 311278"/>
                      <a:gd name="connsiteX2" fmla="*/ 167217 w 441229"/>
                      <a:gd name="connsiteY2" fmla="*/ 9128 h 311278"/>
                      <a:gd name="connsiteX3" fmla="*/ 238779 w 441229"/>
                      <a:gd name="connsiteY3" fmla="*/ 1177 h 311278"/>
                      <a:gd name="connsiteX4" fmla="*/ 302389 w 441229"/>
                      <a:gd name="connsiteY4" fmla="*/ 1177 h 311278"/>
                      <a:gd name="connsiteX5" fmla="*/ 358048 w 441229"/>
                      <a:gd name="connsiteY5" fmla="*/ 1177 h 311278"/>
                      <a:gd name="connsiteX6" fmla="*/ 437562 w 441229"/>
                      <a:gd name="connsiteY6" fmla="*/ 17079 h 311278"/>
                      <a:gd name="connsiteX7" fmla="*/ 421659 w 441229"/>
                      <a:gd name="connsiteY7" fmla="*/ 56836 h 311278"/>
                      <a:gd name="connsiteX8" fmla="*/ 366000 w 441229"/>
                      <a:gd name="connsiteY8" fmla="*/ 128398 h 311278"/>
                      <a:gd name="connsiteX9" fmla="*/ 326243 w 441229"/>
                      <a:gd name="connsiteY9" fmla="*/ 184057 h 311278"/>
                      <a:gd name="connsiteX10" fmla="*/ 278535 w 441229"/>
                      <a:gd name="connsiteY10" fmla="*/ 263570 h 311278"/>
                      <a:gd name="connsiteX11" fmla="*/ 214925 w 441229"/>
                      <a:gd name="connsiteY11" fmla="*/ 311278 h 311278"/>
                      <a:gd name="connsiteX12" fmla="*/ 167217 w 441229"/>
                      <a:gd name="connsiteY12" fmla="*/ 263570 h 311278"/>
                      <a:gd name="connsiteX13" fmla="*/ 103607 w 441229"/>
                      <a:gd name="connsiteY13" fmla="*/ 199959 h 311278"/>
                      <a:gd name="connsiteX14" fmla="*/ 55899 w 441229"/>
                      <a:gd name="connsiteY14" fmla="*/ 120446 h 311278"/>
                      <a:gd name="connsiteX15" fmla="*/ 240 w 441229"/>
                      <a:gd name="connsiteY15" fmla="*/ 40933 h 311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1229" h="311278">
                        <a:moveTo>
                          <a:pt x="240" y="40933"/>
                        </a:moveTo>
                        <a:cubicBezTo>
                          <a:pt x="4216" y="23705"/>
                          <a:pt x="51924" y="22380"/>
                          <a:pt x="79753" y="17079"/>
                        </a:cubicBezTo>
                        <a:cubicBezTo>
                          <a:pt x="107582" y="11778"/>
                          <a:pt x="140713" y="11778"/>
                          <a:pt x="167217" y="9128"/>
                        </a:cubicBezTo>
                        <a:cubicBezTo>
                          <a:pt x="193721" y="6478"/>
                          <a:pt x="216250" y="2502"/>
                          <a:pt x="238779" y="1177"/>
                        </a:cubicBezTo>
                        <a:cubicBezTo>
                          <a:pt x="261308" y="-148"/>
                          <a:pt x="302389" y="1177"/>
                          <a:pt x="302389" y="1177"/>
                        </a:cubicBezTo>
                        <a:cubicBezTo>
                          <a:pt x="322267" y="1177"/>
                          <a:pt x="335519" y="-1473"/>
                          <a:pt x="358048" y="1177"/>
                        </a:cubicBezTo>
                        <a:cubicBezTo>
                          <a:pt x="380577" y="3827"/>
                          <a:pt x="426960" y="7802"/>
                          <a:pt x="437562" y="17079"/>
                        </a:cubicBezTo>
                        <a:cubicBezTo>
                          <a:pt x="448164" y="26356"/>
                          <a:pt x="433586" y="38283"/>
                          <a:pt x="421659" y="56836"/>
                        </a:cubicBezTo>
                        <a:cubicBezTo>
                          <a:pt x="409732" y="75389"/>
                          <a:pt x="381903" y="107195"/>
                          <a:pt x="366000" y="128398"/>
                        </a:cubicBezTo>
                        <a:cubicBezTo>
                          <a:pt x="350097" y="149601"/>
                          <a:pt x="340820" y="161528"/>
                          <a:pt x="326243" y="184057"/>
                        </a:cubicBezTo>
                        <a:cubicBezTo>
                          <a:pt x="311666" y="206586"/>
                          <a:pt x="297088" y="242367"/>
                          <a:pt x="278535" y="263570"/>
                        </a:cubicBezTo>
                        <a:cubicBezTo>
                          <a:pt x="259982" y="284773"/>
                          <a:pt x="233478" y="311278"/>
                          <a:pt x="214925" y="311278"/>
                        </a:cubicBezTo>
                        <a:cubicBezTo>
                          <a:pt x="196372" y="311278"/>
                          <a:pt x="167217" y="263570"/>
                          <a:pt x="167217" y="263570"/>
                        </a:cubicBezTo>
                        <a:cubicBezTo>
                          <a:pt x="148664" y="245017"/>
                          <a:pt x="122160" y="223813"/>
                          <a:pt x="103607" y="199959"/>
                        </a:cubicBezTo>
                        <a:cubicBezTo>
                          <a:pt x="85054" y="176105"/>
                          <a:pt x="69151" y="145625"/>
                          <a:pt x="55899" y="120446"/>
                        </a:cubicBezTo>
                        <a:cubicBezTo>
                          <a:pt x="42647" y="95267"/>
                          <a:pt x="-3736" y="58161"/>
                          <a:pt x="240" y="40933"/>
                        </a:cubicBezTo>
                        <a:close/>
                      </a:path>
                    </a:pathLst>
                  </a:cu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094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p:bldP spid="10" grpId="0" animBg="1"/>
      <p:bldP spid="11" grpId="0" animBg="1"/>
      <p:bldP spid="12" grpId="0" animBg="1"/>
      <p:bldP spid="13" grpId="0" animBg="1"/>
      <p:bldP spid="14" grpId="0" animBg="1"/>
      <p:bldP spid="15" grpId="0"/>
      <p:bldP spid="3"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Experiment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An experiment refers to a specific action, process, or phenomenon that leads to observable outcomes.</a:t>
            </a:r>
          </a:p>
          <a:p>
            <a:pPr algn="just"/>
            <a:endParaRPr lang="en-US" sz="3200" dirty="0"/>
          </a:p>
          <a:p>
            <a:pPr algn="just"/>
            <a:r>
              <a:rPr lang="en-US" sz="3200" dirty="0"/>
              <a:t>For example, </a:t>
            </a:r>
          </a:p>
          <a:p>
            <a:pPr lvl="1" algn="just"/>
            <a:r>
              <a:rPr lang="en-US" sz="2960" dirty="0"/>
              <a:t>Measuring distance from Dhaka to Chattogram</a:t>
            </a:r>
          </a:p>
          <a:p>
            <a:pPr lvl="1" algn="just"/>
            <a:r>
              <a:rPr lang="en-US" sz="2960" dirty="0"/>
              <a:t>Tossing a fair coin</a:t>
            </a:r>
          </a:p>
          <a:p>
            <a:pPr algn="just"/>
            <a:endParaRPr lang="en-US" sz="3200" dirty="0"/>
          </a:p>
        </p:txBody>
      </p:sp>
    </p:spTree>
    <p:extLst>
      <p:ext uri="{BB962C8B-B14F-4D97-AF65-F5344CB8AC3E}">
        <p14:creationId xmlns:p14="http://schemas.microsoft.com/office/powerpoint/2010/main" val="209275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Additive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0" indent="0">
                  <a:buNone/>
                </a:pPr>
                <a:r>
                  <a:rPr lang="en-US" sz="3200" dirty="0"/>
                  <a:t>Example: In a company, 60% of the employees have motorcycle, 40% has private car and 20% has both. What is the probability that the employee has either motorcycle or private car?</a:t>
                </a:r>
              </a:p>
              <a:p>
                <a:endParaRPr lang="en-US" sz="3200" dirty="0"/>
              </a:p>
              <a:p>
                <a:pPr marL="0" indent="0">
                  <a:buNone/>
                </a:pPr>
                <a:r>
                  <a:rPr lang="en-US" sz="3200" dirty="0"/>
                  <a:t>Solution: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e>
                    </m:d>
                    <m:r>
                      <a:rPr lang="en-US" sz="3200" b="0" i="1" smtClean="0">
                        <a:latin typeface="Cambria Math" panose="02040503050406030204" pitchFamily="18" charset="0"/>
                      </a:rPr>
                      <m:t>=0.6, </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d>
                    <m:r>
                      <a:rPr lang="en-US" sz="3200" b="0" i="1" smtClean="0">
                        <a:latin typeface="Cambria Math" panose="02040503050406030204" pitchFamily="18" charset="0"/>
                      </a:rPr>
                      <m:t>=0.4, </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r>
                          <a:rPr lang="en-US" sz="3200" b="0" i="1" smtClean="0">
                            <a:latin typeface="Cambria Math" panose="02040503050406030204" pitchFamily="18" charset="0"/>
                          </a:rPr>
                          <m:t>∩</m:t>
                        </m:r>
                        <m:r>
                          <a:rPr lang="en-US" sz="3200" b="0" i="1" smtClean="0">
                            <a:latin typeface="Cambria Math" panose="02040503050406030204" pitchFamily="18" charset="0"/>
                          </a:rPr>
                          <m:t>𝐶</m:t>
                        </m:r>
                      </m:e>
                    </m:d>
                    <m:r>
                      <a:rPr lang="en-US" sz="3200" b="0" i="1" smtClean="0">
                        <a:latin typeface="Cambria Math" panose="02040503050406030204" pitchFamily="18" charset="0"/>
                      </a:rPr>
                      <m:t>=0.2</m:t>
                    </m:r>
                  </m:oMath>
                </a14:m>
                <a:endParaRPr lang="en-US" sz="3200" b="0" i="1" dirty="0">
                  <a:latin typeface="Cambria Math" panose="02040503050406030204" pitchFamily="18" charset="0"/>
                </a:endParaRPr>
              </a:p>
              <a:p>
                <a:pPr marL="0" indent="0">
                  <a:buNone/>
                </a:pPr>
                <a:endParaRPr lang="en-US" sz="3200" b="0" i="1" dirty="0">
                  <a:latin typeface="Cambria Math" panose="02040503050406030204" pitchFamily="18" charset="0"/>
                </a:endParaRPr>
              </a:p>
              <a:p>
                <a:pPr marL="0" indent="0">
                  <a:buNone/>
                </a:pPr>
                <a14:m>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r>
                          <a:rPr lang="en-US" sz="3200" b="0" i="1" smtClean="0">
                            <a:latin typeface="Cambria Math" panose="02040503050406030204" pitchFamily="18" charset="0"/>
                          </a:rPr>
                          <m:t>∪</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r>
                      <a:rPr lang="en-US" sz="3200" b="0" i="1" smtClean="0">
                        <a:latin typeface="Cambria Math" panose="02040503050406030204" pitchFamily="18" charset="0"/>
                      </a:rPr>
                      <m:t>𝐶</m:t>
                    </m:r>
                    <m:r>
                      <a:rPr lang="en-US" sz="3200" b="0" i="1" smtClean="0">
                        <a:latin typeface="Cambria Math" panose="02040503050406030204" pitchFamily="18" charset="0"/>
                      </a:rPr>
                      <m:t>)</m:t>
                    </m:r>
                  </m:oMath>
                </a14:m>
                <a:r>
                  <a:rPr lang="en-US" sz="3200" dirty="0"/>
                  <a:t> </a:t>
                </a:r>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=0.6+0.4−0.2=0.8</m:t>
                      </m:r>
                    </m:oMath>
                  </m:oMathPara>
                </a14:m>
                <a:endParaRPr lang="en-US" sz="3200" dirty="0"/>
              </a:p>
              <a:p>
                <a:pPr marL="0" indent="0">
                  <a:buNone/>
                </a:pPr>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2564" r="-98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8E36FE5-53B8-AD64-9883-75D4160F4B7C}"/>
              </a:ext>
            </a:extLst>
          </p:cNvPr>
          <p:cNvSpPr txBox="1"/>
          <p:nvPr/>
        </p:nvSpPr>
        <p:spPr>
          <a:xfrm>
            <a:off x="2532104" y="7379036"/>
            <a:ext cx="9565439" cy="584775"/>
          </a:xfrm>
          <a:custGeom>
            <a:avLst/>
            <a:gdLst>
              <a:gd name="connsiteX0" fmla="*/ 0 w 9565439"/>
              <a:gd name="connsiteY0" fmla="*/ 0 h 584775"/>
              <a:gd name="connsiteX1" fmla="*/ 778900 w 9565439"/>
              <a:gd name="connsiteY1" fmla="*/ 0 h 584775"/>
              <a:gd name="connsiteX2" fmla="*/ 1366491 w 9565439"/>
              <a:gd name="connsiteY2" fmla="*/ 0 h 584775"/>
              <a:gd name="connsiteX3" fmla="*/ 2241046 w 9565439"/>
              <a:gd name="connsiteY3" fmla="*/ 0 h 584775"/>
              <a:gd name="connsiteX4" fmla="*/ 3019946 w 9565439"/>
              <a:gd name="connsiteY4" fmla="*/ 0 h 584775"/>
              <a:gd name="connsiteX5" fmla="*/ 3607537 w 9565439"/>
              <a:gd name="connsiteY5" fmla="*/ 0 h 584775"/>
              <a:gd name="connsiteX6" fmla="*/ 4482091 w 9565439"/>
              <a:gd name="connsiteY6" fmla="*/ 0 h 584775"/>
              <a:gd name="connsiteX7" fmla="*/ 4974028 w 9565439"/>
              <a:gd name="connsiteY7" fmla="*/ 0 h 584775"/>
              <a:gd name="connsiteX8" fmla="*/ 5561620 w 9565439"/>
              <a:gd name="connsiteY8" fmla="*/ 0 h 584775"/>
              <a:gd name="connsiteX9" fmla="*/ 5957902 w 9565439"/>
              <a:gd name="connsiteY9" fmla="*/ 0 h 584775"/>
              <a:gd name="connsiteX10" fmla="*/ 6641148 w 9565439"/>
              <a:gd name="connsiteY10" fmla="*/ 0 h 584775"/>
              <a:gd name="connsiteX11" fmla="*/ 7420048 w 9565439"/>
              <a:gd name="connsiteY11" fmla="*/ 0 h 584775"/>
              <a:gd name="connsiteX12" fmla="*/ 8198948 w 9565439"/>
              <a:gd name="connsiteY12" fmla="*/ 0 h 584775"/>
              <a:gd name="connsiteX13" fmla="*/ 8882193 w 9565439"/>
              <a:gd name="connsiteY13" fmla="*/ 0 h 584775"/>
              <a:gd name="connsiteX14" fmla="*/ 9565439 w 9565439"/>
              <a:gd name="connsiteY14" fmla="*/ 0 h 584775"/>
              <a:gd name="connsiteX15" fmla="*/ 9565439 w 9565439"/>
              <a:gd name="connsiteY15" fmla="*/ 584775 h 584775"/>
              <a:gd name="connsiteX16" fmla="*/ 9073502 w 9565439"/>
              <a:gd name="connsiteY16" fmla="*/ 584775 h 584775"/>
              <a:gd name="connsiteX17" fmla="*/ 8390256 w 9565439"/>
              <a:gd name="connsiteY17" fmla="*/ 584775 h 584775"/>
              <a:gd name="connsiteX18" fmla="*/ 7707011 w 9565439"/>
              <a:gd name="connsiteY18" fmla="*/ 584775 h 584775"/>
              <a:gd name="connsiteX19" fmla="*/ 7023765 w 9565439"/>
              <a:gd name="connsiteY19" fmla="*/ 584775 h 584775"/>
              <a:gd name="connsiteX20" fmla="*/ 6244865 w 9565439"/>
              <a:gd name="connsiteY20" fmla="*/ 584775 h 584775"/>
              <a:gd name="connsiteX21" fmla="*/ 5657274 w 9565439"/>
              <a:gd name="connsiteY21" fmla="*/ 584775 h 584775"/>
              <a:gd name="connsiteX22" fmla="*/ 5260991 w 9565439"/>
              <a:gd name="connsiteY22" fmla="*/ 584775 h 584775"/>
              <a:gd name="connsiteX23" fmla="*/ 4386437 w 9565439"/>
              <a:gd name="connsiteY23" fmla="*/ 584775 h 584775"/>
              <a:gd name="connsiteX24" fmla="*/ 3990155 w 9565439"/>
              <a:gd name="connsiteY24" fmla="*/ 584775 h 584775"/>
              <a:gd name="connsiteX25" fmla="*/ 3402563 w 9565439"/>
              <a:gd name="connsiteY25" fmla="*/ 584775 h 584775"/>
              <a:gd name="connsiteX26" fmla="*/ 2719318 w 9565439"/>
              <a:gd name="connsiteY26" fmla="*/ 584775 h 584775"/>
              <a:gd name="connsiteX27" fmla="*/ 2227381 w 9565439"/>
              <a:gd name="connsiteY27" fmla="*/ 584775 h 584775"/>
              <a:gd name="connsiteX28" fmla="*/ 1639790 w 9565439"/>
              <a:gd name="connsiteY28" fmla="*/ 584775 h 584775"/>
              <a:gd name="connsiteX29" fmla="*/ 1052198 w 9565439"/>
              <a:gd name="connsiteY29" fmla="*/ 584775 h 584775"/>
              <a:gd name="connsiteX30" fmla="*/ 655916 w 9565439"/>
              <a:gd name="connsiteY30" fmla="*/ 584775 h 584775"/>
              <a:gd name="connsiteX31" fmla="*/ 0 w 9565439"/>
              <a:gd name="connsiteY31" fmla="*/ 584775 h 584775"/>
              <a:gd name="connsiteX32" fmla="*/ 0 w 9565439"/>
              <a:gd name="connsiteY32"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565439" h="584775" fill="none" extrusionOk="0">
                <a:moveTo>
                  <a:pt x="0" y="0"/>
                </a:moveTo>
                <a:cubicBezTo>
                  <a:pt x="199236" y="2828"/>
                  <a:pt x="476393" y="-2622"/>
                  <a:pt x="778900" y="0"/>
                </a:cubicBezTo>
                <a:cubicBezTo>
                  <a:pt x="1081407" y="2622"/>
                  <a:pt x="1225962" y="-2814"/>
                  <a:pt x="1366491" y="0"/>
                </a:cubicBezTo>
                <a:cubicBezTo>
                  <a:pt x="1507020" y="2814"/>
                  <a:pt x="1905391" y="-23471"/>
                  <a:pt x="2241046" y="0"/>
                </a:cubicBezTo>
                <a:cubicBezTo>
                  <a:pt x="2576702" y="23471"/>
                  <a:pt x="2847497" y="29186"/>
                  <a:pt x="3019946" y="0"/>
                </a:cubicBezTo>
                <a:cubicBezTo>
                  <a:pt x="3192395" y="-29186"/>
                  <a:pt x="3485435" y="-17716"/>
                  <a:pt x="3607537" y="0"/>
                </a:cubicBezTo>
                <a:cubicBezTo>
                  <a:pt x="3729639" y="17716"/>
                  <a:pt x="4121532" y="41703"/>
                  <a:pt x="4482091" y="0"/>
                </a:cubicBezTo>
                <a:cubicBezTo>
                  <a:pt x="4842650" y="-41703"/>
                  <a:pt x="4826693" y="-13047"/>
                  <a:pt x="4974028" y="0"/>
                </a:cubicBezTo>
                <a:cubicBezTo>
                  <a:pt x="5121363" y="13047"/>
                  <a:pt x="5353257" y="14663"/>
                  <a:pt x="5561620" y="0"/>
                </a:cubicBezTo>
                <a:cubicBezTo>
                  <a:pt x="5769983" y="-14663"/>
                  <a:pt x="5857479" y="-14675"/>
                  <a:pt x="5957902" y="0"/>
                </a:cubicBezTo>
                <a:cubicBezTo>
                  <a:pt x="6058325" y="14675"/>
                  <a:pt x="6333148" y="-11557"/>
                  <a:pt x="6641148" y="0"/>
                </a:cubicBezTo>
                <a:cubicBezTo>
                  <a:pt x="6949148" y="11557"/>
                  <a:pt x="7199359" y="20154"/>
                  <a:pt x="7420048" y="0"/>
                </a:cubicBezTo>
                <a:cubicBezTo>
                  <a:pt x="7640737" y="-20154"/>
                  <a:pt x="7878654" y="-34330"/>
                  <a:pt x="8198948" y="0"/>
                </a:cubicBezTo>
                <a:cubicBezTo>
                  <a:pt x="8519242" y="34330"/>
                  <a:pt x="8692283" y="9403"/>
                  <a:pt x="8882193" y="0"/>
                </a:cubicBezTo>
                <a:cubicBezTo>
                  <a:pt x="9072104" y="-9403"/>
                  <a:pt x="9290501" y="-25805"/>
                  <a:pt x="9565439" y="0"/>
                </a:cubicBezTo>
                <a:cubicBezTo>
                  <a:pt x="9561381" y="201013"/>
                  <a:pt x="9588421" y="369816"/>
                  <a:pt x="9565439" y="584775"/>
                </a:cubicBezTo>
                <a:cubicBezTo>
                  <a:pt x="9365830" y="560561"/>
                  <a:pt x="9227826" y="586385"/>
                  <a:pt x="9073502" y="584775"/>
                </a:cubicBezTo>
                <a:cubicBezTo>
                  <a:pt x="8919178" y="583165"/>
                  <a:pt x="8716514" y="608449"/>
                  <a:pt x="8390256" y="584775"/>
                </a:cubicBezTo>
                <a:cubicBezTo>
                  <a:pt x="8063998" y="561101"/>
                  <a:pt x="7865429" y="562829"/>
                  <a:pt x="7707011" y="584775"/>
                </a:cubicBezTo>
                <a:cubicBezTo>
                  <a:pt x="7548594" y="606721"/>
                  <a:pt x="7328760" y="553038"/>
                  <a:pt x="7023765" y="584775"/>
                </a:cubicBezTo>
                <a:cubicBezTo>
                  <a:pt x="6718770" y="616512"/>
                  <a:pt x="6523541" y="585142"/>
                  <a:pt x="6244865" y="584775"/>
                </a:cubicBezTo>
                <a:cubicBezTo>
                  <a:pt x="5966189" y="584408"/>
                  <a:pt x="5810685" y="561729"/>
                  <a:pt x="5657274" y="584775"/>
                </a:cubicBezTo>
                <a:cubicBezTo>
                  <a:pt x="5503863" y="607821"/>
                  <a:pt x="5404103" y="570940"/>
                  <a:pt x="5260991" y="584775"/>
                </a:cubicBezTo>
                <a:cubicBezTo>
                  <a:pt x="5117879" y="598610"/>
                  <a:pt x="4586320" y="593405"/>
                  <a:pt x="4386437" y="584775"/>
                </a:cubicBezTo>
                <a:cubicBezTo>
                  <a:pt x="4186554" y="576145"/>
                  <a:pt x="4086109" y="572547"/>
                  <a:pt x="3990155" y="584775"/>
                </a:cubicBezTo>
                <a:cubicBezTo>
                  <a:pt x="3894201" y="597003"/>
                  <a:pt x="3642346" y="569857"/>
                  <a:pt x="3402563" y="584775"/>
                </a:cubicBezTo>
                <a:cubicBezTo>
                  <a:pt x="3162780" y="599693"/>
                  <a:pt x="2950110" y="558089"/>
                  <a:pt x="2719318" y="584775"/>
                </a:cubicBezTo>
                <a:cubicBezTo>
                  <a:pt x="2488526" y="611461"/>
                  <a:pt x="2386051" y="562696"/>
                  <a:pt x="2227381" y="584775"/>
                </a:cubicBezTo>
                <a:cubicBezTo>
                  <a:pt x="2068711" y="606854"/>
                  <a:pt x="1787536" y="570363"/>
                  <a:pt x="1639790" y="584775"/>
                </a:cubicBezTo>
                <a:cubicBezTo>
                  <a:pt x="1492044" y="599187"/>
                  <a:pt x="1188432" y="593590"/>
                  <a:pt x="1052198" y="584775"/>
                </a:cubicBezTo>
                <a:cubicBezTo>
                  <a:pt x="915964" y="575960"/>
                  <a:pt x="849237" y="598602"/>
                  <a:pt x="655916" y="584775"/>
                </a:cubicBezTo>
                <a:cubicBezTo>
                  <a:pt x="462595" y="570948"/>
                  <a:pt x="276408" y="576081"/>
                  <a:pt x="0" y="584775"/>
                </a:cubicBezTo>
                <a:cubicBezTo>
                  <a:pt x="7681" y="373066"/>
                  <a:pt x="-832" y="227693"/>
                  <a:pt x="0" y="0"/>
                </a:cubicBezTo>
                <a:close/>
              </a:path>
              <a:path w="9565439" h="584775" stroke="0" extrusionOk="0">
                <a:moveTo>
                  <a:pt x="0" y="0"/>
                </a:moveTo>
                <a:cubicBezTo>
                  <a:pt x="108115" y="22103"/>
                  <a:pt x="282262" y="-7508"/>
                  <a:pt x="491937" y="0"/>
                </a:cubicBezTo>
                <a:cubicBezTo>
                  <a:pt x="701612" y="7508"/>
                  <a:pt x="904326" y="16125"/>
                  <a:pt x="1270837" y="0"/>
                </a:cubicBezTo>
                <a:cubicBezTo>
                  <a:pt x="1637348" y="-16125"/>
                  <a:pt x="1848475" y="-20010"/>
                  <a:pt x="2049737" y="0"/>
                </a:cubicBezTo>
                <a:cubicBezTo>
                  <a:pt x="2250999" y="20010"/>
                  <a:pt x="2602676" y="-16829"/>
                  <a:pt x="2924291" y="0"/>
                </a:cubicBezTo>
                <a:cubicBezTo>
                  <a:pt x="3245906" y="16829"/>
                  <a:pt x="3312927" y="-13394"/>
                  <a:pt x="3416228" y="0"/>
                </a:cubicBezTo>
                <a:cubicBezTo>
                  <a:pt x="3519529" y="13394"/>
                  <a:pt x="3664544" y="-23807"/>
                  <a:pt x="3908165" y="0"/>
                </a:cubicBezTo>
                <a:cubicBezTo>
                  <a:pt x="4151786" y="23807"/>
                  <a:pt x="4393396" y="1212"/>
                  <a:pt x="4591411" y="0"/>
                </a:cubicBezTo>
                <a:cubicBezTo>
                  <a:pt x="4789426" y="-1212"/>
                  <a:pt x="5136816" y="5703"/>
                  <a:pt x="5274656" y="0"/>
                </a:cubicBezTo>
                <a:cubicBezTo>
                  <a:pt x="5412496" y="-5703"/>
                  <a:pt x="5543807" y="12021"/>
                  <a:pt x="5670939" y="0"/>
                </a:cubicBezTo>
                <a:cubicBezTo>
                  <a:pt x="5798071" y="-12021"/>
                  <a:pt x="6068826" y="9336"/>
                  <a:pt x="6258530" y="0"/>
                </a:cubicBezTo>
                <a:cubicBezTo>
                  <a:pt x="6448234" y="-9336"/>
                  <a:pt x="6657890" y="20119"/>
                  <a:pt x="7037430" y="0"/>
                </a:cubicBezTo>
                <a:cubicBezTo>
                  <a:pt x="7416970" y="-20119"/>
                  <a:pt x="7454916" y="-18868"/>
                  <a:pt x="7816330" y="0"/>
                </a:cubicBezTo>
                <a:cubicBezTo>
                  <a:pt x="8177744" y="18868"/>
                  <a:pt x="8232090" y="22761"/>
                  <a:pt x="8403921" y="0"/>
                </a:cubicBezTo>
                <a:cubicBezTo>
                  <a:pt x="8575752" y="-22761"/>
                  <a:pt x="8651316" y="6558"/>
                  <a:pt x="8895858" y="0"/>
                </a:cubicBezTo>
                <a:cubicBezTo>
                  <a:pt x="9140400" y="-6558"/>
                  <a:pt x="9295191" y="-2774"/>
                  <a:pt x="9565439" y="0"/>
                </a:cubicBezTo>
                <a:cubicBezTo>
                  <a:pt x="9552415" y="139725"/>
                  <a:pt x="9570102" y="399659"/>
                  <a:pt x="9565439" y="584775"/>
                </a:cubicBezTo>
                <a:cubicBezTo>
                  <a:pt x="9162982" y="594785"/>
                  <a:pt x="9005989" y="602854"/>
                  <a:pt x="8690885" y="584775"/>
                </a:cubicBezTo>
                <a:cubicBezTo>
                  <a:pt x="8375781" y="566696"/>
                  <a:pt x="8329560" y="588881"/>
                  <a:pt x="8007639" y="584775"/>
                </a:cubicBezTo>
                <a:cubicBezTo>
                  <a:pt x="7685718" y="580669"/>
                  <a:pt x="7685889" y="593482"/>
                  <a:pt x="7420048" y="584775"/>
                </a:cubicBezTo>
                <a:cubicBezTo>
                  <a:pt x="7154207" y="576068"/>
                  <a:pt x="7156109" y="572243"/>
                  <a:pt x="7023765" y="584775"/>
                </a:cubicBezTo>
                <a:cubicBezTo>
                  <a:pt x="6891421" y="597307"/>
                  <a:pt x="6566836" y="610966"/>
                  <a:pt x="6436174" y="584775"/>
                </a:cubicBezTo>
                <a:cubicBezTo>
                  <a:pt x="6305512" y="558584"/>
                  <a:pt x="6024094" y="573981"/>
                  <a:pt x="5752928" y="584775"/>
                </a:cubicBezTo>
                <a:cubicBezTo>
                  <a:pt x="5481762" y="595569"/>
                  <a:pt x="5453191" y="587516"/>
                  <a:pt x="5356646" y="584775"/>
                </a:cubicBezTo>
                <a:cubicBezTo>
                  <a:pt x="5260101" y="582034"/>
                  <a:pt x="4970399" y="579568"/>
                  <a:pt x="4769055" y="584775"/>
                </a:cubicBezTo>
                <a:cubicBezTo>
                  <a:pt x="4567711" y="589982"/>
                  <a:pt x="4181925" y="570421"/>
                  <a:pt x="3894500" y="584775"/>
                </a:cubicBezTo>
                <a:cubicBezTo>
                  <a:pt x="3607076" y="599129"/>
                  <a:pt x="3438368" y="612483"/>
                  <a:pt x="3019946" y="584775"/>
                </a:cubicBezTo>
                <a:cubicBezTo>
                  <a:pt x="2601524" y="557067"/>
                  <a:pt x="2560674" y="620875"/>
                  <a:pt x="2241046" y="584775"/>
                </a:cubicBezTo>
                <a:cubicBezTo>
                  <a:pt x="1921418" y="548675"/>
                  <a:pt x="1686937" y="612729"/>
                  <a:pt x="1462146" y="584775"/>
                </a:cubicBezTo>
                <a:cubicBezTo>
                  <a:pt x="1237355" y="556821"/>
                  <a:pt x="973637" y="616002"/>
                  <a:pt x="587591" y="584775"/>
                </a:cubicBezTo>
                <a:cubicBezTo>
                  <a:pt x="201545" y="553548"/>
                  <a:pt x="265149" y="592439"/>
                  <a:pt x="0" y="584775"/>
                </a:cubicBezTo>
                <a:cubicBezTo>
                  <a:pt x="13477" y="450666"/>
                  <a:pt x="24370" y="246344"/>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80% employee has either motorcycle or private car</a:t>
            </a:r>
          </a:p>
        </p:txBody>
      </p:sp>
    </p:spTree>
    <p:extLst>
      <p:ext uri="{BB962C8B-B14F-4D97-AF65-F5344CB8AC3E}">
        <p14:creationId xmlns:p14="http://schemas.microsoft.com/office/powerpoint/2010/main" val="36452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Additive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6008779"/>
              </a:xfrm>
            </p:spPr>
            <p:txBody>
              <a:bodyPr>
                <a:normAutofit/>
              </a:bodyPr>
              <a:lstStyle/>
              <a:p>
                <a:pPr algn="just">
                  <a:lnSpc>
                    <a:spcPct val="150000"/>
                  </a:lnSpc>
                </a:pPr>
                <a:r>
                  <a:rPr lang="en-US" sz="3200"/>
                  <a:t>Ms. </a:t>
                </a:r>
                <a:r>
                  <a:rPr lang="en-US" sz="3200" dirty="0"/>
                  <a:t>X believes that the probability she will successfully complete her project on time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2</m:t>
                        </m:r>
                      </m:num>
                      <m:den>
                        <m:r>
                          <a:rPr lang="en-US" sz="3200" b="0" i="1" smtClean="0">
                            <a:latin typeface="Cambria Math" panose="02040503050406030204" pitchFamily="18" charset="0"/>
                          </a:rPr>
                          <m:t>3</m:t>
                        </m:r>
                      </m:den>
                    </m:f>
                  </m:oMath>
                </a14:m>
                <a:r>
                  <a:rPr lang="en-US" sz="3200" dirty="0"/>
                  <a:t>, and the probability that she will successfully deliver a presentation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6</m:t>
                        </m:r>
                      </m:den>
                    </m:f>
                  </m:oMath>
                </a14:m>
                <a:r>
                  <a:rPr lang="en-US" sz="3200" dirty="0"/>
                  <a:t>. If the probability that she will succeed in both the project and the presentation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3</m:t>
                        </m:r>
                      </m:num>
                      <m:den>
                        <m:r>
                          <a:rPr lang="en-US" sz="3200" b="0" i="1" smtClean="0">
                            <a:latin typeface="Cambria Math" panose="02040503050406030204" pitchFamily="18" charset="0"/>
                          </a:rPr>
                          <m:t>5</m:t>
                        </m:r>
                      </m:den>
                    </m:f>
                  </m:oMath>
                </a14:m>
                <a:r>
                  <a:rPr lang="en-US" sz="3200" dirty="0"/>
                  <a:t>, what is the probability that she will succeed in at least one of these tasks? [Ans: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9</m:t>
                        </m:r>
                      </m:num>
                      <m:den>
                        <m:r>
                          <a:rPr lang="en-US" sz="3200" b="0" i="1" smtClean="0">
                            <a:latin typeface="Cambria Math" panose="02040503050406030204" pitchFamily="18" charset="0"/>
                          </a:rPr>
                          <m:t>10</m:t>
                        </m:r>
                      </m:den>
                    </m:f>
                  </m:oMath>
                </a14:m>
                <a:r>
                  <a:rPr lang="en-US" sz="3200" dirty="0"/>
                  <a:t>]</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6008779"/>
              </a:xfrm>
              <a:blipFill>
                <a:blip r:embed="rId2"/>
                <a:stretch>
                  <a:fillRect l="-833" r="-1225"/>
                </a:stretch>
              </a:blipFill>
            </p:spPr>
            <p:txBody>
              <a:bodyPr/>
              <a:lstStyle/>
              <a:p>
                <a:r>
                  <a:rPr lang="en-US">
                    <a:noFill/>
                  </a:rPr>
                  <a:t> </a:t>
                </a:r>
              </a:p>
            </p:txBody>
          </p:sp>
        </mc:Fallback>
      </mc:AlternateContent>
    </p:spTree>
    <p:extLst>
      <p:ext uri="{BB962C8B-B14F-4D97-AF65-F5344CB8AC3E}">
        <p14:creationId xmlns:p14="http://schemas.microsoft.com/office/powerpoint/2010/main" val="15857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Additive rule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6008779"/>
          </a:xfrm>
        </p:spPr>
        <p:txBody>
          <a:bodyPr>
            <a:normAutofit/>
          </a:bodyPr>
          <a:lstStyle/>
          <a:p>
            <a:pPr algn="just">
              <a:lnSpc>
                <a:spcPct val="150000"/>
              </a:lnSpc>
            </a:pPr>
            <a:r>
              <a:rPr lang="en-US" sz="3200" dirty="0"/>
              <a:t>In a certain residential suburb, 60% of all households get Internet service from the local cable company, 80% get television service from that company, and 50% get both services from that company. If a household is randomly selected, what is the probability that it gets at least one of these two services from the company, and what is the probability that it gets exactly one of these services from the company? [Ans: 0.9, 0.4]</a:t>
            </a:r>
            <a:endParaRPr lang="en-US" sz="3200" dirty="0">
              <a:highlight>
                <a:srgbClr val="FFFF00"/>
              </a:highlight>
            </a:endParaRPr>
          </a:p>
        </p:txBody>
      </p:sp>
    </p:spTree>
    <p:extLst>
      <p:ext uri="{BB962C8B-B14F-4D97-AF65-F5344CB8AC3E}">
        <p14:creationId xmlns:p14="http://schemas.microsoft.com/office/powerpoint/2010/main" val="17009874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34FB3-72C2-B76E-C269-59D45B283B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8651FA-3518-2732-E212-0CC802B53FD7}"/>
              </a:ext>
            </a:extLst>
          </p:cNvPr>
          <p:cNvSpPr>
            <a:spLocks noGrp="1"/>
          </p:cNvSpPr>
          <p:nvPr>
            <p:ph type="title"/>
          </p:nvPr>
        </p:nvSpPr>
        <p:spPr>
          <a:xfrm>
            <a:off x="1283818" y="97470"/>
            <a:ext cx="12070080" cy="1931213"/>
          </a:xfrm>
        </p:spPr>
        <p:txBody>
          <a:bodyPr/>
          <a:lstStyle/>
          <a:p>
            <a:r>
              <a:rPr lang="en-US" dirty="0"/>
              <a:t>Additive rule</a:t>
            </a:r>
          </a:p>
        </p:txBody>
      </p:sp>
      <p:sp>
        <p:nvSpPr>
          <p:cNvPr id="3" name="Content Placeholder 2">
            <a:extLst>
              <a:ext uri="{FF2B5EF4-FFF2-40B4-BE49-F238E27FC236}">
                <a16:creationId xmlns:a16="http://schemas.microsoft.com/office/drawing/2014/main" id="{3E7799B4-D0A6-DFF1-1C92-D77EDC6C933B}"/>
              </a:ext>
            </a:extLst>
          </p:cNvPr>
          <p:cNvSpPr>
            <a:spLocks noGrp="1"/>
          </p:cNvSpPr>
          <p:nvPr>
            <p:ph sz="quarter" idx="13"/>
          </p:nvPr>
        </p:nvSpPr>
        <p:spPr>
          <a:xfrm>
            <a:off x="1096529" y="2123350"/>
            <a:ext cx="12436591" cy="5807669"/>
          </a:xfrm>
        </p:spPr>
        <p:txBody>
          <a:bodyPr>
            <a:normAutofit/>
          </a:bodyPr>
          <a:lstStyle/>
          <a:p>
            <a:pPr algn="just"/>
            <a:r>
              <a:rPr lang="en-US" sz="3200" dirty="0"/>
              <a:t>Consider a dartboard with a bullseye and two concentric rings around it. The probability of hitting the bullseye is 0.15, the probability of hitting the inner ring is 0.30, and the probability of hitting the outer ring is 0.40.</a:t>
            </a:r>
          </a:p>
          <a:p>
            <a:pPr algn="just"/>
            <a:endParaRPr lang="en-US" sz="3200" dirty="0"/>
          </a:p>
          <a:p>
            <a:pPr marL="514350" indent="-514350" algn="just">
              <a:buFont typeface="+mj-lt"/>
              <a:buAutoNum type="alphaLcParenR"/>
            </a:pPr>
            <a:r>
              <a:rPr lang="en-US" sz="3200" dirty="0"/>
              <a:t>What is the probability that the projectile hits the target?</a:t>
            </a:r>
          </a:p>
          <a:p>
            <a:pPr marL="514350" indent="-514350" algn="just">
              <a:buFont typeface="+mj-lt"/>
              <a:buAutoNum type="alphaLcParenR"/>
            </a:pPr>
            <a:r>
              <a:rPr lang="en-US" sz="3200" dirty="0"/>
              <a:t>What is the probability that it misses the target?</a:t>
            </a:r>
          </a:p>
        </p:txBody>
      </p:sp>
      <p:sp>
        <p:nvSpPr>
          <p:cNvPr id="4" name="TextBox 3">
            <a:extLst>
              <a:ext uri="{FF2B5EF4-FFF2-40B4-BE49-F238E27FC236}">
                <a16:creationId xmlns:a16="http://schemas.microsoft.com/office/drawing/2014/main" id="{AC41804B-D25E-AEA5-0B1C-F439441400C4}"/>
              </a:ext>
            </a:extLst>
          </p:cNvPr>
          <p:cNvSpPr txBox="1"/>
          <p:nvPr/>
        </p:nvSpPr>
        <p:spPr>
          <a:xfrm>
            <a:off x="12410370" y="4590661"/>
            <a:ext cx="1887055" cy="584775"/>
          </a:xfrm>
          <a:custGeom>
            <a:avLst/>
            <a:gdLst>
              <a:gd name="connsiteX0" fmla="*/ 0 w 1887055"/>
              <a:gd name="connsiteY0" fmla="*/ 0 h 584775"/>
              <a:gd name="connsiteX1" fmla="*/ 647889 w 1887055"/>
              <a:gd name="connsiteY1" fmla="*/ 0 h 584775"/>
              <a:gd name="connsiteX2" fmla="*/ 1276907 w 1887055"/>
              <a:gd name="connsiteY2" fmla="*/ 0 h 584775"/>
              <a:gd name="connsiteX3" fmla="*/ 1887055 w 1887055"/>
              <a:gd name="connsiteY3" fmla="*/ 0 h 584775"/>
              <a:gd name="connsiteX4" fmla="*/ 1887055 w 1887055"/>
              <a:gd name="connsiteY4" fmla="*/ 584775 h 584775"/>
              <a:gd name="connsiteX5" fmla="*/ 1258037 w 1887055"/>
              <a:gd name="connsiteY5" fmla="*/ 584775 h 584775"/>
              <a:gd name="connsiteX6" fmla="*/ 666759 w 1887055"/>
              <a:gd name="connsiteY6" fmla="*/ 584775 h 584775"/>
              <a:gd name="connsiteX7" fmla="*/ 0 w 1887055"/>
              <a:gd name="connsiteY7" fmla="*/ 584775 h 584775"/>
              <a:gd name="connsiteX8" fmla="*/ 0 w 1887055"/>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7055" h="584775" fill="none" extrusionOk="0">
                <a:moveTo>
                  <a:pt x="0" y="0"/>
                </a:moveTo>
                <a:cubicBezTo>
                  <a:pt x="230330" y="-16382"/>
                  <a:pt x="329160" y="-1788"/>
                  <a:pt x="647889" y="0"/>
                </a:cubicBezTo>
                <a:cubicBezTo>
                  <a:pt x="966618" y="1788"/>
                  <a:pt x="999279" y="23519"/>
                  <a:pt x="1276907" y="0"/>
                </a:cubicBezTo>
                <a:cubicBezTo>
                  <a:pt x="1554535" y="-23519"/>
                  <a:pt x="1685262" y="-26891"/>
                  <a:pt x="1887055" y="0"/>
                </a:cubicBezTo>
                <a:cubicBezTo>
                  <a:pt x="1915135" y="266941"/>
                  <a:pt x="1880623" y="321960"/>
                  <a:pt x="1887055" y="584775"/>
                </a:cubicBezTo>
                <a:cubicBezTo>
                  <a:pt x="1659434" y="571168"/>
                  <a:pt x="1461053" y="580841"/>
                  <a:pt x="1258037" y="584775"/>
                </a:cubicBezTo>
                <a:cubicBezTo>
                  <a:pt x="1055021" y="588709"/>
                  <a:pt x="827277" y="610722"/>
                  <a:pt x="666759" y="584775"/>
                </a:cubicBezTo>
                <a:cubicBezTo>
                  <a:pt x="506241" y="558828"/>
                  <a:pt x="267048" y="560903"/>
                  <a:pt x="0" y="584775"/>
                </a:cubicBezTo>
                <a:cubicBezTo>
                  <a:pt x="-20312" y="455045"/>
                  <a:pt x="20021" y="230509"/>
                  <a:pt x="0" y="0"/>
                </a:cubicBezTo>
                <a:close/>
              </a:path>
              <a:path w="1887055" h="584775" stroke="0" extrusionOk="0">
                <a:moveTo>
                  <a:pt x="0" y="0"/>
                </a:moveTo>
                <a:cubicBezTo>
                  <a:pt x="291488" y="5770"/>
                  <a:pt x="452621" y="-10980"/>
                  <a:pt x="591277" y="0"/>
                </a:cubicBezTo>
                <a:cubicBezTo>
                  <a:pt x="729933" y="10980"/>
                  <a:pt x="982146" y="9121"/>
                  <a:pt x="1239166" y="0"/>
                </a:cubicBezTo>
                <a:cubicBezTo>
                  <a:pt x="1496186" y="-9121"/>
                  <a:pt x="1665030" y="-27032"/>
                  <a:pt x="1887055" y="0"/>
                </a:cubicBezTo>
                <a:cubicBezTo>
                  <a:pt x="1890757" y="217117"/>
                  <a:pt x="1870973" y="432000"/>
                  <a:pt x="1887055" y="584775"/>
                </a:cubicBezTo>
                <a:cubicBezTo>
                  <a:pt x="1680250" y="603903"/>
                  <a:pt x="1427540" y="614895"/>
                  <a:pt x="1276907" y="584775"/>
                </a:cubicBezTo>
                <a:cubicBezTo>
                  <a:pt x="1126274" y="554655"/>
                  <a:pt x="836939" y="556075"/>
                  <a:pt x="610148" y="584775"/>
                </a:cubicBezTo>
                <a:cubicBezTo>
                  <a:pt x="383357" y="613475"/>
                  <a:pt x="234963" y="579860"/>
                  <a:pt x="0" y="584775"/>
                </a:cubicBezTo>
                <a:cubicBezTo>
                  <a:pt x="-15713" y="385318"/>
                  <a:pt x="20015" y="28553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0.85</a:t>
            </a:r>
          </a:p>
        </p:txBody>
      </p:sp>
      <p:sp>
        <p:nvSpPr>
          <p:cNvPr id="5" name="TextBox 4">
            <a:extLst>
              <a:ext uri="{FF2B5EF4-FFF2-40B4-BE49-F238E27FC236}">
                <a16:creationId xmlns:a16="http://schemas.microsoft.com/office/drawing/2014/main" id="{BB7EA15D-668B-256F-0CD1-10C250226AC2}"/>
              </a:ext>
            </a:extLst>
          </p:cNvPr>
          <p:cNvSpPr txBox="1"/>
          <p:nvPr/>
        </p:nvSpPr>
        <p:spPr>
          <a:xfrm>
            <a:off x="10752632" y="5270103"/>
            <a:ext cx="2919389" cy="584775"/>
          </a:xfrm>
          <a:custGeom>
            <a:avLst/>
            <a:gdLst>
              <a:gd name="connsiteX0" fmla="*/ 0 w 2919389"/>
              <a:gd name="connsiteY0" fmla="*/ 0 h 584775"/>
              <a:gd name="connsiteX1" fmla="*/ 583878 w 2919389"/>
              <a:gd name="connsiteY1" fmla="*/ 0 h 584775"/>
              <a:gd name="connsiteX2" fmla="*/ 1138562 w 2919389"/>
              <a:gd name="connsiteY2" fmla="*/ 0 h 584775"/>
              <a:gd name="connsiteX3" fmla="*/ 1780827 w 2919389"/>
              <a:gd name="connsiteY3" fmla="*/ 0 h 584775"/>
              <a:gd name="connsiteX4" fmla="*/ 2335511 w 2919389"/>
              <a:gd name="connsiteY4" fmla="*/ 0 h 584775"/>
              <a:gd name="connsiteX5" fmla="*/ 2919389 w 2919389"/>
              <a:gd name="connsiteY5" fmla="*/ 0 h 584775"/>
              <a:gd name="connsiteX6" fmla="*/ 2919389 w 2919389"/>
              <a:gd name="connsiteY6" fmla="*/ 584775 h 584775"/>
              <a:gd name="connsiteX7" fmla="*/ 2364705 w 2919389"/>
              <a:gd name="connsiteY7" fmla="*/ 584775 h 584775"/>
              <a:gd name="connsiteX8" fmla="*/ 1751633 w 2919389"/>
              <a:gd name="connsiteY8" fmla="*/ 584775 h 584775"/>
              <a:gd name="connsiteX9" fmla="*/ 1138562 w 2919389"/>
              <a:gd name="connsiteY9" fmla="*/ 584775 h 584775"/>
              <a:gd name="connsiteX10" fmla="*/ 554684 w 2919389"/>
              <a:gd name="connsiteY10" fmla="*/ 584775 h 584775"/>
              <a:gd name="connsiteX11" fmla="*/ 0 w 2919389"/>
              <a:gd name="connsiteY11" fmla="*/ 584775 h 584775"/>
              <a:gd name="connsiteX12" fmla="*/ 0 w 2919389"/>
              <a:gd name="connsiteY12"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19389" h="584775" fill="none" extrusionOk="0">
                <a:moveTo>
                  <a:pt x="0" y="0"/>
                </a:moveTo>
                <a:cubicBezTo>
                  <a:pt x="254268" y="16556"/>
                  <a:pt x="429468" y="-1317"/>
                  <a:pt x="583878" y="0"/>
                </a:cubicBezTo>
                <a:cubicBezTo>
                  <a:pt x="738288" y="1317"/>
                  <a:pt x="937272" y="1056"/>
                  <a:pt x="1138562" y="0"/>
                </a:cubicBezTo>
                <a:cubicBezTo>
                  <a:pt x="1339852" y="-1056"/>
                  <a:pt x="1609433" y="-18593"/>
                  <a:pt x="1780827" y="0"/>
                </a:cubicBezTo>
                <a:cubicBezTo>
                  <a:pt x="1952221" y="18593"/>
                  <a:pt x="2176516" y="23809"/>
                  <a:pt x="2335511" y="0"/>
                </a:cubicBezTo>
                <a:cubicBezTo>
                  <a:pt x="2494506" y="-23809"/>
                  <a:pt x="2746496" y="21065"/>
                  <a:pt x="2919389" y="0"/>
                </a:cubicBezTo>
                <a:cubicBezTo>
                  <a:pt x="2899368" y="178834"/>
                  <a:pt x="2904953" y="439041"/>
                  <a:pt x="2919389" y="584775"/>
                </a:cubicBezTo>
                <a:cubicBezTo>
                  <a:pt x="2780368" y="577434"/>
                  <a:pt x="2544325" y="606879"/>
                  <a:pt x="2364705" y="584775"/>
                </a:cubicBezTo>
                <a:cubicBezTo>
                  <a:pt x="2185085" y="562671"/>
                  <a:pt x="2037450" y="574760"/>
                  <a:pt x="1751633" y="584775"/>
                </a:cubicBezTo>
                <a:cubicBezTo>
                  <a:pt x="1465816" y="594790"/>
                  <a:pt x="1285386" y="574018"/>
                  <a:pt x="1138562" y="584775"/>
                </a:cubicBezTo>
                <a:cubicBezTo>
                  <a:pt x="991738" y="595532"/>
                  <a:pt x="686918" y="560842"/>
                  <a:pt x="554684" y="584775"/>
                </a:cubicBezTo>
                <a:cubicBezTo>
                  <a:pt x="422450" y="608708"/>
                  <a:pt x="196819" y="583241"/>
                  <a:pt x="0" y="584775"/>
                </a:cubicBezTo>
                <a:cubicBezTo>
                  <a:pt x="-16137" y="453159"/>
                  <a:pt x="-9124" y="142527"/>
                  <a:pt x="0" y="0"/>
                </a:cubicBezTo>
                <a:close/>
              </a:path>
              <a:path w="2919389" h="584775" stroke="0" extrusionOk="0">
                <a:moveTo>
                  <a:pt x="0" y="0"/>
                </a:moveTo>
                <a:cubicBezTo>
                  <a:pt x="185280" y="10393"/>
                  <a:pt x="330185" y="24670"/>
                  <a:pt x="525490" y="0"/>
                </a:cubicBezTo>
                <a:cubicBezTo>
                  <a:pt x="720795" y="-24670"/>
                  <a:pt x="915006" y="19139"/>
                  <a:pt x="1138562" y="0"/>
                </a:cubicBezTo>
                <a:cubicBezTo>
                  <a:pt x="1362118" y="-19139"/>
                  <a:pt x="1555267" y="-19809"/>
                  <a:pt x="1751633" y="0"/>
                </a:cubicBezTo>
                <a:cubicBezTo>
                  <a:pt x="1947999" y="19809"/>
                  <a:pt x="2136103" y="3257"/>
                  <a:pt x="2393899" y="0"/>
                </a:cubicBezTo>
                <a:cubicBezTo>
                  <a:pt x="2651695" y="-3257"/>
                  <a:pt x="2716313" y="-21970"/>
                  <a:pt x="2919389" y="0"/>
                </a:cubicBezTo>
                <a:cubicBezTo>
                  <a:pt x="2941528" y="264399"/>
                  <a:pt x="2939918" y="297615"/>
                  <a:pt x="2919389" y="584775"/>
                </a:cubicBezTo>
                <a:cubicBezTo>
                  <a:pt x="2704982" y="590308"/>
                  <a:pt x="2509222" y="583147"/>
                  <a:pt x="2393899" y="584775"/>
                </a:cubicBezTo>
                <a:cubicBezTo>
                  <a:pt x="2278576" y="586404"/>
                  <a:pt x="1948416" y="582324"/>
                  <a:pt x="1810021" y="584775"/>
                </a:cubicBezTo>
                <a:cubicBezTo>
                  <a:pt x="1671626" y="587226"/>
                  <a:pt x="1347304" y="615221"/>
                  <a:pt x="1167756" y="584775"/>
                </a:cubicBezTo>
                <a:cubicBezTo>
                  <a:pt x="988208" y="554329"/>
                  <a:pt x="897193" y="603867"/>
                  <a:pt x="642266" y="584775"/>
                </a:cubicBezTo>
                <a:cubicBezTo>
                  <a:pt x="387339" y="565684"/>
                  <a:pt x="207812" y="600426"/>
                  <a:pt x="0" y="584775"/>
                </a:cubicBezTo>
                <a:cubicBezTo>
                  <a:pt x="-2269" y="314790"/>
                  <a:pt x="21120" y="21835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1-0.85=???</a:t>
            </a:r>
          </a:p>
        </p:txBody>
      </p:sp>
      <mc:AlternateContent xmlns:mc="http://schemas.openxmlformats.org/markup-compatibility/2006" xmlns:a14="http://schemas.microsoft.com/office/drawing/2010/main">
        <mc:Choice Requires="a14">
          <p:sp>
            <p:nvSpPr>
              <p:cNvPr id="6" name="Oval 5" descr="A">
                <a:extLst>
                  <a:ext uri="{FF2B5EF4-FFF2-40B4-BE49-F238E27FC236}">
                    <a16:creationId xmlns:a16="http://schemas.microsoft.com/office/drawing/2014/main" id="{6CAED903-CA06-F7E6-2407-3D70E4E6D51D}"/>
                  </a:ext>
                </a:extLst>
              </p:cNvPr>
              <p:cNvSpPr/>
              <p:nvPr/>
            </p:nvSpPr>
            <p:spPr>
              <a:xfrm>
                <a:off x="9019216" y="392710"/>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3600" b="0" i="0" smtClean="0">
                          <a:latin typeface="Cambria Math" panose="02040503050406030204" pitchFamily="18" charset="0"/>
                        </a:rPr>
                        <m:t>A</m:t>
                      </m:r>
                    </m:oMath>
                  </m:oMathPara>
                </a14:m>
                <a:endParaRPr lang="en-US" dirty="0"/>
              </a:p>
            </p:txBody>
          </p:sp>
        </mc:Choice>
        <mc:Fallback xmlns="">
          <p:sp>
            <p:nvSpPr>
              <p:cNvPr id="6" name="Oval 5" descr="A">
                <a:extLst>
                  <a:ext uri="{FF2B5EF4-FFF2-40B4-BE49-F238E27FC236}">
                    <a16:creationId xmlns:a16="http://schemas.microsoft.com/office/drawing/2014/main" id="{6CAED903-CA06-F7E6-2407-3D70E4E6D51D}"/>
                  </a:ext>
                </a:extLst>
              </p:cNvPr>
              <p:cNvSpPr>
                <a:spLocks noRot="1" noChangeAspect="1" noMove="1" noResize="1" noEditPoints="1" noAdjustHandles="1" noChangeArrowheads="1" noChangeShapeType="1" noTextEdit="1"/>
              </p:cNvSpPr>
              <p:nvPr/>
            </p:nvSpPr>
            <p:spPr>
              <a:xfrm>
                <a:off x="9019216" y="392710"/>
                <a:ext cx="1567543" cy="1539551"/>
              </a:xfrm>
              <a:prstGeom prst="ellipse">
                <a:avLst/>
              </a:prstGeom>
              <a:blipFill>
                <a:blip r:embed="rId2"/>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703BD833-0FB4-77C4-E3E6-4B2752BC6CDC}"/>
                  </a:ext>
                </a:extLst>
              </p:cNvPr>
              <p:cNvSpPr/>
              <p:nvPr/>
            </p:nvSpPr>
            <p:spPr>
              <a:xfrm>
                <a:off x="10842827" y="392711"/>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7" name="Oval 6">
                <a:extLst>
                  <a:ext uri="{FF2B5EF4-FFF2-40B4-BE49-F238E27FC236}">
                    <a16:creationId xmlns:a16="http://schemas.microsoft.com/office/drawing/2014/main" id="{703BD833-0FB4-77C4-E3E6-4B2752BC6CDC}"/>
                  </a:ext>
                </a:extLst>
              </p:cNvPr>
              <p:cNvSpPr>
                <a:spLocks noRot="1" noChangeAspect="1" noMove="1" noResize="1" noEditPoints="1" noAdjustHandles="1" noChangeArrowheads="1" noChangeShapeType="1" noTextEdit="1"/>
              </p:cNvSpPr>
              <p:nvPr/>
            </p:nvSpPr>
            <p:spPr>
              <a:xfrm>
                <a:off x="10842827" y="392711"/>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D23A835-5305-D2A1-FD0D-F2066AC1A9C0}"/>
                  </a:ext>
                </a:extLst>
              </p:cNvPr>
              <p:cNvSpPr/>
              <p:nvPr/>
            </p:nvSpPr>
            <p:spPr>
              <a:xfrm>
                <a:off x="12666438" y="392710"/>
                <a:ext cx="1567543" cy="1539551"/>
              </a:xfrm>
              <a:prstGeom prst="ellipse">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b="0" i="0" smtClean="0">
                          <a:latin typeface="Cambria Math" panose="02040503050406030204" pitchFamily="18" charset="0"/>
                        </a:rPr>
                        <m:t>C</m:t>
                      </m:r>
                    </m:oMath>
                  </m:oMathPara>
                </a14:m>
                <a:endParaRPr lang="en-US" sz="4000" dirty="0"/>
              </a:p>
            </p:txBody>
          </p:sp>
        </mc:Choice>
        <mc:Fallback xmlns="">
          <p:sp>
            <p:nvSpPr>
              <p:cNvPr id="8" name="Oval 7">
                <a:extLst>
                  <a:ext uri="{FF2B5EF4-FFF2-40B4-BE49-F238E27FC236}">
                    <a16:creationId xmlns:a16="http://schemas.microsoft.com/office/drawing/2014/main" id="{CD23A835-5305-D2A1-FD0D-F2066AC1A9C0}"/>
                  </a:ext>
                </a:extLst>
              </p:cNvPr>
              <p:cNvSpPr>
                <a:spLocks noRot="1" noChangeAspect="1" noMove="1" noResize="1" noEditPoints="1" noAdjustHandles="1" noChangeArrowheads="1" noChangeShapeType="1" noTextEdit="1"/>
              </p:cNvSpPr>
              <p:nvPr/>
            </p:nvSpPr>
            <p:spPr>
              <a:xfrm>
                <a:off x="12666438" y="392710"/>
                <a:ext cx="1567543" cy="1539551"/>
              </a:xfrm>
              <a:prstGeom prst="ellipse">
                <a:avLst/>
              </a:prstGeom>
              <a:blipFill>
                <a:blip r:embed="rId4"/>
                <a:stretch>
                  <a:fillRect/>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95141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34FB3-72C2-B76E-C269-59D45B283B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8651FA-3518-2732-E212-0CC802B53FD7}"/>
              </a:ext>
            </a:extLst>
          </p:cNvPr>
          <p:cNvSpPr>
            <a:spLocks noGrp="1"/>
          </p:cNvSpPr>
          <p:nvPr>
            <p:ph type="title"/>
          </p:nvPr>
        </p:nvSpPr>
        <p:spPr>
          <a:xfrm>
            <a:off x="1283818" y="97470"/>
            <a:ext cx="12070080" cy="1931213"/>
          </a:xfrm>
        </p:spPr>
        <p:txBody>
          <a:bodyPr/>
          <a:lstStyle/>
          <a:p>
            <a:r>
              <a:rPr lang="en-US" dirty="0"/>
              <a:t>Self Practice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7799B4-D0A6-DFF1-1C92-D77EDC6C933B}"/>
                  </a:ext>
                </a:extLst>
              </p:cNvPr>
              <p:cNvSpPr>
                <a:spLocks noGrp="1"/>
              </p:cNvSpPr>
              <p:nvPr>
                <p:ph sz="quarter" idx="13"/>
              </p:nvPr>
            </p:nvSpPr>
            <p:spPr>
              <a:xfrm>
                <a:off x="1096529" y="2123350"/>
                <a:ext cx="12436591" cy="5807669"/>
              </a:xfrm>
            </p:spPr>
            <p:txBody>
              <a:bodyPr>
                <a:normAutofit/>
              </a:bodyPr>
              <a:lstStyle/>
              <a:p>
                <a:pPr algn="just"/>
                <a:r>
                  <a:rPr lang="en-US" sz="3200" dirty="0"/>
                  <a:t>Nadia feels that the probability that she will get 4.00 in “Algorithm”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3</m:t>
                        </m:r>
                      </m:num>
                      <m:den>
                        <m:r>
                          <a:rPr lang="en-US" sz="3200" b="0" i="1" smtClean="0">
                            <a:latin typeface="Cambria Math" panose="02040503050406030204" pitchFamily="18" charset="0"/>
                          </a:rPr>
                          <m:t>4</m:t>
                        </m:r>
                      </m:den>
                    </m:f>
                  </m:oMath>
                </a14:m>
                <a:r>
                  <a:rPr lang="en-US" sz="3200" dirty="0"/>
                  <a:t>, 4.00 in “Statistics”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4</m:t>
                        </m:r>
                      </m:num>
                      <m:den>
                        <m:r>
                          <a:rPr lang="en-US" sz="3200" b="0" i="1" smtClean="0">
                            <a:latin typeface="Cambria Math" panose="02040503050406030204" pitchFamily="18" charset="0"/>
                          </a:rPr>
                          <m:t>5</m:t>
                        </m:r>
                      </m:den>
                    </m:f>
                  </m:oMath>
                </a14:m>
                <a:r>
                  <a:rPr lang="en-US" sz="3200" dirty="0"/>
                  <a:t>, 4.00 in both the courses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3</m:t>
                        </m:r>
                      </m:num>
                      <m:den>
                        <m:r>
                          <a:rPr lang="en-US" sz="3200" b="0" i="1" smtClean="0">
                            <a:latin typeface="Cambria Math" panose="02040503050406030204" pitchFamily="18" charset="0"/>
                          </a:rPr>
                          <m:t>5</m:t>
                        </m:r>
                      </m:den>
                    </m:f>
                  </m:oMath>
                </a14:m>
                <a:r>
                  <a:rPr lang="en-US" sz="3200" dirty="0"/>
                  <a:t>. What is the probability that Nadia will get </a:t>
                </a:r>
              </a:p>
              <a:p>
                <a:pPr algn="just"/>
                <a:endParaRPr lang="en-US" sz="3200" dirty="0"/>
              </a:p>
              <a:p>
                <a:pPr marL="514350" indent="-514350" algn="just">
                  <a:buFont typeface="+mj-lt"/>
                  <a:buAutoNum type="alphaLcParenR"/>
                </a:pPr>
                <a:r>
                  <a:rPr lang="en-US" sz="3200" dirty="0"/>
                  <a:t>At least one 4.00? [Hints: </a:t>
                </a:r>
                <a14:m>
                  <m:oMath xmlns:m="http://schemas.openxmlformats.org/officeDocument/2006/math">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𝑆</m:t>
                    </m:r>
                    <m:r>
                      <a:rPr lang="en-US" sz="3200" b="0" i="1" smtClean="0">
                        <a:latin typeface="Cambria Math" panose="02040503050406030204" pitchFamily="18" charset="0"/>
                      </a:rPr>
                      <m:t>)</m:t>
                    </m:r>
                  </m:oMath>
                </a14:m>
                <a:r>
                  <a:rPr lang="en-US" sz="3200" dirty="0"/>
                  <a:t>]</a:t>
                </a:r>
              </a:p>
              <a:p>
                <a:pPr marL="514350" indent="-514350" algn="just">
                  <a:buFont typeface="+mj-lt"/>
                  <a:buAutoNum type="alphaLcParenR"/>
                </a:pPr>
                <a:r>
                  <a:rPr lang="en-US" sz="3200" dirty="0"/>
                  <a:t>Only one 4.00? [Hints: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𝑆</m:t>
                                </m:r>
                              </m:e>
                            </m:acc>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𝐴</m:t>
                                </m:r>
                              </m:e>
                            </m:acc>
                            <m:r>
                              <a:rPr lang="en-US" sz="3200" b="0" i="1" dirty="0" smtClean="0">
                                <a:latin typeface="Cambria Math" panose="02040503050406030204" pitchFamily="18" charset="0"/>
                              </a:rPr>
                              <m:t>∩</m:t>
                            </m:r>
                            <m:r>
                              <a:rPr lang="en-US" sz="3200" b="0" i="1" dirty="0" smtClean="0">
                                <a:latin typeface="Cambria Math" panose="02040503050406030204" pitchFamily="18" charset="0"/>
                              </a:rPr>
                              <m:t>𝑆</m:t>
                            </m:r>
                          </m:e>
                        </m:d>
                      </m:e>
                    </m:d>
                  </m:oMath>
                </a14:m>
                <a:r>
                  <a:rPr lang="en-US" sz="3200" dirty="0"/>
                  <a:t>]</a:t>
                </a:r>
              </a:p>
              <a:p>
                <a:pPr marL="514350" indent="-514350" algn="just">
                  <a:buFont typeface="+mj-lt"/>
                  <a:buAutoNum type="alphaLcParenR"/>
                </a:pPr>
                <a:r>
                  <a:rPr lang="en-US" sz="3200" dirty="0"/>
                  <a:t>No 4.00?</a:t>
                </a:r>
              </a:p>
            </p:txBody>
          </p:sp>
        </mc:Choice>
        <mc:Fallback xmlns="">
          <p:sp>
            <p:nvSpPr>
              <p:cNvPr id="3" name="Content Placeholder 2">
                <a:extLst>
                  <a:ext uri="{FF2B5EF4-FFF2-40B4-BE49-F238E27FC236}">
                    <a16:creationId xmlns:a16="http://schemas.microsoft.com/office/drawing/2014/main" id="{3E7799B4-D0A6-DFF1-1C92-D77EDC6C933B}"/>
                  </a:ext>
                </a:extLst>
              </p:cNvPr>
              <p:cNvSpPr>
                <a:spLocks noGrp="1" noRot="1" noChangeAspect="1" noMove="1" noResize="1" noEditPoints="1" noAdjustHandles="1" noChangeArrowheads="1" noChangeShapeType="1" noTextEdit="1"/>
              </p:cNvSpPr>
              <p:nvPr>
                <p:ph sz="quarter" idx="13"/>
              </p:nvPr>
            </p:nvSpPr>
            <p:spPr>
              <a:xfrm>
                <a:off x="1096529" y="2123350"/>
                <a:ext cx="12436591" cy="5807669"/>
              </a:xfrm>
              <a:blipFill>
                <a:blip r:embed="rId2"/>
                <a:stretch>
                  <a:fillRect l="-931" t="-2204" r="-12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descr="A">
                <a:extLst>
                  <a:ext uri="{FF2B5EF4-FFF2-40B4-BE49-F238E27FC236}">
                    <a16:creationId xmlns:a16="http://schemas.microsoft.com/office/drawing/2014/main" id="{4E10BF11-F713-344A-4C0E-7A218AA70B72}"/>
                  </a:ext>
                </a:extLst>
              </p:cNvPr>
              <p:cNvSpPr/>
              <p:nvPr/>
            </p:nvSpPr>
            <p:spPr>
              <a:xfrm>
                <a:off x="10648018" y="4413977"/>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11" name="Oval 10" descr="A">
                <a:extLst>
                  <a:ext uri="{FF2B5EF4-FFF2-40B4-BE49-F238E27FC236}">
                    <a16:creationId xmlns:a16="http://schemas.microsoft.com/office/drawing/2014/main" id="{4E10BF11-F713-344A-4C0E-7A218AA70B72}"/>
                  </a:ext>
                </a:extLst>
              </p:cNvPr>
              <p:cNvSpPr>
                <a:spLocks noRot="1" noChangeAspect="1" noMove="1" noResize="1" noEditPoints="1" noAdjustHandles="1" noChangeArrowheads="1" noChangeShapeType="1" noTextEdit="1"/>
              </p:cNvSpPr>
              <p:nvPr/>
            </p:nvSpPr>
            <p:spPr>
              <a:xfrm>
                <a:off x="10648018" y="4413977"/>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8592EBC-6ABE-FBC0-9027-EE76D4B3E22C}"/>
                  </a:ext>
                </a:extLst>
              </p:cNvPr>
              <p:cNvSpPr/>
              <p:nvPr/>
            </p:nvSpPr>
            <p:spPr>
              <a:xfrm>
                <a:off x="11786355" y="4413976"/>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𝑆</m:t>
                      </m:r>
                    </m:oMath>
                  </m:oMathPara>
                </a14:m>
                <a:endParaRPr lang="en-US" sz="4000" dirty="0"/>
              </a:p>
            </p:txBody>
          </p:sp>
        </mc:Choice>
        <mc:Fallback xmlns="">
          <p:sp>
            <p:nvSpPr>
              <p:cNvPr id="12" name="Oval 11">
                <a:extLst>
                  <a:ext uri="{FF2B5EF4-FFF2-40B4-BE49-F238E27FC236}">
                    <a16:creationId xmlns:a16="http://schemas.microsoft.com/office/drawing/2014/main" id="{F8592EBC-6ABE-FBC0-9027-EE76D4B3E22C}"/>
                  </a:ext>
                </a:extLst>
              </p:cNvPr>
              <p:cNvSpPr>
                <a:spLocks noRot="1" noChangeAspect="1" noMove="1" noResize="1" noEditPoints="1" noAdjustHandles="1" noChangeArrowheads="1" noChangeShapeType="1" noTextEdit="1"/>
              </p:cNvSpPr>
              <p:nvPr/>
            </p:nvSpPr>
            <p:spPr>
              <a:xfrm>
                <a:off x="11786355" y="4413976"/>
                <a:ext cx="1567543" cy="1539551"/>
              </a:xfrm>
              <a:prstGeom prst="ellipse">
                <a:avLst/>
              </a:prstGeom>
              <a:blipFill>
                <a:blip r:embed="rId4"/>
                <a:stretch>
                  <a:fillRect/>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4782812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34FB3-72C2-B76E-C269-59D45B283B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8651FA-3518-2732-E212-0CC802B53FD7}"/>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3E7799B4-D0A6-DFF1-1C92-D77EDC6C933B}"/>
              </a:ext>
            </a:extLst>
          </p:cNvPr>
          <p:cNvSpPr>
            <a:spLocks noGrp="1"/>
          </p:cNvSpPr>
          <p:nvPr>
            <p:ph sz="quarter" idx="13"/>
          </p:nvPr>
        </p:nvSpPr>
        <p:spPr>
          <a:xfrm>
            <a:off x="1096529" y="2123350"/>
            <a:ext cx="12436591" cy="5807669"/>
          </a:xfrm>
        </p:spPr>
        <p:txBody>
          <a:bodyPr>
            <a:normAutofit/>
          </a:bodyPr>
          <a:lstStyle/>
          <a:p>
            <a:pPr algn="just"/>
            <a:r>
              <a:rPr lang="en-US" sz="3200" dirty="0"/>
              <a:t>A sample survey was undertaken to investigate which papers A, B, and C people read. In survey of 100 people following results were obtained: 60 people read A, 40 people read B, 70 people read C, 32 people read A and B, 45 people read A and C, 38 people read B and C, 30 people read A, B, C. If a person is selected at random, find the probability,</a:t>
            </a:r>
          </a:p>
          <a:p>
            <a:pPr marL="514350" indent="-514350" algn="just">
              <a:buFont typeface="+mj-lt"/>
              <a:buAutoNum type="arabicPeriod"/>
            </a:pPr>
            <a:r>
              <a:rPr lang="en-US" sz="3200" dirty="0"/>
              <a:t>Read only newspaper A.</a:t>
            </a:r>
          </a:p>
          <a:p>
            <a:pPr marL="514350" indent="-514350" algn="just">
              <a:buFont typeface="+mj-lt"/>
              <a:buAutoNum type="arabicPeriod"/>
            </a:pPr>
            <a:r>
              <a:rPr lang="en-US" sz="3200" dirty="0"/>
              <a:t>Read only one news paper.</a:t>
            </a:r>
          </a:p>
          <a:p>
            <a:pPr marL="514350" indent="-514350" algn="just">
              <a:buFont typeface="+mj-lt"/>
              <a:buAutoNum type="arabicPeriod"/>
            </a:pPr>
            <a:r>
              <a:rPr lang="en-US" sz="3200" dirty="0"/>
              <a:t>Read at least one news paper.</a:t>
            </a:r>
          </a:p>
          <a:p>
            <a:pPr marL="514350" indent="-514350" algn="just">
              <a:buFont typeface="+mj-lt"/>
              <a:buAutoNum type="arabicPeriod"/>
            </a:pPr>
            <a:r>
              <a:rPr lang="en-US" sz="3200" dirty="0"/>
              <a:t>Read at most one news paper.</a:t>
            </a:r>
          </a:p>
        </p:txBody>
      </p:sp>
      <mc:AlternateContent xmlns:mc="http://schemas.openxmlformats.org/markup-compatibility/2006" xmlns:a14="http://schemas.microsoft.com/office/drawing/2010/main">
        <mc:Choice Requires="a14">
          <p:sp>
            <p:nvSpPr>
              <p:cNvPr id="4" name="Oval 3" descr="A">
                <a:extLst>
                  <a:ext uri="{FF2B5EF4-FFF2-40B4-BE49-F238E27FC236}">
                    <a16:creationId xmlns:a16="http://schemas.microsoft.com/office/drawing/2014/main" id="{2970E513-08EC-5EA0-9110-66B90604363D}"/>
                  </a:ext>
                </a:extLst>
              </p:cNvPr>
              <p:cNvSpPr/>
              <p:nvPr/>
            </p:nvSpPr>
            <p:spPr>
              <a:xfrm>
                <a:off x="10778647" y="4899169"/>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4" name="Oval 3" descr="A">
                <a:extLst>
                  <a:ext uri="{FF2B5EF4-FFF2-40B4-BE49-F238E27FC236}">
                    <a16:creationId xmlns:a16="http://schemas.microsoft.com/office/drawing/2014/main" id="{2970E513-08EC-5EA0-9110-66B90604363D}"/>
                  </a:ext>
                </a:extLst>
              </p:cNvPr>
              <p:cNvSpPr>
                <a:spLocks noRot="1" noChangeAspect="1" noMove="1" noResize="1" noEditPoints="1" noAdjustHandles="1" noChangeArrowheads="1" noChangeShapeType="1" noTextEdit="1"/>
              </p:cNvSpPr>
              <p:nvPr/>
            </p:nvSpPr>
            <p:spPr>
              <a:xfrm>
                <a:off x="10778647" y="4899169"/>
                <a:ext cx="1567543" cy="1539551"/>
              </a:xfrm>
              <a:prstGeom prst="ellipse">
                <a:avLst/>
              </a:prstGeom>
              <a:blipFill>
                <a:blip r:embed="rId2"/>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D2C7AF17-BCF5-02DE-C893-6AFADEEB3112}"/>
                  </a:ext>
                </a:extLst>
              </p:cNvPr>
              <p:cNvSpPr/>
              <p:nvPr/>
            </p:nvSpPr>
            <p:spPr>
              <a:xfrm>
                <a:off x="11786355" y="4907234"/>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5" name="Oval 4">
                <a:extLst>
                  <a:ext uri="{FF2B5EF4-FFF2-40B4-BE49-F238E27FC236}">
                    <a16:creationId xmlns:a16="http://schemas.microsoft.com/office/drawing/2014/main" id="{D2C7AF17-BCF5-02DE-C893-6AFADEEB3112}"/>
                  </a:ext>
                </a:extLst>
              </p:cNvPr>
              <p:cNvSpPr>
                <a:spLocks noRot="1" noChangeAspect="1" noMove="1" noResize="1" noEditPoints="1" noAdjustHandles="1" noChangeArrowheads="1" noChangeShapeType="1" noTextEdit="1"/>
              </p:cNvSpPr>
              <p:nvPr/>
            </p:nvSpPr>
            <p:spPr>
              <a:xfrm>
                <a:off x="11786355" y="4907234"/>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descr="A">
                <a:extLst>
                  <a:ext uri="{FF2B5EF4-FFF2-40B4-BE49-F238E27FC236}">
                    <a16:creationId xmlns:a16="http://schemas.microsoft.com/office/drawing/2014/main" id="{08B994F1-1045-FDAA-1860-28947C92B09B}"/>
                  </a:ext>
                </a:extLst>
              </p:cNvPr>
              <p:cNvSpPr/>
              <p:nvPr/>
            </p:nvSpPr>
            <p:spPr>
              <a:xfrm>
                <a:off x="11328927" y="5934747"/>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b="0" i="0" dirty="0" smtClean="0">
                          <a:latin typeface="Cambria Math" panose="02040503050406030204" pitchFamily="18" charset="0"/>
                        </a:rPr>
                        <m:t>C</m:t>
                      </m:r>
                    </m:oMath>
                  </m:oMathPara>
                </a14:m>
                <a:endParaRPr lang="en-US" dirty="0"/>
              </a:p>
            </p:txBody>
          </p:sp>
        </mc:Choice>
        <mc:Fallback xmlns="">
          <p:sp>
            <p:nvSpPr>
              <p:cNvPr id="6" name="Oval 5" descr="A">
                <a:extLst>
                  <a:ext uri="{FF2B5EF4-FFF2-40B4-BE49-F238E27FC236}">
                    <a16:creationId xmlns:a16="http://schemas.microsoft.com/office/drawing/2014/main" id="{08B994F1-1045-FDAA-1860-28947C92B09B}"/>
                  </a:ext>
                </a:extLst>
              </p:cNvPr>
              <p:cNvSpPr>
                <a:spLocks noRot="1" noChangeAspect="1" noMove="1" noResize="1" noEditPoints="1" noAdjustHandles="1" noChangeArrowheads="1" noChangeShapeType="1" noTextEdit="1"/>
              </p:cNvSpPr>
              <p:nvPr/>
            </p:nvSpPr>
            <p:spPr>
              <a:xfrm>
                <a:off x="11328927" y="5934747"/>
                <a:ext cx="1567543" cy="1539551"/>
              </a:xfrm>
              <a:prstGeom prst="ellipse">
                <a:avLst/>
              </a:prstGeom>
              <a:blipFill>
                <a:blip r:embed="rId4"/>
                <a:stretch>
                  <a:fillRect/>
                </a:stretch>
              </a:blipFill>
              <a:ln w="12700">
                <a:solidFill>
                  <a:schemeClr val="tx1"/>
                </a:solidFill>
              </a:ln>
            </p:spPr>
            <p:txBody>
              <a:bodyPr/>
              <a:lstStyle/>
              <a:p>
                <a:r>
                  <a:rPr lang="en-US">
                    <a:noFill/>
                  </a:rPr>
                  <a:t> </a:t>
                </a:r>
              </a:p>
            </p:txBody>
          </p:sp>
        </mc:Fallback>
      </mc:AlternateContent>
      <p:sp>
        <p:nvSpPr>
          <p:cNvPr id="7" name="TextBox 6">
            <a:extLst>
              <a:ext uri="{FF2B5EF4-FFF2-40B4-BE49-F238E27FC236}">
                <a16:creationId xmlns:a16="http://schemas.microsoft.com/office/drawing/2014/main" id="{396AF9BF-42FF-684F-2977-B4075E7DF755}"/>
              </a:ext>
            </a:extLst>
          </p:cNvPr>
          <p:cNvSpPr txBox="1"/>
          <p:nvPr/>
        </p:nvSpPr>
        <p:spPr>
          <a:xfrm>
            <a:off x="6184684" y="4898501"/>
            <a:ext cx="1887055" cy="584775"/>
          </a:xfrm>
          <a:custGeom>
            <a:avLst/>
            <a:gdLst>
              <a:gd name="connsiteX0" fmla="*/ 0 w 1887055"/>
              <a:gd name="connsiteY0" fmla="*/ 0 h 584775"/>
              <a:gd name="connsiteX1" fmla="*/ 647889 w 1887055"/>
              <a:gd name="connsiteY1" fmla="*/ 0 h 584775"/>
              <a:gd name="connsiteX2" fmla="*/ 1276907 w 1887055"/>
              <a:gd name="connsiteY2" fmla="*/ 0 h 584775"/>
              <a:gd name="connsiteX3" fmla="*/ 1887055 w 1887055"/>
              <a:gd name="connsiteY3" fmla="*/ 0 h 584775"/>
              <a:gd name="connsiteX4" fmla="*/ 1887055 w 1887055"/>
              <a:gd name="connsiteY4" fmla="*/ 584775 h 584775"/>
              <a:gd name="connsiteX5" fmla="*/ 1258037 w 1887055"/>
              <a:gd name="connsiteY5" fmla="*/ 584775 h 584775"/>
              <a:gd name="connsiteX6" fmla="*/ 666759 w 1887055"/>
              <a:gd name="connsiteY6" fmla="*/ 584775 h 584775"/>
              <a:gd name="connsiteX7" fmla="*/ 0 w 1887055"/>
              <a:gd name="connsiteY7" fmla="*/ 584775 h 584775"/>
              <a:gd name="connsiteX8" fmla="*/ 0 w 1887055"/>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7055" h="584775" fill="none" extrusionOk="0">
                <a:moveTo>
                  <a:pt x="0" y="0"/>
                </a:moveTo>
                <a:cubicBezTo>
                  <a:pt x="230330" y="-16382"/>
                  <a:pt x="329160" y="-1788"/>
                  <a:pt x="647889" y="0"/>
                </a:cubicBezTo>
                <a:cubicBezTo>
                  <a:pt x="966618" y="1788"/>
                  <a:pt x="999279" y="23519"/>
                  <a:pt x="1276907" y="0"/>
                </a:cubicBezTo>
                <a:cubicBezTo>
                  <a:pt x="1554535" y="-23519"/>
                  <a:pt x="1685262" y="-26891"/>
                  <a:pt x="1887055" y="0"/>
                </a:cubicBezTo>
                <a:cubicBezTo>
                  <a:pt x="1915135" y="266941"/>
                  <a:pt x="1880623" y="321960"/>
                  <a:pt x="1887055" y="584775"/>
                </a:cubicBezTo>
                <a:cubicBezTo>
                  <a:pt x="1659434" y="571168"/>
                  <a:pt x="1461053" y="580841"/>
                  <a:pt x="1258037" y="584775"/>
                </a:cubicBezTo>
                <a:cubicBezTo>
                  <a:pt x="1055021" y="588709"/>
                  <a:pt x="827277" y="610722"/>
                  <a:pt x="666759" y="584775"/>
                </a:cubicBezTo>
                <a:cubicBezTo>
                  <a:pt x="506241" y="558828"/>
                  <a:pt x="267048" y="560903"/>
                  <a:pt x="0" y="584775"/>
                </a:cubicBezTo>
                <a:cubicBezTo>
                  <a:pt x="-20312" y="455045"/>
                  <a:pt x="20021" y="230509"/>
                  <a:pt x="0" y="0"/>
                </a:cubicBezTo>
                <a:close/>
              </a:path>
              <a:path w="1887055" h="584775" stroke="0" extrusionOk="0">
                <a:moveTo>
                  <a:pt x="0" y="0"/>
                </a:moveTo>
                <a:cubicBezTo>
                  <a:pt x="291488" y="5770"/>
                  <a:pt x="452621" y="-10980"/>
                  <a:pt x="591277" y="0"/>
                </a:cubicBezTo>
                <a:cubicBezTo>
                  <a:pt x="729933" y="10980"/>
                  <a:pt x="982146" y="9121"/>
                  <a:pt x="1239166" y="0"/>
                </a:cubicBezTo>
                <a:cubicBezTo>
                  <a:pt x="1496186" y="-9121"/>
                  <a:pt x="1665030" y="-27032"/>
                  <a:pt x="1887055" y="0"/>
                </a:cubicBezTo>
                <a:cubicBezTo>
                  <a:pt x="1890757" y="217117"/>
                  <a:pt x="1870973" y="432000"/>
                  <a:pt x="1887055" y="584775"/>
                </a:cubicBezTo>
                <a:cubicBezTo>
                  <a:pt x="1680250" y="603903"/>
                  <a:pt x="1427540" y="614895"/>
                  <a:pt x="1276907" y="584775"/>
                </a:cubicBezTo>
                <a:cubicBezTo>
                  <a:pt x="1126274" y="554655"/>
                  <a:pt x="836939" y="556075"/>
                  <a:pt x="610148" y="584775"/>
                </a:cubicBezTo>
                <a:cubicBezTo>
                  <a:pt x="383357" y="613475"/>
                  <a:pt x="234963" y="579860"/>
                  <a:pt x="0" y="584775"/>
                </a:cubicBezTo>
                <a:cubicBezTo>
                  <a:pt x="-15713" y="385318"/>
                  <a:pt x="20015" y="28553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0.13</a:t>
            </a:r>
          </a:p>
        </p:txBody>
      </p:sp>
      <p:sp>
        <p:nvSpPr>
          <p:cNvPr id="8" name="TextBox 7">
            <a:extLst>
              <a:ext uri="{FF2B5EF4-FFF2-40B4-BE49-F238E27FC236}">
                <a16:creationId xmlns:a16="http://schemas.microsoft.com/office/drawing/2014/main" id="{A9BE8601-C114-BEB1-6E7F-67BF69004369}"/>
              </a:ext>
            </a:extLst>
          </p:cNvPr>
          <p:cNvSpPr txBox="1"/>
          <p:nvPr/>
        </p:nvSpPr>
        <p:spPr>
          <a:xfrm>
            <a:off x="6613273" y="5513679"/>
            <a:ext cx="1672253" cy="584775"/>
          </a:xfrm>
          <a:custGeom>
            <a:avLst/>
            <a:gdLst>
              <a:gd name="connsiteX0" fmla="*/ 0 w 1672253"/>
              <a:gd name="connsiteY0" fmla="*/ 0 h 584775"/>
              <a:gd name="connsiteX1" fmla="*/ 574140 w 1672253"/>
              <a:gd name="connsiteY1" fmla="*/ 0 h 584775"/>
              <a:gd name="connsiteX2" fmla="*/ 1131558 w 1672253"/>
              <a:gd name="connsiteY2" fmla="*/ 0 h 584775"/>
              <a:gd name="connsiteX3" fmla="*/ 1672253 w 1672253"/>
              <a:gd name="connsiteY3" fmla="*/ 0 h 584775"/>
              <a:gd name="connsiteX4" fmla="*/ 1672253 w 1672253"/>
              <a:gd name="connsiteY4" fmla="*/ 584775 h 584775"/>
              <a:gd name="connsiteX5" fmla="*/ 1114835 w 1672253"/>
              <a:gd name="connsiteY5" fmla="*/ 584775 h 584775"/>
              <a:gd name="connsiteX6" fmla="*/ 590863 w 1672253"/>
              <a:gd name="connsiteY6" fmla="*/ 584775 h 584775"/>
              <a:gd name="connsiteX7" fmla="*/ 0 w 1672253"/>
              <a:gd name="connsiteY7" fmla="*/ 584775 h 584775"/>
              <a:gd name="connsiteX8" fmla="*/ 0 w 1672253"/>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2253" h="584775" fill="none" extrusionOk="0">
                <a:moveTo>
                  <a:pt x="0" y="0"/>
                </a:moveTo>
                <a:cubicBezTo>
                  <a:pt x="152189" y="20859"/>
                  <a:pt x="350122" y="-25099"/>
                  <a:pt x="574140" y="0"/>
                </a:cubicBezTo>
                <a:cubicBezTo>
                  <a:pt x="798158" y="25099"/>
                  <a:pt x="904337" y="-1308"/>
                  <a:pt x="1131558" y="0"/>
                </a:cubicBezTo>
                <a:cubicBezTo>
                  <a:pt x="1358779" y="1308"/>
                  <a:pt x="1409683" y="-21143"/>
                  <a:pt x="1672253" y="0"/>
                </a:cubicBezTo>
                <a:cubicBezTo>
                  <a:pt x="1700333" y="266941"/>
                  <a:pt x="1665821" y="321960"/>
                  <a:pt x="1672253" y="584775"/>
                </a:cubicBezTo>
                <a:cubicBezTo>
                  <a:pt x="1454877" y="599331"/>
                  <a:pt x="1299722" y="611325"/>
                  <a:pt x="1114835" y="584775"/>
                </a:cubicBezTo>
                <a:cubicBezTo>
                  <a:pt x="929948" y="558225"/>
                  <a:pt x="743231" y="568460"/>
                  <a:pt x="590863" y="584775"/>
                </a:cubicBezTo>
                <a:cubicBezTo>
                  <a:pt x="438495" y="601090"/>
                  <a:pt x="240404" y="609593"/>
                  <a:pt x="0" y="584775"/>
                </a:cubicBezTo>
                <a:cubicBezTo>
                  <a:pt x="-20312" y="455045"/>
                  <a:pt x="20021" y="230509"/>
                  <a:pt x="0" y="0"/>
                </a:cubicBezTo>
                <a:close/>
              </a:path>
              <a:path w="1672253" h="584775" stroke="0" extrusionOk="0">
                <a:moveTo>
                  <a:pt x="0" y="0"/>
                </a:moveTo>
                <a:cubicBezTo>
                  <a:pt x="222648" y="14967"/>
                  <a:pt x="354477" y="22955"/>
                  <a:pt x="523973" y="0"/>
                </a:cubicBezTo>
                <a:cubicBezTo>
                  <a:pt x="693469" y="-22955"/>
                  <a:pt x="827968" y="5173"/>
                  <a:pt x="1098113" y="0"/>
                </a:cubicBezTo>
                <a:cubicBezTo>
                  <a:pt x="1368258" y="-5173"/>
                  <a:pt x="1436596" y="-15156"/>
                  <a:pt x="1672253" y="0"/>
                </a:cubicBezTo>
                <a:cubicBezTo>
                  <a:pt x="1675955" y="217117"/>
                  <a:pt x="1656171" y="432000"/>
                  <a:pt x="1672253" y="584775"/>
                </a:cubicBezTo>
                <a:cubicBezTo>
                  <a:pt x="1409267" y="569704"/>
                  <a:pt x="1300446" y="610500"/>
                  <a:pt x="1131558" y="584775"/>
                </a:cubicBezTo>
                <a:cubicBezTo>
                  <a:pt x="962670" y="559050"/>
                  <a:pt x="828228" y="559362"/>
                  <a:pt x="540695" y="584775"/>
                </a:cubicBezTo>
                <a:cubicBezTo>
                  <a:pt x="253162" y="610188"/>
                  <a:pt x="173918" y="563665"/>
                  <a:pt x="0" y="584775"/>
                </a:cubicBezTo>
                <a:cubicBezTo>
                  <a:pt x="-15713" y="385318"/>
                  <a:pt x="20015" y="28553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0.3</a:t>
            </a:r>
          </a:p>
        </p:txBody>
      </p:sp>
      <p:sp>
        <p:nvSpPr>
          <p:cNvPr id="9" name="TextBox 8">
            <a:extLst>
              <a:ext uri="{FF2B5EF4-FFF2-40B4-BE49-F238E27FC236}">
                <a16:creationId xmlns:a16="http://schemas.microsoft.com/office/drawing/2014/main" id="{32677457-734D-44DE-7DDA-9150B6E17276}"/>
              </a:ext>
            </a:extLst>
          </p:cNvPr>
          <p:cNvSpPr txBox="1"/>
          <p:nvPr/>
        </p:nvSpPr>
        <p:spPr>
          <a:xfrm>
            <a:off x="7151315" y="6169706"/>
            <a:ext cx="1887055" cy="584775"/>
          </a:xfrm>
          <a:custGeom>
            <a:avLst/>
            <a:gdLst>
              <a:gd name="connsiteX0" fmla="*/ 0 w 1887055"/>
              <a:gd name="connsiteY0" fmla="*/ 0 h 584775"/>
              <a:gd name="connsiteX1" fmla="*/ 647889 w 1887055"/>
              <a:gd name="connsiteY1" fmla="*/ 0 h 584775"/>
              <a:gd name="connsiteX2" fmla="*/ 1276907 w 1887055"/>
              <a:gd name="connsiteY2" fmla="*/ 0 h 584775"/>
              <a:gd name="connsiteX3" fmla="*/ 1887055 w 1887055"/>
              <a:gd name="connsiteY3" fmla="*/ 0 h 584775"/>
              <a:gd name="connsiteX4" fmla="*/ 1887055 w 1887055"/>
              <a:gd name="connsiteY4" fmla="*/ 584775 h 584775"/>
              <a:gd name="connsiteX5" fmla="*/ 1258037 w 1887055"/>
              <a:gd name="connsiteY5" fmla="*/ 584775 h 584775"/>
              <a:gd name="connsiteX6" fmla="*/ 666759 w 1887055"/>
              <a:gd name="connsiteY6" fmla="*/ 584775 h 584775"/>
              <a:gd name="connsiteX7" fmla="*/ 0 w 1887055"/>
              <a:gd name="connsiteY7" fmla="*/ 584775 h 584775"/>
              <a:gd name="connsiteX8" fmla="*/ 0 w 1887055"/>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7055" h="584775" fill="none" extrusionOk="0">
                <a:moveTo>
                  <a:pt x="0" y="0"/>
                </a:moveTo>
                <a:cubicBezTo>
                  <a:pt x="230330" y="-16382"/>
                  <a:pt x="329160" y="-1788"/>
                  <a:pt x="647889" y="0"/>
                </a:cubicBezTo>
                <a:cubicBezTo>
                  <a:pt x="966618" y="1788"/>
                  <a:pt x="999279" y="23519"/>
                  <a:pt x="1276907" y="0"/>
                </a:cubicBezTo>
                <a:cubicBezTo>
                  <a:pt x="1554535" y="-23519"/>
                  <a:pt x="1685262" y="-26891"/>
                  <a:pt x="1887055" y="0"/>
                </a:cubicBezTo>
                <a:cubicBezTo>
                  <a:pt x="1915135" y="266941"/>
                  <a:pt x="1880623" y="321960"/>
                  <a:pt x="1887055" y="584775"/>
                </a:cubicBezTo>
                <a:cubicBezTo>
                  <a:pt x="1659434" y="571168"/>
                  <a:pt x="1461053" y="580841"/>
                  <a:pt x="1258037" y="584775"/>
                </a:cubicBezTo>
                <a:cubicBezTo>
                  <a:pt x="1055021" y="588709"/>
                  <a:pt x="827277" y="610722"/>
                  <a:pt x="666759" y="584775"/>
                </a:cubicBezTo>
                <a:cubicBezTo>
                  <a:pt x="506241" y="558828"/>
                  <a:pt x="267048" y="560903"/>
                  <a:pt x="0" y="584775"/>
                </a:cubicBezTo>
                <a:cubicBezTo>
                  <a:pt x="-20312" y="455045"/>
                  <a:pt x="20021" y="230509"/>
                  <a:pt x="0" y="0"/>
                </a:cubicBezTo>
                <a:close/>
              </a:path>
              <a:path w="1887055" h="584775" stroke="0" extrusionOk="0">
                <a:moveTo>
                  <a:pt x="0" y="0"/>
                </a:moveTo>
                <a:cubicBezTo>
                  <a:pt x="291488" y="5770"/>
                  <a:pt x="452621" y="-10980"/>
                  <a:pt x="591277" y="0"/>
                </a:cubicBezTo>
                <a:cubicBezTo>
                  <a:pt x="729933" y="10980"/>
                  <a:pt x="982146" y="9121"/>
                  <a:pt x="1239166" y="0"/>
                </a:cubicBezTo>
                <a:cubicBezTo>
                  <a:pt x="1496186" y="-9121"/>
                  <a:pt x="1665030" y="-27032"/>
                  <a:pt x="1887055" y="0"/>
                </a:cubicBezTo>
                <a:cubicBezTo>
                  <a:pt x="1890757" y="217117"/>
                  <a:pt x="1870973" y="432000"/>
                  <a:pt x="1887055" y="584775"/>
                </a:cubicBezTo>
                <a:cubicBezTo>
                  <a:pt x="1680250" y="603903"/>
                  <a:pt x="1427540" y="614895"/>
                  <a:pt x="1276907" y="584775"/>
                </a:cubicBezTo>
                <a:cubicBezTo>
                  <a:pt x="1126274" y="554655"/>
                  <a:pt x="836939" y="556075"/>
                  <a:pt x="610148" y="584775"/>
                </a:cubicBezTo>
                <a:cubicBezTo>
                  <a:pt x="383357" y="613475"/>
                  <a:pt x="234963" y="579860"/>
                  <a:pt x="0" y="584775"/>
                </a:cubicBezTo>
                <a:cubicBezTo>
                  <a:pt x="-15713" y="385318"/>
                  <a:pt x="20015" y="28553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0.85</a:t>
            </a:r>
          </a:p>
        </p:txBody>
      </p:sp>
      <p:sp>
        <p:nvSpPr>
          <p:cNvPr id="10" name="TextBox 9">
            <a:extLst>
              <a:ext uri="{FF2B5EF4-FFF2-40B4-BE49-F238E27FC236}">
                <a16:creationId xmlns:a16="http://schemas.microsoft.com/office/drawing/2014/main" id="{C05D8ED2-A22F-D94B-FDBA-BEEEC68FB332}"/>
              </a:ext>
            </a:extLst>
          </p:cNvPr>
          <p:cNvSpPr txBox="1"/>
          <p:nvPr/>
        </p:nvSpPr>
        <p:spPr>
          <a:xfrm>
            <a:off x="7229110" y="6852679"/>
            <a:ext cx="1887055" cy="584775"/>
          </a:xfrm>
          <a:custGeom>
            <a:avLst/>
            <a:gdLst>
              <a:gd name="connsiteX0" fmla="*/ 0 w 1887055"/>
              <a:gd name="connsiteY0" fmla="*/ 0 h 584775"/>
              <a:gd name="connsiteX1" fmla="*/ 647889 w 1887055"/>
              <a:gd name="connsiteY1" fmla="*/ 0 h 584775"/>
              <a:gd name="connsiteX2" fmla="*/ 1276907 w 1887055"/>
              <a:gd name="connsiteY2" fmla="*/ 0 h 584775"/>
              <a:gd name="connsiteX3" fmla="*/ 1887055 w 1887055"/>
              <a:gd name="connsiteY3" fmla="*/ 0 h 584775"/>
              <a:gd name="connsiteX4" fmla="*/ 1887055 w 1887055"/>
              <a:gd name="connsiteY4" fmla="*/ 584775 h 584775"/>
              <a:gd name="connsiteX5" fmla="*/ 1258037 w 1887055"/>
              <a:gd name="connsiteY5" fmla="*/ 584775 h 584775"/>
              <a:gd name="connsiteX6" fmla="*/ 666759 w 1887055"/>
              <a:gd name="connsiteY6" fmla="*/ 584775 h 584775"/>
              <a:gd name="connsiteX7" fmla="*/ 0 w 1887055"/>
              <a:gd name="connsiteY7" fmla="*/ 584775 h 584775"/>
              <a:gd name="connsiteX8" fmla="*/ 0 w 1887055"/>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7055" h="584775" fill="none" extrusionOk="0">
                <a:moveTo>
                  <a:pt x="0" y="0"/>
                </a:moveTo>
                <a:cubicBezTo>
                  <a:pt x="230330" y="-16382"/>
                  <a:pt x="329160" y="-1788"/>
                  <a:pt x="647889" y="0"/>
                </a:cubicBezTo>
                <a:cubicBezTo>
                  <a:pt x="966618" y="1788"/>
                  <a:pt x="999279" y="23519"/>
                  <a:pt x="1276907" y="0"/>
                </a:cubicBezTo>
                <a:cubicBezTo>
                  <a:pt x="1554535" y="-23519"/>
                  <a:pt x="1685262" y="-26891"/>
                  <a:pt x="1887055" y="0"/>
                </a:cubicBezTo>
                <a:cubicBezTo>
                  <a:pt x="1915135" y="266941"/>
                  <a:pt x="1880623" y="321960"/>
                  <a:pt x="1887055" y="584775"/>
                </a:cubicBezTo>
                <a:cubicBezTo>
                  <a:pt x="1659434" y="571168"/>
                  <a:pt x="1461053" y="580841"/>
                  <a:pt x="1258037" y="584775"/>
                </a:cubicBezTo>
                <a:cubicBezTo>
                  <a:pt x="1055021" y="588709"/>
                  <a:pt x="827277" y="610722"/>
                  <a:pt x="666759" y="584775"/>
                </a:cubicBezTo>
                <a:cubicBezTo>
                  <a:pt x="506241" y="558828"/>
                  <a:pt x="267048" y="560903"/>
                  <a:pt x="0" y="584775"/>
                </a:cubicBezTo>
                <a:cubicBezTo>
                  <a:pt x="-20312" y="455045"/>
                  <a:pt x="20021" y="230509"/>
                  <a:pt x="0" y="0"/>
                </a:cubicBezTo>
                <a:close/>
              </a:path>
              <a:path w="1887055" h="584775" stroke="0" extrusionOk="0">
                <a:moveTo>
                  <a:pt x="0" y="0"/>
                </a:moveTo>
                <a:cubicBezTo>
                  <a:pt x="291488" y="5770"/>
                  <a:pt x="452621" y="-10980"/>
                  <a:pt x="591277" y="0"/>
                </a:cubicBezTo>
                <a:cubicBezTo>
                  <a:pt x="729933" y="10980"/>
                  <a:pt x="982146" y="9121"/>
                  <a:pt x="1239166" y="0"/>
                </a:cubicBezTo>
                <a:cubicBezTo>
                  <a:pt x="1496186" y="-9121"/>
                  <a:pt x="1665030" y="-27032"/>
                  <a:pt x="1887055" y="0"/>
                </a:cubicBezTo>
                <a:cubicBezTo>
                  <a:pt x="1890757" y="217117"/>
                  <a:pt x="1870973" y="432000"/>
                  <a:pt x="1887055" y="584775"/>
                </a:cubicBezTo>
                <a:cubicBezTo>
                  <a:pt x="1680250" y="603903"/>
                  <a:pt x="1427540" y="614895"/>
                  <a:pt x="1276907" y="584775"/>
                </a:cubicBezTo>
                <a:cubicBezTo>
                  <a:pt x="1126274" y="554655"/>
                  <a:pt x="836939" y="556075"/>
                  <a:pt x="610148" y="584775"/>
                </a:cubicBezTo>
                <a:cubicBezTo>
                  <a:pt x="383357" y="613475"/>
                  <a:pt x="234963" y="579860"/>
                  <a:pt x="0" y="584775"/>
                </a:cubicBezTo>
                <a:cubicBezTo>
                  <a:pt x="-15713" y="385318"/>
                  <a:pt x="20015" y="28553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0.45</a:t>
            </a:r>
          </a:p>
        </p:txBody>
      </p:sp>
    </p:spTree>
    <p:extLst>
      <p:ext uri="{BB962C8B-B14F-4D97-AF65-F5344CB8AC3E}">
        <p14:creationId xmlns:p14="http://schemas.microsoft.com/office/powerpoint/2010/main" val="158580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Multiplicative rule</a:t>
            </a:r>
          </a:p>
        </p:txBody>
      </p:sp>
      <mc:AlternateContent xmlns:mc="http://schemas.openxmlformats.org/markup-compatibility/2006" xmlns:a14="http://schemas.microsoft.com/office/drawing/2010/main">
        <mc:Choice Requires="a14">
          <p:sp>
            <p:nvSpPr>
              <p:cNvPr id="4" name="Oval 3" descr="A">
                <a:extLst>
                  <a:ext uri="{FF2B5EF4-FFF2-40B4-BE49-F238E27FC236}">
                    <a16:creationId xmlns:a16="http://schemas.microsoft.com/office/drawing/2014/main" id="{2AC6C0A2-6251-B09A-A83D-C67D9E173AC2}"/>
                  </a:ext>
                </a:extLst>
              </p:cNvPr>
              <p:cNvSpPr/>
              <p:nvPr/>
            </p:nvSpPr>
            <p:spPr>
              <a:xfrm>
                <a:off x="9640388" y="2110142"/>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4" name="Oval 3" descr="A">
                <a:extLst>
                  <a:ext uri="{FF2B5EF4-FFF2-40B4-BE49-F238E27FC236}">
                    <a16:creationId xmlns:a16="http://schemas.microsoft.com/office/drawing/2014/main" id="{2AC6C0A2-6251-B09A-A83D-C67D9E173AC2}"/>
                  </a:ext>
                </a:extLst>
              </p:cNvPr>
              <p:cNvSpPr>
                <a:spLocks noRot="1" noChangeAspect="1" noMove="1" noResize="1" noEditPoints="1" noAdjustHandles="1" noChangeArrowheads="1" noChangeShapeType="1" noTextEdit="1"/>
              </p:cNvSpPr>
              <p:nvPr/>
            </p:nvSpPr>
            <p:spPr>
              <a:xfrm>
                <a:off x="9640388" y="2110142"/>
                <a:ext cx="1567543" cy="1539551"/>
              </a:xfrm>
              <a:prstGeom prst="ellipse">
                <a:avLst/>
              </a:prstGeom>
              <a:blipFill>
                <a:blip r:embed="rId2"/>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182C16CF-C109-4D1F-3423-635F4E980C5A}"/>
                  </a:ext>
                </a:extLst>
              </p:cNvPr>
              <p:cNvSpPr/>
              <p:nvPr/>
            </p:nvSpPr>
            <p:spPr>
              <a:xfrm>
                <a:off x="11618478" y="2124325"/>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5" name="Oval 4">
                <a:extLst>
                  <a:ext uri="{FF2B5EF4-FFF2-40B4-BE49-F238E27FC236}">
                    <a16:creationId xmlns:a16="http://schemas.microsoft.com/office/drawing/2014/main" id="{182C16CF-C109-4D1F-3423-635F4E980C5A}"/>
                  </a:ext>
                </a:extLst>
              </p:cNvPr>
              <p:cNvSpPr>
                <a:spLocks noRot="1" noChangeAspect="1" noMove="1" noResize="1" noEditPoints="1" noAdjustHandles="1" noChangeArrowheads="1" noChangeShapeType="1" noTextEdit="1"/>
              </p:cNvSpPr>
              <p:nvPr/>
            </p:nvSpPr>
            <p:spPr>
              <a:xfrm>
                <a:off x="11618478" y="2124325"/>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p:sp>
        <p:nvSpPr>
          <p:cNvPr id="6" name="Right Brace 5">
            <a:extLst>
              <a:ext uri="{FF2B5EF4-FFF2-40B4-BE49-F238E27FC236}">
                <a16:creationId xmlns:a16="http://schemas.microsoft.com/office/drawing/2014/main" id="{1F267D90-C00C-D354-8D3A-3DBF26E32F9E}"/>
              </a:ext>
            </a:extLst>
          </p:cNvPr>
          <p:cNvSpPr/>
          <p:nvPr/>
        </p:nvSpPr>
        <p:spPr>
          <a:xfrm rot="16200000">
            <a:off x="11177511" y="115815"/>
            <a:ext cx="471387" cy="3545633"/>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88C609AD-3617-3801-A9EC-1C65756AADFF}"/>
              </a:ext>
            </a:extLst>
          </p:cNvPr>
          <p:cNvSpPr txBox="1"/>
          <p:nvPr/>
        </p:nvSpPr>
        <p:spPr>
          <a:xfrm>
            <a:off x="9733096" y="960867"/>
            <a:ext cx="336021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Independent events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300476-DAC0-7C1F-3CF0-1022D51BA553}"/>
                  </a:ext>
                </a:extLst>
              </p:cNvPr>
              <p:cNvSpPr txBox="1"/>
              <p:nvPr/>
            </p:nvSpPr>
            <p:spPr>
              <a:xfrm>
                <a:off x="873953" y="2137534"/>
                <a:ext cx="7281001" cy="1077218"/>
              </a:xfrm>
              <a:prstGeom prst="rect">
                <a:avLst/>
              </a:prstGeom>
              <a:noFill/>
            </p:spPr>
            <p:txBody>
              <a:bodyPr wrap="square" rtlCol="0">
                <a:spAutoFit/>
              </a:bodyPr>
              <a:lstStyle/>
              <a:p>
                <a:r>
                  <a:rPr lang="en-US" sz="3200" dirty="0"/>
                  <a:t>For independent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&amp; </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oMath>
                  </m:oMathPara>
                </a14:m>
                <a:endParaRPr lang="en-US" sz="3200" dirty="0"/>
              </a:p>
            </p:txBody>
          </p:sp>
        </mc:Choice>
        <mc:Fallback xmlns="">
          <p:sp>
            <p:nvSpPr>
              <p:cNvPr id="9" name="TextBox 8">
                <a:extLst>
                  <a:ext uri="{FF2B5EF4-FFF2-40B4-BE49-F238E27FC236}">
                    <a16:creationId xmlns:a16="http://schemas.microsoft.com/office/drawing/2014/main" id="{D5300476-DAC0-7C1F-3CF0-1022D51BA553}"/>
                  </a:ext>
                </a:extLst>
              </p:cNvPr>
              <p:cNvSpPr txBox="1">
                <a:spLocks noRot="1" noChangeAspect="1" noMove="1" noResize="1" noEditPoints="1" noAdjustHandles="1" noChangeArrowheads="1" noChangeShapeType="1" noTextEdit="1"/>
              </p:cNvSpPr>
              <p:nvPr/>
            </p:nvSpPr>
            <p:spPr>
              <a:xfrm>
                <a:off x="873953" y="2137534"/>
                <a:ext cx="7281001" cy="1077218"/>
              </a:xfrm>
              <a:prstGeom prst="rect">
                <a:avLst/>
              </a:prstGeom>
              <a:blipFill>
                <a:blip r:embed="rId4"/>
                <a:stretch>
                  <a:fillRect l="-2092" t="-73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descr="A">
                <a:extLst>
                  <a:ext uri="{FF2B5EF4-FFF2-40B4-BE49-F238E27FC236}">
                    <a16:creationId xmlns:a16="http://schemas.microsoft.com/office/drawing/2014/main" id="{37386ED9-C5B2-8C95-00D1-5A6C36741055}"/>
                  </a:ext>
                </a:extLst>
              </p:cNvPr>
              <p:cNvSpPr/>
              <p:nvPr/>
            </p:nvSpPr>
            <p:spPr>
              <a:xfrm>
                <a:off x="8651342" y="5023902"/>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10" name="Oval 9" descr="A">
                <a:extLst>
                  <a:ext uri="{FF2B5EF4-FFF2-40B4-BE49-F238E27FC236}">
                    <a16:creationId xmlns:a16="http://schemas.microsoft.com/office/drawing/2014/main" id="{37386ED9-C5B2-8C95-00D1-5A6C36741055}"/>
                  </a:ext>
                </a:extLst>
              </p:cNvPr>
              <p:cNvSpPr>
                <a:spLocks noRot="1" noChangeAspect="1" noMove="1" noResize="1" noEditPoints="1" noAdjustHandles="1" noChangeArrowheads="1" noChangeShapeType="1" noTextEdit="1"/>
              </p:cNvSpPr>
              <p:nvPr/>
            </p:nvSpPr>
            <p:spPr>
              <a:xfrm>
                <a:off x="8651342" y="5023902"/>
                <a:ext cx="1567543" cy="1539551"/>
              </a:xfrm>
              <a:prstGeom prst="ellipse">
                <a:avLst/>
              </a:prstGeom>
              <a:blipFill>
                <a:blip r:embed="rId5"/>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FCB88A04-FBAF-680E-F46D-659B439008D2}"/>
                  </a:ext>
                </a:extLst>
              </p:cNvPr>
              <p:cNvSpPr/>
              <p:nvPr/>
            </p:nvSpPr>
            <p:spPr>
              <a:xfrm>
                <a:off x="10629433" y="5023902"/>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11" name="Oval 10">
                <a:extLst>
                  <a:ext uri="{FF2B5EF4-FFF2-40B4-BE49-F238E27FC236}">
                    <a16:creationId xmlns:a16="http://schemas.microsoft.com/office/drawing/2014/main" id="{FCB88A04-FBAF-680E-F46D-659B439008D2}"/>
                  </a:ext>
                </a:extLst>
              </p:cNvPr>
              <p:cNvSpPr>
                <a:spLocks noRot="1" noChangeAspect="1" noMove="1" noResize="1" noEditPoints="1" noAdjustHandles="1" noChangeArrowheads="1" noChangeShapeType="1" noTextEdit="1"/>
              </p:cNvSpPr>
              <p:nvPr/>
            </p:nvSpPr>
            <p:spPr>
              <a:xfrm>
                <a:off x="10629433" y="5023902"/>
                <a:ext cx="1567543" cy="1539551"/>
              </a:xfrm>
              <a:prstGeom prst="ellipse">
                <a:avLst/>
              </a:prstGeom>
              <a:blipFill>
                <a:blip r:embed="rId6"/>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descr="A">
                <a:extLst>
                  <a:ext uri="{FF2B5EF4-FFF2-40B4-BE49-F238E27FC236}">
                    <a16:creationId xmlns:a16="http://schemas.microsoft.com/office/drawing/2014/main" id="{FEB0B4AC-5146-93E5-7B32-B8323E85B8D9}"/>
                  </a:ext>
                </a:extLst>
              </p:cNvPr>
              <p:cNvSpPr/>
              <p:nvPr/>
            </p:nvSpPr>
            <p:spPr>
              <a:xfrm>
                <a:off x="12607524" y="5023902"/>
                <a:ext cx="1567543" cy="1539551"/>
              </a:xfrm>
              <a:prstGeom prst="ellipse">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b="0" i="0" dirty="0" smtClean="0">
                          <a:latin typeface="Cambria Math" panose="02040503050406030204" pitchFamily="18" charset="0"/>
                        </a:rPr>
                        <m:t>C</m:t>
                      </m:r>
                    </m:oMath>
                  </m:oMathPara>
                </a14:m>
                <a:endParaRPr lang="en-US" dirty="0"/>
              </a:p>
            </p:txBody>
          </p:sp>
        </mc:Choice>
        <mc:Fallback xmlns="">
          <p:sp>
            <p:nvSpPr>
              <p:cNvPr id="12" name="Oval 11" descr="A">
                <a:extLst>
                  <a:ext uri="{FF2B5EF4-FFF2-40B4-BE49-F238E27FC236}">
                    <a16:creationId xmlns:a16="http://schemas.microsoft.com/office/drawing/2014/main" id="{FEB0B4AC-5146-93E5-7B32-B8323E85B8D9}"/>
                  </a:ext>
                </a:extLst>
              </p:cNvPr>
              <p:cNvSpPr>
                <a:spLocks noRot="1" noChangeAspect="1" noMove="1" noResize="1" noEditPoints="1" noAdjustHandles="1" noChangeArrowheads="1" noChangeShapeType="1" noTextEdit="1"/>
              </p:cNvSpPr>
              <p:nvPr/>
            </p:nvSpPr>
            <p:spPr>
              <a:xfrm>
                <a:off x="12607524" y="5023902"/>
                <a:ext cx="1567543" cy="1539551"/>
              </a:xfrm>
              <a:prstGeom prst="ellipse">
                <a:avLst/>
              </a:prstGeom>
              <a:blipFill>
                <a:blip r:embed="rId7"/>
                <a:stretch>
                  <a:fillRect/>
                </a:stretch>
              </a:blipFill>
              <a:ln w="12700">
                <a:solidFill>
                  <a:schemeClr val="tx1"/>
                </a:solidFill>
              </a:ln>
            </p:spPr>
            <p:txBody>
              <a:bodyPr/>
              <a:lstStyle/>
              <a:p>
                <a:r>
                  <a:rPr lang="en-US">
                    <a:noFill/>
                  </a:rPr>
                  <a:t> </a:t>
                </a:r>
              </a:p>
            </p:txBody>
          </p:sp>
        </mc:Fallback>
      </mc:AlternateContent>
      <p:sp>
        <p:nvSpPr>
          <p:cNvPr id="13" name="Right Brace 12">
            <a:extLst>
              <a:ext uri="{FF2B5EF4-FFF2-40B4-BE49-F238E27FC236}">
                <a16:creationId xmlns:a16="http://schemas.microsoft.com/office/drawing/2014/main" id="{7B9E864C-0A81-51DA-CA7C-86922CB0F996}"/>
              </a:ext>
            </a:extLst>
          </p:cNvPr>
          <p:cNvSpPr/>
          <p:nvPr/>
        </p:nvSpPr>
        <p:spPr>
          <a:xfrm rot="16200000">
            <a:off x="11177511" y="2429265"/>
            <a:ext cx="471387" cy="4744306"/>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4" name="TextBox 13">
            <a:extLst>
              <a:ext uri="{FF2B5EF4-FFF2-40B4-BE49-F238E27FC236}">
                <a16:creationId xmlns:a16="http://schemas.microsoft.com/office/drawing/2014/main" id="{3154B3AD-8375-01AF-4642-614CB0D40304}"/>
              </a:ext>
            </a:extLst>
          </p:cNvPr>
          <p:cNvSpPr txBox="1"/>
          <p:nvPr/>
        </p:nvSpPr>
        <p:spPr>
          <a:xfrm>
            <a:off x="9725035" y="3860444"/>
            <a:ext cx="336021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Independent events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EAB0636-C289-F9A2-22F1-5539B326AB40}"/>
                  </a:ext>
                </a:extLst>
              </p:cNvPr>
              <p:cNvSpPr txBox="1"/>
              <p:nvPr/>
            </p:nvSpPr>
            <p:spPr>
              <a:xfrm>
                <a:off x="873954" y="5037112"/>
                <a:ext cx="6889318" cy="1558312"/>
              </a:xfrm>
              <a:prstGeom prst="rect">
                <a:avLst/>
              </a:prstGeom>
              <a:noFill/>
            </p:spPr>
            <p:txBody>
              <a:bodyPr wrap="square" rtlCol="0">
                <a:spAutoFit/>
              </a:bodyPr>
              <a:lstStyle/>
              <a:p>
                <a:r>
                  <a:rPr lang="en-US" sz="3200" dirty="0"/>
                  <a:t>For independent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&amp; </m:t>
                          </m:r>
                          <m:r>
                            <a:rPr lang="en-US" sz="3200" b="0" i="1" smtClean="0">
                              <a:latin typeface="Cambria Math" panose="02040503050406030204" pitchFamily="18" charset="0"/>
                            </a:rPr>
                            <m:t>𝐵</m:t>
                          </m:r>
                          <m:r>
                            <a:rPr lang="en-US" sz="3200" b="0" i="1" smtClean="0">
                              <a:latin typeface="Cambria Math" panose="02040503050406030204" pitchFamily="18" charset="0"/>
                            </a:rPr>
                            <m:t> &amp; </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i="1">
                              <a:latin typeface="Cambria Math" panose="02040503050406030204" pitchFamily="18" charset="0"/>
                            </a:rPr>
                            <m:t>∩</m:t>
                          </m:r>
                          <m:r>
                            <a:rPr lang="en-US" sz="3200" b="0" i="1" smtClean="0">
                              <a:latin typeface="Cambria Math" panose="02040503050406030204" pitchFamily="18" charset="0"/>
                            </a:rPr>
                            <m:t>𝐶</m:t>
                          </m:r>
                          <m:r>
                            <a:rPr lang="en-US" sz="3200" b="0" i="1" smtClean="0">
                              <a:latin typeface="Cambria Math" panose="02040503050406030204" pitchFamily="18" charset="0"/>
                            </a:rPr>
                            <m:t>…</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d>
                    </m:oMath>
                  </m:oMathPara>
                </a14:m>
                <a:endParaRPr lang="en-US" sz="3200" dirty="0"/>
              </a:p>
            </p:txBody>
          </p:sp>
        </mc:Choice>
        <mc:Fallback xmlns="">
          <p:sp>
            <p:nvSpPr>
              <p:cNvPr id="15" name="TextBox 14">
                <a:extLst>
                  <a:ext uri="{FF2B5EF4-FFF2-40B4-BE49-F238E27FC236}">
                    <a16:creationId xmlns:a16="http://schemas.microsoft.com/office/drawing/2014/main" id="{BEAB0636-C289-F9A2-22F1-5539B326AB40}"/>
                  </a:ext>
                </a:extLst>
              </p:cNvPr>
              <p:cNvSpPr txBox="1">
                <a:spLocks noRot="1" noChangeAspect="1" noMove="1" noResize="1" noEditPoints="1" noAdjustHandles="1" noChangeArrowheads="1" noChangeShapeType="1" noTextEdit="1"/>
              </p:cNvSpPr>
              <p:nvPr/>
            </p:nvSpPr>
            <p:spPr>
              <a:xfrm>
                <a:off x="873954" y="5037112"/>
                <a:ext cx="6889318" cy="1558312"/>
              </a:xfrm>
              <a:prstGeom prst="rect">
                <a:avLst/>
              </a:prstGeom>
              <a:blipFill>
                <a:blip r:embed="rId8"/>
                <a:stretch>
                  <a:fillRect l="-2210" t="-5078"/>
                </a:stretch>
              </a:blipFill>
            </p:spPr>
            <p:txBody>
              <a:bodyPr/>
              <a:lstStyle/>
              <a:p>
                <a:r>
                  <a:rPr lang="en-US">
                    <a:noFill/>
                  </a:rPr>
                  <a:t> </a:t>
                </a:r>
              </a:p>
            </p:txBody>
          </p:sp>
        </mc:Fallback>
      </mc:AlternateContent>
    </p:spTree>
    <p:extLst>
      <p:ext uri="{BB962C8B-B14F-4D97-AF65-F5344CB8AC3E}">
        <p14:creationId xmlns:p14="http://schemas.microsoft.com/office/powerpoint/2010/main" val="227345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p:cTn id="17"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9">
                                            <p:txEl>
                                              <p:pRg st="0" end="0"/>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 calcmode="lin" valueType="num">
                                      <p:cBhvr>
                                        <p:cTn id="22"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9">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9">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arn(inVertical)">
                                      <p:cBhvr>
                                        <p:cTn id="35" dur="500"/>
                                        <p:tgtEl>
                                          <p:spTgt spid="12"/>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arn(inVertical)">
                                      <p:cBhvr>
                                        <p:cTn id="38" dur="500"/>
                                        <p:tgtEl>
                                          <p:spTgt spid="13"/>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barn(inVertical)">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 calcmode="lin" valueType="num">
                                      <p:cBhvr>
                                        <p:cTn id="46"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7"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8" dur="500"/>
                                        <p:tgtEl>
                                          <p:spTgt spid="15">
                                            <p:txEl>
                                              <p:pRg st="0" end="0"/>
                                            </p:txEl>
                                          </p:spTgt>
                                        </p:tgtEl>
                                      </p:cBhvr>
                                    </p:animEffect>
                                  </p:childTnLst>
                                </p:cTn>
                              </p:par>
                              <p:par>
                                <p:cTn id="49" presetID="53" presetClass="entr" presetSubtype="16" fill="hold" nodeType="withEffect">
                                  <p:stCondLst>
                                    <p:cond delay="0"/>
                                  </p:stCondLst>
                                  <p:childTnLst>
                                    <p:set>
                                      <p:cBhvr>
                                        <p:cTn id="50" dur="1" fill="hold">
                                          <p:stCondLst>
                                            <p:cond delay="0"/>
                                          </p:stCondLst>
                                        </p:cTn>
                                        <p:tgtEl>
                                          <p:spTgt spid="15">
                                            <p:txEl>
                                              <p:pRg st="1" end="1"/>
                                            </p:txEl>
                                          </p:spTgt>
                                        </p:tgtEl>
                                        <p:attrNameLst>
                                          <p:attrName>style.visibility</p:attrName>
                                        </p:attrNameLst>
                                      </p:cBhvr>
                                      <p:to>
                                        <p:strVal val="visible"/>
                                      </p:to>
                                    </p:set>
                                    <p:anim calcmode="lin" valueType="num">
                                      <p:cBhvr>
                                        <p:cTn id="51" dur="500" fill="hold"/>
                                        <p:tgtEl>
                                          <p:spTgt spid="15">
                                            <p:txEl>
                                              <p:pRg st="1" end="1"/>
                                            </p:txEl>
                                          </p:spTgt>
                                        </p:tgtEl>
                                        <p:attrNameLst>
                                          <p:attrName>ppt_w</p:attrName>
                                        </p:attrNameLst>
                                      </p:cBhvr>
                                      <p:tavLst>
                                        <p:tav tm="0">
                                          <p:val>
                                            <p:fltVal val="0"/>
                                          </p:val>
                                        </p:tav>
                                        <p:tav tm="100000">
                                          <p:val>
                                            <p:strVal val="#ppt_w"/>
                                          </p:val>
                                        </p:tav>
                                      </p:tavLst>
                                    </p:anim>
                                    <p:anim calcmode="lin" valueType="num">
                                      <p:cBhvr>
                                        <p:cTn id="52" dur="500" fill="hold"/>
                                        <p:tgtEl>
                                          <p:spTgt spid="15">
                                            <p:txEl>
                                              <p:pRg st="1" end="1"/>
                                            </p:txEl>
                                          </p:spTgt>
                                        </p:tgtEl>
                                        <p:attrNameLst>
                                          <p:attrName>ppt_h</p:attrName>
                                        </p:attrNameLst>
                                      </p:cBhvr>
                                      <p:tavLst>
                                        <p:tav tm="0">
                                          <p:val>
                                            <p:fltVal val="0"/>
                                          </p:val>
                                        </p:tav>
                                        <p:tav tm="100000">
                                          <p:val>
                                            <p:strVal val="#ppt_h"/>
                                          </p:val>
                                        </p:tav>
                                      </p:tavLst>
                                    </p:anim>
                                    <p:animEffect transition="in" filter="fade">
                                      <p:cBhvr>
                                        <p:cTn id="53"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1" grpId="0" animBg="1"/>
      <p:bldP spid="12" grpId="0" animBg="1"/>
      <p:bldP spid="13" grpId="0" animBg="1"/>
      <p:bldP spid="1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F5052-0571-333B-E1E4-72F39781BA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766D65-3562-72E9-04C1-BA5048AF97CF}"/>
              </a:ext>
            </a:extLst>
          </p:cNvPr>
          <p:cNvSpPr>
            <a:spLocks noGrp="1"/>
          </p:cNvSpPr>
          <p:nvPr>
            <p:ph type="title"/>
          </p:nvPr>
        </p:nvSpPr>
        <p:spPr>
          <a:xfrm>
            <a:off x="1283818" y="97470"/>
            <a:ext cx="12070080" cy="1931213"/>
          </a:xfrm>
        </p:spPr>
        <p:txBody>
          <a:bodyPr/>
          <a:lstStyle/>
          <a:p>
            <a:r>
              <a:rPr lang="en-US" dirty="0"/>
              <a:t>Multiplicative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D325BC-3F6B-4476-75D6-0B3A5A2AF35C}"/>
                  </a:ext>
                </a:extLst>
              </p:cNvPr>
              <p:cNvSpPr>
                <a:spLocks noGrp="1"/>
              </p:cNvSpPr>
              <p:nvPr>
                <p:ph sz="quarter" idx="13"/>
              </p:nvPr>
            </p:nvSpPr>
            <p:spPr>
              <a:xfrm>
                <a:off x="1096529" y="2123350"/>
                <a:ext cx="12436591" cy="5807669"/>
              </a:xfrm>
            </p:spPr>
            <p:txBody>
              <a:bodyPr>
                <a:normAutofit/>
              </a:bodyPr>
              <a:lstStyle/>
              <a:p>
                <a:pPr algn="just"/>
                <a:r>
                  <a:rPr lang="en-US" sz="3200" dirty="0"/>
                  <a:t> If the probability that person A will be alive is 0.7 and the probability that person B will be alive is 0.5. What is the probability that they will both be alive in 20 years?</a:t>
                </a:r>
              </a:p>
              <a:p>
                <a:pPr algn="just"/>
                <a:endParaRPr lang="en-US" sz="3200" dirty="0"/>
              </a:p>
              <a:p>
                <a:pPr algn="just"/>
                <a:r>
                  <a:rPr lang="en-US" sz="3200" dirty="0"/>
                  <a:t>These are independent events</a:t>
                </a:r>
              </a:p>
              <a:p>
                <a:pPr algn="just"/>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𝑎𝑛𝑑</m:t>
                        </m:r>
                        <m:r>
                          <a:rPr lang="en-US" sz="3200" b="0" i="1" smtClean="0">
                            <a:latin typeface="Cambria Math" panose="02040503050406030204" pitchFamily="18" charset="0"/>
                          </a:rPr>
                          <m:t> </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=0.35</m:t>
                    </m:r>
                  </m:oMath>
                </a14:m>
                <a:endParaRPr lang="en-US" sz="3200" dirty="0"/>
              </a:p>
            </p:txBody>
          </p:sp>
        </mc:Choice>
        <mc:Fallback xmlns="">
          <p:sp>
            <p:nvSpPr>
              <p:cNvPr id="3" name="Content Placeholder 2">
                <a:extLst>
                  <a:ext uri="{FF2B5EF4-FFF2-40B4-BE49-F238E27FC236}">
                    <a16:creationId xmlns:a16="http://schemas.microsoft.com/office/drawing/2014/main" id="{CED325BC-3F6B-4476-75D6-0B3A5A2AF35C}"/>
                  </a:ext>
                </a:extLst>
              </p:cNvPr>
              <p:cNvSpPr>
                <a:spLocks noGrp="1" noRot="1" noChangeAspect="1" noMove="1" noResize="1" noEditPoints="1" noAdjustHandles="1" noChangeArrowheads="1" noChangeShapeType="1" noTextEdit="1"/>
              </p:cNvSpPr>
              <p:nvPr>
                <p:ph sz="quarter" idx="13"/>
              </p:nvPr>
            </p:nvSpPr>
            <p:spPr>
              <a:xfrm>
                <a:off x="1096529" y="2123350"/>
                <a:ext cx="12436591" cy="5807669"/>
              </a:xfrm>
              <a:blipFill>
                <a:blip r:embed="rId2"/>
                <a:stretch>
                  <a:fillRect l="-833" t="-2204" r="-1225"/>
                </a:stretch>
              </a:blipFill>
            </p:spPr>
            <p:txBody>
              <a:bodyPr/>
              <a:lstStyle/>
              <a:p>
                <a:r>
                  <a:rPr lang="en-US">
                    <a:noFill/>
                  </a:rPr>
                  <a:t> </a:t>
                </a:r>
              </a:p>
            </p:txBody>
          </p:sp>
        </mc:Fallback>
      </mc:AlternateContent>
    </p:spTree>
    <p:extLst>
      <p:ext uri="{BB962C8B-B14F-4D97-AF65-F5344CB8AC3E}">
        <p14:creationId xmlns:p14="http://schemas.microsoft.com/office/powerpoint/2010/main" val="338346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Multiplicative rule</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300476-DAC0-7C1F-3CF0-1022D51BA553}"/>
                  </a:ext>
                </a:extLst>
              </p:cNvPr>
              <p:cNvSpPr txBox="1"/>
              <p:nvPr/>
            </p:nvSpPr>
            <p:spPr>
              <a:xfrm>
                <a:off x="873953" y="2137534"/>
                <a:ext cx="7281001" cy="1077218"/>
              </a:xfrm>
              <a:prstGeom prst="rect">
                <a:avLst/>
              </a:prstGeom>
              <a:noFill/>
            </p:spPr>
            <p:txBody>
              <a:bodyPr wrap="square" rtlCol="0">
                <a:spAutoFit/>
              </a:bodyPr>
              <a:lstStyle/>
              <a:p>
                <a:r>
                  <a:rPr lang="en-US" sz="3200" dirty="0"/>
                  <a:t>For dependent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&amp; </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 </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oMath>
                  </m:oMathPara>
                </a14:m>
                <a:endParaRPr lang="en-US" sz="3200" dirty="0"/>
              </a:p>
            </p:txBody>
          </p:sp>
        </mc:Choice>
        <mc:Fallback xmlns="">
          <p:sp>
            <p:nvSpPr>
              <p:cNvPr id="9" name="TextBox 8">
                <a:extLst>
                  <a:ext uri="{FF2B5EF4-FFF2-40B4-BE49-F238E27FC236}">
                    <a16:creationId xmlns:a16="http://schemas.microsoft.com/office/drawing/2014/main" id="{D5300476-DAC0-7C1F-3CF0-1022D51BA553}"/>
                  </a:ext>
                </a:extLst>
              </p:cNvPr>
              <p:cNvSpPr txBox="1">
                <a:spLocks noRot="1" noChangeAspect="1" noMove="1" noResize="1" noEditPoints="1" noAdjustHandles="1" noChangeArrowheads="1" noChangeShapeType="1" noTextEdit="1"/>
              </p:cNvSpPr>
              <p:nvPr/>
            </p:nvSpPr>
            <p:spPr>
              <a:xfrm>
                <a:off x="873953" y="2137534"/>
                <a:ext cx="7281001" cy="1077218"/>
              </a:xfrm>
              <a:prstGeom prst="rect">
                <a:avLst/>
              </a:prstGeom>
              <a:blipFill>
                <a:blip r:embed="rId4"/>
                <a:stretch>
                  <a:fillRect l="-2092" t="-7386"/>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E6E5C46B-8558-FC13-CA43-F3E358233F52}"/>
              </a:ext>
            </a:extLst>
          </p:cNvPr>
          <p:cNvSpPr/>
          <p:nvPr/>
        </p:nvSpPr>
        <p:spPr>
          <a:xfrm>
            <a:off x="5446411" y="2537926"/>
            <a:ext cx="1383597" cy="714148"/>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Arrow: Down 15">
            <a:extLst>
              <a:ext uri="{FF2B5EF4-FFF2-40B4-BE49-F238E27FC236}">
                <a16:creationId xmlns:a16="http://schemas.microsoft.com/office/drawing/2014/main" id="{3AD8EF4E-461D-9BF9-32E5-534899A7E462}"/>
              </a:ext>
            </a:extLst>
          </p:cNvPr>
          <p:cNvSpPr/>
          <p:nvPr/>
        </p:nvSpPr>
        <p:spPr>
          <a:xfrm>
            <a:off x="5800974" y="3393856"/>
            <a:ext cx="653143" cy="879564"/>
          </a:xfrm>
          <a:prstGeom prst="downArrow">
            <a:avLst/>
          </a:prstGeom>
          <a:solidFill>
            <a:schemeClr val="tx1"/>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815B0ED-2B90-A579-F3AB-BB9E284ED2C6}"/>
              </a:ext>
            </a:extLst>
          </p:cNvPr>
          <p:cNvSpPr txBox="1"/>
          <p:nvPr/>
        </p:nvSpPr>
        <p:spPr>
          <a:xfrm>
            <a:off x="3932316" y="4430074"/>
            <a:ext cx="4411785" cy="584775"/>
          </a:xfrm>
          <a:prstGeom prst="rect">
            <a:avLst/>
          </a:prstGeom>
          <a:noFill/>
          <a:ln w="12700">
            <a:solidFill>
              <a:schemeClr val="tx1"/>
            </a:solidFill>
          </a:ln>
        </p:spPr>
        <p:txBody>
          <a:bodyPr wrap="none" rtlCol="0">
            <a:spAutoFit/>
          </a:bodyPr>
          <a:lstStyle/>
          <a:p>
            <a:r>
              <a:rPr lang="en-US" sz="3200" dirty="0"/>
              <a:t>Conditional probability</a:t>
            </a:r>
          </a:p>
        </p:txBody>
      </p:sp>
      <p:sp>
        <p:nvSpPr>
          <p:cNvPr id="3" name="TextBox 2">
            <a:extLst>
              <a:ext uri="{FF2B5EF4-FFF2-40B4-BE49-F238E27FC236}">
                <a16:creationId xmlns:a16="http://schemas.microsoft.com/office/drawing/2014/main" id="{19006331-47A0-4B6A-2565-BC991A79D6E6}"/>
              </a:ext>
            </a:extLst>
          </p:cNvPr>
          <p:cNvSpPr txBox="1"/>
          <p:nvPr/>
        </p:nvSpPr>
        <p:spPr>
          <a:xfrm>
            <a:off x="3574354" y="6176919"/>
            <a:ext cx="5759525" cy="584775"/>
          </a:xfrm>
          <a:prstGeom prst="rect">
            <a:avLst/>
          </a:prstGeom>
          <a:noFill/>
          <a:ln w="12700">
            <a:solidFill>
              <a:schemeClr val="tx1"/>
            </a:solidFill>
          </a:ln>
        </p:spPr>
        <p:txBody>
          <a:bodyPr wrap="none" rtlCol="0">
            <a:spAutoFit/>
          </a:bodyPr>
          <a:lstStyle/>
          <a:p>
            <a:r>
              <a:rPr lang="en-US" sz="3200" dirty="0"/>
              <a:t>Probability of A “given that” B</a:t>
            </a:r>
            <a:endParaRPr lang="en-US" sz="4800" dirty="0"/>
          </a:p>
        </p:txBody>
      </p:sp>
      <p:sp>
        <p:nvSpPr>
          <p:cNvPr id="10" name="Arrow: Down 9">
            <a:extLst>
              <a:ext uri="{FF2B5EF4-FFF2-40B4-BE49-F238E27FC236}">
                <a16:creationId xmlns:a16="http://schemas.microsoft.com/office/drawing/2014/main" id="{DF4C7945-3342-B94F-410A-5A9576D78BF3}"/>
              </a:ext>
            </a:extLst>
          </p:cNvPr>
          <p:cNvSpPr/>
          <p:nvPr/>
        </p:nvSpPr>
        <p:spPr>
          <a:xfrm>
            <a:off x="5811636" y="5102316"/>
            <a:ext cx="653143" cy="879564"/>
          </a:xfrm>
          <a:prstGeom prst="downArrow">
            <a:avLst/>
          </a:prstGeom>
          <a:solidFill>
            <a:schemeClr val="tx1"/>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942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ppt_x"/>
                                          </p:val>
                                        </p:tav>
                                        <p:tav tm="100000">
                                          <p:val>
                                            <p:strVal val="#ppt_x"/>
                                          </p:val>
                                        </p:tav>
                                      </p:tavLst>
                                    </p:anim>
                                    <p:anim calcmode="lin" valueType="num">
                                      <p:cBhvr additive="base">
                                        <p:cTn id="2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P spid="17" grpId="0" animBg="1"/>
      <p:bldP spid="3" grpId="0" animBg="1"/>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Conditional probability refers to the chances that some outcome occurs given that another event has also/already occurred.</a:t>
                </a:r>
              </a:p>
              <a:p>
                <a:pPr algn="just"/>
                <a:endParaRPr lang="en-US" sz="3200" dirty="0"/>
              </a:p>
              <a:p>
                <a:pPr algn="just"/>
                <a:r>
                  <a:rPr lang="en-US" sz="3200" dirty="0"/>
                  <a:t>Let, </a:t>
                </a:r>
                <a14:m>
                  <m:oMath xmlns:m="http://schemas.openxmlformats.org/officeDocument/2006/math">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𝑂𝑛𝑒</m:t>
                    </m:r>
                    <m:r>
                      <a:rPr lang="en-US" sz="3200" b="0" i="1" smtClean="0">
                        <a:latin typeface="Cambria Math" panose="02040503050406030204" pitchFamily="18" charset="0"/>
                      </a:rPr>
                      <m:t> </m:t>
                    </m:r>
                    <m:r>
                      <a:rPr lang="en-US" sz="3200" b="0" i="1" smtClean="0">
                        <a:latin typeface="Cambria Math" panose="02040503050406030204" pitchFamily="18" charset="0"/>
                      </a:rPr>
                      <m:t>𝑒𝑣𝑒𝑛𝑡</m:t>
                    </m:r>
                  </m:oMath>
                </a14:m>
                <a:r>
                  <a:rPr lang="en-US" sz="3200" dirty="0"/>
                  <a:t>, </a:t>
                </a:r>
                <a14:m>
                  <m:oMath xmlns:m="http://schemas.openxmlformats.org/officeDocument/2006/math">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𝐴𝑛𝑜𝑡h𝑒𝑟</m:t>
                    </m:r>
                    <m:r>
                      <a:rPr lang="en-US" sz="3200" b="0" i="1" smtClean="0">
                        <a:latin typeface="Cambria Math" panose="02040503050406030204" pitchFamily="18" charset="0"/>
                      </a:rPr>
                      <m:t> </m:t>
                    </m:r>
                    <m:r>
                      <a:rPr lang="en-US" sz="3200" b="0" i="1" smtClean="0">
                        <a:latin typeface="Cambria Math" panose="02040503050406030204" pitchFamily="18" charset="0"/>
                      </a:rPr>
                      <m:t>𝑒𝑣𝑒𝑛𝑡</m:t>
                    </m:r>
                    <m:r>
                      <a:rPr lang="en-US" sz="3200" b="0" i="1" smtClean="0">
                        <a:latin typeface="Cambria Math" panose="02040503050406030204" pitchFamily="18" charset="0"/>
                      </a:rPr>
                      <m:t> </m:t>
                    </m:r>
                    <m:r>
                      <a:rPr lang="en-US" sz="3200" i="1">
                        <a:latin typeface="Cambria Math" panose="02040503050406030204" pitchFamily="18" charset="0"/>
                      </a:rPr>
                      <m:t>𝑎𝑙𝑟𝑒𝑎𝑑𝑦</m:t>
                    </m:r>
                    <m:r>
                      <a:rPr lang="en-US" sz="3200" i="1">
                        <a:latin typeface="Cambria Math" panose="02040503050406030204" pitchFamily="18" charset="0"/>
                      </a:rPr>
                      <m:t> </m:t>
                    </m:r>
                    <m:r>
                      <a:rPr lang="en-US" sz="3200" i="1">
                        <a:latin typeface="Cambria Math" panose="02040503050406030204" pitchFamily="18" charset="0"/>
                      </a:rPr>
                      <m:t>𝑜𝑐𝑐𝑢𝑟𝑒𝑑</m:t>
                    </m:r>
                  </m:oMath>
                </a14:m>
                <a:endParaRPr lang="en-US" sz="3200" dirty="0"/>
              </a:p>
              <a:p>
                <a:pPr algn="just"/>
                <a:endParaRPr lang="en-US" sz="3200" dirty="0"/>
              </a:p>
              <a:p>
                <a:pPr algn="just"/>
                <a:r>
                  <a:rPr lang="en-US" sz="3200" dirty="0"/>
                  <a:t>It is often stated as the probability of </a:t>
                </a:r>
                <a14:m>
                  <m:oMath xmlns:m="http://schemas.openxmlformats.org/officeDocument/2006/math">
                    <m:r>
                      <a:rPr lang="en-US" sz="3200" b="0" i="1" dirty="0" smtClean="0">
                        <a:latin typeface="Cambria Math" panose="02040503050406030204" pitchFamily="18" charset="0"/>
                      </a:rPr>
                      <m:t>𝐴</m:t>
                    </m:r>
                  </m:oMath>
                </a14:m>
                <a:r>
                  <a:rPr lang="en-US" sz="3200" dirty="0"/>
                  <a:t> given </a:t>
                </a:r>
                <a14:m>
                  <m:oMath xmlns:m="http://schemas.openxmlformats.org/officeDocument/2006/math">
                    <m:r>
                      <a:rPr lang="en-US" sz="3200" b="0" i="1" dirty="0" smtClean="0">
                        <a:latin typeface="Cambria Math" panose="02040503050406030204" pitchFamily="18" charset="0"/>
                      </a:rPr>
                      <m:t>𝐵</m:t>
                    </m:r>
                  </m:oMath>
                </a14:m>
                <a:r>
                  <a:rPr lang="en-US" sz="3200" dirty="0"/>
                  <a:t> and is written as </a:t>
                </a:r>
                <a14:m>
                  <m:oMath xmlns:m="http://schemas.openxmlformats.org/officeDocument/2006/math">
                    <m:r>
                      <a:rPr lang="en-US" sz="3200" i="1" dirty="0" smtClean="0">
                        <a:latin typeface="Cambria Math" panose="02040503050406030204" pitchFamily="18" charset="0"/>
                      </a:rPr>
                      <m:t>𝑃</m:t>
                    </m:r>
                    <m:r>
                      <a:rPr lang="en-US" sz="3200" i="1" dirty="0" smtClean="0">
                        <a:latin typeface="Cambria Math" panose="02040503050406030204" pitchFamily="18" charset="0"/>
                      </a:rPr>
                      <m:t>(</m:t>
                    </m:r>
                    <m:r>
                      <a:rPr lang="en-US" sz="3200" b="0" i="1" dirty="0" smtClean="0">
                        <a:latin typeface="Cambria Math" panose="02040503050406030204" pitchFamily="18" charset="0"/>
                      </a:rPr>
                      <m:t>𝐴</m:t>
                    </m:r>
                    <m:r>
                      <a:rPr lang="en-US" sz="3200" i="1" dirty="0" smtClean="0">
                        <a:latin typeface="Cambria Math" panose="02040503050406030204" pitchFamily="18" charset="0"/>
                      </a:rPr>
                      <m:t>|</m:t>
                    </m:r>
                    <m:r>
                      <a:rPr lang="en-US" sz="3200" b="0" i="1" dirty="0" smtClean="0">
                        <a:latin typeface="Cambria Math" panose="02040503050406030204" pitchFamily="18" charset="0"/>
                      </a:rPr>
                      <m:t>𝐵</m:t>
                    </m:r>
                    <m:r>
                      <a:rPr lang="en-US" sz="3200" i="1" dirty="0" smtClean="0">
                        <a:latin typeface="Cambria Math" panose="02040503050406030204" pitchFamily="18" charset="0"/>
                      </a:rPr>
                      <m:t>)</m:t>
                    </m:r>
                  </m:oMath>
                </a14:m>
                <a:r>
                  <a:rPr lang="en-US" sz="3200" dirty="0"/>
                  <a:t>, where the probability of </a:t>
                </a:r>
                <a14:m>
                  <m:oMath xmlns:m="http://schemas.openxmlformats.org/officeDocument/2006/math">
                    <m:r>
                      <a:rPr lang="en-US" sz="3200" b="0" i="1" dirty="0" smtClean="0">
                        <a:latin typeface="Cambria Math" panose="02040503050406030204" pitchFamily="18" charset="0"/>
                      </a:rPr>
                      <m:t>𝐴</m:t>
                    </m:r>
                  </m:oMath>
                </a14:m>
                <a:r>
                  <a:rPr lang="en-US" sz="3200" dirty="0"/>
                  <a:t> depends on that of </a:t>
                </a:r>
                <a14:m>
                  <m:oMath xmlns:m="http://schemas.openxmlformats.org/officeDocument/2006/math">
                    <m:r>
                      <a:rPr lang="en-US" sz="3200" b="0" i="1" dirty="0" smtClean="0">
                        <a:latin typeface="Cambria Math" panose="02040503050406030204" pitchFamily="18" charset="0"/>
                      </a:rPr>
                      <m:t>𝐵</m:t>
                    </m:r>
                  </m:oMath>
                </a14:m>
                <a:r>
                  <a:rPr lang="en-US" sz="3200" dirty="0"/>
                  <a:t> happening.</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r="-12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14107EB-F85B-8B34-C771-52E20C1680BB}"/>
                  </a:ext>
                </a:extLst>
              </p:cNvPr>
              <p:cNvSpPr txBox="1"/>
              <p:nvPr/>
            </p:nvSpPr>
            <p:spPr>
              <a:xfrm>
                <a:off x="5019869" y="6548729"/>
                <a:ext cx="6310125" cy="1135375"/>
              </a:xfrm>
              <a:prstGeom prst="rect">
                <a:avLst/>
              </a:prstGeom>
              <a:solidFill>
                <a:srgbClr val="FFC000"/>
              </a:solidFill>
              <a:ln w="1270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e>
                          <m:r>
                            <a:rPr lang="en-US" sz="3200" b="0" i="1" smtClean="0">
                              <a:latin typeface="Cambria Math" panose="02040503050406030204" pitchFamily="18" charset="0"/>
                            </a:rPr>
                            <m:t>𝐵</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𝑎𝑛𝑑</m:t>
                          </m:r>
                          <m:r>
                            <a:rPr lang="en-US" sz="3200" b="0" i="1" smtClean="0">
                              <a:latin typeface="Cambria Math" panose="02040503050406030204" pitchFamily="18" charset="0"/>
                            </a:rPr>
                            <m:t> </m:t>
                          </m:r>
                          <m:r>
                            <a:rPr lang="en-US" sz="3200" b="0" i="1" smtClean="0">
                              <a:latin typeface="Cambria Math" panose="02040503050406030204" pitchFamily="18" charset="0"/>
                            </a:rPr>
                            <m:t>𝐵</m:t>
                          </m:r>
                          <m:r>
                            <a:rPr lang="en-US" sz="3200" b="0" i="1" smtClean="0">
                              <a:latin typeface="Cambria Math" panose="02040503050406030204" pitchFamily="18" charset="0"/>
                            </a:rPr>
                            <m:t>)</m:t>
                          </m:r>
                        </m:num>
                        <m:den>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num>
                        <m:den>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den>
                      </m:f>
                    </m:oMath>
                  </m:oMathPara>
                </a14:m>
                <a:endParaRPr lang="en-US" sz="3200" dirty="0"/>
              </a:p>
            </p:txBody>
          </p:sp>
        </mc:Choice>
        <mc:Fallback xmlns="">
          <p:sp>
            <p:nvSpPr>
              <p:cNvPr id="5" name="TextBox 4">
                <a:extLst>
                  <a:ext uri="{FF2B5EF4-FFF2-40B4-BE49-F238E27FC236}">
                    <a16:creationId xmlns:a16="http://schemas.microsoft.com/office/drawing/2014/main" id="{F14107EB-F85B-8B34-C771-52E20C1680BB}"/>
                  </a:ext>
                </a:extLst>
              </p:cNvPr>
              <p:cNvSpPr txBox="1">
                <a:spLocks noRot="1" noChangeAspect="1" noMove="1" noResize="1" noEditPoints="1" noAdjustHandles="1" noChangeArrowheads="1" noChangeShapeType="1" noTextEdit="1"/>
              </p:cNvSpPr>
              <p:nvPr/>
            </p:nvSpPr>
            <p:spPr>
              <a:xfrm>
                <a:off x="5019869" y="6548729"/>
                <a:ext cx="6310125" cy="1135375"/>
              </a:xfrm>
              <a:prstGeom prst="rect">
                <a:avLst/>
              </a:prstGeom>
              <a:blipFill>
                <a:blip r:embed="rId3"/>
                <a:stretch>
                  <a:fillRect/>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96913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Experiment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An experiment refers to a specific action, process, or phenomenon that leads to observable outcomes.</a:t>
            </a:r>
          </a:p>
          <a:p>
            <a:pPr algn="just"/>
            <a:endParaRPr lang="en-US" sz="3200" dirty="0"/>
          </a:p>
          <a:p>
            <a:pPr algn="just"/>
            <a:r>
              <a:rPr lang="en-US" sz="3200" dirty="0"/>
              <a:t>For example, </a:t>
            </a:r>
          </a:p>
          <a:p>
            <a:pPr lvl="1" algn="just"/>
            <a:r>
              <a:rPr lang="en-US" sz="2960" dirty="0">
                <a:highlight>
                  <a:srgbClr val="FFFF00"/>
                </a:highlight>
              </a:rPr>
              <a:t>Measuring distance from Dhaka to Chattogram</a:t>
            </a:r>
          </a:p>
          <a:p>
            <a:pPr lvl="1" algn="just"/>
            <a:r>
              <a:rPr lang="en-US" sz="2960" dirty="0"/>
              <a:t>Tossing a fair coin</a:t>
            </a:r>
          </a:p>
          <a:p>
            <a:pPr algn="just"/>
            <a:endParaRPr lang="en-US" sz="3200" dirty="0"/>
          </a:p>
        </p:txBody>
      </p:sp>
    </p:spTree>
    <p:extLst>
      <p:ext uri="{BB962C8B-B14F-4D97-AF65-F5344CB8AC3E}">
        <p14:creationId xmlns:p14="http://schemas.microsoft.com/office/powerpoint/2010/main" val="24695556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Example: In a company, 60% of the employees have motorcycle, 40% has private car and 20% has both.</a:t>
                </a:r>
              </a:p>
              <a:p>
                <a:pPr algn="just"/>
                <a:endParaRPr lang="en-US" sz="3200" dirty="0"/>
              </a:p>
              <a:p>
                <a:pPr algn="just"/>
                <a:r>
                  <a:rPr lang="en-US" sz="3200" dirty="0"/>
                  <a:t>If it is known that the employee has a motorcycle, then what is the probability that the employee also has a car?</a:t>
                </a:r>
              </a:p>
              <a:p>
                <a:pPr algn="just"/>
                <a:endParaRPr lang="en-US" sz="3200" dirty="0"/>
              </a:p>
              <a:p>
                <a:pPr algn="just"/>
                <a14:m>
                  <m:oMath xmlns:m="http://schemas.openxmlformats.org/officeDocument/2006/math">
                    <m:r>
                      <a:rPr lang="en-US" sz="3200" i="1" dirty="0">
                        <a:latin typeface="Cambria Math" panose="02040503050406030204" pitchFamily="18" charset="0"/>
                      </a:rPr>
                      <m:t>𝑃</m:t>
                    </m:r>
                    <m:r>
                      <a:rPr lang="en-US" sz="3200" i="1" dirty="0">
                        <a:latin typeface="Cambria Math" panose="02040503050406030204" pitchFamily="18" charset="0"/>
                      </a:rPr>
                      <m:t>(</m:t>
                    </m:r>
                    <m:r>
                      <a:rPr lang="en-US" sz="3200" i="1" dirty="0">
                        <a:latin typeface="Cambria Math" panose="02040503050406030204" pitchFamily="18" charset="0"/>
                      </a:rPr>
                      <m:t>𝐶</m:t>
                    </m:r>
                    <m:r>
                      <a:rPr lang="en-US" sz="3200" i="1" dirty="0">
                        <a:latin typeface="Cambria Math" panose="02040503050406030204" pitchFamily="18" charset="0"/>
                      </a:rPr>
                      <m:t>|</m:t>
                    </m:r>
                    <m:r>
                      <a:rPr lang="en-US" sz="3200" i="1" dirty="0">
                        <a:latin typeface="Cambria Math" panose="02040503050406030204" pitchFamily="18" charset="0"/>
                      </a:rPr>
                      <m:t>𝑀</m:t>
                    </m:r>
                    <m:r>
                      <a:rPr lang="en-US" sz="3200" i="1" dirty="0">
                        <a:latin typeface="Cambria Math" panose="02040503050406030204" pitchFamily="18" charset="0"/>
                      </a:rPr>
                      <m:t>)=</m:t>
                    </m:r>
                    <m:f>
                      <m:fPr>
                        <m:ctrlPr>
                          <a:rPr lang="en-US" sz="3200" i="1" dirty="0">
                            <a:latin typeface="Cambria Math" panose="02040503050406030204" pitchFamily="18" charset="0"/>
                          </a:rPr>
                        </m:ctrlPr>
                      </m:fPr>
                      <m:num>
                        <m:r>
                          <a:rPr lang="en-US" sz="3200" i="1" dirty="0">
                            <a:latin typeface="Cambria Math" panose="02040503050406030204" pitchFamily="18" charset="0"/>
                          </a:rPr>
                          <m:t>𝑃</m:t>
                        </m:r>
                        <m:d>
                          <m:dPr>
                            <m:ctrlPr>
                              <a:rPr lang="en-US" sz="3200" i="1" dirty="0">
                                <a:latin typeface="Cambria Math" panose="02040503050406030204" pitchFamily="18" charset="0"/>
                              </a:rPr>
                            </m:ctrlPr>
                          </m:dPr>
                          <m:e>
                            <m:r>
                              <a:rPr lang="en-US" sz="3200" i="1" dirty="0">
                                <a:latin typeface="Cambria Math" panose="02040503050406030204" pitchFamily="18" charset="0"/>
                              </a:rPr>
                              <m:t>𝑀</m:t>
                            </m:r>
                            <m:r>
                              <a:rPr lang="en-US" sz="3200" i="1" dirty="0">
                                <a:latin typeface="Cambria Math" panose="02040503050406030204" pitchFamily="18" charset="0"/>
                              </a:rPr>
                              <m:t>∩</m:t>
                            </m:r>
                            <m:r>
                              <a:rPr lang="en-US" sz="3200" i="1" dirty="0">
                                <a:latin typeface="Cambria Math" panose="02040503050406030204" pitchFamily="18" charset="0"/>
                              </a:rPr>
                              <m:t>𝐶</m:t>
                            </m:r>
                          </m:e>
                        </m:d>
                      </m:num>
                      <m:den>
                        <m:r>
                          <a:rPr lang="en-US" sz="3200" i="1" dirty="0">
                            <a:latin typeface="Cambria Math" panose="02040503050406030204" pitchFamily="18" charset="0"/>
                          </a:rPr>
                          <m:t>𝑃</m:t>
                        </m:r>
                        <m:d>
                          <m:dPr>
                            <m:ctrlPr>
                              <a:rPr lang="en-US" sz="3200" i="1" dirty="0">
                                <a:latin typeface="Cambria Math" panose="02040503050406030204" pitchFamily="18" charset="0"/>
                              </a:rPr>
                            </m:ctrlPr>
                          </m:dPr>
                          <m:e>
                            <m:r>
                              <a:rPr lang="en-US" sz="3200" i="1" dirty="0">
                                <a:latin typeface="Cambria Math" panose="02040503050406030204" pitchFamily="18" charset="0"/>
                              </a:rPr>
                              <m:t>𝑀</m:t>
                            </m:r>
                          </m:e>
                        </m:d>
                      </m:den>
                    </m:f>
                    <m:r>
                      <a:rPr lang="en-US" sz="3200" i="1" dirty="0">
                        <a:latin typeface="Cambria Math" panose="02040503050406030204" pitchFamily="18" charset="0"/>
                      </a:rPr>
                      <m:t>=</m:t>
                    </m:r>
                    <m:f>
                      <m:fPr>
                        <m:ctrlPr>
                          <a:rPr lang="en-US" sz="3200" i="1" dirty="0">
                            <a:latin typeface="Cambria Math" panose="02040503050406030204" pitchFamily="18" charset="0"/>
                          </a:rPr>
                        </m:ctrlPr>
                      </m:fPr>
                      <m:num>
                        <m:r>
                          <a:rPr lang="en-US" sz="3200" i="1" dirty="0">
                            <a:latin typeface="Cambria Math" panose="02040503050406030204" pitchFamily="18" charset="0"/>
                          </a:rPr>
                          <m:t>0.2</m:t>
                        </m:r>
                      </m:num>
                      <m:den>
                        <m:r>
                          <a:rPr lang="en-US" sz="3200" i="1" dirty="0">
                            <a:latin typeface="Cambria Math" panose="02040503050406030204" pitchFamily="18" charset="0"/>
                          </a:rPr>
                          <m:t>0.6</m:t>
                        </m:r>
                      </m:den>
                    </m:f>
                    <m:r>
                      <a:rPr lang="en-US" sz="3200" i="1" dirty="0">
                        <a:latin typeface="Cambria Math" panose="02040503050406030204" pitchFamily="18" charset="0"/>
                      </a:rPr>
                      <m:t>=</m:t>
                    </m:r>
                    <m:f>
                      <m:fPr>
                        <m:ctrlPr>
                          <a:rPr lang="en-US" sz="3200" i="1" dirty="0">
                            <a:latin typeface="Cambria Math" panose="02040503050406030204" pitchFamily="18" charset="0"/>
                          </a:rPr>
                        </m:ctrlPr>
                      </m:fPr>
                      <m:num>
                        <m:r>
                          <a:rPr lang="en-US" sz="3200" i="1" dirty="0">
                            <a:latin typeface="Cambria Math" panose="02040503050406030204" pitchFamily="18" charset="0"/>
                          </a:rPr>
                          <m:t>1</m:t>
                        </m:r>
                      </m:num>
                      <m:den>
                        <m:r>
                          <a:rPr lang="en-US" sz="3200" i="1" dirty="0">
                            <a:latin typeface="Cambria Math" panose="02040503050406030204" pitchFamily="18" charset="0"/>
                          </a:rPr>
                          <m:t>3</m:t>
                        </m:r>
                      </m:den>
                    </m:f>
                    <m:r>
                      <a:rPr lang="en-US" sz="3200" i="1" dirty="0">
                        <a:latin typeface="Cambria Math" panose="02040503050406030204" pitchFamily="18" charset="0"/>
                      </a:rPr>
                      <m:t>=0.33</m:t>
                    </m:r>
                  </m:oMath>
                </a14:m>
                <a:endParaRPr lang="en-US" sz="3200" dirty="0"/>
              </a:p>
              <a:p>
                <a:pPr algn="just"/>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r="-1225"/>
                </a:stretch>
              </a:blipFill>
            </p:spPr>
            <p:txBody>
              <a:bodyPr/>
              <a:lstStyle/>
              <a:p>
                <a:r>
                  <a:rPr lang="en-US">
                    <a:noFill/>
                  </a:rPr>
                  <a:t> </a:t>
                </a:r>
              </a:p>
            </p:txBody>
          </p:sp>
        </mc:Fallback>
      </mc:AlternateContent>
    </p:spTree>
    <p:extLst>
      <p:ext uri="{BB962C8B-B14F-4D97-AF65-F5344CB8AC3E}">
        <p14:creationId xmlns:p14="http://schemas.microsoft.com/office/powerpoint/2010/main" val="20481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Suppose a balanced die is rolled once.</a:t>
            </a:r>
          </a:p>
          <a:p>
            <a:pPr marL="843534" lvl="1" indent="-514350" algn="just">
              <a:buFont typeface="+mj-lt"/>
              <a:buAutoNum type="alphaLcParenR"/>
            </a:pPr>
            <a:r>
              <a:rPr lang="en-US" sz="3200" dirty="0"/>
              <a:t>Find the probability that a number divisible by 3 is rolled given that the die comes up even.</a:t>
            </a:r>
          </a:p>
          <a:p>
            <a:pPr marL="843534" lvl="1" indent="-514350" algn="just">
              <a:buFont typeface="+mj-lt"/>
              <a:buAutoNum type="alphaLcParenR"/>
            </a:pPr>
            <a:r>
              <a:rPr lang="en-US" sz="3200" dirty="0"/>
              <a:t>Find the probability that the die comes up even given that a number divisible by 3 is rolled.</a:t>
            </a:r>
          </a:p>
          <a:p>
            <a:pPr marL="843534" lvl="1" indent="-514350" algn="just">
              <a:buFont typeface="+mj-lt"/>
              <a:buAutoNum type="alphaLcParenR"/>
            </a:pPr>
            <a:r>
              <a:rPr lang="en-US" sz="3200" dirty="0"/>
              <a:t>Find the probability that a number divisible by 3 is rolled given that die comes up at most 4.</a:t>
            </a:r>
          </a:p>
          <a:p>
            <a:pPr marL="843534" lvl="1" indent="-514350" algn="just">
              <a:buFont typeface="+mj-lt"/>
              <a:buAutoNum type="alphaLcParenR"/>
            </a:pPr>
            <a:r>
              <a:rPr lang="en-US" sz="3200" dirty="0"/>
              <a:t>Find the probability that the die comes up at most 4 given that a number divisible by 3 is rolled.</a:t>
            </a:r>
          </a:p>
        </p:txBody>
      </p:sp>
    </p:spTree>
    <p:extLst>
      <p:ext uri="{BB962C8B-B14F-4D97-AF65-F5344CB8AC3E}">
        <p14:creationId xmlns:p14="http://schemas.microsoft.com/office/powerpoint/2010/main" val="25120532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0" indent="0" algn="just">
                  <a:buNone/>
                </a:pPr>
                <a:r>
                  <a:rPr lang="en-US" sz="3200" dirty="0"/>
                  <a:t>Sample space for rolling a die once, </a:t>
                </a:r>
                <a14:m>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1, 2, 3, 4, 5, 6</m:t>
                        </m:r>
                      </m:e>
                    </m:d>
                  </m:oMath>
                </a14:m>
                <a:endParaRPr lang="en-US" sz="3200" dirty="0"/>
              </a:p>
              <a:p>
                <a:pPr marL="0" indent="0" algn="just">
                  <a:buNone/>
                </a:pPr>
                <a:r>
                  <a:rPr lang="en-US" sz="3200" dirty="0"/>
                  <a:t>a) Let,</a:t>
                </a:r>
              </a:p>
              <a:p>
                <a:pPr marL="0" indent="0" algn="just">
                  <a:buNone/>
                </a:pPr>
                <a14:m>
                  <m:oMath xmlns:m="http://schemas.openxmlformats.org/officeDocument/2006/math">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𝑁𝑢𝑚𝑏𝑒𝑟</m:t>
                    </m:r>
                    <m:r>
                      <a:rPr lang="en-US" sz="3200" b="0" i="1" smtClean="0">
                        <a:latin typeface="Cambria Math" panose="02040503050406030204" pitchFamily="18" charset="0"/>
                      </a:rPr>
                      <m:t> </m:t>
                    </m:r>
                    <m:r>
                      <a:rPr lang="en-US" sz="3200" b="0" i="1" smtClean="0">
                        <a:latin typeface="Cambria Math" panose="02040503050406030204" pitchFamily="18" charset="0"/>
                      </a:rPr>
                      <m:t>𝑑𝑖𝑣𝑖𝑠𝑖𝑏𝑙𝑒</m:t>
                    </m:r>
                    <m:r>
                      <a:rPr lang="en-US" sz="3200" b="0" i="1" smtClean="0">
                        <a:latin typeface="Cambria Math" panose="02040503050406030204" pitchFamily="18" charset="0"/>
                      </a:rPr>
                      <m:t> </m:t>
                    </m:r>
                    <m:r>
                      <a:rPr lang="en-US" sz="3200" b="0" i="1" smtClean="0">
                        <a:latin typeface="Cambria Math" panose="02040503050406030204" pitchFamily="18" charset="0"/>
                      </a:rPr>
                      <m:t>𝑏𝑦</m:t>
                    </m:r>
                    <m:r>
                      <a:rPr lang="en-US" sz="3200" b="0" i="1" smtClean="0">
                        <a:latin typeface="Cambria Math" panose="02040503050406030204" pitchFamily="18" charset="0"/>
                      </a:rPr>
                      <m:t> 3=</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3, 6</m:t>
                        </m:r>
                      </m:e>
                    </m:d>
                  </m:oMath>
                </a14:m>
                <a:r>
                  <a:rPr lang="en-US" sz="3200" b="0" i="1" dirty="0">
                    <a:latin typeface="Cambria Math" panose="02040503050406030204" pitchFamily="18" charset="0"/>
                  </a:rPr>
                  <a:t> </a:t>
                </a:r>
              </a:p>
              <a:p>
                <a:pPr marL="0" indent="0" algn="just">
                  <a:buNone/>
                </a:pPr>
                <a14:m>
                  <m:oMath xmlns:m="http://schemas.openxmlformats.org/officeDocument/2006/math">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𝐸𝑣𝑒𝑛</m:t>
                    </m:r>
                    <m:r>
                      <a:rPr lang="en-US" sz="3200" b="0" i="1" smtClean="0">
                        <a:latin typeface="Cambria Math" panose="02040503050406030204" pitchFamily="18" charset="0"/>
                      </a:rPr>
                      <m:t> </m:t>
                    </m:r>
                    <m:r>
                      <a:rPr lang="en-US" sz="3200" b="0" i="1" smtClean="0">
                        <a:latin typeface="Cambria Math" panose="02040503050406030204" pitchFamily="18" charset="0"/>
                      </a:rPr>
                      <m:t>𝑛𝑢𝑚𝑏𝑒𝑟</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2, 4, 6</m:t>
                        </m:r>
                      </m:e>
                    </m:d>
                  </m:oMath>
                </a14:m>
                <a:r>
                  <a:rPr lang="en-US" sz="3200" dirty="0"/>
                  <a:t> </a:t>
                </a:r>
              </a:p>
              <a:p>
                <a:pPr marL="0" indent="0" algn="just">
                  <a:buNone/>
                </a:pP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e>
                        <m:r>
                          <a:rPr lang="en-US" sz="3200" b="0" i="1" smtClean="0">
                            <a:latin typeface="Cambria Math" panose="02040503050406030204" pitchFamily="18" charset="0"/>
                          </a:rPr>
                          <m:t>𝐵</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num>
                      <m:den>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den>
                    </m:f>
                  </m:oMath>
                </a14:m>
                <a:r>
                  <a:rPr lang="en-US" sz="3200" dirty="0"/>
                  <a:t> </a:t>
                </a:r>
              </a:p>
              <a:p>
                <a:pPr marL="0" indent="0" algn="just">
                  <a:buNone/>
                </a:pPr>
                <a14:m>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e>
                        <m:r>
                          <a:rPr lang="en-US" sz="3200" b="0" i="1" smtClean="0">
                            <a:latin typeface="Cambria Math" panose="02040503050406030204" pitchFamily="18" charset="0"/>
                          </a:rPr>
                          <m:t>𝐵</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6</m:t>
                            </m:r>
                          </m:den>
                        </m:f>
                      </m:num>
                      <m:den>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2</m:t>
                            </m:r>
                          </m:den>
                        </m:f>
                      </m:den>
                    </m:f>
                    <m:r>
                      <a:rPr lang="en-US" sz="3200" b="0" i="1" smtClean="0">
                        <a:latin typeface="Cambria Math" panose="02040503050406030204" pitchFamily="18" charset="0"/>
                      </a:rPr>
                      <m:t>=0.33</m:t>
                    </m:r>
                  </m:oMath>
                </a14:m>
                <a:r>
                  <a:rPr lang="en-US" sz="3200" dirty="0"/>
                  <a:t> </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2564"/>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DAACA6B1-A272-3621-D877-C24FE9B1F5A2}"/>
              </a:ext>
            </a:extLst>
          </p:cNvPr>
          <p:cNvSpPr txBox="1"/>
          <p:nvPr/>
        </p:nvSpPr>
        <p:spPr>
          <a:xfrm>
            <a:off x="8696131" y="3142556"/>
            <a:ext cx="5411755" cy="1477328"/>
          </a:xfrm>
          <a:prstGeom prst="rect">
            <a:avLst/>
          </a:prstGeom>
          <a:solidFill>
            <a:srgbClr val="92D050"/>
          </a:solidFill>
          <a:ln w="12700">
            <a:solidFill>
              <a:schemeClr val="tx1"/>
            </a:solidFill>
          </a:ln>
        </p:spPr>
        <p:txBody>
          <a:bodyPr wrap="square">
            <a:spAutoFit/>
          </a:bodyPr>
          <a:lstStyle/>
          <a:p>
            <a:pPr marL="329184" lvl="1" algn="just"/>
            <a:r>
              <a:rPr lang="en-US" sz="3000" dirty="0"/>
              <a:t>Probability that a number divisible by 3 is rolled given that the die comes up even.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717948-E97B-EEB7-2D29-9A6FF21C8E69}"/>
                  </a:ext>
                </a:extLst>
              </p:cNvPr>
              <p:cNvSpPr txBox="1"/>
              <p:nvPr/>
            </p:nvSpPr>
            <p:spPr>
              <a:xfrm>
                <a:off x="8696131" y="4714552"/>
                <a:ext cx="5411755" cy="1332673"/>
              </a:xfrm>
              <a:prstGeom prst="rect">
                <a:avLst/>
              </a:prstGeom>
              <a:solidFill>
                <a:srgbClr val="FFC000"/>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3, 6</m:t>
                          </m:r>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2, 4, 6</m:t>
                          </m:r>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6</m:t>
                          </m:r>
                        </m:e>
                      </m:d>
                    </m:oMath>
                  </m:oMathPara>
                </a14:m>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6</m:t>
                          </m:r>
                        </m:den>
                      </m:f>
                    </m:oMath>
                  </m:oMathPara>
                </a14:m>
                <a:endParaRPr lang="en-US" sz="2800" dirty="0"/>
              </a:p>
            </p:txBody>
          </p:sp>
        </mc:Choice>
        <mc:Fallback xmlns="">
          <p:sp>
            <p:nvSpPr>
              <p:cNvPr id="6" name="TextBox 5">
                <a:extLst>
                  <a:ext uri="{FF2B5EF4-FFF2-40B4-BE49-F238E27FC236}">
                    <a16:creationId xmlns:a16="http://schemas.microsoft.com/office/drawing/2014/main" id="{B3717948-E97B-EEB7-2D29-9A6FF21C8E69}"/>
                  </a:ext>
                </a:extLst>
              </p:cNvPr>
              <p:cNvSpPr txBox="1">
                <a:spLocks noRot="1" noChangeAspect="1" noMove="1" noResize="1" noEditPoints="1" noAdjustHandles="1" noChangeArrowheads="1" noChangeShapeType="1" noTextEdit="1"/>
              </p:cNvSpPr>
              <p:nvPr/>
            </p:nvSpPr>
            <p:spPr>
              <a:xfrm>
                <a:off x="8696131" y="4714552"/>
                <a:ext cx="5411755" cy="1332673"/>
              </a:xfrm>
              <a:prstGeom prst="rect">
                <a:avLst/>
              </a:prstGeom>
              <a:blipFill>
                <a:blip r:embed="rId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F0B403E-FE03-8F52-022C-11C19F4E74F9}"/>
                  </a:ext>
                </a:extLst>
              </p:cNvPr>
              <p:cNvSpPr txBox="1"/>
              <p:nvPr/>
            </p:nvSpPr>
            <p:spPr>
              <a:xfrm>
                <a:off x="8696131" y="6164653"/>
                <a:ext cx="5411755" cy="1332673"/>
              </a:xfrm>
              <a:prstGeom prst="rect">
                <a:avLst/>
              </a:prstGeom>
              <a:solidFill>
                <a:srgbClr val="FFC000"/>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𝐵</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2, 4, 6</m:t>
                          </m:r>
                        </m:e>
                      </m:d>
                    </m:oMath>
                  </m:oMathPara>
                </a14:m>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𝐵</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m:t>
                          </m:r>
                        </m:num>
                        <m:den>
                          <m:r>
                            <a:rPr lang="en-US" sz="2800" b="0" i="1" smtClean="0">
                              <a:latin typeface="Cambria Math" panose="02040503050406030204" pitchFamily="18" charset="0"/>
                            </a:rPr>
                            <m:t>6</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oMath>
                  </m:oMathPara>
                </a14:m>
                <a:endParaRPr lang="en-US" sz="2800" dirty="0"/>
              </a:p>
            </p:txBody>
          </p:sp>
        </mc:Choice>
        <mc:Fallback xmlns="">
          <p:sp>
            <p:nvSpPr>
              <p:cNvPr id="7" name="TextBox 6">
                <a:extLst>
                  <a:ext uri="{FF2B5EF4-FFF2-40B4-BE49-F238E27FC236}">
                    <a16:creationId xmlns:a16="http://schemas.microsoft.com/office/drawing/2014/main" id="{BF0B403E-FE03-8F52-022C-11C19F4E74F9}"/>
                  </a:ext>
                </a:extLst>
              </p:cNvPr>
              <p:cNvSpPr txBox="1">
                <a:spLocks noRot="1" noChangeAspect="1" noMove="1" noResize="1" noEditPoints="1" noAdjustHandles="1" noChangeArrowheads="1" noChangeShapeType="1" noTextEdit="1"/>
              </p:cNvSpPr>
              <p:nvPr/>
            </p:nvSpPr>
            <p:spPr>
              <a:xfrm>
                <a:off x="8696131" y="6164653"/>
                <a:ext cx="5411755" cy="1332673"/>
              </a:xfrm>
              <a:prstGeom prst="rect">
                <a:avLst/>
              </a:prstGeom>
              <a:blipFill>
                <a:blip r:embed="rId4"/>
                <a:stretch>
                  <a:fillRect/>
                </a:stretch>
              </a:blipFill>
              <a:ln w="12700">
                <a:solidFill>
                  <a:schemeClr val="tx1"/>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C6456788-D832-C2BD-6989-AE42C55C89A2}"/>
              </a:ext>
            </a:extLst>
          </p:cNvPr>
          <p:cNvCxnSpPr>
            <a:endCxn id="6" idx="1"/>
          </p:cNvCxnSpPr>
          <p:nvPr/>
        </p:nvCxnSpPr>
        <p:spPr>
          <a:xfrm>
            <a:off x="4086808" y="4714552"/>
            <a:ext cx="4609323" cy="529252"/>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A3D3CB9F-7D73-FDD2-213D-95525B3C9FBB}"/>
              </a:ext>
            </a:extLst>
          </p:cNvPr>
          <p:cNvCxnSpPr>
            <a:cxnSpLocks/>
            <a:endCxn id="7" idx="1"/>
          </p:cNvCxnSpPr>
          <p:nvPr/>
        </p:nvCxnSpPr>
        <p:spPr>
          <a:xfrm>
            <a:off x="3918857" y="5243804"/>
            <a:ext cx="4777274" cy="1587186"/>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765412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0" indent="0" algn="just">
                  <a:buNone/>
                </a:pPr>
                <a:r>
                  <a:rPr lang="en-US" sz="3200" dirty="0"/>
                  <a:t>b)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𝐴𝑛𝑠</m:t>
                        </m:r>
                        <m:r>
                          <a:rPr lang="en-US" sz="3200" b="0" i="1" smtClean="0">
                            <a:latin typeface="Cambria Math" panose="02040503050406030204" pitchFamily="18" charset="0"/>
                          </a:rPr>
                          <m:t>:0.5</m:t>
                        </m:r>
                      </m:e>
                    </m:d>
                  </m:oMath>
                </a14:m>
                <a:endParaRPr lang="en-US" sz="3200" b="0" dirty="0"/>
              </a:p>
              <a:p>
                <a:pPr marL="0" indent="0" algn="just">
                  <a:buNone/>
                </a:pPr>
                <a:endParaRPr lang="en-US" sz="3200" b="0" dirty="0"/>
              </a:p>
              <a:p>
                <a:pPr marL="0" indent="0" algn="just">
                  <a:buNone/>
                </a:pPr>
                <a:r>
                  <a:rPr lang="en-US" sz="3200" dirty="0"/>
                  <a:t>c)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𝐴𝑛𝑠</m:t>
                        </m:r>
                        <m:r>
                          <a:rPr lang="en-US" sz="3200" b="0" i="1" smtClean="0">
                            <a:latin typeface="Cambria Math" panose="02040503050406030204" pitchFamily="18" charset="0"/>
                          </a:rPr>
                          <m:t>:0.25</m:t>
                        </m:r>
                      </m:e>
                    </m:d>
                  </m:oMath>
                </a14:m>
                <a:endParaRPr lang="en-US" sz="3200" b="0" dirty="0"/>
              </a:p>
              <a:p>
                <a:pPr marL="0" indent="0" algn="just">
                  <a:buNone/>
                </a:pPr>
                <a:endParaRPr lang="en-US" sz="3200" b="0" dirty="0"/>
              </a:p>
              <a:p>
                <a:pPr marL="0" indent="0" algn="just">
                  <a:buNone/>
                </a:pPr>
                <a:r>
                  <a:rPr lang="en-US" sz="3200" dirty="0"/>
                  <a:t>d)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𝐴𝑛𝑠</m:t>
                        </m:r>
                        <m:r>
                          <a:rPr lang="en-US" sz="3200" b="0" i="1" smtClean="0">
                            <a:latin typeface="Cambria Math" panose="02040503050406030204" pitchFamily="18" charset="0"/>
                          </a:rPr>
                          <m:t>:0.5</m:t>
                        </m:r>
                      </m:e>
                    </m:d>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2564"/>
                </a:stretch>
              </a:blipFill>
            </p:spPr>
            <p:txBody>
              <a:bodyPr/>
              <a:lstStyle/>
              <a:p>
                <a:r>
                  <a:rPr lang="en-US">
                    <a:noFill/>
                  </a:rPr>
                  <a:t> </a:t>
                </a:r>
              </a:p>
            </p:txBody>
          </p:sp>
        </mc:Fallback>
      </mc:AlternateContent>
    </p:spTree>
    <p:extLst>
      <p:ext uri="{BB962C8B-B14F-4D97-AF65-F5344CB8AC3E}">
        <p14:creationId xmlns:p14="http://schemas.microsoft.com/office/powerpoint/2010/main" val="24471025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514350" indent="-514350" algn="just">
              <a:buFont typeface="+mj-lt"/>
              <a:buAutoNum type="arabicPeriod"/>
            </a:pPr>
            <a:r>
              <a:rPr lang="en-US" sz="3200" dirty="0"/>
              <a:t>In rainy season, it rains 70% of the days in Bangladesh. When it rains, 80% times it makes thunderstorms. What is the probability that, in a particular day of rainy season, it will rain and it will thunderstorm?</a:t>
            </a:r>
          </a:p>
          <a:p>
            <a:pPr marL="0" indent="0" algn="just">
              <a:buNone/>
            </a:pPr>
            <a:endParaRPr lang="en-US" sz="32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9AB12BC-DCF5-395E-1868-4BB4D4A5D099}"/>
                  </a:ext>
                </a:extLst>
              </p:cNvPr>
              <p:cNvSpPr txBox="1"/>
              <p:nvPr/>
            </p:nvSpPr>
            <p:spPr>
              <a:xfrm>
                <a:off x="182128" y="4114800"/>
                <a:ext cx="4450702" cy="584775"/>
              </a:xfrm>
              <a:prstGeom prst="rect">
                <a:avLst/>
              </a:prstGeom>
              <a:solidFill>
                <a:srgbClr val="FFC000"/>
              </a:solidFill>
              <a:ln>
                <a:solidFill>
                  <a:schemeClr val="tx1"/>
                </a:solidFill>
              </a:ln>
            </p:spPr>
            <p:txBody>
              <a:bodyPr wrap="square" rtlCol="0">
                <a:spAutoFit/>
              </a:bodyPr>
              <a:lstStyle/>
              <a:p>
                <a14:m>
                  <m:oMath xmlns:m="http://schemas.openxmlformats.org/officeDocument/2006/math">
                    <m:r>
                      <a:rPr lang="en-US" sz="3200" b="0" i="1" dirty="0" smtClean="0">
                        <a:latin typeface="Cambria Math" panose="02040503050406030204" pitchFamily="18" charset="0"/>
                      </a:rPr>
                      <m:t>𝑅</m:t>
                    </m:r>
                  </m:oMath>
                </a14:m>
                <a:r>
                  <a:rPr lang="en-US" sz="3200" b="0" dirty="0"/>
                  <a:t> be an event of rain</a:t>
                </a:r>
              </a:p>
            </p:txBody>
          </p:sp>
        </mc:Choice>
        <mc:Fallback xmlns="">
          <p:sp>
            <p:nvSpPr>
              <p:cNvPr id="4" name="TextBox 3">
                <a:extLst>
                  <a:ext uri="{FF2B5EF4-FFF2-40B4-BE49-F238E27FC236}">
                    <a16:creationId xmlns:a16="http://schemas.microsoft.com/office/drawing/2014/main" id="{A9AB12BC-DCF5-395E-1868-4BB4D4A5D099}"/>
                  </a:ext>
                </a:extLst>
              </p:cNvPr>
              <p:cNvSpPr txBox="1">
                <a:spLocks noRot="1" noChangeAspect="1" noMove="1" noResize="1" noEditPoints="1" noAdjustHandles="1" noChangeArrowheads="1" noChangeShapeType="1" noTextEdit="1"/>
              </p:cNvSpPr>
              <p:nvPr/>
            </p:nvSpPr>
            <p:spPr>
              <a:xfrm>
                <a:off x="182128" y="4114800"/>
                <a:ext cx="4450702" cy="584775"/>
              </a:xfrm>
              <a:prstGeom prst="rect">
                <a:avLst/>
              </a:prstGeom>
              <a:blipFill>
                <a:blip r:embed="rId2"/>
                <a:stretch>
                  <a:fillRect t="-12245" b="-3163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CF4E05C-DB12-AADC-70A8-E8CA0AB382C7}"/>
                  </a:ext>
                </a:extLst>
              </p:cNvPr>
              <p:cNvSpPr txBox="1"/>
              <p:nvPr/>
            </p:nvSpPr>
            <p:spPr>
              <a:xfrm>
                <a:off x="8408447" y="4114800"/>
                <a:ext cx="6039074" cy="584775"/>
              </a:xfrm>
              <a:prstGeom prst="rect">
                <a:avLst/>
              </a:prstGeom>
              <a:solidFill>
                <a:srgbClr val="FFC000"/>
              </a:solidFill>
              <a:ln>
                <a:solidFill>
                  <a:schemeClr val="tx1"/>
                </a:solidFill>
              </a:ln>
            </p:spPr>
            <p:txBody>
              <a:bodyPr wrap="square" rtlCol="0">
                <a:spAutoFit/>
              </a:bodyPr>
              <a:lstStyle/>
              <a:p>
                <a14:m>
                  <m:oMath xmlns:m="http://schemas.openxmlformats.org/officeDocument/2006/math">
                    <m:r>
                      <a:rPr lang="en-US" sz="3200" i="1" dirty="0" smtClean="0">
                        <a:latin typeface="Cambria Math" panose="02040503050406030204" pitchFamily="18" charset="0"/>
                      </a:rPr>
                      <m:t>𝑇</m:t>
                    </m:r>
                  </m:oMath>
                </a14:m>
                <a:r>
                  <a:rPr lang="en-US" sz="3200" dirty="0"/>
                  <a:t> be an event of Thunderstorms</a:t>
                </a:r>
                <a:endParaRPr lang="en-US" sz="3200" b="0" dirty="0"/>
              </a:p>
            </p:txBody>
          </p:sp>
        </mc:Choice>
        <mc:Fallback xmlns="">
          <p:sp>
            <p:nvSpPr>
              <p:cNvPr id="5" name="TextBox 4">
                <a:extLst>
                  <a:ext uri="{FF2B5EF4-FFF2-40B4-BE49-F238E27FC236}">
                    <a16:creationId xmlns:a16="http://schemas.microsoft.com/office/drawing/2014/main" id="{ACF4E05C-DB12-AADC-70A8-E8CA0AB382C7}"/>
                  </a:ext>
                </a:extLst>
              </p:cNvPr>
              <p:cNvSpPr txBox="1">
                <a:spLocks noRot="1" noChangeAspect="1" noMove="1" noResize="1" noEditPoints="1" noAdjustHandles="1" noChangeArrowheads="1" noChangeShapeType="1" noTextEdit="1"/>
              </p:cNvSpPr>
              <p:nvPr/>
            </p:nvSpPr>
            <p:spPr>
              <a:xfrm>
                <a:off x="8408447" y="4114800"/>
                <a:ext cx="6039074" cy="584775"/>
              </a:xfrm>
              <a:prstGeom prst="rect">
                <a:avLst/>
              </a:prstGeom>
              <a:blipFill>
                <a:blip r:embed="rId3"/>
                <a:stretch>
                  <a:fillRect t="-12245" r="-2417" b="-3163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5CF5E11-E723-BDFF-E79A-D242E653A7C2}"/>
                  </a:ext>
                </a:extLst>
              </p:cNvPr>
              <p:cNvSpPr txBox="1"/>
              <p:nvPr/>
            </p:nvSpPr>
            <p:spPr>
              <a:xfrm>
                <a:off x="182128" y="4991819"/>
                <a:ext cx="4450702" cy="584775"/>
              </a:xfrm>
              <a:prstGeom prst="rect">
                <a:avLst/>
              </a:prstGeom>
              <a:solidFill>
                <a:srgbClr val="FFC000"/>
              </a:solidFill>
              <a:ln>
                <a:solidFill>
                  <a:schemeClr val="tx1"/>
                </a:solidFill>
              </a:ln>
            </p:spPr>
            <p:txBody>
              <a:bodyPr wrap="square" rtlCol="0">
                <a:spAutoFit/>
              </a:bodyPr>
              <a:lstStyle/>
              <a:p>
                <a14:m>
                  <m:oMath xmlns:m="http://schemas.openxmlformats.org/officeDocument/2006/math">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𝑅</m:t>
                        </m:r>
                      </m:e>
                    </m:d>
                    <m:r>
                      <a:rPr lang="en-US" sz="3200" b="0" i="1" dirty="0" smtClean="0">
                        <a:latin typeface="Cambria Math" panose="02040503050406030204" pitchFamily="18" charset="0"/>
                      </a:rPr>
                      <m:t>=70%=0.7</m:t>
                    </m:r>
                  </m:oMath>
                </a14:m>
                <a:r>
                  <a:rPr lang="en-US" sz="3200" b="0" dirty="0"/>
                  <a:t> </a:t>
                </a:r>
              </a:p>
            </p:txBody>
          </p:sp>
        </mc:Choice>
        <mc:Fallback xmlns="">
          <p:sp>
            <p:nvSpPr>
              <p:cNvPr id="6" name="TextBox 5">
                <a:extLst>
                  <a:ext uri="{FF2B5EF4-FFF2-40B4-BE49-F238E27FC236}">
                    <a16:creationId xmlns:a16="http://schemas.microsoft.com/office/drawing/2014/main" id="{15CF5E11-E723-BDFF-E79A-D242E653A7C2}"/>
                  </a:ext>
                </a:extLst>
              </p:cNvPr>
              <p:cNvSpPr txBox="1">
                <a:spLocks noRot="1" noChangeAspect="1" noMove="1" noResize="1" noEditPoints="1" noAdjustHandles="1" noChangeArrowheads="1" noChangeShapeType="1" noTextEdit="1"/>
              </p:cNvSpPr>
              <p:nvPr/>
            </p:nvSpPr>
            <p:spPr>
              <a:xfrm>
                <a:off x="182128" y="4991819"/>
                <a:ext cx="4450702" cy="584775"/>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10A6FF0-EF71-D376-3A17-61F0DC7C7020}"/>
                  </a:ext>
                </a:extLst>
              </p:cNvPr>
              <p:cNvSpPr txBox="1"/>
              <p:nvPr/>
            </p:nvSpPr>
            <p:spPr>
              <a:xfrm>
                <a:off x="8408447" y="4991818"/>
                <a:ext cx="6039074" cy="584775"/>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𝑇</m:t>
                          </m:r>
                        </m:e>
                        <m:e>
                          <m:r>
                            <a:rPr lang="en-US" sz="3200" b="0" i="1" dirty="0" smtClean="0">
                              <a:latin typeface="Cambria Math" panose="02040503050406030204" pitchFamily="18" charset="0"/>
                            </a:rPr>
                            <m:t>𝑅</m:t>
                          </m:r>
                        </m:e>
                      </m:d>
                      <m:r>
                        <a:rPr lang="en-US" sz="3200" b="0" i="1" dirty="0" smtClean="0">
                          <a:latin typeface="Cambria Math" panose="02040503050406030204" pitchFamily="18" charset="0"/>
                        </a:rPr>
                        <m:t>=80%=0.8</m:t>
                      </m:r>
                    </m:oMath>
                  </m:oMathPara>
                </a14:m>
                <a:endParaRPr lang="en-US" sz="3200" b="0" dirty="0"/>
              </a:p>
            </p:txBody>
          </p:sp>
        </mc:Choice>
        <mc:Fallback xmlns="">
          <p:sp>
            <p:nvSpPr>
              <p:cNvPr id="7" name="TextBox 6">
                <a:extLst>
                  <a:ext uri="{FF2B5EF4-FFF2-40B4-BE49-F238E27FC236}">
                    <a16:creationId xmlns:a16="http://schemas.microsoft.com/office/drawing/2014/main" id="{310A6FF0-EF71-D376-3A17-61F0DC7C7020}"/>
                  </a:ext>
                </a:extLst>
              </p:cNvPr>
              <p:cNvSpPr txBox="1">
                <a:spLocks noRot="1" noChangeAspect="1" noMove="1" noResize="1" noEditPoints="1" noAdjustHandles="1" noChangeArrowheads="1" noChangeShapeType="1" noTextEdit="1"/>
              </p:cNvSpPr>
              <p:nvPr/>
            </p:nvSpPr>
            <p:spPr>
              <a:xfrm>
                <a:off x="8408447" y="4991818"/>
                <a:ext cx="6039074" cy="584775"/>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546AC7D-CB2A-D151-4526-F76B4B28CB45}"/>
                  </a:ext>
                </a:extLst>
              </p:cNvPr>
              <p:cNvSpPr txBox="1"/>
              <p:nvPr/>
            </p:nvSpPr>
            <p:spPr>
              <a:xfrm>
                <a:off x="4295288" y="4699430"/>
                <a:ext cx="4450702" cy="584775"/>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𝑅</m:t>
                          </m:r>
                          <m:r>
                            <a:rPr lang="en-US" sz="3200" b="0" i="1" dirty="0" smtClean="0">
                              <a:latin typeface="Cambria Math" panose="02040503050406030204" pitchFamily="18" charset="0"/>
                            </a:rPr>
                            <m:t> </m:t>
                          </m:r>
                          <m:r>
                            <a:rPr lang="en-US" sz="3200" b="0" i="1" dirty="0" smtClean="0">
                              <a:latin typeface="Cambria Math" panose="02040503050406030204" pitchFamily="18" charset="0"/>
                            </a:rPr>
                            <m:t>𝑎𝑛𝑑</m:t>
                          </m:r>
                          <m:r>
                            <a:rPr lang="en-US" sz="3200" b="0" i="1" dirty="0" smtClean="0">
                              <a:latin typeface="Cambria Math" panose="02040503050406030204" pitchFamily="18" charset="0"/>
                            </a:rPr>
                            <m:t> </m:t>
                          </m:r>
                          <m:r>
                            <a:rPr lang="en-US" sz="3200" b="0" i="1" dirty="0" smtClean="0">
                              <a:latin typeface="Cambria Math" panose="02040503050406030204" pitchFamily="18" charset="0"/>
                            </a:rPr>
                            <m:t>𝑇</m:t>
                          </m:r>
                        </m:e>
                      </m:d>
                      <m:r>
                        <a:rPr lang="en-US" sz="3200" b="0" i="1" dirty="0" smtClean="0">
                          <a:latin typeface="Cambria Math" panose="02040503050406030204" pitchFamily="18" charset="0"/>
                        </a:rPr>
                        <m:t>=</m:t>
                      </m:r>
                      <m:r>
                        <a:rPr lang="en-US" sz="3200" b="0" i="1" dirty="0" smtClean="0">
                          <a:latin typeface="Cambria Math" panose="02040503050406030204" pitchFamily="18" charset="0"/>
                        </a:rPr>
                        <m:t>𝑃</m:t>
                      </m:r>
                      <m:r>
                        <a:rPr lang="en-US" sz="3200" b="0" i="1" dirty="0" smtClean="0">
                          <a:latin typeface="Cambria Math" panose="02040503050406030204" pitchFamily="18" charset="0"/>
                        </a:rPr>
                        <m:t>(</m:t>
                      </m:r>
                      <m:r>
                        <a:rPr lang="en-US" sz="3200" b="0" i="1" dirty="0" smtClean="0">
                          <a:latin typeface="Cambria Math" panose="02040503050406030204" pitchFamily="18" charset="0"/>
                        </a:rPr>
                        <m:t>𝑅</m:t>
                      </m:r>
                      <m:r>
                        <a:rPr lang="en-US" sz="3200" b="0" i="1" dirty="0" smtClean="0">
                          <a:latin typeface="Cambria Math" panose="02040503050406030204" pitchFamily="18" charset="0"/>
                        </a:rPr>
                        <m:t>∩</m:t>
                      </m:r>
                      <m:r>
                        <a:rPr lang="en-US" sz="3200" b="0" i="1" dirty="0" smtClean="0">
                          <a:latin typeface="Cambria Math" panose="02040503050406030204" pitchFamily="18" charset="0"/>
                        </a:rPr>
                        <m:t>𝑇</m:t>
                      </m:r>
                      <m:r>
                        <a:rPr lang="en-US" sz="3200" b="0" i="1" dirty="0" smtClean="0">
                          <a:latin typeface="Cambria Math" panose="02040503050406030204" pitchFamily="18" charset="0"/>
                        </a:rPr>
                        <m:t>)</m:t>
                      </m:r>
                    </m:oMath>
                  </m:oMathPara>
                </a14:m>
                <a:endParaRPr lang="en-US" sz="3200" b="0" dirty="0"/>
              </a:p>
            </p:txBody>
          </p:sp>
        </mc:Choice>
        <mc:Fallback xmlns="">
          <p:sp>
            <p:nvSpPr>
              <p:cNvPr id="8" name="TextBox 7">
                <a:extLst>
                  <a:ext uri="{FF2B5EF4-FFF2-40B4-BE49-F238E27FC236}">
                    <a16:creationId xmlns:a16="http://schemas.microsoft.com/office/drawing/2014/main" id="{B546AC7D-CB2A-D151-4526-F76B4B28CB45}"/>
                  </a:ext>
                </a:extLst>
              </p:cNvPr>
              <p:cNvSpPr txBox="1">
                <a:spLocks noRot="1" noChangeAspect="1" noMove="1" noResize="1" noEditPoints="1" noAdjustHandles="1" noChangeArrowheads="1" noChangeShapeType="1" noTextEdit="1"/>
              </p:cNvSpPr>
              <p:nvPr/>
            </p:nvSpPr>
            <p:spPr>
              <a:xfrm>
                <a:off x="4295288" y="4699430"/>
                <a:ext cx="4450702" cy="584775"/>
              </a:xfrm>
              <a:prstGeom prst="rect">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F805BD4-AC0D-E6C3-6110-92C0913FA74E}"/>
                  </a:ext>
                </a:extLst>
              </p:cNvPr>
              <p:cNvSpPr txBox="1"/>
              <p:nvPr/>
            </p:nvSpPr>
            <p:spPr>
              <a:xfrm>
                <a:off x="1096529" y="5868835"/>
                <a:ext cx="4450702" cy="1135375"/>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𝑇</m:t>
                          </m:r>
                        </m:e>
                        <m:e>
                          <m:r>
                            <a:rPr lang="en-US" sz="3200" b="0" i="1" dirty="0" smtClean="0">
                              <a:latin typeface="Cambria Math" panose="02040503050406030204" pitchFamily="18" charset="0"/>
                            </a:rPr>
                            <m:t>𝑅</m:t>
                          </m:r>
                        </m:e>
                      </m:d>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𝑇</m:t>
                              </m:r>
                              <m:r>
                                <a:rPr lang="en-US" sz="3200" b="0" i="1" dirty="0" smtClean="0">
                                  <a:latin typeface="Cambria Math" panose="02040503050406030204" pitchFamily="18" charset="0"/>
                                </a:rPr>
                                <m:t>∩</m:t>
                              </m:r>
                              <m:r>
                                <a:rPr lang="en-US" sz="3200" b="0" i="1" dirty="0" smtClean="0">
                                  <a:latin typeface="Cambria Math" panose="02040503050406030204" pitchFamily="18" charset="0"/>
                                </a:rPr>
                                <m:t>𝑅</m:t>
                              </m:r>
                            </m:e>
                          </m:d>
                        </m:num>
                        <m:den>
                          <m:r>
                            <a:rPr lang="en-US" sz="3200" b="0" i="1" dirty="0" smtClean="0">
                              <a:latin typeface="Cambria Math" panose="02040503050406030204" pitchFamily="18" charset="0"/>
                            </a:rPr>
                            <m:t>𝑃</m:t>
                          </m:r>
                          <m:r>
                            <a:rPr lang="en-US" sz="3200" b="0" i="1" dirty="0" smtClean="0">
                              <a:latin typeface="Cambria Math" panose="02040503050406030204" pitchFamily="18" charset="0"/>
                            </a:rPr>
                            <m:t>(</m:t>
                          </m:r>
                          <m:r>
                            <a:rPr lang="en-US" sz="3200" b="0" i="1" dirty="0" smtClean="0">
                              <a:latin typeface="Cambria Math" panose="02040503050406030204" pitchFamily="18" charset="0"/>
                            </a:rPr>
                            <m:t>𝑅</m:t>
                          </m:r>
                          <m:r>
                            <a:rPr lang="en-US" sz="3200" b="0" i="1" dirty="0" smtClean="0">
                              <a:latin typeface="Cambria Math" panose="02040503050406030204" pitchFamily="18" charset="0"/>
                            </a:rPr>
                            <m:t>)</m:t>
                          </m:r>
                        </m:den>
                      </m:f>
                    </m:oMath>
                  </m:oMathPara>
                </a14:m>
                <a:endParaRPr lang="en-US" sz="3200" b="0" dirty="0"/>
              </a:p>
            </p:txBody>
          </p:sp>
        </mc:Choice>
        <mc:Fallback xmlns="">
          <p:sp>
            <p:nvSpPr>
              <p:cNvPr id="9" name="TextBox 8">
                <a:extLst>
                  <a:ext uri="{FF2B5EF4-FFF2-40B4-BE49-F238E27FC236}">
                    <a16:creationId xmlns:a16="http://schemas.microsoft.com/office/drawing/2014/main" id="{8F805BD4-AC0D-E6C3-6110-92C0913FA74E}"/>
                  </a:ext>
                </a:extLst>
              </p:cNvPr>
              <p:cNvSpPr txBox="1">
                <a:spLocks noRot="1" noChangeAspect="1" noMove="1" noResize="1" noEditPoints="1" noAdjustHandles="1" noChangeArrowheads="1" noChangeShapeType="1" noTextEdit="1"/>
              </p:cNvSpPr>
              <p:nvPr/>
            </p:nvSpPr>
            <p:spPr>
              <a:xfrm>
                <a:off x="1096529" y="5868835"/>
                <a:ext cx="4450702" cy="1135375"/>
              </a:xfrm>
              <a:prstGeom prst="rect">
                <a:avLst/>
              </a:prstGeom>
              <a:blipFill>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927E057-7ABA-2402-F53D-0AF1BA3D6E8E}"/>
                  </a:ext>
                </a:extLst>
              </p:cNvPr>
              <p:cNvSpPr txBox="1"/>
              <p:nvPr/>
            </p:nvSpPr>
            <p:spPr>
              <a:xfrm>
                <a:off x="6183095" y="5848423"/>
                <a:ext cx="4920333" cy="584775"/>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𝑇</m:t>
                          </m:r>
                          <m:r>
                            <a:rPr lang="en-US" sz="3200" b="0" i="1" dirty="0" smtClean="0">
                              <a:latin typeface="Cambria Math" panose="02040503050406030204" pitchFamily="18" charset="0"/>
                            </a:rPr>
                            <m:t>∩</m:t>
                          </m:r>
                          <m:r>
                            <a:rPr lang="en-US" sz="3200" b="0" i="1" dirty="0" smtClean="0">
                              <a:latin typeface="Cambria Math" panose="02040503050406030204" pitchFamily="18" charset="0"/>
                            </a:rPr>
                            <m:t>𝑅</m:t>
                          </m:r>
                        </m:e>
                      </m:d>
                      <m:r>
                        <a:rPr lang="en-US" sz="3200" b="0" i="1" dirty="0" smtClean="0">
                          <a:latin typeface="Cambria Math" panose="02040503050406030204" pitchFamily="18" charset="0"/>
                        </a:rPr>
                        <m:t>=</m:t>
                      </m:r>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𝑇</m:t>
                          </m:r>
                        </m:e>
                        <m:e>
                          <m:r>
                            <a:rPr lang="en-US" sz="3200" b="0" i="1" dirty="0" smtClean="0">
                              <a:latin typeface="Cambria Math" panose="02040503050406030204" pitchFamily="18" charset="0"/>
                            </a:rPr>
                            <m:t>𝑅</m:t>
                          </m:r>
                        </m:e>
                      </m:d>
                      <m:r>
                        <a:rPr lang="en-US" sz="3200" b="0" i="1" dirty="0" smtClean="0">
                          <a:latin typeface="Cambria Math" panose="02040503050406030204" pitchFamily="18" charset="0"/>
                        </a:rPr>
                        <m:t>×</m:t>
                      </m:r>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𝑅</m:t>
                          </m:r>
                        </m:e>
                      </m:d>
                    </m:oMath>
                  </m:oMathPara>
                </a14:m>
                <a:endParaRPr lang="en-US" sz="3200" b="0" dirty="0"/>
              </a:p>
            </p:txBody>
          </p:sp>
        </mc:Choice>
        <mc:Fallback xmlns="">
          <p:sp>
            <p:nvSpPr>
              <p:cNvPr id="10" name="TextBox 9">
                <a:extLst>
                  <a:ext uri="{FF2B5EF4-FFF2-40B4-BE49-F238E27FC236}">
                    <a16:creationId xmlns:a16="http://schemas.microsoft.com/office/drawing/2014/main" id="{2927E057-7ABA-2402-F53D-0AF1BA3D6E8E}"/>
                  </a:ext>
                </a:extLst>
              </p:cNvPr>
              <p:cNvSpPr txBox="1">
                <a:spLocks noRot="1" noChangeAspect="1" noMove="1" noResize="1" noEditPoints="1" noAdjustHandles="1" noChangeArrowheads="1" noChangeShapeType="1" noTextEdit="1"/>
              </p:cNvSpPr>
              <p:nvPr/>
            </p:nvSpPr>
            <p:spPr>
              <a:xfrm>
                <a:off x="6183095" y="5848423"/>
                <a:ext cx="4920333" cy="584775"/>
              </a:xfrm>
              <a:prstGeom prst="rect">
                <a:avLst/>
              </a:prstGeom>
              <a:blipFill>
                <a:blip r:embed="rId8"/>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DAAA687-615C-E66C-9B23-1F42D31F6DEF}"/>
                  </a:ext>
                </a:extLst>
              </p:cNvPr>
              <p:cNvSpPr txBox="1"/>
              <p:nvPr/>
            </p:nvSpPr>
            <p:spPr>
              <a:xfrm>
                <a:off x="6183094" y="6498128"/>
                <a:ext cx="4920333" cy="523220"/>
              </a:xfrm>
              <a:prstGeom prst="rect">
                <a:avLst/>
              </a:prstGeom>
              <a:solidFill>
                <a:schemeClr val="accent1">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𝑃</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𝑇</m:t>
                          </m:r>
                          <m:r>
                            <a:rPr lang="en-US" sz="2800" b="0" i="1" dirty="0" smtClean="0">
                              <a:latin typeface="Cambria Math" panose="02040503050406030204" pitchFamily="18" charset="0"/>
                            </a:rPr>
                            <m:t>∩</m:t>
                          </m:r>
                          <m:r>
                            <a:rPr lang="en-US" sz="2800" b="0" i="1" dirty="0" smtClean="0">
                              <a:latin typeface="Cambria Math" panose="02040503050406030204" pitchFamily="18" charset="0"/>
                            </a:rPr>
                            <m:t>𝑅</m:t>
                          </m:r>
                        </m:e>
                      </m:d>
                      <m:r>
                        <a:rPr lang="en-US" sz="2800" b="0" i="1" dirty="0" smtClean="0">
                          <a:latin typeface="Cambria Math" panose="02040503050406030204" pitchFamily="18" charset="0"/>
                        </a:rPr>
                        <m:t>=0.8×0.7=0.56</m:t>
                      </m:r>
                    </m:oMath>
                  </m:oMathPara>
                </a14:m>
                <a:endParaRPr lang="en-US" sz="2800" b="0" dirty="0"/>
              </a:p>
            </p:txBody>
          </p:sp>
        </mc:Choice>
        <mc:Fallback xmlns="">
          <p:sp>
            <p:nvSpPr>
              <p:cNvPr id="11" name="TextBox 10">
                <a:extLst>
                  <a:ext uri="{FF2B5EF4-FFF2-40B4-BE49-F238E27FC236}">
                    <a16:creationId xmlns:a16="http://schemas.microsoft.com/office/drawing/2014/main" id="{1DAAA687-615C-E66C-9B23-1F42D31F6DEF}"/>
                  </a:ext>
                </a:extLst>
              </p:cNvPr>
              <p:cNvSpPr txBox="1">
                <a:spLocks noRot="1" noChangeAspect="1" noMove="1" noResize="1" noEditPoints="1" noAdjustHandles="1" noChangeArrowheads="1" noChangeShapeType="1" noTextEdit="1"/>
              </p:cNvSpPr>
              <p:nvPr/>
            </p:nvSpPr>
            <p:spPr>
              <a:xfrm>
                <a:off x="6183094" y="6498128"/>
                <a:ext cx="4920333" cy="523220"/>
              </a:xfrm>
              <a:prstGeom prst="rect">
                <a:avLst/>
              </a:prstGeom>
              <a:blipFill>
                <a:blip r:embed="rId9"/>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423681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873167"/>
          </a:xfrm>
        </p:spPr>
        <p:txBody>
          <a:bodyPr>
            <a:normAutofit/>
          </a:bodyPr>
          <a:lstStyle/>
          <a:p>
            <a:pPr marL="514350" indent="-514350" algn="just">
              <a:buFont typeface="+mj-lt"/>
              <a:buAutoNum type="arabicPeriod"/>
            </a:pPr>
            <a:r>
              <a:rPr lang="en-US" sz="3200" dirty="0"/>
              <a:t>In a certain coastal city, during the hurricane season, it is known that hurricanes occur on 60% of the days. When a hurricane occurs, there is an 85% chance that it will also lead to heavy rainfall.</a:t>
            </a:r>
          </a:p>
          <a:p>
            <a:pPr marL="0" indent="0" algn="just">
              <a:buNone/>
            </a:pPr>
            <a:endParaRPr lang="en-US" sz="3200" dirty="0"/>
          </a:p>
          <a:p>
            <a:pPr marL="514350" indent="-514350" algn="just">
              <a:buFont typeface="+mj-lt"/>
              <a:buAutoNum type="alphaLcParenR"/>
            </a:pPr>
            <a:r>
              <a:rPr lang="en-US" sz="3200" dirty="0"/>
              <a:t>Calculate the probability that on a given day during the hurricane season, both a hurricane and heavy rainfall will occur.</a:t>
            </a:r>
          </a:p>
          <a:p>
            <a:pPr marL="514350" indent="-514350" algn="just">
              <a:buFont typeface="+mj-lt"/>
              <a:buAutoNum type="alphaLcParenR"/>
            </a:pPr>
            <a:r>
              <a:rPr lang="en-US" sz="3200" dirty="0"/>
              <a:t>Determine the probability that heavy rainfall will occur given that a hurricane has occurred on a particular day.</a:t>
            </a:r>
          </a:p>
        </p:txBody>
      </p:sp>
    </p:spTree>
    <p:extLst>
      <p:ext uri="{BB962C8B-B14F-4D97-AF65-F5344CB8AC3E}">
        <p14:creationId xmlns:p14="http://schemas.microsoft.com/office/powerpoint/2010/main" val="30273735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514350" indent="-514350" algn="just">
              <a:lnSpc>
                <a:spcPct val="150000"/>
              </a:lnSpc>
              <a:buFont typeface="+mj-lt"/>
              <a:buAutoNum type="arabicPeriod"/>
            </a:pPr>
            <a:r>
              <a:rPr lang="en-US" sz="3200" dirty="0"/>
              <a:t>Mr. Fahad and Mr. Khan has to tour abroad for their business frequently. Mr. Fahad tours 65% of the times in a year at abroad and Mr. Khan tours 50% of the times in a year at abroad. What is the probability that, on January 01, 2016, both Mr. Fahad and Mr. Khan will be at abroad?</a:t>
            </a:r>
          </a:p>
        </p:txBody>
      </p:sp>
    </p:spTree>
    <p:extLst>
      <p:ext uri="{BB962C8B-B14F-4D97-AF65-F5344CB8AC3E}">
        <p14:creationId xmlns:p14="http://schemas.microsoft.com/office/powerpoint/2010/main" val="34670019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Contingency table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 contingency table, also known as a cross-tabulation or crosstab, is a statistical table used to analyze and display the relationship between two categorical variables.</a:t>
            </a:r>
          </a:p>
          <a:p>
            <a:pPr algn="just"/>
            <a:endParaRPr lang="en-US" sz="3200" dirty="0"/>
          </a:p>
          <a:p>
            <a:pPr algn="just"/>
            <a:r>
              <a:rPr lang="en-US" sz="3200" dirty="0"/>
              <a:t>For example, The question, "Do you like watching TV?" was asked of 100 people. Results are shown in the table.</a:t>
            </a:r>
          </a:p>
          <a:p>
            <a:pPr algn="just"/>
            <a:endParaRPr lang="en-US" sz="3200" dirty="0"/>
          </a:p>
        </p:txBody>
      </p:sp>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nvGraphicFramePr>
        <p:xfrm>
          <a:off x="2301362" y="5566229"/>
          <a:ext cx="10027676" cy="2178180"/>
        </p:xfrm>
        <a:graphic>
          <a:graphicData uri="http://schemas.openxmlformats.org/drawingml/2006/table">
            <a:tbl>
              <a:tblPr firstRow="1" bandRow="1">
                <a:tableStyleId>{5C22544A-7EE6-4342-B048-85BDC9FD1C3A}</a:tableStyleId>
              </a:tblPr>
              <a:tblGrid>
                <a:gridCol w="2506919">
                  <a:extLst>
                    <a:ext uri="{9D8B030D-6E8A-4147-A177-3AD203B41FA5}">
                      <a16:colId xmlns:a16="http://schemas.microsoft.com/office/drawing/2014/main" val="3148437891"/>
                    </a:ext>
                  </a:extLst>
                </a:gridCol>
                <a:gridCol w="2506919">
                  <a:extLst>
                    <a:ext uri="{9D8B030D-6E8A-4147-A177-3AD203B41FA5}">
                      <a16:colId xmlns:a16="http://schemas.microsoft.com/office/drawing/2014/main" val="277490551"/>
                    </a:ext>
                  </a:extLst>
                </a:gridCol>
                <a:gridCol w="2506919">
                  <a:extLst>
                    <a:ext uri="{9D8B030D-6E8A-4147-A177-3AD203B41FA5}">
                      <a16:colId xmlns:a16="http://schemas.microsoft.com/office/drawing/2014/main" val="3179234896"/>
                    </a:ext>
                  </a:extLst>
                </a:gridCol>
                <a:gridCol w="2506919">
                  <a:extLst>
                    <a:ext uri="{9D8B030D-6E8A-4147-A177-3AD203B41FA5}">
                      <a16:colId xmlns:a16="http://schemas.microsoft.com/office/drawing/2014/main" val="1705598343"/>
                    </a:ext>
                  </a:extLst>
                </a:gridCol>
              </a:tblGrid>
              <a:tr h="544545">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544545">
                <a:tc>
                  <a:txBody>
                    <a:bodyPr/>
                    <a:lstStyle/>
                    <a:p>
                      <a:pPr algn="ctr"/>
                      <a:r>
                        <a:rPr lang="en-US" b="1" dirty="0">
                          <a:solidFill>
                            <a:sysClr val="windowText" lastClr="000000"/>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544545">
                <a:tc>
                  <a:txBody>
                    <a:bodyPr/>
                    <a:lstStyle/>
                    <a:p>
                      <a:pPr algn="ctr"/>
                      <a:r>
                        <a:rPr lang="en-US" b="1" dirty="0">
                          <a:solidFill>
                            <a:sysClr val="windowText" lastClr="000000"/>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544545">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228279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Joint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Both event occur together</a:t>
            </a:r>
          </a:p>
          <a:p>
            <a:pPr algn="just"/>
            <a:r>
              <a:rPr lang="en-US" sz="3200" dirty="0"/>
              <a:t>For example, The question, "Do you like watching TV?" was asked of 100 people. What is the probability of a randomly selected individual being a male who likes watching TV?</a:t>
            </a:r>
          </a:p>
          <a:p>
            <a:pPr algn="just"/>
            <a:endParaRPr lang="en-US" sz="3200" dirty="0"/>
          </a:p>
        </p:txBody>
      </p:sp>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nvGraphicFramePr>
        <p:xfrm>
          <a:off x="2074412" y="4545238"/>
          <a:ext cx="10481576" cy="2825944"/>
        </p:xfrm>
        <a:graphic>
          <a:graphicData uri="http://schemas.openxmlformats.org/drawingml/2006/table">
            <a:tbl>
              <a:tblPr firstRow="1" bandRow="1">
                <a:tableStyleId>{5C22544A-7EE6-4342-B048-85BDC9FD1C3A}</a:tableStyleId>
              </a:tblPr>
              <a:tblGrid>
                <a:gridCol w="2620394">
                  <a:extLst>
                    <a:ext uri="{9D8B030D-6E8A-4147-A177-3AD203B41FA5}">
                      <a16:colId xmlns:a16="http://schemas.microsoft.com/office/drawing/2014/main" val="3148437891"/>
                    </a:ext>
                  </a:extLst>
                </a:gridCol>
                <a:gridCol w="2620394">
                  <a:extLst>
                    <a:ext uri="{9D8B030D-6E8A-4147-A177-3AD203B41FA5}">
                      <a16:colId xmlns:a16="http://schemas.microsoft.com/office/drawing/2014/main" val="277490551"/>
                    </a:ext>
                  </a:extLst>
                </a:gridCol>
                <a:gridCol w="2620394">
                  <a:extLst>
                    <a:ext uri="{9D8B030D-6E8A-4147-A177-3AD203B41FA5}">
                      <a16:colId xmlns:a16="http://schemas.microsoft.com/office/drawing/2014/main" val="3179234896"/>
                    </a:ext>
                  </a:extLst>
                </a:gridCol>
                <a:gridCol w="2620394">
                  <a:extLst>
                    <a:ext uri="{9D8B030D-6E8A-4147-A177-3AD203B41FA5}">
                      <a16:colId xmlns:a16="http://schemas.microsoft.com/office/drawing/2014/main" val="1705598343"/>
                    </a:ext>
                  </a:extLst>
                </a:gridCol>
              </a:tblGrid>
              <a:tr h="706486">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706486">
                <a:tc>
                  <a:txBody>
                    <a:bodyPr/>
                    <a:lstStyle/>
                    <a:p>
                      <a:pPr algn="ctr"/>
                      <a:r>
                        <a:rPr lang="en-US" b="1" dirty="0">
                          <a:solidFill>
                            <a:sysClr val="windowText" lastClr="000000"/>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706486">
                <a:tc>
                  <a:txBody>
                    <a:bodyPr/>
                    <a:lstStyle/>
                    <a:p>
                      <a:pPr algn="ctr"/>
                      <a:r>
                        <a:rPr lang="en-US" b="1" dirty="0">
                          <a:solidFill>
                            <a:sysClr val="windowText" lastClr="000000"/>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706486">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57687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Joint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Both event occur together</a:t>
            </a:r>
          </a:p>
          <a:p>
            <a:pPr algn="just"/>
            <a:r>
              <a:rPr lang="en-US" sz="3200" dirty="0"/>
              <a:t>For example, The question, "Do you like watching TV?" was asked of 100 people. What is the probability of a randomly selected individual being a male who likes watching TV?</a:t>
            </a:r>
          </a:p>
          <a:p>
            <a:pPr algn="just"/>
            <a:endParaRPr lang="en-US" sz="3200" dirty="0"/>
          </a:p>
        </p:txBody>
      </p:sp>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nvGraphicFramePr>
        <p:xfrm>
          <a:off x="2074412" y="4545238"/>
          <a:ext cx="10481576" cy="2825944"/>
        </p:xfrm>
        <a:graphic>
          <a:graphicData uri="http://schemas.openxmlformats.org/drawingml/2006/table">
            <a:tbl>
              <a:tblPr firstRow="1" bandRow="1">
                <a:tableStyleId>{5C22544A-7EE6-4342-B048-85BDC9FD1C3A}</a:tableStyleId>
              </a:tblPr>
              <a:tblGrid>
                <a:gridCol w="2620394">
                  <a:extLst>
                    <a:ext uri="{9D8B030D-6E8A-4147-A177-3AD203B41FA5}">
                      <a16:colId xmlns:a16="http://schemas.microsoft.com/office/drawing/2014/main" val="3148437891"/>
                    </a:ext>
                  </a:extLst>
                </a:gridCol>
                <a:gridCol w="2620394">
                  <a:extLst>
                    <a:ext uri="{9D8B030D-6E8A-4147-A177-3AD203B41FA5}">
                      <a16:colId xmlns:a16="http://schemas.microsoft.com/office/drawing/2014/main" val="277490551"/>
                    </a:ext>
                  </a:extLst>
                </a:gridCol>
                <a:gridCol w="2620394">
                  <a:extLst>
                    <a:ext uri="{9D8B030D-6E8A-4147-A177-3AD203B41FA5}">
                      <a16:colId xmlns:a16="http://schemas.microsoft.com/office/drawing/2014/main" val="3179234896"/>
                    </a:ext>
                  </a:extLst>
                </a:gridCol>
                <a:gridCol w="2620394">
                  <a:extLst>
                    <a:ext uri="{9D8B030D-6E8A-4147-A177-3AD203B41FA5}">
                      <a16:colId xmlns:a16="http://schemas.microsoft.com/office/drawing/2014/main" val="1705598343"/>
                    </a:ext>
                  </a:extLst>
                </a:gridCol>
              </a:tblGrid>
              <a:tr h="706486">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706486">
                <a:tc>
                  <a:txBody>
                    <a:bodyPr/>
                    <a:lstStyle/>
                    <a:p>
                      <a:pPr algn="ctr"/>
                      <a:r>
                        <a:rPr lang="en-US" b="1" dirty="0">
                          <a:solidFill>
                            <a:sysClr val="windowText" lastClr="000000"/>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706486">
                <a:tc>
                  <a:txBody>
                    <a:bodyPr/>
                    <a:lstStyle/>
                    <a:p>
                      <a:pPr algn="ctr"/>
                      <a:r>
                        <a:rPr lang="en-US" b="1" dirty="0">
                          <a:solidFill>
                            <a:sysClr val="windowText" lastClr="000000"/>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706486">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1132103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Experiment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An experiment refers to a specific action, process, or phenomenon that leads to observable outcomes.</a:t>
            </a:r>
          </a:p>
          <a:p>
            <a:pPr algn="just"/>
            <a:endParaRPr lang="en-US" sz="3200" dirty="0"/>
          </a:p>
          <a:p>
            <a:pPr algn="just"/>
            <a:r>
              <a:rPr lang="en-US" sz="3200" dirty="0"/>
              <a:t>For example, </a:t>
            </a:r>
          </a:p>
          <a:p>
            <a:pPr lvl="1" algn="just"/>
            <a:r>
              <a:rPr lang="en-US" sz="2960" dirty="0"/>
              <a:t>Measuring distance from Dhaka to Chattogram</a:t>
            </a:r>
          </a:p>
          <a:p>
            <a:pPr lvl="1" algn="just"/>
            <a:r>
              <a:rPr lang="en-US" sz="2960" dirty="0">
                <a:highlight>
                  <a:srgbClr val="FFFF00"/>
                </a:highlight>
              </a:rPr>
              <a:t>Tossing a fair coin</a:t>
            </a:r>
          </a:p>
          <a:p>
            <a:pPr algn="just"/>
            <a:endParaRPr lang="en-US" sz="3200" dirty="0"/>
          </a:p>
        </p:txBody>
      </p:sp>
    </p:spTree>
    <p:extLst>
      <p:ext uri="{BB962C8B-B14F-4D97-AF65-F5344CB8AC3E}">
        <p14:creationId xmlns:p14="http://schemas.microsoft.com/office/powerpoint/2010/main" val="42031551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Marginal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Single event occurring independently of any other events.</a:t>
            </a:r>
          </a:p>
          <a:p>
            <a:pPr algn="just"/>
            <a:r>
              <a:rPr lang="en-US" sz="3200" dirty="0"/>
              <a:t>For example, The question, "Do you like watching TV?" was asked of 100 people. What is the probability of a randomly selected individual like watching TV?</a:t>
            </a:r>
          </a:p>
        </p:txBody>
      </p:sp>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nvGraphicFramePr>
        <p:xfrm>
          <a:off x="2074412" y="4545238"/>
          <a:ext cx="10481576" cy="2825944"/>
        </p:xfrm>
        <a:graphic>
          <a:graphicData uri="http://schemas.openxmlformats.org/drawingml/2006/table">
            <a:tbl>
              <a:tblPr firstRow="1" bandRow="1">
                <a:tableStyleId>{5C22544A-7EE6-4342-B048-85BDC9FD1C3A}</a:tableStyleId>
              </a:tblPr>
              <a:tblGrid>
                <a:gridCol w="2620394">
                  <a:extLst>
                    <a:ext uri="{9D8B030D-6E8A-4147-A177-3AD203B41FA5}">
                      <a16:colId xmlns:a16="http://schemas.microsoft.com/office/drawing/2014/main" val="3148437891"/>
                    </a:ext>
                  </a:extLst>
                </a:gridCol>
                <a:gridCol w="2620394">
                  <a:extLst>
                    <a:ext uri="{9D8B030D-6E8A-4147-A177-3AD203B41FA5}">
                      <a16:colId xmlns:a16="http://schemas.microsoft.com/office/drawing/2014/main" val="277490551"/>
                    </a:ext>
                  </a:extLst>
                </a:gridCol>
                <a:gridCol w="2620394">
                  <a:extLst>
                    <a:ext uri="{9D8B030D-6E8A-4147-A177-3AD203B41FA5}">
                      <a16:colId xmlns:a16="http://schemas.microsoft.com/office/drawing/2014/main" val="3179234896"/>
                    </a:ext>
                  </a:extLst>
                </a:gridCol>
                <a:gridCol w="2620394">
                  <a:extLst>
                    <a:ext uri="{9D8B030D-6E8A-4147-A177-3AD203B41FA5}">
                      <a16:colId xmlns:a16="http://schemas.microsoft.com/office/drawing/2014/main" val="1705598343"/>
                    </a:ext>
                  </a:extLst>
                </a:gridCol>
              </a:tblGrid>
              <a:tr h="706486">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706486">
                <a:tc>
                  <a:txBody>
                    <a:bodyPr/>
                    <a:lstStyle/>
                    <a:p>
                      <a:pPr algn="ctr"/>
                      <a:r>
                        <a:rPr lang="en-US" b="1" dirty="0">
                          <a:solidFill>
                            <a:sysClr val="windowText" lastClr="000000"/>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706486">
                <a:tc>
                  <a:txBody>
                    <a:bodyPr/>
                    <a:lstStyle/>
                    <a:p>
                      <a:pPr algn="ctr"/>
                      <a:r>
                        <a:rPr lang="en-US" b="1" dirty="0">
                          <a:solidFill>
                            <a:sysClr val="windowText" lastClr="000000"/>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706486">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286665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Marginal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Single event occurring independently of any other events.</a:t>
            </a:r>
          </a:p>
          <a:p>
            <a:pPr algn="just"/>
            <a:r>
              <a:rPr lang="en-US" sz="3200" dirty="0"/>
              <a:t>For example, The question, "Do you like watching TV?" was asked of 100 people. What is the probability of a randomly selected individual like watching TV?</a:t>
            </a:r>
          </a:p>
        </p:txBody>
      </p:sp>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nvGraphicFramePr>
        <p:xfrm>
          <a:off x="2074412" y="4545238"/>
          <a:ext cx="10481576" cy="2825944"/>
        </p:xfrm>
        <a:graphic>
          <a:graphicData uri="http://schemas.openxmlformats.org/drawingml/2006/table">
            <a:tbl>
              <a:tblPr firstRow="1" bandRow="1">
                <a:tableStyleId>{5C22544A-7EE6-4342-B048-85BDC9FD1C3A}</a:tableStyleId>
              </a:tblPr>
              <a:tblGrid>
                <a:gridCol w="2620394">
                  <a:extLst>
                    <a:ext uri="{9D8B030D-6E8A-4147-A177-3AD203B41FA5}">
                      <a16:colId xmlns:a16="http://schemas.microsoft.com/office/drawing/2014/main" val="3148437891"/>
                    </a:ext>
                  </a:extLst>
                </a:gridCol>
                <a:gridCol w="2620394">
                  <a:extLst>
                    <a:ext uri="{9D8B030D-6E8A-4147-A177-3AD203B41FA5}">
                      <a16:colId xmlns:a16="http://schemas.microsoft.com/office/drawing/2014/main" val="277490551"/>
                    </a:ext>
                  </a:extLst>
                </a:gridCol>
                <a:gridCol w="2620394">
                  <a:extLst>
                    <a:ext uri="{9D8B030D-6E8A-4147-A177-3AD203B41FA5}">
                      <a16:colId xmlns:a16="http://schemas.microsoft.com/office/drawing/2014/main" val="3179234896"/>
                    </a:ext>
                  </a:extLst>
                </a:gridCol>
                <a:gridCol w="2620394">
                  <a:extLst>
                    <a:ext uri="{9D8B030D-6E8A-4147-A177-3AD203B41FA5}">
                      <a16:colId xmlns:a16="http://schemas.microsoft.com/office/drawing/2014/main" val="1705598343"/>
                    </a:ext>
                  </a:extLst>
                </a:gridCol>
              </a:tblGrid>
              <a:tr h="706486">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706486">
                <a:tc>
                  <a:txBody>
                    <a:bodyPr/>
                    <a:lstStyle/>
                    <a:p>
                      <a:pPr algn="ctr"/>
                      <a:r>
                        <a:rPr lang="en-US" b="1" dirty="0">
                          <a:solidFill>
                            <a:sysClr val="windowText" lastClr="000000"/>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706486">
                <a:tc>
                  <a:txBody>
                    <a:bodyPr/>
                    <a:lstStyle/>
                    <a:p>
                      <a:pPr algn="ctr"/>
                      <a:r>
                        <a:rPr lang="en-US" b="1" dirty="0">
                          <a:solidFill>
                            <a:sysClr val="windowText" lastClr="000000"/>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706486">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23352085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fontScale="85000" lnSpcReduction="10000"/>
              </a:bodyPr>
              <a:lstStyle/>
              <a:p>
                <a:pPr algn="just"/>
                <a:r>
                  <a:rPr lang="en-US" sz="3200" dirty="0"/>
                  <a:t>Below given a contingency table for Smoking status and Cancer status.</a:t>
                </a:r>
              </a:p>
              <a:p>
                <a:pPr algn="just"/>
                <a:endParaRPr lang="en-US" sz="3200" dirty="0"/>
              </a:p>
              <a:p>
                <a:pPr algn="just"/>
                <a:endParaRPr lang="en-US" sz="3200" dirty="0"/>
              </a:p>
              <a:p>
                <a:pPr algn="just"/>
                <a:endParaRPr lang="en-US" sz="3200" dirty="0"/>
              </a:p>
              <a:p>
                <a:pPr marL="514350" indent="-514350" algn="just">
                  <a:buFont typeface="+mj-lt"/>
                  <a:buAutoNum type="arabicPeriod"/>
                </a:pPr>
                <a:endParaRPr lang="en-US" sz="3200" dirty="0"/>
              </a:p>
              <a:p>
                <a:pPr marL="514350" indent="-514350" algn="just">
                  <a:buFont typeface="+mj-lt"/>
                  <a:buAutoNum type="arabicPeriod"/>
                </a:pPr>
                <a:r>
                  <a:rPr lang="en-US" sz="3200" dirty="0"/>
                  <a:t>What is the probability that a randomly selected person is a smoker?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0.36</m:t>
                        </m:r>
                      </m:e>
                    </m:d>
                  </m:oMath>
                </a14:m>
                <a:endParaRPr lang="en-US" sz="3200" dirty="0"/>
              </a:p>
              <a:p>
                <a:pPr marL="514350" indent="-514350" algn="just">
                  <a:buFont typeface="+mj-lt"/>
                  <a:buAutoNum type="arabicPeriod"/>
                </a:pPr>
                <a:r>
                  <a:rPr lang="en-US" sz="3200" dirty="0"/>
                  <a:t>What is the probability that a randomly selected person has cancer?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0.50</m:t>
                        </m:r>
                      </m:e>
                    </m:d>
                  </m:oMath>
                </a14:m>
                <a:endParaRPr lang="en-US" sz="3200" dirty="0"/>
              </a:p>
              <a:p>
                <a:pPr marL="514350" indent="-514350" algn="just">
                  <a:buFont typeface="+mj-lt"/>
                  <a:buAutoNum type="arabicPeriod"/>
                </a:pPr>
                <a:r>
                  <a:rPr lang="en-US" sz="3200" dirty="0"/>
                  <a:t>What is the probability that a randomly selected person is both smoker and has cancer?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0.298</m:t>
                        </m:r>
                      </m:e>
                    </m:d>
                  </m:oMath>
                </a14:m>
                <a:endParaRPr lang="en-US" sz="3200" dirty="0"/>
              </a:p>
              <a:p>
                <a:pPr marL="514350" indent="-514350" algn="just">
                  <a:buFont typeface="+mj-lt"/>
                  <a:buAutoNum type="arabicPeriod"/>
                </a:pPr>
                <a:r>
                  <a:rPr lang="en-US" sz="3200" dirty="0"/>
                  <a:t>If a person is smoker, what is the probability that he also has cancer?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0.84</m:t>
                        </m:r>
                      </m:e>
                    </m:d>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686" t="-2808" r="-931"/>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nvGraphicFramePr>
        <p:xfrm>
          <a:off x="2872322" y="2847067"/>
          <a:ext cx="11179580" cy="1682496"/>
        </p:xfrm>
        <a:graphic>
          <a:graphicData uri="http://schemas.openxmlformats.org/drawingml/2006/table">
            <a:tbl>
              <a:tblPr firstRow="1" bandRow="1">
                <a:tableStyleId>{5C22544A-7EE6-4342-B048-85BDC9FD1C3A}</a:tableStyleId>
              </a:tblPr>
              <a:tblGrid>
                <a:gridCol w="2794895">
                  <a:extLst>
                    <a:ext uri="{9D8B030D-6E8A-4147-A177-3AD203B41FA5}">
                      <a16:colId xmlns:a16="http://schemas.microsoft.com/office/drawing/2014/main" val="3148437891"/>
                    </a:ext>
                  </a:extLst>
                </a:gridCol>
                <a:gridCol w="2794895">
                  <a:extLst>
                    <a:ext uri="{9D8B030D-6E8A-4147-A177-3AD203B41FA5}">
                      <a16:colId xmlns:a16="http://schemas.microsoft.com/office/drawing/2014/main" val="277490551"/>
                    </a:ext>
                  </a:extLst>
                </a:gridCol>
                <a:gridCol w="2794895">
                  <a:extLst>
                    <a:ext uri="{9D8B030D-6E8A-4147-A177-3AD203B41FA5}">
                      <a16:colId xmlns:a16="http://schemas.microsoft.com/office/drawing/2014/main" val="3179234896"/>
                    </a:ext>
                  </a:extLst>
                </a:gridCol>
                <a:gridCol w="2794895">
                  <a:extLst>
                    <a:ext uri="{9D8B030D-6E8A-4147-A177-3AD203B41FA5}">
                      <a16:colId xmlns:a16="http://schemas.microsoft.com/office/drawing/2014/main" val="1705598343"/>
                    </a:ext>
                  </a:extLst>
                </a:gridCol>
              </a:tblGrid>
              <a:tr h="398576">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Cancer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Healthy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398576">
                <a:tc>
                  <a:txBody>
                    <a:bodyPr/>
                    <a:lstStyle/>
                    <a:p>
                      <a:pPr algn="ctr"/>
                      <a:r>
                        <a:rPr lang="en-US" b="1" dirty="0">
                          <a:solidFill>
                            <a:sysClr val="windowText" lastClr="000000"/>
                          </a:solidFill>
                        </a:rPr>
                        <a:t>Smoker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7860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1530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9390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398576">
                <a:tc>
                  <a:txBody>
                    <a:bodyPr/>
                    <a:lstStyle/>
                    <a:p>
                      <a:pPr algn="ctr"/>
                      <a:r>
                        <a:rPr lang="en-US" b="1" dirty="0">
                          <a:solidFill>
                            <a:sysClr val="windowText" lastClr="000000"/>
                          </a:solidFill>
                        </a:rPr>
                        <a:t>Non smoker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5390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11580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16970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398576">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13250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13110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26360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22186933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With and Without Replacement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5" name="Freeform: Shape 4">
            <a:extLst>
              <a:ext uri="{FF2B5EF4-FFF2-40B4-BE49-F238E27FC236}">
                <a16:creationId xmlns:a16="http://schemas.microsoft.com/office/drawing/2014/main" id="{CBC46986-9500-1A91-351B-93B417CB46E2}"/>
              </a:ext>
            </a:extLst>
          </p:cNvPr>
          <p:cNvSpPr/>
          <p:nvPr/>
        </p:nvSpPr>
        <p:spPr>
          <a:xfrm>
            <a:off x="1268987" y="4114800"/>
            <a:ext cx="2905448" cy="2826846"/>
          </a:xfrm>
          <a:custGeom>
            <a:avLst/>
            <a:gdLst>
              <a:gd name="connsiteX0" fmla="*/ 236340 w 2905448"/>
              <a:gd name="connsiteY0" fmla="*/ 201665 h 2826846"/>
              <a:gd name="connsiteX1" fmla="*/ 236340 w 2905448"/>
              <a:gd name="connsiteY1" fmla="*/ 2327800 h 2826846"/>
              <a:gd name="connsiteX2" fmla="*/ 2692461 w 2905448"/>
              <a:gd name="connsiteY2" fmla="*/ 2667981 h 2826846"/>
              <a:gd name="connsiteX3" fmla="*/ 2777155 w 2905448"/>
              <a:gd name="connsiteY3" fmla="*/ 230013 h 2826846"/>
              <a:gd name="connsiteX4" fmla="*/ 2777155 w 2905448"/>
              <a:gd name="connsiteY4" fmla="*/ 244187 h 2826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448" h="2826846" fill="none" extrusionOk="0">
                <a:moveTo>
                  <a:pt x="236340" y="201665"/>
                </a:moveTo>
                <a:cubicBezTo>
                  <a:pt x="107372" y="1064792"/>
                  <a:pt x="-115458" y="2017417"/>
                  <a:pt x="236340" y="2327800"/>
                </a:cubicBezTo>
                <a:cubicBezTo>
                  <a:pt x="649256" y="2771576"/>
                  <a:pt x="2264327" y="3033087"/>
                  <a:pt x="2692461" y="2667981"/>
                </a:cubicBezTo>
                <a:cubicBezTo>
                  <a:pt x="3115931" y="2318349"/>
                  <a:pt x="2777154" y="230013"/>
                  <a:pt x="2777155" y="230013"/>
                </a:cubicBezTo>
                <a:cubicBezTo>
                  <a:pt x="2829941" y="-179196"/>
                  <a:pt x="2793583" y="28806"/>
                  <a:pt x="2777155" y="244187"/>
                </a:cubicBezTo>
              </a:path>
              <a:path w="2905448" h="2826846" stroke="0" extrusionOk="0">
                <a:moveTo>
                  <a:pt x="236340" y="201665"/>
                </a:moveTo>
                <a:cubicBezTo>
                  <a:pt x="-67254" y="1063436"/>
                  <a:pt x="-165559" y="1924077"/>
                  <a:pt x="236340" y="2327800"/>
                </a:cubicBezTo>
                <a:cubicBezTo>
                  <a:pt x="670206" y="2789162"/>
                  <a:pt x="2270420" y="3061195"/>
                  <a:pt x="2692461" y="2667981"/>
                </a:cubicBezTo>
                <a:cubicBezTo>
                  <a:pt x="3115930" y="2318349"/>
                  <a:pt x="2777155" y="230013"/>
                  <a:pt x="2777155" y="230013"/>
                </a:cubicBezTo>
                <a:cubicBezTo>
                  <a:pt x="2792039" y="-176811"/>
                  <a:pt x="2792052" y="49733"/>
                  <a:pt x="2777155" y="244187"/>
                </a:cubicBezTo>
              </a:path>
            </a:pathLst>
          </a:custGeom>
          <a:ln w="76200">
            <a:solidFill>
              <a:schemeClr val="tx1"/>
            </a:solidFill>
            <a:extLst>
              <a:ext uri="{C807C97D-BFC1-408E-A445-0C87EB9F89A2}">
                <ask:lineSketchStyleProps xmlns:ask="http://schemas.microsoft.com/office/drawing/2018/sketchyshapes" sd="2650216993">
                  <a:custGeom>
                    <a:avLst/>
                    <a:gdLst>
                      <a:gd name="connsiteX0" fmla="*/ 221883 w 2727719"/>
                      <a:gd name="connsiteY0" fmla="*/ 282820 h 3964432"/>
                      <a:gd name="connsiteX1" fmla="*/ 221883 w 2727719"/>
                      <a:gd name="connsiteY1" fmla="*/ 3264559 h 3964432"/>
                      <a:gd name="connsiteX2" fmla="*/ 2527761 w 2727719"/>
                      <a:gd name="connsiteY2" fmla="*/ 3741637 h 3964432"/>
                      <a:gd name="connsiteX3" fmla="*/ 2607274 w 2727719"/>
                      <a:gd name="connsiteY3" fmla="*/ 322576 h 3964432"/>
                      <a:gd name="connsiteX4" fmla="*/ 2607274 w 2727719"/>
                      <a:gd name="connsiteY4" fmla="*/ 342454 h 39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7719" h="3964432">
                        <a:moveTo>
                          <a:pt x="221883" y="282820"/>
                        </a:moveTo>
                        <a:cubicBezTo>
                          <a:pt x="29726" y="1485454"/>
                          <a:pt x="-162430" y="2688089"/>
                          <a:pt x="221883" y="3264559"/>
                        </a:cubicBezTo>
                        <a:cubicBezTo>
                          <a:pt x="606196" y="3841029"/>
                          <a:pt x="2130196" y="4231967"/>
                          <a:pt x="2527761" y="3741637"/>
                        </a:cubicBezTo>
                        <a:cubicBezTo>
                          <a:pt x="2925326" y="3251307"/>
                          <a:pt x="2607274" y="322576"/>
                          <a:pt x="2607274" y="322576"/>
                        </a:cubicBezTo>
                        <a:cubicBezTo>
                          <a:pt x="2620526" y="-243954"/>
                          <a:pt x="2613900" y="49250"/>
                          <a:pt x="2607274" y="342454"/>
                        </a:cubicBezTo>
                      </a:path>
                    </a:pathLst>
                  </a:custGeom>
                  <ask:type>
                    <ask:lineSketchCurve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4835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With and Without Replacement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5" name="Freeform: Shape 4">
            <a:extLst>
              <a:ext uri="{FF2B5EF4-FFF2-40B4-BE49-F238E27FC236}">
                <a16:creationId xmlns:a16="http://schemas.microsoft.com/office/drawing/2014/main" id="{CBC46986-9500-1A91-351B-93B417CB46E2}"/>
              </a:ext>
            </a:extLst>
          </p:cNvPr>
          <p:cNvSpPr/>
          <p:nvPr/>
        </p:nvSpPr>
        <p:spPr>
          <a:xfrm>
            <a:off x="1268987" y="4114800"/>
            <a:ext cx="2905448" cy="2826846"/>
          </a:xfrm>
          <a:custGeom>
            <a:avLst/>
            <a:gdLst>
              <a:gd name="connsiteX0" fmla="*/ 236340 w 2905448"/>
              <a:gd name="connsiteY0" fmla="*/ 201665 h 2826846"/>
              <a:gd name="connsiteX1" fmla="*/ 236340 w 2905448"/>
              <a:gd name="connsiteY1" fmla="*/ 2327800 h 2826846"/>
              <a:gd name="connsiteX2" fmla="*/ 2692461 w 2905448"/>
              <a:gd name="connsiteY2" fmla="*/ 2667981 h 2826846"/>
              <a:gd name="connsiteX3" fmla="*/ 2777155 w 2905448"/>
              <a:gd name="connsiteY3" fmla="*/ 230013 h 2826846"/>
              <a:gd name="connsiteX4" fmla="*/ 2777155 w 2905448"/>
              <a:gd name="connsiteY4" fmla="*/ 244187 h 2826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448" h="2826846" fill="none" extrusionOk="0">
                <a:moveTo>
                  <a:pt x="236340" y="201665"/>
                </a:moveTo>
                <a:cubicBezTo>
                  <a:pt x="107372" y="1064792"/>
                  <a:pt x="-115458" y="2017417"/>
                  <a:pt x="236340" y="2327800"/>
                </a:cubicBezTo>
                <a:cubicBezTo>
                  <a:pt x="649256" y="2771576"/>
                  <a:pt x="2264327" y="3033087"/>
                  <a:pt x="2692461" y="2667981"/>
                </a:cubicBezTo>
                <a:cubicBezTo>
                  <a:pt x="3115931" y="2318349"/>
                  <a:pt x="2777154" y="230013"/>
                  <a:pt x="2777155" y="230013"/>
                </a:cubicBezTo>
                <a:cubicBezTo>
                  <a:pt x="2829941" y="-179196"/>
                  <a:pt x="2793583" y="28806"/>
                  <a:pt x="2777155" y="244187"/>
                </a:cubicBezTo>
              </a:path>
              <a:path w="2905448" h="2826846" stroke="0" extrusionOk="0">
                <a:moveTo>
                  <a:pt x="236340" y="201665"/>
                </a:moveTo>
                <a:cubicBezTo>
                  <a:pt x="-67254" y="1063436"/>
                  <a:pt x="-165559" y="1924077"/>
                  <a:pt x="236340" y="2327800"/>
                </a:cubicBezTo>
                <a:cubicBezTo>
                  <a:pt x="670206" y="2789162"/>
                  <a:pt x="2270420" y="3061195"/>
                  <a:pt x="2692461" y="2667981"/>
                </a:cubicBezTo>
                <a:cubicBezTo>
                  <a:pt x="3115930" y="2318349"/>
                  <a:pt x="2777155" y="230013"/>
                  <a:pt x="2777155" y="230013"/>
                </a:cubicBezTo>
                <a:cubicBezTo>
                  <a:pt x="2792039" y="-176811"/>
                  <a:pt x="2792052" y="49733"/>
                  <a:pt x="2777155" y="244187"/>
                </a:cubicBezTo>
              </a:path>
            </a:pathLst>
          </a:custGeom>
          <a:ln w="76200">
            <a:solidFill>
              <a:schemeClr val="tx1"/>
            </a:solidFill>
            <a:extLst>
              <a:ext uri="{C807C97D-BFC1-408E-A445-0C87EB9F89A2}">
                <ask:lineSketchStyleProps xmlns:ask="http://schemas.microsoft.com/office/drawing/2018/sketchyshapes" sd="2650216993">
                  <a:custGeom>
                    <a:avLst/>
                    <a:gdLst>
                      <a:gd name="connsiteX0" fmla="*/ 221883 w 2727719"/>
                      <a:gd name="connsiteY0" fmla="*/ 282820 h 3964432"/>
                      <a:gd name="connsiteX1" fmla="*/ 221883 w 2727719"/>
                      <a:gd name="connsiteY1" fmla="*/ 3264559 h 3964432"/>
                      <a:gd name="connsiteX2" fmla="*/ 2527761 w 2727719"/>
                      <a:gd name="connsiteY2" fmla="*/ 3741637 h 3964432"/>
                      <a:gd name="connsiteX3" fmla="*/ 2607274 w 2727719"/>
                      <a:gd name="connsiteY3" fmla="*/ 322576 h 3964432"/>
                      <a:gd name="connsiteX4" fmla="*/ 2607274 w 2727719"/>
                      <a:gd name="connsiteY4" fmla="*/ 342454 h 39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7719" h="3964432">
                        <a:moveTo>
                          <a:pt x="221883" y="282820"/>
                        </a:moveTo>
                        <a:cubicBezTo>
                          <a:pt x="29726" y="1485454"/>
                          <a:pt x="-162430" y="2688089"/>
                          <a:pt x="221883" y="3264559"/>
                        </a:cubicBezTo>
                        <a:cubicBezTo>
                          <a:pt x="606196" y="3841029"/>
                          <a:pt x="2130196" y="4231967"/>
                          <a:pt x="2527761" y="3741637"/>
                        </a:cubicBezTo>
                        <a:cubicBezTo>
                          <a:pt x="2925326" y="3251307"/>
                          <a:pt x="2607274" y="322576"/>
                          <a:pt x="2607274" y="322576"/>
                        </a:cubicBezTo>
                        <a:cubicBezTo>
                          <a:pt x="2620526" y="-243954"/>
                          <a:pt x="2613900" y="49250"/>
                          <a:pt x="2607274" y="342454"/>
                        </a:cubicBezTo>
                      </a:path>
                    </a:pathLst>
                  </a:custGeom>
                  <ask:type>
                    <ask:lineSketchCurve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Oval 5">
            <a:extLst>
              <a:ext uri="{FF2B5EF4-FFF2-40B4-BE49-F238E27FC236}">
                <a16:creationId xmlns:a16="http://schemas.microsoft.com/office/drawing/2014/main" id="{FB80B1EA-5405-8557-0141-C001A0C477D6}"/>
              </a:ext>
            </a:extLst>
          </p:cNvPr>
          <p:cNvSpPr/>
          <p:nvPr/>
        </p:nvSpPr>
        <p:spPr>
          <a:xfrm>
            <a:off x="1828800" y="4909930"/>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87032A5-FE99-DB28-167D-BB8827E4118C}"/>
              </a:ext>
            </a:extLst>
          </p:cNvPr>
          <p:cNvSpPr/>
          <p:nvPr/>
        </p:nvSpPr>
        <p:spPr>
          <a:xfrm>
            <a:off x="1981200" y="5877339"/>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E601391-94B7-1AF7-AAD4-DE20DC9D1189}"/>
              </a:ext>
            </a:extLst>
          </p:cNvPr>
          <p:cNvSpPr/>
          <p:nvPr/>
        </p:nvSpPr>
        <p:spPr>
          <a:xfrm>
            <a:off x="3014870" y="5062330"/>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031306F-4767-AE0D-777B-179F35FAB489}"/>
              </a:ext>
            </a:extLst>
          </p:cNvPr>
          <p:cNvSpPr/>
          <p:nvPr/>
        </p:nvSpPr>
        <p:spPr>
          <a:xfrm>
            <a:off x="2060712" y="5320744"/>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56C0C9-F55D-8C23-0D76-F6FD89ACC6B5}"/>
              </a:ext>
            </a:extLst>
          </p:cNvPr>
          <p:cNvSpPr/>
          <p:nvPr/>
        </p:nvSpPr>
        <p:spPr>
          <a:xfrm>
            <a:off x="2696818" y="6076123"/>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CE1D1B0-6765-123C-6838-48033D0F770B}"/>
              </a:ext>
            </a:extLst>
          </p:cNvPr>
          <p:cNvSpPr/>
          <p:nvPr/>
        </p:nvSpPr>
        <p:spPr>
          <a:xfrm>
            <a:off x="3253409" y="5837584"/>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B79206A-66E1-DCC2-E39D-A0AD578DD7D3}"/>
              </a:ext>
            </a:extLst>
          </p:cNvPr>
          <p:cNvSpPr/>
          <p:nvPr/>
        </p:nvSpPr>
        <p:spPr>
          <a:xfrm>
            <a:off x="2696818" y="5579166"/>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8347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With and Without Replacement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5" name="Freeform: Shape 4">
            <a:extLst>
              <a:ext uri="{FF2B5EF4-FFF2-40B4-BE49-F238E27FC236}">
                <a16:creationId xmlns:a16="http://schemas.microsoft.com/office/drawing/2014/main" id="{CBC46986-9500-1A91-351B-93B417CB46E2}"/>
              </a:ext>
            </a:extLst>
          </p:cNvPr>
          <p:cNvSpPr/>
          <p:nvPr/>
        </p:nvSpPr>
        <p:spPr>
          <a:xfrm>
            <a:off x="1268987" y="4114800"/>
            <a:ext cx="2905448" cy="2826846"/>
          </a:xfrm>
          <a:custGeom>
            <a:avLst/>
            <a:gdLst>
              <a:gd name="connsiteX0" fmla="*/ 236340 w 2905448"/>
              <a:gd name="connsiteY0" fmla="*/ 201665 h 2826846"/>
              <a:gd name="connsiteX1" fmla="*/ 236340 w 2905448"/>
              <a:gd name="connsiteY1" fmla="*/ 2327800 h 2826846"/>
              <a:gd name="connsiteX2" fmla="*/ 2692461 w 2905448"/>
              <a:gd name="connsiteY2" fmla="*/ 2667981 h 2826846"/>
              <a:gd name="connsiteX3" fmla="*/ 2777155 w 2905448"/>
              <a:gd name="connsiteY3" fmla="*/ 230013 h 2826846"/>
              <a:gd name="connsiteX4" fmla="*/ 2777155 w 2905448"/>
              <a:gd name="connsiteY4" fmla="*/ 244187 h 2826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448" h="2826846" fill="none" extrusionOk="0">
                <a:moveTo>
                  <a:pt x="236340" y="201665"/>
                </a:moveTo>
                <a:cubicBezTo>
                  <a:pt x="107372" y="1064792"/>
                  <a:pt x="-115458" y="2017417"/>
                  <a:pt x="236340" y="2327800"/>
                </a:cubicBezTo>
                <a:cubicBezTo>
                  <a:pt x="649256" y="2771576"/>
                  <a:pt x="2264327" y="3033087"/>
                  <a:pt x="2692461" y="2667981"/>
                </a:cubicBezTo>
                <a:cubicBezTo>
                  <a:pt x="3115931" y="2318349"/>
                  <a:pt x="2777154" y="230013"/>
                  <a:pt x="2777155" y="230013"/>
                </a:cubicBezTo>
                <a:cubicBezTo>
                  <a:pt x="2829941" y="-179196"/>
                  <a:pt x="2793583" y="28806"/>
                  <a:pt x="2777155" y="244187"/>
                </a:cubicBezTo>
              </a:path>
              <a:path w="2905448" h="2826846" stroke="0" extrusionOk="0">
                <a:moveTo>
                  <a:pt x="236340" y="201665"/>
                </a:moveTo>
                <a:cubicBezTo>
                  <a:pt x="-67254" y="1063436"/>
                  <a:pt x="-165559" y="1924077"/>
                  <a:pt x="236340" y="2327800"/>
                </a:cubicBezTo>
                <a:cubicBezTo>
                  <a:pt x="670206" y="2789162"/>
                  <a:pt x="2270420" y="3061195"/>
                  <a:pt x="2692461" y="2667981"/>
                </a:cubicBezTo>
                <a:cubicBezTo>
                  <a:pt x="3115930" y="2318349"/>
                  <a:pt x="2777155" y="230013"/>
                  <a:pt x="2777155" y="230013"/>
                </a:cubicBezTo>
                <a:cubicBezTo>
                  <a:pt x="2792039" y="-176811"/>
                  <a:pt x="2792052" y="49733"/>
                  <a:pt x="2777155" y="244187"/>
                </a:cubicBezTo>
              </a:path>
            </a:pathLst>
          </a:custGeom>
          <a:ln w="76200">
            <a:solidFill>
              <a:schemeClr val="tx1"/>
            </a:solidFill>
            <a:extLst>
              <a:ext uri="{C807C97D-BFC1-408E-A445-0C87EB9F89A2}">
                <ask:lineSketchStyleProps xmlns:ask="http://schemas.microsoft.com/office/drawing/2018/sketchyshapes" sd="2650216993">
                  <a:custGeom>
                    <a:avLst/>
                    <a:gdLst>
                      <a:gd name="connsiteX0" fmla="*/ 221883 w 2727719"/>
                      <a:gd name="connsiteY0" fmla="*/ 282820 h 3964432"/>
                      <a:gd name="connsiteX1" fmla="*/ 221883 w 2727719"/>
                      <a:gd name="connsiteY1" fmla="*/ 3264559 h 3964432"/>
                      <a:gd name="connsiteX2" fmla="*/ 2527761 w 2727719"/>
                      <a:gd name="connsiteY2" fmla="*/ 3741637 h 3964432"/>
                      <a:gd name="connsiteX3" fmla="*/ 2607274 w 2727719"/>
                      <a:gd name="connsiteY3" fmla="*/ 322576 h 3964432"/>
                      <a:gd name="connsiteX4" fmla="*/ 2607274 w 2727719"/>
                      <a:gd name="connsiteY4" fmla="*/ 342454 h 39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7719" h="3964432">
                        <a:moveTo>
                          <a:pt x="221883" y="282820"/>
                        </a:moveTo>
                        <a:cubicBezTo>
                          <a:pt x="29726" y="1485454"/>
                          <a:pt x="-162430" y="2688089"/>
                          <a:pt x="221883" y="3264559"/>
                        </a:cubicBezTo>
                        <a:cubicBezTo>
                          <a:pt x="606196" y="3841029"/>
                          <a:pt x="2130196" y="4231967"/>
                          <a:pt x="2527761" y="3741637"/>
                        </a:cubicBezTo>
                        <a:cubicBezTo>
                          <a:pt x="2925326" y="3251307"/>
                          <a:pt x="2607274" y="322576"/>
                          <a:pt x="2607274" y="322576"/>
                        </a:cubicBezTo>
                        <a:cubicBezTo>
                          <a:pt x="2620526" y="-243954"/>
                          <a:pt x="2613900" y="49250"/>
                          <a:pt x="2607274" y="342454"/>
                        </a:cubicBezTo>
                      </a:path>
                    </a:pathLst>
                  </a:custGeom>
                  <ask:type>
                    <ask:lineSketchCurve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Oval 5">
            <a:extLst>
              <a:ext uri="{FF2B5EF4-FFF2-40B4-BE49-F238E27FC236}">
                <a16:creationId xmlns:a16="http://schemas.microsoft.com/office/drawing/2014/main" id="{FB80B1EA-5405-8557-0141-C001A0C477D6}"/>
              </a:ext>
            </a:extLst>
          </p:cNvPr>
          <p:cNvSpPr/>
          <p:nvPr/>
        </p:nvSpPr>
        <p:spPr>
          <a:xfrm>
            <a:off x="1828800" y="4909930"/>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87032A5-FE99-DB28-167D-BB8827E4118C}"/>
              </a:ext>
            </a:extLst>
          </p:cNvPr>
          <p:cNvSpPr/>
          <p:nvPr/>
        </p:nvSpPr>
        <p:spPr>
          <a:xfrm>
            <a:off x="1981200" y="5877339"/>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E601391-94B7-1AF7-AAD4-DE20DC9D1189}"/>
              </a:ext>
            </a:extLst>
          </p:cNvPr>
          <p:cNvSpPr/>
          <p:nvPr/>
        </p:nvSpPr>
        <p:spPr>
          <a:xfrm>
            <a:off x="3014870" y="5062330"/>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031306F-4767-AE0D-777B-179F35FAB489}"/>
              </a:ext>
            </a:extLst>
          </p:cNvPr>
          <p:cNvSpPr/>
          <p:nvPr/>
        </p:nvSpPr>
        <p:spPr>
          <a:xfrm>
            <a:off x="2060712" y="5320744"/>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56C0C9-F55D-8C23-0D76-F6FD89ACC6B5}"/>
              </a:ext>
            </a:extLst>
          </p:cNvPr>
          <p:cNvSpPr/>
          <p:nvPr/>
        </p:nvSpPr>
        <p:spPr>
          <a:xfrm>
            <a:off x="2696818" y="6076123"/>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CE1D1B0-6765-123C-6838-48033D0F770B}"/>
              </a:ext>
            </a:extLst>
          </p:cNvPr>
          <p:cNvSpPr/>
          <p:nvPr/>
        </p:nvSpPr>
        <p:spPr>
          <a:xfrm>
            <a:off x="5757695" y="4028662"/>
            <a:ext cx="1080051" cy="1139686"/>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B79206A-66E1-DCC2-E39D-A0AD578DD7D3}"/>
              </a:ext>
            </a:extLst>
          </p:cNvPr>
          <p:cNvSpPr/>
          <p:nvPr/>
        </p:nvSpPr>
        <p:spPr>
          <a:xfrm>
            <a:off x="2696818" y="5579166"/>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1780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With and Without Replacement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5" name="Freeform: Shape 4">
            <a:extLst>
              <a:ext uri="{FF2B5EF4-FFF2-40B4-BE49-F238E27FC236}">
                <a16:creationId xmlns:a16="http://schemas.microsoft.com/office/drawing/2014/main" id="{CBC46986-9500-1A91-351B-93B417CB46E2}"/>
              </a:ext>
            </a:extLst>
          </p:cNvPr>
          <p:cNvSpPr/>
          <p:nvPr/>
        </p:nvSpPr>
        <p:spPr>
          <a:xfrm>
            <a:off x="1268987" y="4114800"/>
            <a:ext cx="2905448" cy="2826846"/>
          </a:xfrm>
          <a:custGeom>
            <a:avLst/>
            <a:gdLst>
              <a:gd name="connsiteX0" fmla="*/ 236340 w 2905448"/>
              <a:gd name="connsiteY0" fmla="*/ 201665 h 2826846"/>
              <a:gd name="connsiteX1" fmla="*/ 236340 w 2905448"/>
              <a:gd name="connsiteY1" fmla="*/ 2327800 h 2826846"/>
              <a:gd name="connsiteX2" fmla="*/ 2692461 w 2905448"/>
              <a:gd name="connsiteY2" fmla="*/ 2667981 h 2826846"/>
              <a:gd name="connsiteX3" fmla="*/ 2777155 w 2905448"/>
              <a:gd name="connsiteY3" fmla="*/ 230013 h 2826846"/>
              <a:gd name="connsiteX4" fmla="*/ 2777155 w 2905448"/>
              <a:gd name="connsiteY4" fmla="*/ 244187 h 2826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448" h="2826846" fill="none" extrusionOk="0">
                <a:moveTo>
                  <a:pt x="236340" y="201665"/>
                </a:moveTo>
                <a:cubicBezTo>
                  <a:pt x="107372" y="1064792"/>
                  <a:pt x="-115458" y="2017417"/>
                  <a:pt x="236340" y="2327800"/>
                </a:cubicBezTo>
                <a:cubicBezTo>
                  <a:pt x="649256" y="2771576"/>
                  <a:pt x="2264327" y="3033087"/>
                  <a:pt x="2692461" y="2667981"/>
                </a:cubicBezTo>
                <a:cubicBezTo>
                  <a:pt x="3115931" y="2318349"/>
                  <a:pt x="2777154" y="230013"/>
                  <a:pt x="2777155" y="230013"/>
                </a:cubicBezTo>
                <a:cubicBezTo>
                  <a:pt x="2829941" y="-179196"/>
                  <a:pt x="2793583" y="28806"/>
                  <a:pt x="2777155" y="244187"/>
                </a:cubicBezTo>
              </a:path>
              <a:path w="2905448" h="2826846" stroke="0" extrusionOk="0">
                <a:moveTo>
                  <a:pt x="236340" y="201665"/>
                </a:moveTo>
                <a:cubicBezTo>
                  <a:pt x="-67254" y="1063436"/>
                  <a:pt x="-165559" y="1924077"/>
                  <a:pt x="236340" y="2327800"/>
                </a:cubicBezTo>
                <a:cubicBezTo>
                  <a:pt x="670206" y="2789162"/>
                  <a:pt x="2270420" y="3061195"/>
                  <a:pt x="2692461" y="2667981"/>
                </a:cubicBezTo>
                <a:cubicBezTo>
                  <a:pt x="3115930" y="2318349"/>
                  <a:pt x="2777155" y="230013"/>
                  <a:pt x="2777155" y="230013"/>
                </a:cubicBezTo>
                <a:cubicBezTo>
                  <a:pt x="2792039" y="-176811"/>
                  <a:pt x="2792052" y="49733"/>
                  <a:pt x="2777155" y="244187"/>
                </a:cubicBezTo>
              </a:path>
            </a:pathLst>
          </a:custGeom>
          <a:ln w="76200">
            <a:solidFill>
              <a:schemeClr val="tx1"/>
            </a:solidFill>
            <a:extLst>
              <a:ext uri="{C807C97D-BFC1-408E-A445-0C87EB9F89A2}">
                <ask:lineSketchStyleProps xmlns:ask="http://schemas.microsoft.com/office/drawing/2018/sketchyshapes" sd="2650216993">
                  <a:custGeom>
                    <a:avLst/>
                    <a:gdLst>
                      <a:gd name="connsiteX0" fmla="*/ 221883 w 2727719"/>
                      <a:gd name="connsiteY0" fmla="*/ 282820 h 3964432"/>
                      <a:gd name="connsiteX1" fmla="*/ 221883 w 2727719"/>
                      <a:gd name="connsiteY1" fmla="*/ 3264559 h 3964432"/>
                      <a:gd name="connsiteX2" fmla="*/ 2527761 w 2727719"/>
                      <a:gd name="connsiteY2" fmla="*/ 3741637 h 3964432"/>
                      <a:gd name="connsiteX3" fmla="*/ 2607274 w 2727719"/>
                      <a:gd name="connsiteY3" fmla="*/ 322576 h 3964432"/>
                      <a:gd name="connsiteX4" fmla="*/ 2607274 w 2727719"/>
                      <a:gd name="connsiteY4" fmla="*/ 342454 h 39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7719" h="3964432">
                        <a:moveTo>
                          <a:pt x="221883" y="282820"/>
                        </a:moveTo>
                        <a:cubicBezTo>
                          <a:pt x="29726" y="1485454"/>
                          <a:pt x="-162430" y="2688089"/>
                          <a:pt x="221883" y="3264559"/>
                        </a:cubicBezTo>
                        <a:cubicBezTo>
                          <a:pt x="606196" y="3841029"/>
                          <a:pt x="2130196" y="4231967"/>
                          <a:pt x="2527761" y="3741637"/>
                        </a:cubicBezTo>
                        <a:cubicBezTo>
                          <a:pt x="2925326" y="3251307"/>
                          <a:pt x="2607274" y="322576"/>
                          <a:pt x="2607274" y="322576"/>
                        </a:cubicBezTo>
                        <a:cubicBezTo>
                          <a:pt x="2620526" y="-243954"/>
                          <a:pt x="2613900" y="49250"/>
                          <a:pt x="2607274" y="342454"/>
                        </a:cubicBezTo>
                      </a:path>
                    </a:pathLst>
                  </a:custGeom>
                  <ask:type>
                    <ask:lineSketchCurve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Oval 5">
            <a:extLst>
              <a:ext uri="{FF2B5EF4-FFF2-40B4-BE49-F238E27FC236}">
                <a16:creationId xmlns:a16="http://schemas.microsoft.com/office/drawing/2014/main" id="{FB80B1EA-5405-8557-0141-C001A0C477D6}"/>
              </a:ext>
            </a:extLst>
          </p:cNvPr>
          <p:cNvSpPr/>
          <p:nvPr/>
        </p:nvSpPr>
        <p:spPr>
          <a:xfrm>
            <a:off x="1828800" y="4909930"/>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87032A5-FE99-DB28-167D-BB8827E4118C}"/>
              </a:ext>
            </a:extLst>
          </p:cNvPr>
          <p:cNvSpPr/>
          <p:nvPr/>
        </p:nvSpPr>
        <p:spPr>
          <a:xfrm>
            <a:off x="1981200" y="5877339"/>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E601391-94B7-1AF7-AAD4-DE20DC9D1189}"/>
              </a:ext>
            </a:extLst>
          </p:cNvPr>
          <p:cNvSpPr/>
          <p:nvPr/>
        </p:nvSpPr>
        <p:spPr>
          <a:xfrm>
            <a:off x="3014870" y="5062330"/>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031306F-4767-AE0D-777B-179F35FAB489}"/>
              </a:ext>
            </a:extLst>
          </p:cNvPr>
          <p:cNvSpPr/>
          <p:nvPr/>
        </p:nvSpPr>
        <p:spPr>
          <a:xfrm>
            <a:off x="2060712" y="5320744"/>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56C0C9-F55D-8C23-0D76-F6FD89ACC6B5}"/>
              </a:ext>
            </a:extLst>
          </p:cNvPr>
          <p:cNvSpPr/>
          <p:nvPr/>
        </p:nvSpPr>
        <p:spPr>
          <a:xfrm>
            <a:off x="2696818" y="6076123"/>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CE1D1B0-6765-123C-6838-48033D0F770B}"/>
              </a:ext>
            </a:extLst>
          </p:cNvPr>
          <p:cNvSpPr/>
          <p:nvPr/>
        </p:nvSpPr>
        <p:spPr>
          <a:xfrm>
            <a:off x="3253409" y="5837584"/>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B79206A-66E1-DCC2-E39D-A0AD578DD7D3}"/>
              </a:ext>
            </a:extLst>
          </p:cNvPr>
          <p:cNvSpPr/>
          <p:nvPr/>
        </p:nvSpPr>
        <p:spPr>
          <a:xfrm>
            <a:off x="2696818" y="5579166"/>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93952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With and Without Replacement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5" name="Freeform: Shape 4">
            <a:extLst>
              <a:ext uri="{FF2B5EF4-FFF2-40B4-BE49-F238E27FC236}">
                <a16:creationId xmlns:a16="http://schemas.microsoft.com/office/drawing/2014/main" id="{CBC46986-9500-1A91-351B-93B417CB46E2}"/>
              </a:ext>
            </a:extLst>
          </p:cNvPr>
          <p:cNvSpPr/>
          <p:nvPr/>
        </p:nvSpPr>
        <p:spPr>
          <a:xfrm>
            <a:off x="1268987" y="4114800"/>
            <a:ext cx="2905448" cy="2826846"/>
          </a:xfrm>
          <a:custGeom>
            <a:avLst/>
            <a:gdLst>
              <a:gd name="connsiteX0" fmla="*/ 236340 w 2905448"/>
              <a:gd name="connsiteY0" fmla="*/ 201665 h 2826846"/>
              <a:gd name="connsiteX1" fmla="*/ 236340 w 2905448"/>
              <a:gd name="connsiteY1" fmla="*/ 2327800 h 2826846"/>
              <a:gd name="connsiteX2" fmla="*/ 2692461 w 2905448"/>
              <a:gd name="connsiteY2" fmla="*/ 2667981 h 2826846"/>
              <a:gd name="connsiteX3" fmla="*/ 2777155 w 2905448"/>
              <a:gd name="connsiteY3" fmla="*/ 230013 h 2826846"/>
              <a:gd name="connsiteX4" fmla="*/ 2777155 w 2905448"/>
              <a:gd name="connsiteY4" fmla="*/ 244187 h 2826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448" h="2826846" fill="none" extrusionOk="0">
                <a:moveTo>
                  <a:pt x="236340" y="201665"/>
                </a:moveTo>
                <a:cubicBezTo>
                  <a:pt x="107372" y="1064792"/>
                  <a:pt x="-115458" y="2017417"/>
                  <a:pt x="236340" y="2327800"/>
                </a:cubicBezTo>
                <a:cubicBezTo>
                  <a:pt x="649256" y="2771576"/>
                  <a:pt x="2264327" y="3033087"/>
                  <a:pt x="2692461" y="2667981"/>
                </a:cubicBezTo>
                <a:cubicBezTo>
                  <a:pt x="3115931" y="2318349"/>
                  <a:pt x="2777154" y="230013"/>
                  <a:pt x="2777155" y="230013"/>
                </a:cubicBezTo>
                <a:cubicBezTo>
                  <a:pt x="2829941" y="-179196"/>
                  <a:pt x="2793583" y="28806"/>
                  <a:pt x="2777155" y="244187"/>
                </a:cubicBezTo>
              </a:path>
              <a:path w="2905448" h="2826846" stroke="0" extrusionOk="0">
                <a:moveTo>
                  <a:pt x="236340" y="201665"/>
                </a:moveTo>
                <a:cubicBezTo>
                  <a:pt x="-67254" y="1063436"/>
                  <a:pt x="-165559" y="1924077"/>
                  <a:pt x="236340" y="2327800"/>
                </a:cubicBezTo>
                <a:cubicBezTo>
                  <a:pt x="670206" y="2789162"/>
                  <a:pt x="2270420" y="3061195"/>
                  <a:pt x="2692461" y="2667981"/>
                </a:cubicBezTo>
                <a:cubicBezTo>
                  <a:pt x="3115930" y="2318349"/>
                  <a:pt x="2777155" y="230013"/>
                  <a:pt x="2777155" y="230013"/>
                </a:cubicBezTo>
                <a:cubicBezTo>
                  <a:pt x="2792039" y="-176811"/>
                  <a:pt x="2792052" y="49733"/>
                  <a:pt x="2777155" y="244187"/>
                </a:cubicBezTo>
              </a:path>
            </a:pathLst>
          </a:custGeom>
          <a:ln w="76200">
            <a:solidFill>
              <a:schemeClr val="tx1"/>
            </a:solidFill>
            <a:extLst>
              <a:ext uri="{C807C97D-BFC1-408E-A445-0C87EB9F89A2}">
                <ask:lineSketchStyleProps xmlns:ask="http://schemas.microsoft.com/office/drawing/2018/sketchyshapes" sd="2650216993">
                  <a:custGeom>
                    <a:avLst/>
                    <a:gdLst>
                      <a:gd name="connsiteX0" fmla="*/ 221883 w 2727719"/>
                      <a:gd name="connsiteY0" fmla="*/ 282820 h 3964432"/>
                      <a:gd name="connsiteX1" fmla="*/ 221883 w 2727719"/>
                      <a:gd name="connsiteY1" fmla="*/ 3264559 h 3964432"/>
                      <a:gd name="connsiteX2" fmla="*/ 2527761 w 2727719"/>
                      <a:gd name="connsiteY2" fmla="*/ 3741637 h 3964432"/>
                      <a:gd name="connsiteX3" fmla="*/ 2607274 w 2727719"/>
                      <a:gd name="connsiteY3" fmla="*/ 322576 h 3964432"/>
                      <a:gd name="connsiteX4" fmla="*/ 2607274 w 2727719"/>
                      <a:gd name="connsiteY4" fmla="*/ 342454 h 39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7719" h="3964432">
                        <a:moveTo>
                          <a:pt x="221883" y="282820"/>
                        </a:moveTo>
                        <a:cubicBezTo>
                          <a:pt x="29726" y="1485454"/>
                          <a:pt x="-162430" y="2688089"/>
                          <a:pt x="221883" y="3264559"/>
                        </a:cubicBezTo>
                        <a:cubicBezTo>
                          <a:pt x="606196" y="3841029"/>
                          <a:pt x="2130196" y="4231967"/>
                          <a:pt x="2527761" y="3741637"/>
                        </a:cubicBezTo>
                        <a:cubicBezTo>
                          <a:pt x="2925326" y="3251307"/>
                          <a:pt x="2607274" y="322576"/>
                          <a:pt x="2607274" y="322576"/>
                        </a:cubicBezTo>
                        <a:cubicBezTo>
                          <a:pt x="2620526" y="-243954"/>
                          <a:pt x="2613900" y="49250"/>
                          <a:pt x="2607274" y="342454"/>
                        </a:cubicBezTo>
                      </a:path>
                    </a:pathLst>
                  </a:custGeom>
                  <ask:type>
                    <ask:lineSketchCurve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Oval 5">
            <a:extLst>
              <a:ext uri="{FF2B5EF4-FFF2-40B4-BE49-F238E27FC236}">
                <a16:creationId xmlns:a16="http://schemas.microsoft.com/office/drawing/2014/main" id="{FB80B1EA-5405-8557-0141-C001A0C477D6}"/>
              </a:ext>
            </a:extLst>
          </p:cNvPr>
          <p:cNvSpPr/>
          <p:nvPr/>
        </p:nvSpPr>
        <p:spPr>
          <a:xfrm>
            <a:off x="1828800" y="4909930"/>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87032A5-FE99-DB28-167D-BB8827E4118C}"/>
              </a:ext>
            </a:extLst>
          </p:cNvPr>
          <p:cNvSpPr/>
          <p:nvPr/>
        </p:nvSpPr>
        <p:spPr>
          <a:xfrm>
            <a:off x="1981200" y="5877339"/>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E601391-94B7-1AF7-AAD4-DE20DC9D1189}"/>
              </a:ext>
            </a:extLst>
          </p:cNvPr>
          <p:cNvSpPr/>
          <p:nvPr/>
        </p:nvSpPr>
        <p:spPr>
          <a:xfrm>
            <a:off x="3014870" y="5062330"/>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031306F-4767-AE0D-777B-179F35FAB489}"/>
              </a:ext>
            </a:extLst>
          </p:cNvPr>
          <p:cNvSpPr/>
          <p:nvPr/>
        </p:nvSpPr>
        <p:spPr>
          <a:xfrm>
            <a:off x="2060712" y="5320744"/>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56C0C9-F55D-8C23-0D76-F6FD89ACC6B5}"/>
              </a:ext>
            </a:extLst>
          </p:cNvPr>
          <p:cNvSpPr/>
          <p:nvPr/>
        </p:nvSpPr>
        <p:spPr>
          <a:xfrm>
            <a:off x="2696818" y="6076123"/>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CE1D1B0-6765-123C-6838-48033D0F770B}"/>
              </a:ext>
            </a:extLst>
          </p:cNvPr>
          <p:cNvSpPr/>
          <p:nvPr/>
        </p:nvSpPr>
        <p:spPr>
          <a:xfrm>
            <a:off x="5663506" y="3798159"/>
            <a:ext cx="1080051" cy="1139686"/>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B79206A-66E1-DCC2-E39D-A0AD578DD7D3}"/>
              </a:ext>
            </a:extLst>
          </p:cNvPr>
          <p:cNvSpPr/>
          <p:nvPr/>
        </p:nvSpPr>
        <p:spPr>
          <a:xfrm>
            <a:off x="2696818" y="5579166"/>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2FBB90F-AA8C-C05E-68CB-026B802B6821}"/>
              </a:ext>
            </a:extLst>
          </p:cNvPr>
          <p:cNvSpPr txBox="1"/>
          <p:nvPr/>
        </p:nvSpPr>
        <p:spPr>
          <a:xfrm>
            <a:off x="7314824" y="1613473"/>
            <a:ext cx="7082912" cy="2062103"/>
          </a:xfrm>
          <a:prstGeom prst="rect">
            <a:avLst/>
          </a:prstGeom>
          <a:solidFill>
            <a:srgbClr val="FFC000"/>
          </a:solidFill>
          <a:ln>
            <a:solidFill>
              <a:schemeClr val="tx1"/>
            </a:solidFill>
          </a:ln>
        </p:spPr>
        <p:txBody>
          <a:bodyPr wrap="square">
            <a:spAutoFit/>
          </a:bodyPr>
          <a:lstStyle/>
          <a:p>
            <a:pPr algn="just"/>
            <a:r>
              <a:rPr lang="en-US" sz="3200" dirty="0"/>
              <a:t>If the elements of a sample are drawn randomly one by one and after each draw the element is returned to the population = With Replacement</a:t>
            </a:r>
          </a:p>
        </p:txBody>
      </p:sp>
      <p:sp>
        <p:nvSpPr>
          <p:cNvPr id="14" name="Freeform: Shape 13">
            <a:extLst>
              <a:ext uri="{FF2B5EF4-FFF2-40B4-BE49-F238E27FC236}">
                <a16:creationId xmlns:a16="http://schemas.microsoft.com/office/drawing/2014/main" id="{664AC1AF-8FD7-332E-4844-5A3E8BA3B484}"/>
              </a:ext>
            </a:extLst>
          </p:cNvPr>
          <p:cNvSpPr/>
          <p:nvPr/>
        </p:nvSpPr>
        <p:spPr>
          <a:xfrm>
            <a:off x="815009" y="3299791"/>
            <a:ext cx="6499815" cy="4691270"/>
          </a:xfrm>
          <a:custGeom>
            <a:avLst/>
            <a:gdLst>
              <a:gd name="connsiteX0" fmla="*/ 12579 w 6499815"/>
              <a:gd name="connsiteY0" fmla="*/ 2000010 h 4691270"/>
              <a:gd name="connsiteX1" fmla="*/ 911585 w 6499815"/>
              <a:gd name="connsiteY1" fmla="*/ 538063 h 4691270"/>
              <a:gd name="connsiteX2" fmla="*/ 2709596 w 6499815"/>
              <a:gd name="connsiteY2" fmla="*/ 215295 h 4691270"/>
              <a:gd name="connsiteX3" fmla="*/ 4595745 w 6499815"/>
              <a:gd name="connsiteY3" fmla="*/ 6446 h 4691270"/>
              <a:gd name="connsiteX4" fmla="*/ 5970694 w 6499815"/>
              <a:gd name="connsiteY4" fmla="*/ 196308 h 4691270"/>
              <a:gd name="connsiteX5" fmla="*/ 6481893 w 6499815"/>
              <a:gd name="connsiteY5" fmla="*/ 1468393 h 4691270"/>
              <a:gd name="connsiteX6" fmla="*/ 6358501 w 6499815"/>
              <a:gd name="connsiteY6" fmla="*/ 1981024 h 4691270"/>
              <a:gd name="connsiteX7" fmla="*/ 6111714 w 6499815"/>
              <a:gd name="connsiteY7" fmla="*/ 2550615 h 4691270"/>
              <a:gd name="connsiteX8" fmla="*/ 6129342 w 6499815"/>
              <a:gd name="connsiteY8" fmla="*/ 3632836 h 4691270"/>
              <a:gd name="connsiteX9" fmla="*/ 5706281 w 6499815"/>
              <a:gd name="connsiteY9" fmla="*/ 4563165 h 4691270"/>
              <a:gd name="connsiteX10" fmla="*/ 3908269 w 6499815"/>
              <a:gd name="connsiteY10" fmla="*/ 4639111 h 4691270"/>
              <a:gd name="connsiteX11" fmla="*/ 1740080 w 6499815"/>
              <a:gd name="connsiteY11" fmla="*/ 4639111 h 4691270"/>
              <a:gd name="connsiteX12" fmla="*/ 1140742 w 6499815"/>
              <a:gd name="connsiteY12" fmla="*/ 3974589 h 4691270"/>
              <a:gd name="connsiteX13" fmla="*/ 435640 w 6499815"/>
              <a:gd name="connsiteY13" fmla="*/ 3101218 h 4691270"/>
              <a:gd name="connsiteX14" fmla="*/ 12579 w 6499815"/>
              <a:gd name="connsiteY14" fmla="*/ 2000010 h 469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99815" h="4691270" extrusionOk="0">
                <a:moveTo>
                  <a:pt x="12579" y="2000010"/>
                </a:moveTo>
                <a:cubicBezTo>
                  <a:pt x="61150" y="1478835"/>
                  <a:pt x="448461" y="923023"/>
                  <a:pt x="911585" y="538063"/>
                </a:cubicBezTo>
                <a:cubicBezTo>
                  <a:pt x="1423071" y="190441"/>
                  <a:pt x="1980504" y="275368"/>
                  <a:pt x="2709596" y="215295"/>
                </a:cubicBezTo>
                <a:cubicBezTo>
                  <a:pt x="3349569" y="161999"/>
                  <a:pt x="3951022" y="11041"/>
                  <a:pt x="4595745" y="6446"/>
                </a:cubicBezTo>
                <a:cubicBezTo>
                  <a:pt x="5139390" y="9757"/>
                  <a:pt x="5675386" y="-87346"/>
                  <a:pt x="5970694" y="196308"/>
                </a:cubicBezTo>
                <a:cubicBezTo>
                  <a:pt x="6260872" y="450024"/>
                  <a:pt x="6457164" y="1167151"/>
                  <a:pt x="6481893" y="1468393"/>
                </a:cubicBezTo>
                <a:cubicBezTo>
                  <a:pt x="6568798" y="1764739"/>
                  <a:pt x="6418983" y="1810487"/>
                  <a:pt x="6358501" y="1981024"/>
                </a:cubicBezTo>
                <a:cubicBezTo>
                  <a:pt x="6301177" y="2162670"/>
                  <a:pt x="6155724" y="2297278"/>
                  <a:pt x="6111714" y="2550615"/>
                </a:cubicBezTo>
                <a:cubicBezTo>
                  <a:pt x="6078254" y="2847299"/>
                  <a:pt x="6202616" y="3305394"/>
                  <a:pt x="6129342" y="3632836"/>
                </a:cubicBezTo>
                <a:cubicBezTo>
                  <a:pt x="6036663" y="3895330"/>
                  <a:pt x="6056981" y="4398139"/>
                  <a:pt x="5706281" y="4563165"/>
                </a:cubicBezTo>
                <a:cubicBezTo>
                  <a:pt x="5307010" y="4674154"/>
                  <a:pt x="4516941" y="4589060"/>
                  <a:pt x="3908269" y="4639111"/>
                </a:cubicBezTo>
                <a:cubicBezTo>
                  <a:pt x="3221535" y="4627157"/>
                  <a:pt x="2241643" y="4673521"/>
                  <a:pt x="1740080" y="4639111"/>
                </a:cubicBezTo>
                <a:cubicBezTo>
                  <a:pt x="1242456" y="4502686"/>
                  <a:pt x="1350582" y="4220826"/>
                  <a:pt x="1140742" y="3974589"/>
                </a:cubicBezTo>
                <a:cubicBezTo>
                  <a:pt x="908278" y="3730534"/>
                  <a:pt x="608143" y="3376177"/>
                  <a:pt x="435640" y="3101218"/>
                </a:cubicBezTo>
                <a:cubicBezTo>
                  <a:pt x="252032" y="2769375"/>
                  <a:pt x="-21488" y="2428339"/>
                  <a:pt x="12579" y="2000010"/>
                </a:cubicBezTo>
                <a:close/>
              </a:path>
            </a:pathLst>
          </a:custGeom>
          <a:noFill/>
          <a:ln w="38100">
            <a:solidFill>
              <a:srgbClr val="FF0000"/>
            </a:solidFill>
            <a:prstDash val="lgDash"/>
            <a:extLst>
              <a:ext uri="{C807C97D-BFC1-408E-A445-0C87EB9F89A2}">
                <ask:lineSketchStyleProps xmlns:ask="http://schemas.microsoft.com/office/drawing/2018/sketchyshapes" sd="3203023695">
                  <a:custGeom>
                    <a:avLst/>
                    <a:gdLst>
                      <a:gd name="connsiteX0" fmla="*/ 14186 w 7329717"/>
                      <a:gd name="connsiteY0" fmla="*/ 2093966 h 4911653"/>
                      <a:gd name="connsiteX1" fmla="*/ 1027977 w 7329717"/>
                      <a:gd name="connsiteY1" fmla="*/ 563340 h 4911653"/>
                      <a:gd name="connsiteX2" fmla="*/ 3055560 w 7329717"/>
                      <a:gd name="connsiteY2" fmla="*/ 225410 h 4911653"/>
                      <a:gd name="connsiteX3" fmla="*/ 5182534 w 7329717"/>
                      <a:gd name="connsiteY3" fmla="*/ 6749 h 4911653"/>
                      <a:gd name="connsiteX4" fmla="*/ 6733038 w 7329717"/>
                      <a:gd name="connsiteY4" fmla="*/ 205531 h 4911653"/>
                      <a:gd name="connsiteX5" fmla="*/ 7309507 w 7329717"/>
                      <a:gd name="connsiteY5" fmla="*/ 1537375 h 4911653"/>
                      <a:gd name="connsiteX6" fmla="*/ 7170360 w 7329717"/>
                      <a:gd name="connsiteY6" fmla="*/ 2074088 h 4911653"/>
                      <a:gd name="connsiteX7" fmla="*/ 6892064 w 7329717"/>
                      <a:gd name="connsiteY7" fmla="*/ 2670436 h 4911653"/>
                      <a:gd name="connsiteX8" fmla="*/ 6911942 w 7329717"/>
                      <a:gd name="connsiteY8" fmla="*/ 3803497 h 4911653"/>
                      <a:gd name="connsiteX9" fmla="*/ 6434864 w 7329717"/>
                      <a:gd name="connsiteY9" fmla="*/ 4777531 h 4911653"/>
                      <a:gd name="connsiteX10" fmla="*/ 4407281 w 7329717"/>
                      <a:gd name="connsiteY10" fmla="*/ 4857044 h 4911653"/>
                      <a:gd name="connsiteX11" fmla="*/ 1962255 w 7329717"/>
                      <a:gd name="connsiteY11" fmla="*/ 4857044 h 4911653"/>
                      <a:gd name="connsiteX12" fmla="*/ 1286394 w 7329717"/>
                      <a:gd name="connsiteY12" fmla="*/ 4161305 h 4911653"/>
                      <a:gd name="connsiteX13" fmla="*/ 491264 w 7329717"/>
                      <a:gd name="connsiteY13" fmla="*/ 3246905 h 4911653"/>
                      <a:gd name="connsiteX14" fmla="*/ 14186 w 7329717"/>
                      <a:gd name="connsiteY14" fmla="*/ 2093966 h 491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29717" h="4911653">
                        <a:moveTo>
                          <a:pt x="14186" y="2093966"/>
                        </a:moveTo>
                        <a:cubicBezTo>
                          <a:pt x="103638" y="1646705"/>
                          <a:pt x="521081" y="874766"/>
                          <a:pt x="1027977" y="563340"/>
                        </a:cubicBezTo>
                        <a:cubicBezTo>
                          <a:pt x="1534873" y="251914"/>
                          <a:pt x="2363134" y="318175"/>
                          <a:pt x="3055560" y="225410"/>
                        </a:cubicBezTo>
                        <a:cubicBezTo>
                          <a:pt x="3747986" y="132645"/>
                          <a:pt x="4569621" y="10062"/>
                          <a:pt x="5182534" y="6749"/>
                        </a:cubicBezTo>
                        <a:cubicBezTo>
                          <a:pt x="5795447" y="3436"/>
                          <a:pt x="6378543" y="-49573"/>
                          <a:pt x="6733038" y="205531"/>
                        </a:cubicBezTo>
                        <a:cubicBezTo>
                          <a:pt x="7087533" y="460635"/>
                          <a:pt x="7236620" y="1225949"/>
                          <a:pt x="7309507" y="1537375"/>
                        </a:cubicBezTo>
                        <a:cubicBezTo>
                          <a:pt x="7382394" y="1848801"/>
                          <a:pt x="7239934" y="1885245"/>
                          <a:pt x="7170360" y="2074088"/>
                        </a:cubicBezTo>
                        <a:cubicBezTo>
                          <a:pt x="7100786" y="2262931"/>
                          <a:pt x="6935134" y="2382201"/>
                          <a:pt x="6892064" y="2670436"/>
                        </a:cubicBezTo>
                        <a:cubicBezTo>
                          <a:pt x="6848994" y="2958671"/>
                          <a:pt x="6988142" y="3452315"/>
                          <a:pt x="6911942" y="3803497"/>
                        </a:cubicBezTo>
                        <a:cubicBezTo>
                          <a:pt x="6835742" y="4154679"/>
                          <a:pt x="6852307" y="4601940"/>
                          <a:pt x="6434864" y="4777531"/>
                        </a:cubicBezTo>
                        <a:cubicBezTo>
                          <a:pt x="6017421" y="4953122"/>
                          <a:pt x="5152716" y="4843792"/>
                          <a:pt x="4407281" y="4857044"/>
                        </a:cubicBezTo>
                        <a:cubicBezTo>
                          <a:pt x="3661846" y="4870296"/>
                          <a:pt x="2482403" y="4973001"/>
                          <a:pt x="1962255" y="4857044"/>
                        </a:cubicBezTo>
                        <a:cubicBezTo>
                          <a:pt x="1442107" y="4741088"/>
                          <a:pt x="1531559" y="4429662"/>
                          <a:pt x="1286394" y="4161305"/>
                        </a:cubicBezTo>
                        <a:cubicBezTo>
                          <a:pt x="1041229" y="3892948"/>
                          <a:pt x="703299" y="3584835"/>
                          <a:pt x="491264" y="3246905"/>
                        </a:cubicBezTo>
                        <a:cubicBezTo>
                          <a:pt x="279229" y="2908975"/>
                          <a:pt x="-75266" y="2541227"/>
                          <a:pt x="14186" y="2093966"/>
                        </a:cubicBezTo>
                        <a:close/>
                      </a:path>
                    </a:pathLst>
                  </a:custGeom>
                  <ask:type>
                    <ask:lineSketchCurved/>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14">
            <a:extLst>
              <a:ext uri="{FF2B5EF4-FFF2-40B4-BE49-F238E27FC236}">
                <a16:creationId xmlns:a16="http://schemas.microsoft.com/office/drawing/2014/main" id="{97FC98D4-C953-AFD4-BD62-79FAC7FA5418}"/>
              </a:ext>
            </a:extLst>
          </p:cNvPr>
          <p:cNvSpPr txBox="1"/>
          <p:nvPr/>
        </p:nvSpPr>
        <p:spPr>
          <a:xfrm>
            <a:off x="2696818" y="7249371"/>
            <a:ext cx="3124317" cy="523220"/>
          </a:xfrm>
          <a:prstGeom prst="rect">
            <a:avLst/>
          </a:prstGeom>
          <a:solidFill>
            <a:srgbClr val="FFC000"/>
          </a:solidFill>
          <a:ln>
            <a:solidFill>
              <a:schemeClr val="tx1"/>
            </a:solidFill>
          </a:ln>
        </p:spPr>
        <p:txBody>
          <a:bodyPr wrap="none" rtlCol="0">
            <a:spAutoFit/>
          </a:bodyPr>
          <a:lstStyle/>
          <a:p>
            <a:r>
              <a:rPr lang="en-US" sz="2800" dirty="0"/>
              <a:t>With Replacement</a:t>
            </a:r>
          </a:p>
        </p:txBody>
      </p:sp>
    </p:spTree>
    <p:extLst>
      <p:ext uri="{BB962C8B-B14F-4D97-AF65-F5344CB8AC3E}">
        <p14:creationId xmlns:p14="http://schemas.microsoft.com/office/powerpoint/2010/main" val="251600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With and Without Replacement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5" name="Freeform: Shape 4">
            <a:extLst>
              <a:ext uri="{FF2B5EF4-FFF2-40B4-BE49-F238E27FC236}">
                <a16:creationId xmlns:a16="http://schemas.microsoft.com/office/drawing/2014/main" id="{CBC46986-9500-1A91-351B-93B417CB46E2}"/>
              </a:ext>
            </a:extLst>
          </p:cNvPr>
          <p:cNvSpPr/>
          <p:nvPr/>
        </p:nvSpPr>
        <p:spPr>
          <a:xfrm>
            <a:off x="1268987" y="4114800"/>
            <a:ext cx="2905448" cy="2826846"/>
          </a:xfrm>
          <a:custGeom>
            <a:avLst/>
            <a:gdLst>
              <a:gd name="connsiteX0" fmla="*/ 236340 w 2905448"/>
              <a:gd name="connsiteY0" fmla="*/ 201665 h 2826846"/>
              <a:gd name="connsiteX1" fmla="*/ 236340 w 2905448"/>
              <a:gd name="connsiteY1" fmla="*/ 2327800 h 2826846"/>
              <a:gd name="connsiteX2" fmla="*/ 2692461 w 2905448"/>
              <a:gd name="connsiteY2" fmla="*/ 2667981 h 2826846"/>
              <a:gd name="connsiteX3" fmla="*/ 2777155 w 2905448"/>
              <a:gd name="connsiteY3" fmla="*/ 230013 h 2826846"/>
              <a:gd name="connsiteX4" fmla="*/ 2777155 w 2905448"/>
              <a:gd name="connsiteY4" fmla="*/ 244187 h 2826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448" h="2826846" fill="none" extrusionOk="0">
                <a:moveTo>
                  <a:pt x="236340" y="201665"/>
                </a:moveTo>
                <a:cubicBezTo>
                  <a:pt x="107372" y="1064792"/>
                  <a:pt x="-115458" y="2017417"/>
                  <a:pt x="236340" y="2327800"/>
                </a:cubicBezTo>
                <a:cubicBezTo>
                  <a:pt x="649256" y="2771576"/>
                  <a:pt x="2264327" y="3033087"/>
                  <a:pt x="2692461" y="2667981"/>
                </a:cubicBezTo>
                <a:cubicBezTo>
                  <a:pt x="3115931" y="2318349"/>
                  <a:pt x="2777154" y="230013"/>
                  <a:pt x="2777155" y="230013"/>
                </a:cubicBezTo>
                <a:cubicBezTo>
                  <a:pt x="2829941" y="-179196"/>
                  <a:pt x="2793583" y="28806"/>
                  <a:pt x="2777155" y="244187"/>
                </a:cubicBezTo>
              </a:path>
              <a:path w="2905448" h="2826846" stroke="0" extrusionOk="0">
                <a:moveTo>
                  <a:pt x="236340" y="201665"/>
                </a:moveTo>
                <a:cubicBezTo>
                  <a:pt x="-67254" y="1063436"/>
                  <a:pt x="-165559" y="1924077"/>
                  <a:pt x="236340" y="2327800"/>
                </a:cubicBezTo>
                <a:cubicBezTo>
                  <a:pt x="670206" y="2789162"/>
                  <a:pt x="2270420" y="3061195"/>
                  <a:pt x="2692461" y="2667981"/>
                </a:cubicBezTo>
                <a:cubicBezTo>
                  <a:pt x="3115930" y="2318349"/>
                  <a:pt x="2777155" y="230013"/>
                  <a:pt x="2777155" y="230013"/>
                </a:cubicBezTo>
                <a:cubicBezTo>
                  <a:pt x="2792039" y="-176811"/>
                  <a:pt x="2792052" y="49733"/>
                  <a:pt x="2777155" y="244187"/>
                </a:cubicBezTo>
              </a:path>
            </a:pathLst>
          </a:custGeom>
          <a:ln w="76200">
            <a:solidFill>
              <a:schemeClr val="tx1"/>
            </a:solidFill>
            <a:extLst>
              <a:ext uri="{C807C97D-BFC1-408E-A445-0C87EB9F89A2}">
                <ask:lineSketchStyleProps xmlns:ask="http://schemas.microsoft.com/office/drawing/2018/sketchyshapes" sd="2650216993">
                  <a:custGeom>
                    <a:avLst/>
                    <a:gdLst>
                      <a:gd name="connsiteX0" fmla="*/ 221883 w 2727719"/>
                      <a:gd name="connsiteY0" fmla="*/ 282820 h 3964432"/>
                      <a:gd name="connsiteX1" fmla="*/ 221883 w 2727719"/>
                      <a:gd name="connsiteY1" fmla="*/ 3264559 h 3964432"/>
                      <a:gd name="connsiteX2" fmla="*/ 2527761 w 2727719"/>
                      <a:gd name="connsiteY2" fmla="*/ 3741637 h 3964432"/>
                      <a:gd name="connsiteX3" fmla="*/ 2607274 w 2727719"/>
                      <a:gd name="connsiteY3" fmla="*/ 322576 h 3964432"/>
                      <a:gd name="connsiteX4" fmla="*/ 2607274 w 2727719"/>
                      <a:gd name="connsiteY4" fmla="*/ 342454 h 39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7719" h="3964432">
                        <a:moveTo>
                          <a:pt x="221883" y="282820"/>
                        </a:moveTo>
                        <a:cubicBezTo>
                          <a:pt x="29726" y="1485454"/>
                          <a:pt x="-162430" y="2688089"/>
                          <a:pt x="221883" y="3264559"/>
                        </a:cubicBezTo>
                        <a:cubicBezTo>
                          <a:pt x="606196" y="3841029"/>
                          <a:pt x="2130196" y="4231967"/>
                          <a:pt x="2527761" y="3741637"/>
                        </a:cubicBezTo>
                        <a:cubicBezTo>
                          <a:pt x="2925326" y="3251307"/>
                          <a:pt x="2607274" y="322576"/>
                          <a:pt x="2607274" y="322576"/>
                        </a:cubicBezTo>
                        <a:cubicBezTo>
                          <a:pt x="2620526" y="-243954"/>
                          <a:pt x="2613900" y="49250"/>
                          <a:pt x="2607274" y="342454"/>
                        </a:cubicBezTo>
                      </a:path>
                    </a:pathLst>
                  </a:custGeom>
                  <ask:type>
                    <ask:lineSketchCurve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Oval 5">
            <a:extLst>
              <a:ext uri="{FF2B5EF4-FFF2-40B4-BE49-F238E27FC236}">
                <a16:creationId xmlns:a16="http://schemas.microsoft.com/office/drawing/2014/main" id="{FB80B1EA-5405-8557-0141-C001A0C477D6}"/>
              </a:ext>
            </a:extLst>
          </p:cNvPr>
          <p:cNvSpPr/>
          <p:nvPr/>
        </p:nvSpPr>
        <p:spPr>
          <a:xfrm>
            <a:off x="1828800" y="4909930"/>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87032A5-FE99-DB28-167D-BB8827E4118C}"/>
              </a:ext>
            </a:extLst>
          </p:cNvPr>
          <p:cNvSpPr/>
          <p:nvPr/>
        </p:nvSpPr>
        <p:spPr>
          <a:xfrm>
            <a:off x="1981200" y="5877339"/>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E601391-94B7-1AF7-AAD4-DE20DC9D1189}"/>
              </a:ext>
            </a:extLst>
          </p:cNvPr>
          <p:cNvSpPr/>
          <p:nvPr/>
        </p:nvSpPr>
        <p:spPr>
          <a:xfrm>
            <a:off x="3014870" y="5062330"/>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031306F-4767-AE0D-777B-179F35FAB489}"/>
              </a:ext>
            </a:extLst>
          </p:cNvPr>
          <p:cNvSpPr/>
          <p:nvPr/>
        </p:nvSpPr>
        <p:spPr>
          <a:xfrm>
            <a:off x="2060712" y="5320744"/>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56C0C9-F55D-8C23-0D76-F6FD89ACC6B5}"/>
              </a:ext>
            </a:extLst>
          </p:cNvPr>
          <p:cNvSpPr/>
          <p:nvPr/>
        </p:nvSpPr>
        <p:spPr>
          <a:xfrm>
            <a:off x="2696818" y="6076123"/>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CE1D1B0-6765-123C-6838-48033D0F770B}"/>
              </a:ext>
            </a:extLst>
          </p:cNvPr>
          <p:cNvSpPr/>
          <p:nvPr/>
        </p:nvSpPr>
        <p:spPr>
          <a:xfrm>
            <a:off x="3253409" y="5837584"/>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B79206A-66E1-DCC2-E39D-A0AD578DD7D3}"/>
              </a:ext>
            </a:extLst>
          </p:cNvPr>
          <p:cNvSpPr/>
          <p:nvPr/>
        </p:nvSpPr>
        <p:spPr>
          <a:xfrm>
            <a:off x="2696818" y="5579166"/>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0213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With and Without Replacement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5" name="Freeform: Shape 4">
            <a:extLst>
              <a:ext uri="{FF2B5EF4-FFF2-40B4-BE49-F238E27FC236}">
                <a16:creationId xmlns:a16="http://schemas.microsoft.com/office/drawing/2014/main" id="{CBC46986-9500-1A91-351B-93B417CB46E2}"/>
              </a:ext>
            </a:extLst>
          </p:cNvPr>
          <p:cNvSpPr/>
          <p:nvPr/>
        </p:nvSpPr>
        <p:spPr>
          <a:xfrm>
            <a:off x="1268987" y="4114800"/>
            <a:ext cx="2905448" cy="2826846"/>
          </a:xfrm>
          <a:custGeom>
            <a:avLst/>
            <a:gdLst>
              <a:gd name="connsiteX0" fmla="*/ 236340 w 2905448"/>
              <a:gd name="connsiteY0" fmla="*/ 201665 h 2826846"/>
              <a:gd name="connsiteX1" fmla="*/ 236340 w 2905448"/>
              <a:gd name="connsiteY1" fmla="*/ 2327800 h 2826846"/>
              <a:gd name="connsiteX2" fmla="*/ 2692461 w 2905448"/>
              <a:gd name="connsiteY2" fmla="*/ 2667981 h 2826846"/>
              <a:gd name="connsiteX3" fmla="*/ 2777155 w 2905448"/>
              <a:gd name="connsiteY3" fmla="*/ 230013 h 2826846"/>
              <a:gd name="connsiteX4" fmla="*/ 2777155 w 2905448"/>
              <a:gd name="connsiteY4" fmla="*/ 244187 h 2826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448" h="2826846" fill="none" extrusionOk="0">
                <a:moveTo>
                  <a:pt x="236340" y="201665"/>
                </a:moveTo>
                <a:cubicBezTo>
                  <a:pt x="107372" y="1064792"/>
                  <a:pt x="-115458" y="2017417"/>
                  <a:pt x="236340" y="2327800"/>
                </a:cubicBezTo>
                <a:cubicBezTo>
                  <a:pt x="649256" y="2771576"/>
                  <a:pt x="2264327" y="3033087"/>
                  <a:pt x="2692461" y="2667981"/>
                </a:cubicBezTo>
                <a:cubicBezTo>
                  <a:pt x="3115931" y="2318349"/>
                  <a:pt x="2777154" y="230013"/>
                  <a:pt x="2777155" y="230013"/>
                </a:cubicBezTo>
                <a:cubicBezTo>
                  <a:pt x="2829941" y="-179196"/>
                  <a:pt x="2793583" y="28806"/>
                  <a:pt x="2777155" y="244187"/>
                </a:cubicBezTo>
              </a:path>
              <a:path w="2905448" h="2826846" stroke="0" extrusionOk="0">
                <a:moveTo>
                  <a:pt x="236340" y="201665"/>
                </a:moveTo>
                <a:cubicBezTo>
                  <a:pt x="-67254" y="1063436"/>
                  <a:pt x="-165559" y="1924077"/>
                  <a:pt x="236340" y="2327800"/>
                </a:cubicBezTo>
                <a:cubicBezTo>
                  <a:pt x="670206" y="2789162"/>
                  <a:pt x="2270420" y="3061195"/>
                  <a:pt x="2692461" y="2667981"/>
                </a:cubicBezTo>
                <a:cubicBezTo>
                  <a:pt x="3115930" y="2318349"/>
                  <a:pt x="2777155" y="230013"/>
                  <a:pt x="2777155" y="230013"/>
                </a:cubicBezTo>
                <a:cubicBezTo>
                  <a:pt x="2792039" y="-176811"/>
                  <a:pt x="2792052" y="49733"/>
                  <a:pt x="2777155" y="244187"/>
                </a:cubicBezTo>
              </a:path>
            </a:pathLst>
          </a:custGeom>
          <a:ln w="76200">
            <a:solidFill>
              <a:schemeClr val="tx1"/>
            </a:solidFill>
            <a:extLst>
              <a:ext uri="{C807C97D-BFC1-408E-A445-0C87EB9F89A2}">
                <ask:lineSketchStyleProps xmlns:ask="http://schemas.microsoft.com/office/drawing/2018/sketchyshapes" sd="2650216993">
                  <a:custGeom>
                    <a:avLst/>
                    <a:gdLst>
                      <a:gd name="connsiteX0" fmla="*/ 221883 w 2727719"/>
                      <a:gd name="connsiteY0" fmla="*/ 282820 h 3964432"/>
                      <a:gd name="connsiteX1" fmla="*/ 221883 w 2727719"/>
                      <a:gd name="connsiteY1" fmla="*/ 3264559 h 3964432"/>
                      <a:gd name="connsiteX2" fmla="*/ 2527761 w 2727719"/>
                      <a:gd name="connsiteY2" fmla="*/ 3741637 h 3964432"/>
                      <a:gd name="connsiteX3" fmla="*/ 2607274 w 2727719"/>
                      <a:gd name="connsiteY3" fmla="*/ 322576 h 3964432"/>
                      <a:gd name="connsiteX4" fmla="*/ 2607274 w 2727719"/>
                      <a:gd name="connsiteY4" fmla="*/ 342454 h 39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7719" h="3964432">
                        <a:moveTo>
                          <a:pt x="221883" y="282820"/>
                        </a:moveTo>
                        <a:cubicBezTo>
                          <a:pt x="29726" y="1485454"/>
                          <a:pt x="-162430" y="2688089"/>
                          <a:pt x="221883" y="3264559"/>
                        </a:cubicBezTo>
                        <a:cubicBezTo>
                          <a:pt x="606196" y="3841029"/>
                          <a:pt x="2130196" y="4231967"/>
                          <a:pt x="2527761" y="3741637"/>
                        </a:cubicBezTo>
                        <a:cubicBezTo>
                          <a:pt x="2925326" y="3251307"/>
                          <a:pt x="2607274" y="322576"/>
                          <a:pt x="2607274" y="322576"/>
                        </a:cubicBezTo>
                        <a:cubicBezTo>
                          <a:pt x="2620526" y="-243954"/>
                          <a:pt x="2613900" y="49250"/>
                          <a:pt x="2607274" y="342454"/>
                        </a:cubicBezTo>
                      </a:path>
                    </a:pathLst>
                  </a:custGeom>
                  <ask:type>
                    <ask:lineSketchCurve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Oval 5">
            <a:extLst>
              <a:ext uri="{FF2B5EF4-FFF2-40B4-BE49-F238E27FC236}">
                <a16:creationId xmlns:a16="http://schemas.microsoft.com/office/drawing/2014/main" id="{FB80B1EA-5405-8557-0141-C001A0C477D6}"/>
              </a:ext>
            </a:extLst>
          </p:cNvPr>
          <p:cNvSpPr/>
          <p:nvPr/>
        </p:nvSpPr>
        <p:spPr>
          <a:xfrm>
            <a:off x="1828800" y="4909930"/>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87032A5-FE99-DB28-167D-BB8827E4118C}"/>
              </a:ext>
            </a:extLst>
          </p:cNvPr>
          <p:cNvSpPr/>
          <p:nvPr/>
        </p:nvSpPr>
        <p:spPr>
          <a:xfrm>
            <a:off x="1981200" y="5877339"/>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E601391-94B7-1AF7-AAD4-DE20DC9D1189}"/>
              </a:ext>
            </a:extLst>
          </p:cNvPr>
          <p:cNvSpPr/>
          <p:nvPr/>
        </p:nvSpPr>
        <p:spPr>
          <a:xfrm>
            <a:off x="3014870" y="5062330"/>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031306F-4767-AE0D-777B-179F35FAB489}"/>
              </a:ext>
            </a:extLst>
          </p:cNvPr>
          <p:cNvSpPr/>
          <p:nvPr/>
        </p:nvSpPr>
        <p:spPr>
          <a:xfrm>
            <a:off x="2060712" y="5320744"/>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56C0C9-F55D-8C23-0D76-F6FD89ACC6B5}"/>
              </a:ext>
            </a:extLst>
          </p:cNvPr>
          <p:cNvSpPr/>
          <p:nvPr/>
        </p:nvSpPr>
        <p:spPr>
          <a:xfrm>
            <a:off x="2696818" y="6076123"/>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CE1D1B0-6765-123C-6838-48033D0F770B}"/>
              </a:ext>
            </a:extLst>
          </p:cNvPr>
          <p:cNvSpPr/>
          <p:nvPr/>
        </p:nvSpPr>
        <p:spPr>
          <a:xfrm>
            <a:off x="5757695" y="4028662"/>
            <a:ext cx="1080051" cy="1139686"/>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B79206A-66E1-DCC2-E39D-A0AD578DD7D3}"/>
              </a:ext>
            </a:extLst>
          </p:cNvPr>
          <p:cNvSpPr/>
          <p:nvPr/>
        </p:nvSpPr>
        <p:spPr>
          <a:xfrm>
            <a:off x="2696818" y="5579166"/>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7549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FD319-BC56-263B-508D-2FB44DFF37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35345C-B028-FAC8-F0E8-3E91A0A400EB}"/>
              </a:ext>
            </a:extLst>
          </p:cNvPr>
          <p:cNvSpPr>
            <a:spLocks noGrp="1"/>
          </p:cNvSpPr>
          <p:nvPr>
            <p:ph type="title"/>
          </p:nvPr>
        </p:nvSpPr>
        <p:spPr>
          <a:xfrm>
            <a:off x="1283818" y="97470"/>
            <a:ext cx="12070080" cy="1931213"/>
          </a:xfrm>
        </p:spPr>
        <p:txBody>
          <a:bodyPr/>
          <a:lstStyle/>
          <a:p>
            <a:r>
              <a:rPr lang="en-US" dirty="0"/>
              <a:t>Types of Experiment</a:t>
            </a:r>
          </a:p>
        </p:txBody>
      </p:sp>
      <p:sp>
        <p:nvSpPr>
          <p:cNvPr id="3" name="Content Placeholder 2">
            <a:extLst>
              <a:ext uri="{FF2B5EF4-FFF2-40B4-BE49-F238E27FC236}">
                <a16:creationId xmlns:a16="http://schemas.microsoft.com/office/drawing/2014/main" id="{EDEBA031-EFC0-DF5E-4FB3-BCE1D2D67FB3}"/>
              </a:ext>
            </a:extLst>
          </p:cNvPr>
          <p:cNvSpPr>
            <a:spLocks noGrp="1"/>
          </p:cNvSpPr>
          <p:nvPr>
            <p:ph sz="quarter" idx="13"/>
          </p:nvPr>
        </p:nvSpPr>
        <p:spPr>
          <a:xfrm>
            <a:off x="1096529" y="2123351"/>
            <a:ext cx="12436591" cy="4993066"/>
          </a:xfrm>
        </p:spPr>
        <p:txBody>
          <a:bodyPr>
            <a:normAutofit/>
          </a:bodyPr>
          <a:lstStyle/>
          <a:p>
            <a:pPr algn="just"/>
            <a:r>
              <a:rPr lang="en-US" sz="3200" dirty="0"/>
              <a:t>Two types of experiment-</a:t>
            </a:r>
          </a:p>
          <a:p>
            <a:pPr algn="just"/>
            <a:endParaRPr lang="en-US" sz="3200" dirty="0"/>
          </a:p>
          <a:p>
            <a:pPr marL="514350" indent="-514350" algn="just">
              <a:buFont typeface="+mj-lt"/>
              <a:buAutoNum type="arabicPeriod"/>
            </a:pPr>
            <a:r>
              <a:rPr lang="en-US" sz="3200" dirty="0"/>
              <a:t>Deterministic: Whose outcome is predictable in advance</a:t>
            </a:r>
          </a:p>
          <a:p>
            <a:pPr marL="514350" indent="-514350" algn="just">
              <a:buFont typeface="+mj-lt"/>
              <a:buAutoNum type="arabicPeriod"/>
            </a:pPr>
            <a:endParaRPr lang="en-US" sz="3200" dirty="0"/>
          </a:p>
          <a:p>
            <a:pPr marL="514350" indent="-514350" algn="just">
              <a:buFont typeface="+mj-lt"/>
              <a:buAutoNum type="arabicPeriod"/>
            </a:pPr>
            <a:r>
              <a:rPr lang="en-US" sz="3200" dirty="0"/>
              <a:t>Probabilistic/Random: Whose outcome is not predictable</a:t>
            </a:r>
          </a:p>
        </p:txBody>
      </p:sp>
    </p:spTree>
    <p:extLst>
      <p:ext uri="{BB962C8B-B14F-4D97-AF65-F5344CB8AC3E}">
        <p14:creationId xmlns:p14="http://schemas.microsoft.com/office/powerpoint/2010/main" val="59208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With and Without Replacement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5" name="Freeform: Shape 4">
            <a:extLst>
              <a:ext uri="{FF2B5EF4-FFF2-40B4-BE49-F238E27FC236}">
                <a16:creationId xmlns:a16="http://schemas.microsoft.com/office/drawing/2014/main" id="{CBC46986-9500-1A91-351B-93B417CB46E2}"/>
              </a:ext>
            </a:extLst>
          </p:cNvPr>
          <p:cNvSpPr/>
          <p:nvPr/>
        </p:nvSpPr>
        <p:spPr>
          <a:xfrm>
            <a:off x="1268987" y="4114800"/>
            <a:ext cx="2905448" cy="2826846"/>
          </a:xfrm>
          <a:custGeom>
            <a:avLst/>
            <a:gdLst>
              <a:gd name="connsiteX0" fmla="*/ 236340 w 2905448"/>
              <a:gd name="connsiteY0" fmla="*/ 201665 h 2826846"/>
              <a:gd name="connsiteX1" fmla="*/ 236340 w 2905448"/>
              <a:gd name="connsiteY1" fmla="*/ 2327800 h 2826846"/>
              <a:gd name="connsiteX2" fmla="*/ 2692461 w 2905448"/>
              <a:gd name="connsiteY2" fmla="*/ 2667981 h 2826846"/>
              <a:gd name="connsiteX3" fmla="*/ 2777155 w 2905448"/>
              <a:gd name="connsiteY3" fmla="*/ 230013 h 2826846"/>
              <a:gd name="connsiteX4" fmla="*/ 2777155 w 2905448"/>
              <a:gd name="connsiteY4" fmla="*/ 244187 h 2826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448" h="2826846" fill="none" extrusionOk="0">
                <a:moveTo>
                  <a:pt x="236340" y="201665"/>
                </a:moveTo>
                <a:cubicBezTo>
                  <a:pt x="107372" y="1064792"/>
                  <a:pt x="-115458" y="2017417"/>
                  <a:pt x="236340" y="2327800"/>
                </a:cubicBezTo>
                <a:cubicBezTo>
                  <a:pt x="649256" y="2771576"/>
                  <a:pt x="2264327" y="3033087"/>
                  <a:pt x="2692461" y="2667981"/>
                </a:cubicBezTo>
                <a:cubicBezTo>
                  <a:pt x="3115931" y="2318349"/>
                  <a:pt x="2777154" y="230013"/>
                  <a:pt x="2777155" y="230013"/>
                </a:cubicBezTo>
                <a:cubicBezTo>
                  <a:pt x="2829941" y="-179196"/>
                  <a:pt x="2793583" y="28806"/>
                  <a:pt x="2777155" y="244187"/>
                </a:cubicBezTo>
              </a:path>
              <a:path w="2905448" h="2826846" stroke="0" extrusionOk="0">
                <a:moveTo>
                  <a:pt x="236340" y="201665"/>
                </a:moveTo>
                <a:cubicBezTo>
                  <a:pt x="-67254" y="1063436"/>
                  <a:pt x="-165559" y="1924077"/>
                  <a:pt x="236340" y="2327800"/>
                </a:cubicBezTo>
                <a:cubicBezTo>
                  <a:pt x="670206" y="2789162"/>
                  <a:pt x="2270420" y="3061195"/>
                  <a:pt x="2692461" y="2667981"/>
                </a:cubicBezTo>
                <a:cubicBezTo>
                  <a:pt x="3115930" y="2318349"/>
                  <a:pt x="2777155" y="230013"/>
                  <a:pt x="2777155" y="230013"/>
                </a:cubicBezTo>
                <a:cubicBezTo>
                  <a:pt x="2792039" y="-176811"/>
                  <a:pt x="2792052" y="49733"/>
                  <a:pt x="2777155" y="244187"/>
                </a:cubicBezTo>
              </a:path>
            </a:pathLst>
          </a:custGeom>
          <a:ln w="76200">
            <a:solidFill>
              <a:schemeClr val="tx1"/>
            </a:solidFill>
            <a:extLst>
              <a:ext uri="{C807C97D-BFC1-408E-A445-0C87EB9F89A2}">
                <ask:lineSketchStyleProps xmlns:ask="http://schemas.microsoft.com/office/drawing/2018/sketchyshapes" sd="2650216993">
                  <a:custGeom>
                    <a:avLst/>
                    <a:gdLst>
                      <a:gd name="connsiteX0" fmla="*/ 221883 w 2727719"/>
                      <a:gd name="connsiteY0" fmla="*/ 282820 h 3964432"/>
                      <a:gd name="connsiteX1" fmla="*/ 221883 w 2727719"/>
                      <a:gd name="connsiteY1" fmla="*/ 3264559 h 3964432"/>
                      <a:gd name="connsiteX2" fmla="*/ 2527761 w 2727719"/>
                      <a:gd name="connsiteY2" fmla="*/ 3741637 h 3964432"/>
                      <a:gd name="connsiteX3" fmla="*/ 2607274 w 2727719"/>
                      <a:gd name="connsiteY3" fmla="*/ 322576 h 3964432"/>
                      <a:gd name="connsiteX4" fmla="*/ 2607274 w 2727719"/>
                      <a:gd name="connsiteY4" fmla="*/ 342454 h 39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7719" h="3964432">
                        <a:moveTo>
                          <a:pt x="221883" y="282820"/>
                        </a:moveTo>
                        <a:cubicBezTo>
                          <a:pt x="29726" y="1485454"/>
                          <a:pt x="-162430" y="2688089"/>
                          <a:pt x="221883" y="3264559"/>
                        </a:cubicBezTo>
                        <a:cubicBezTo>
                          <a:pt x="606196" y="3841029"/>
                          <a:pt x="2130196" y="4231967"/>
                          <a:pt x="2527761" y="3741637"/>
                        </a:cubicBezTo>
                        <a:cubicBezTo>
                          <a:pt x="2925326" y="3251307"/>
                          <a:pt x="2607274" y="322576"/>
                          <a:pt x="2607274" y="322576"/>
                        </a:cubicBezTo>
                        <a:cubicBezTo>
                          <a:pt x="2620526" y="-243954"/>
                          <a:pt x="2613900" y="49250"/>
                          <a:pt x="2607274" y="342454"/>
                        </a:cubicBezTo>
                      </a:path>
                    </a:pathLst>
                  </a:custGeom>
                  <ask:type>
                    <ask:lineSketchCurve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Oval 5">
            <a:extLst>
              <a:ext uri="{FF2B5EF4-FFF2-40B4-BE49-F238E27FC236}">
                <a16:creationId xmlns:a16="http://schemas.microsoft.com/office/drawing/2014/main" id="{FB80B1EA-5405-8557-0141-C001A0C477D6}"/>
              </a:ext>
            </a:extLst>
          </p:cNvPr>
          <p:cNvSpPr/>
          <p:nvPr/>
        </p:nvSpPr>
        <p:spPr>
          <a:xfrm>
            <a:off x="1828800" y="4909930"/>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87032A5-FE99-DB28-167D-BB8827E4118C}"/>
              </a:ext>
            </a:extLst>
          </p:cNvPr>
          <p:cNvSpPr/>
          <p:nvPr/>
        </p:nvSpPr>
        <p:spPr>
          <a:xfrm>
            <a:off x="1981200" y="5877339"/>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031306F-4767-AE0D-777B-179F35FAB489}"/>
              </a:ext>
            </a:extLst>
          </p:cNvPr>
          <p:cNvSpPr/>
          <p:nvPr/>
        </p:nvSpPr>
        <p:spPr>
          <a:xfrm>
            <a:off x="2060712" y="5320744"/>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56C0C9-F55D-8C23-0D76-F6FD89ACC6B5}"/>
              </a:ext>
            </a:extLst>
          </p:cNvPr>
          <p:cNvSpPr/>
          <p:nvPr/>
        </p:nvSpPr>
        <p:spPr>
          <a:xfrm>
            <a:off x="2696818" y="6076123"/>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CE1D1B0-6765-123C-6838-48033D0F770B}"/>
              </a:ext>
            </a:extLst>
          </p:cNvPr>
          <p:cNvSpPr/>
          <p:nvPr/>
        </p:nvSpPr>
        <p:spPr>
          <a:xfrm>
            <a:off x="5910182" y="3899453"/>
            <a:ext cx="1080051" cy="1139686"/>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B79206A-66E1-DCC2-E39D-A0AD578DD7D3}"/>
              </a:ext>
            </a:extLst>
          </p:cNvPr>
          <p:cNvSpPr/>
          <p:nvPr/>
        </p:nvSpPr>
        <p:spPr>
          <a:xfrm>
            <a:off x="2696818" y="5579166"/>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D7AA0F2D-9790-A595-B000-A6D8CCD13177}"/>
              </a:ext>
            </a:extLst>
          </p:cNvPr>
          <p:cNvSpPr/>
          <p:nvPr/>
        </p:nvSpPr>
        <p:spPr>
          <a:xfrm>
            <a:off x="5602266" y="5065646"/>
            <a:ext cx="1080051" cy="1139686"/>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2B0114B-743F-352C-B23B-3004436F043B}"/>
              </a:ext>
            </a:extLst>
          </p:cNvPr>
          <p:cNvSpPr txBox="1"/>
          <p:nvPr/>
        </p:nvSpPr>
        <p:spPr>
          <a:xfrm>
            <a:off x="2696818" y="7249371"/>
            <a:ext cx="3654911" cy="523220"/>
          </a:xfrm>
          <a:prstGeom prst="rect">
            <a:avLst/>
          </a:prstGeom>
          <a:solidFill>
            <a:srgbClr val="FFC000"/>
          </a:solidFill>
          <a:ln>
            <a:solidFill>
              <a:schemeClr val="tx1"/>
            </a:solidFill>
          </a:ln>
        </p:spPr>
        <p:txBody>
          <a:bodyPr wrap="none" rtlCol="0">
            <a:spAutoFit/>
          </a:bodyPr>
          <a:lstStyle/>
          <a:p>
            <a:r>
              <a:rPr lang="en-US" sz="2800" dirty="0"/>
              <a:t>Without Replacement</a:t>
            </a:r>
          </a:p>
        </p:txBody>
      </p:sp>
      <p:sp>
        <p:nvSpPr>
          <p:cNvPr id="14" name="Freeform: Shape 13">
            <a:extLst>
              <a:ext uri="{FF2B5EF4-FFF2-40B4-BE49-F238E27FC236}">
                <a16:creationId xmlns:a16="http://schemas.microsoft.com/office/drawing/2014/main" id="{A62B6863-11C1-0D02-E29D-1902C0BEB366}"/>
              </a:ext>
            </a:extLst>
          </p:cNvPr>
          <p:cNvSpPr/>
          <p:nvPr/>
        </p:nvSpPr>
        <p:spPr>
          <a:xfrm>
            <a:off x="815009" y="3299791"/>
            <a:ext cx="6499815" cy="4691270"/>
          </a:xfrm>
          <a:custGeom>
            <a:avLst/>
            <a:gdLst>
              <a:gd name="connsiteX0" fmla="*/ 12579 w 6499815"/>
              <a:gd name="connsiteY0" fmla="*/ 2000010 h 4691270"/>
              <a:gd name="connsiteX1" fmla="*/ 911585 w 6499815"/>
              <a:gd name="connsiteY1" fmla="*/ 538063 h 4691270"/>
              <a:gd name="connsiteX2" fmla="*/ 2709596 w 6499815"/>
              <a:gd name="connsiteY2" fmla="*/ 215295 h 4691270"/>
              <a:gd name="connsiteX3" fmla="*/ 4595745 w 6499815"/>
              <a:gd name="connsiteY3" fmla="*/ 6446 h 4691270"/>
              <a:gd name="connsiteX4" fmla="*/ 5970694 w 6499815"/>
              <a:gd name="connsiteY4" fmla="*/ 196308 h 4691270"/>
              <a:gd name="connsiteX5" fmla="*/ 6481893 w 6499815"/>
              <a:gd name="connsiteY5" fmla="*/ 1468393 h 4691270"/>
              <a:gd name="connsiteX6" fmla="*/ 6358501 w 6499815"/>
              <a:gd name="connsiteY6" fmla="*/ 1981024 h 4691270"/>
              <a:gd name="connsiteX7" fmla="*/ 6111714 w 6499815"/>
              <a:gd name="connsiteY7" fmla="*/ 2550615 h 4691270"/>
              <a:gd name="connsiteX8" fmla="*/ 6129342 w 6499815"/>
              <a:gd name="connsiteY8" fmla="*/ 3632836 h 4691270"/>
              <a:gd name="connsiteX9" fmla="*/ 5706281 w 6499815"/>
              <a:gd name="connsiteY9" fmla="*/ 4563165 h 4691270"/>
              <a:gd name="connsiteX10" fmla="*/ 3908269 w 6499815"/>
              <a:gd name="connsiteY10" fmla="*/ 4639111 h 4691270"/>
              <a:gd name="connsiteX11" fmla="*/ 1740080 w 6499815"/>
              <a:gd name="connsiteY11" fmla="*/ 4639111 h 4691270"/>
              <a:gd name="connsiteX12" fmla="*/ 1140742 w 6499815"/>
              <a:gd name="connsiteY12" fmla="*/ 3974589 h 4691270"/>
              <a:gd name="connsiteX13" fmla="*/ 435640 w 6499815"/>
              <a:gd name="connsiteY13" fmla="*/ 3101218 h 4691270"/>
              <a:gd name="connsiteX14" fmla="*/ 12579 w 6499815"/>
              <a:gd name="connsiteY14" fmla="*/ 2000010 h 469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99815" h="4691270" extrusionOk="0">
                <a:moveTo>
                  <a:pt x="12579" y="2000010"/>
                </a:moveTo>
                <a:cubicBezTo>
                  <a:pt x="61150" y="1478835"/>
                  <a:pt x="448461" y="923023"/>
                  <a:pt x="911585" y="538063"/>
                </a:cubicBezTo>
                <a:cubicBezTo>
                  <a:pt x="1423071" y="190441"/>
                  <a:pt x="1980504" y="275368"/>
                  <a:pt x="2709596" y="215295"/>
                </a:cubicBezTo>
                <a:cubicBezTo>
                  <a:pt x="3349569" y="161999"/>
                  <a:pt x="3951022" y="11041"/>
                  <a:pt x="4595745" y="6446"/>
                </a:cubicBezTo>
                <a:cubicBezTo>
                  <a:pt x="5139390" y="9757"/>
                  <a:pt x="5675386" y="-87346"/>
                  <a:pt x="5970694" y="196308"/>
                </a:cubicBezTo>
                <a:cubicBezTo>
                  <a:pt x="6260872" y="450024"/>
                  <a:pt x="6457164" y="1167151"/>
                  <a:pt x="6481893" y="1468393"/>
                </a:cubicBezTo>
                <a:cubicBezTo>
                  <a:pt x="6568798" y="1764739"/>
                  <a:pt x="6418983" y="1810487"/>
                  <a:pt x="6358501" y="1981024"/>
                </a:cubicBezTo>
                <a:cubicBezTo>
                  <a:pt x="6301177" y="2162670"/>
                  <a:pt x="6155724" y="2297278"/>
                  <a:pt x="6111714" y="2550615"/>
                </a:cubicBezTo>
                <a:cubicBezTo>
                  <a:pt x="6078254" y="2847299"/>
                  <a:pt x="6202616" y="3305394"/>
                  <a:pt x="6129342" y="3632836"/>
                </a:cubicBezTo>
                <a:cubicBezTo>
                  <a:pt x="6036663" y="3895330"/>
                  <a:pt x="6056981" y="4398139"/>
                  <a:pt x="5706281" y="4563165"/>
                </a:cubicBezTo>
                <a:cubicBezTo>
                  <a:pt x="5307010" y="4674154"/>
                  <a:pt x="4516941" y="4589060"/>
                  <a:pt x="3908269" y="4639111"/>
                </a:cubicBezTo>
                <a:cubicBezTo>
                  <a:pt x="3221535" y="4627157"/>
                  <a:pt x="2241643" y="4673521"/>
                  <a:pt x="1740080" y="4639111"/>
                </a:cubicBezTo>
                <a:cubicBezTo>
                  <a:pt x="1242456" y="4502686"/>
                  <a:pt x="1350582" y="4220826"/>
                  <a:pt x="1140742" y="3974589"/>
                </a:cubicBezTo>
                <a:cubicBezTo>
                  <a:pt x="908278" y="3730534"/>
                  <a:pt x="608143" y="3376177"/>
                  <a:pt x="435640" y="3101218"/>
                </a:cubicBezTo>
                <a:cubicBezTo>
                  <a:pt x="252032" y="2769375"/>
                  <a:pt x="-21488" y="2428339"/>
                  <a:pt x="12579" y="2000010"/>
                </a:cubicBezTo>
                <a:close/>
              </a:path>
            </a:pathLst>
          </a:custGeom>
          <a:noFill/>
          <a:ln w="38100">
            <a:solidFill>
              <a:srgbClr val="FF0000"/>
            </a:solidFill>
            <a:prstDash val="lgDash"/>
            <a:extLst>
              <a:ext uri="{C807C97D-BFC1-408E-A445-0C87EB9F89A2}">
                <ask:lineSketchStyleProps xmlns:ask="http://schemas.microsoft.com/office/drawing/2018/sketchyshapes" sd="3203023695">
                  <a:custGeom>
                    <a:avLst/>
                    <a:gdLst>
                      <a:gd name="connsiteX0" fmla="*/ 14186 w 7329717"/>
                      <a:gd name="connsiteY0" fmla="*/ 2093966 h 4911653"/>
                      <a:gd name="connsiteX1" fmla="*/ 1027977 w 7329717"/>
                      <a:gd name="connsiteY1" fmla="*/ 563340 h 4911653"/>
                      <a:gd name="connsiteX2" fmla="*/ 3055560 w 7329717"/>
                      <a:gd name="connsiteY2" fmla="*/ 225410 h 4911653"/>
                      <a:gd name="connsiteX3" fmla="*/ 5182534 w 7329717"/>
                      <a:gd name="connsiteY3" fmla="*/ 6749 h 4911653"/>
                      <a:gd name="connsiteX4" fmla="*/ 6733038 w 7329717"/>
                      <a:gd name="connsiteY4" fmla="*/ 205531 h 4911653"/>
                      <a:gd name="connsiteX5" fmla="*/ 7309507 w 7329717"/>
                      <a:gd name="connsiteY5" fmla="*/ 1537375 h 4911653"/>
                      <a:gd name="connsiteX6" fmla="*/ 7170360 w 7329717"/>
                      <a:gd name="connsiteY6" fmla="*/ 2074088 h 4911653"/>
                      <a:gd name="connsiteX7" fmla="*/ 6892064 w 7329717"/>
                      <a:gd name="connsiteY7" fmla="*/ 2670436 h 4911653"/>
                      <a:gd name="connsiteX8" fmla="*/ 6911942 w 7329717"/>
                      <a:gd name="connsiteY8" fmla="*/ 3803497 h 4911653"/>
                      <a:gd name="connsiteX9" fmla="*/ 6434864 w 7329717"/>
                      <a:gd name="connsiteY9" fmla="*/ 4777531 h 4911653"/>
                      <a:gd name="connsiteX10" fmla="*/ 4407281 w 7329717"/>
                      <a:gd name="connsiteY10" fmla="*/ 4857044 h 4911653"/>
                      <a:gd name="connsiteX11" fmla="*/ 1962255 w 7329717"/>
                      <a:gd name="connsiteY11" fmla="*/ 4857044 h 4911653"/>
                      <a:gd name="connsiteX12" fmla="*/ 1286394 w 7329717"/>
                      <a:gd name="connsiteY12" fmla="*/ 4161305 h 4911653"/>
                      <a:gd name="connsiteX13" fmla="*/ 491264 w 7329717"/>
                      <a:gd name="connsiteY13" fmla="*/ 3246905 h 4911653"/>
                      <a:gd name="connsiteX14" fmla="*/ 14186 w 7329717"/>
                      <a:gd name="connsiteY14" fmla="*/ 2093966 h 491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29717" h="4911653">
                        <a:moveTo>
                          <a:pt x="14186" y="2093966"/>
                        </a:moveTo>
                        <a:cubicBezTo>
                          <a:pt x="103638" y="1646705"/>
                          <a:pt x="521081" y="874766"/>
                          <a:pt x="1027977" y="563340"/>
                        </a:cubicBezTo>
                        <a:cubicBezTo>
                          <a:pt x="1534873" y="251914"/>
                          <a:pt x="2363134" y="318175"/>
                          <a:pt x="3055560" y="225410"/>
                        </a:cubicBezTo>
                        <a:cubicBezTo>
                          <a:pt x="3747986" y="132645"/>
                          <a:pt x="4569621" y="10062"/>
                          <a:pt x="5182534" y="6749"/>
                        </a:cubicBezTo>
                        <a:cubicBezTo>
                          <a:pt x="5795447" y="3436"/>
                          <a:pt x="6378543" y="-49573"/>
                          <a:pt x="6733038" y="205531"/>
                        </a:cubicBezTo>
                        <a:cubicBezTo>
                          <a:pt x="7087533" y="460635"/>
                          <a:pt x="7236620" y="1225949"/>
                          <a:pt x="7309507" y="1537375"/>
                        </a:cubicBezTo>
                        <a:cubicBezTo>
                          <a:pt x="7382394" y="1848801"/>
                          <a:pt x="7239934" y="1885245"/>
                          <a:pt x="7170360" y="2074088"/>
                        </a:cubicBezTo>
                        <a:cubicBezTo>
                          <a:pt x="7100786" y="2262931"/>
                          <a:pt x="6935134" y="2382201"/>
                          <a:pt x="6892064" y="2670436"/>
                        </a:cubicBezTo>
                        <a:cubicBezTo>
                          <a:pt x="6848994" y="2958671"/>
                          <a:pt x="6988142" y="3452315"/>
                          <a:pt x="6911942" y="3803497"/>
                        </a:cubicBezTo>
                        <a:cubicBezTo>
                          <a:pt x="6835742" y="4154679"/>
                          <a:pt x="6852307" y="4601940"/>
                          <a:pt x="6434864" y="4777531"/>
                        </a:cubicBezTo>
                        <a:cubicBezTo>
                          <a:pt x="6017421" y="4953122"/>
                          <a:pt x="5152716" y="4843792"/>
                          <a:pt x="4407281" y="4857044"/>
                        </a:cubicBezTo>
                        <a:cubicBezTo>
                          <a:pt x="3661846" y="4870296"/>
                          <a:pt x="2482403" y="4973001"/>
                          <a:pt x="1962255" y="4857044"/>
                        </a:cubicBezTo>
                        <a:cubicBezTo>
                          <a:pt x="1442107" y="4741088"/>
                          <a:pt x="1531559" y="4429662"/>
                          <a:pt x="1286394" y="4161305"/>
                        </a:cubicBezTo>
                        <a:cubicBezTo>
                          <a:pt x="1041229" y="3892948"/>
                          <a:pt x="703299" y="3584835"/>
                          <a:pt x="491264" y="3246905"/>
                        </a:cubicBezTo>
                        <a:cubicBezTo>
                          <a:pt x="279229" y="2908975"/>
                          <a:pt x="-75266" y="2541227"/>
                          <a:pt x="14186" y="2093966"/>
                        </a:cubicBezTo>
                        <a:close/>
                      </a:path>
                    </a:pathLst>
                  </a:custGeom>
                  <ask:type>
                    <ask:lineSketchCurved/>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TextBox 15">
            <a:extLst>
              <a:ext uri="{FF2B5EF4-FFF2-40B4-BE49-F238E27FC236}">
                <a16:creationId xmlns:a16="http://schemas.microsoft.com/office/drawing/2014/main" id="{703135BF-BC48-8431-E04D-C9F184FB1E08}"/>
              </a:ext>
            </a:extLst>
          </p:cNvPr>
          <p:cNvSpPr txBox="1"/>
          <p:nvPr/>
        </p:nvSpPr>
        <p:spPr>
          <a:xfrm>
            <a:off x="7314824" y="1613473"/>
            <a:ext cx="7082912" cy="2554545"/>
          </a:xfrm>
          <a:prstGeom prst="rect">
            <a:avLst/>
          </a:prstGeom>
          <a:solidFill>
            <a:srgbClr val="FFC000"/>
          </a:solidFill>
          <a:ln>
            <a:solidFill>
              <a:schemeClr val="tx1"/>
            </a:solidFill>
          </a:ln>
        </p:spPr>
        <p:txBody>
          <a:bodyPr wrap="square">
            <a:spAutoFit/>
          </a:bodyPr>
          <a:lstStyle/>
          <a:p>
            <a:pPr algn="just"/>
            <a:r>
              <a:rPr lang="en-US" sz="3200" dirty="0"/>
              <a:t>If the elements of a sample are drawn randomly one by one and after each draw the element is </a:t>
            </a:r>
            <a:r>
              <a:rPr lang="en-US" sz="3200" dirty="0">
                <a:solidFill>
                  <a:srgbClr val="FF0000"/>
                </a:solidFill>
              </a:rPr>
              <a:t>not</a:t>
            </a:r>
            <a:r>
              <a:rPr lang="en-US" sz="3200" dirty="0"/>
              <a:t> returned to the population = With Out Replacement</a:t>
            </a:r>
          </a:p>
        </p:txBody>
      </p:sp>
    </p:spTree>
    <p:extLst>
      <p:ext uri="{BB962C8B-B14F-4D97-AF65-F5344CB8AC3E}">
        <p14:creationId xmlns:p14="http://schemas.microsoft.com/office/powerpoint/2010/main" val="6767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With and Without Replacement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 box contains 20 bulbs, of which 5 are defective. If 3 of the bulbs are selected at random without replacement, what is the probability that all three bulbs are defective?</a:t>
                </a:r>
              </a:p>
              <a:p>
                <a:pPr algn="just"/>
                <a:endParaRPr lang="en-US" sz="3200" dirty="0"/>
              </a:p>
              <a:p>
                <a:pPr marL="0" indent="0" algn="just">
                  <a:buNone/>
                </a:pPr>
                <a:r>
                  <a:rPr lang="en-US" sz="3200" dirty="0"/>
                  <a:t>Solution:</a:t>
                </a:r>
              </a:p>
              <a:p>
                <a:pPr marL="0" indent="0" algn="just">
                  <a:buNone/>
                </a:pPr>
                <a:r>
                  <a:rPr lang="en-US" sz="3200" dirty="0"/>
                  <a:t>Probability of bulb is defective,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𝐷</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20</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4</m:t>
                        </m:r>
                      </m:num>
                      <m:den>
                        <m:r>
                          <a:rPr lang="en-US" sz="3200" b="0" i="1" smtClean="0">
                            <a:latin typeface="Cambria Math" panose="02040503050406030204" pitchFamily="18" charset="0"/>
                          </a:rPr>
                          <m:t>19</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3</m:t>
                        </m:r>
                      </m:num>
                      <m:den>
                        <m:r>
                          <a:rPr lang="en-US" sz="3200" b="0" i="1" smtClean="0">
                            <a:latin typeface="Cambria Math" panose="02040503050406030204" pitchFamily="18" charset="0"/>
                          </a:rPr>
                          <m:t>18</m:t>
                        </m:r>
                      </m:den>
                    </m:f>
                    <m:r>
                      <a:rPr lang="en-US" sz="3200" b="0" i="1" smtClean="0">
                        <a:latin typeface="Cambria Math" panose="02040503050406030204" pitchFamily="18" charset="0"/>
                      </a:rPr>
                      <m:t>=0.0088</m:t>
                    </m:r>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2564" r="-1225"/>
                </a:stretch>
              </a:blipFill>
            </p:spPr>
            <p:txBody>
              <a:bodyPr/>
              <a:lstStyle/>
              <a:p>
                <a:r>
                  <a:rPr lang="en-US">
                    <a:noFill/>
                  </a:rPr>
                  <a:t> </a:t>
                </a:r>
              </a:p>
            </p:txBody>
          </p:sp>
        </mc:Fallback>
      </mc:AlternateContent>
    </p:spTree>
    <p:extLst>
      <p:ext uri="{BB962C8B-B14F-4D97-AF65-F5344CB8AC3E}">
        <p14:creationId xmlns:p14="http://schemas.microsoft.com/office/powerpoint/2010/main" val="319913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With and Without Replacement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lnSpcReduction="10000"/>
              </a:bodyPr>
              <a:lstStyle/>
              <a:p>
                <a:pPr algn="just"/>
                <a:r>
                  <a:rPr lang="en-US" sz="3200" dirty="0"/>
                  <a:t>A box contains 20 bulbs, of which 5 are defective. If 3 of the bulbs are selected at random without replacement, what is the probability that all three bulbs are defective?</a:t>
                </a:r>
              </a:p>
              <a:p>
                <a:pPr algn="just"/>
                <a:endParaRPr lang="en-US" sz="3200" dirty="0"/>
              </a:p>
              <a:p>
                <a:pPr marL="0" indent="0" algn="just">
                  <a:buNone/>
                </a:pPr>
                <a:r>
                  <a:rPr lang="en-US" sz="3200" dirty="0"/>
                  <a:t>Another Solution:</a:t>
                </a:r>
              </a:p>
              <a:p>
                <a:pPr marL="0" indent="0" algn="just">
                  <a:buNone/>
                </a:pPr>
                <a14:m>
                  <m:oMath xmlns:m="http://schemas.openxmlformats.org/officeDocument/2006/math">
                    <m:r>
                      <a:rPr lang="en-US" sz="3200" b="0" i="1" smtClean="0">
                        <a:latin typeface="Cambria Math" panose="02040503050406030204" pitchFamily="18" charset="0"/>
                      </a:rPr>
                      <m:t>∴</m:t>
                    </m:r>
                  </m:oMath>
                </a14:m>
                <a:r>
                  <a:rPr lang="en-US" sz="3200" dirty="0"/>
                  <a:t> 3 bulbs out of 20 bulbs can be draw in </a:t>
                </a:r>
                <a14:m>
                  <m:oMath xmlns:m="http://schemas.openxmlformats.org/officeDocument/2006/math">
                    <m:sPre>
                      <m:sPrePr>
                        <m:ctrlPr>
                          <a:rPr lang="en-US" sz="3200" i="1" smtClean="0">
                            <a:latin typeface="Cambria Math" panose="02040503050406030204" pitchFamily="18" charset="0"/>
                          </a:rPr>
                        </m:ctrlPr>
                      </m:sPrePr>
                      <m:sub/>
                      <m:sup>
                        <m:r>
                          <a:rPr lang="en-US" sz="3200" b="0" i="1" smtClean="0">
                            <a:latin typeface="Cambria Math" panose="02040503050406030204" pitchFamily="18" charset="0"/>
                          </a:rPr>
                          <m:t>20</m:t>
                        </m:r>
                      </m:sup>
                      <m:e>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𝐶</m:t>
                            </m:r>
                          </m:e>
                          <m:sub>
                            <m:r>
                              <a:rPr lang="en-US" sz="3200" b="0" i="1" smtClean="0">
                                <a:latin typeface="Cambria Math" panose="02040503050406030204" pitchFamily="18" charset="0"/>
                              </a:rPr>
                              <m:t>3</m:t>
                            </m:r>
                          </m:sub>
                        </m:sSub>
                        <m:r>
                          <a:rPr lang="en-US" sz="3200" b="0" i="1" smtClean="0">
                            <a:latin typeface="Cambria Math" panose="02040503050406030204" pitchFamily="18" charset="0"/>
                          </a:rPr>
                          <m:t>=1140</m:t>
                        </m:r>
                      </m:e>
                    </m:sPre>
                  </m:oMath>
                </a14:m>
                <a:r>
                  <a:rPr lang="en-US" sz="3200" dirty="0"/>
                  <a:t> ways</a:t>
                </a:r>
              </a:p>
              <a:p>
                <a:pPr marL="0" indent="0" algn="just">
                  <a:buNone/>
                </a:pPr>
                <a14:m>
                  <m:oMath xmlns:m="http://schemas.openxmlformats.org/officeDocument/2006/math">
                    <m:r>
                      <a:rPr lang="en-US" sz="3200" i="1">
                        <a:latin typeface="Cambria Math" panose="02040503050406030204" pitchFamily="18" charset="0"/>
                      </a:rPr>
                      <m:t>∴ </m:t>
                    </m:r>
                  </m:oMath>
                </a14:m>
                <a:r>
                  <a:rPr lang="en-US" sz="3200" dirty="0"/>
                  <a:t>3 defective bulbs out of 5 defective bulbs can e draw in </a:t>
                </a:r>
                <a14:m>
                  <m:oMath xmlns:m="http://schemas.openxmlformats.org/officeDocument/2006/math">
                    <m:sPre>
                      <m:sPrePr>
                        <m:ctrlPr>
                          <a:rPr lang="en-US" sz="3200" i="1" smtClean="0">
                            <a:latin typeface="Cambria Math" panose="02040503050406030204" pitchFamily="18" charset="0"/>
                          </a:rPr>
                        </m:ctrlPr>
                      </m:sPrePr>
                      <m:sub/>
                      <m:sup>
                        <m:r>
                          <a:rPr lang="en-US" sz="3200" b="0" i="1" smtClean="0">
                            <a:latin typeface="Cambria Math" panose="02040503050406030204" pitchFamily="18" charset="0"/>
                          </a:rPr>
                          <m:t>5</m:t>
                        </m:r>
                      </m:sup>
                      <m:e>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𝐶</m:t>
                            </m:r>
                          </m:e>
                          <m:sub>
                            <m:r>
                              <a:rPr lang="en-US" sz="3200" b="0" i="1" smtClean="0">
                                <a:latin typeface="Cambria Math" panose="02040503050406030204" pitchFamily="18" charset="0"/>
                              </a:rPr>
                              <m:t>3</m:t>
                            </m:r>
                          </m:sub>
                        </m:sSub>
                        <m:r>
                          <a:rPr lang="en-US" sz="3200" b="0" i="1" smtClean="0">
                            <a:latin typeface="Cambria Math" panose="02040503050406030204" pitchFamily="18" charset="0"/>
                          </a:rPr>
                          <m:t>=10</m:t>
                        </m:r>
                      </m:e>
                    </m:sPre>
                  </m:oMath>
                </a14:m>
                <a:r>
                  <a:rPr lang="en-US" sz="3200" dirty="0"/>
                  <a:t> ways</a:t>
                </a:r>
              </a:p>
              <a:p>
                <a:pPr marL="0" indent="0" algn="just">
                  <a:buNone/>
                </a:pPr>
                <a14:m>
                  <m:oMath xmlns:m="http://schemas.openxmlformats.org/officeDocument/2006/math">
                    <m:r>
                      <a:rPr lang="en-US" sz="3200" b="0" i="1" smtClean="0">
                        <a:latin typeface="Cambria Math" panose="02040503050406030204" pitchFamily="18" charset="0"/>
                      </a:rPr>
                      <m:t>∴</m:t>
                    </m:r>
                  </m:oMath>
                </a14:m>
                <a:r>
                  <a:rPr lang="en-US" sz="3200" dirty="0"/>
                  <a:t> Probability of defective bulbs,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𝐷</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10</m:t>
                        </m:r>
                      </m:num>
                      <m:den>
                        <m:r>
                          <a:rPr lang="en-US" sz="3200" b="0" i="1" smtClean="0">
                            <a:latin typeface="Cambria Math" panose="02040503050406030204" pitchFamily="18" charset="0"/>
                          </a:rPr>
                          <m:t>1140</m:t>
                        </m:r>
                      </m:den>
                    </m:f>
                    <m:r>
                      <a:rPr lang="en-US" sz="3200" b="0" i="1" smtClean="0">
                        <a:latin typeface="Cambria Math" panose="02040503050406030204" pitchFamily="18" charset="0"/>
                      </a:rPr>
                      <m:t>=0.0088</m:t>
                    </m:r>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3541" r="-1225"/>
                </a:stretch>
              </a:blipFill>
            </p:spPr>
            <p:txBody>
              <a:bodyPr/>
              <a:lstStyle/>
              <a:p>
                <a:r>
                  <a:rPr lang="en-US">
                    <a:noFill/>
                  </a:rPr>
                  <a:t> </a:t>
                </a:r>
              </a:p>
            </p:txBody>
          </p:sp>
        </mc:Fallback>
      </mc:AlternateContent>
    </p:spTree>
    <p:extLst>
      <p:ext uri="{BB962C8B-B14F-4D97-AF65-F5344CB8AC3E}">
        <p14:creationId xmlns:p14="http://schemas.microsoft.com/office/powerpoint/2010/main" val="9611196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Practice sheet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839549"/>
          </a:xfrm>
        </p:spPr>
        <p:txBody>
          <a:bodyPr>
            <a:normAutofit/>
          </a:bodyPr>
          <a:lstStyle/>
          <a:p>
            <a:pPr algn="just">
              <a:lnSpc>
                <a:spcPct val="150000"/>
              </a:lnSpc>
            </a:pPr>
            <a:r>
              <a:rPr lang="en-US" sz="3200" dirty="0"/>
              <a:t>A bag contains 5 red balls and 3 green balls. You are asked to draw 2 balls from the bag one after another, with replacement (meaning after drawing a ball, you put it back in the bag).</a:t>
            </a:r>
          </a:p>
          <a:p>
            <a:pPr marL="514350" indent="-514350" algn="just">
              <a:lnSpc>
                <a:spcPct val="150000"/>
              </a:lnSpc>
              <a:buFont typeface="+mj-lt"/>
              <a:buAutoNum type="alphaLcParenR"/>
            </a:pPr>
            <a:r>
              <a:rPr lang="en-US" sz="3200" dirty="0"/>
              <a:t>What is the probability of drawing two red balls consecutively?</a:t>
            </a:r>
          </a:p>
          <a:p>
            <a:pPr marL="514350" indent="-514350" algn="just">
              <a:lnSpc>
                <a:spcPct val="150000"/>
              </a:lnSpc>
              <a:buFont typeface="+mj-lt"/>
              <a:buAutoNum type="alphaLcParenR"/>
            </a:pPr>
            <a:r>
              <a:rPr lang="en-US" sz="3200" dirty="0"/>
              <a:t>What is the probability of drawing one red ball and one green ball in two draws, in any order?</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97BCBF5-9245-F887-543A-9A1BD2EDCEB4}"/>
                  </a:ext>
                </a:extLst>
              </p:cNvPr>
              <p:cNvSpPr txBox="1"/>
              <p:nvPr/>
            </p:nvSpPr>
            <p:spPr>
              <a:xfrm>
                <a:off x="10267574" y="228601"/>
                <a:ext cx="4134226" cy="910570"/>
              </a:xfrm>
              <a:prstGeom prst="rect">
                <a:avLst/>
              </a:prstGeom>
              <a:solidFill>
                <a:srgbClr val="FFC000"/>
              </a:solidFill>
              <a:ln>
                <a:solidFill>
                  <a:schemeClr val="tx1"/>
                </a:solidFill>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2 </m:t>
                          </m:r>
                          <m:r>
                            <a:rPr lang="en-US" sz="2800" b="0" i="1" smtClean="0">
                              <a:latin typeface="Cambria Math" panose="02040503050406030204" pitchFamily="18" charset="0"/>
                            </a:rPr>
                            <m:t>𝑟𝑒𝑑</m:t>
                          </m:r>
                          <m:r>
                            <a:rPr lang="en-US" sz="2800" b="0" i="1" smtClean="0">
                              <a:latin typeface="Cambria Math" panose="02040503050406030204" pitchFamily="18" charset="0"/>
                            </a:rPr>
                            <m:t> </m:t>
                          </m:r>
                          <m:r>
                            <a:rPr lang="en-US" sz="2800" b="0" i="1" smtClean="0">
                              <a:latin typeface="Cambria Math" panose="02040503050406030204" pitchFamily="18" charset="0"/>
                            </a:rPr>
                            <m:t>𝑏𝑎𝑙𝑙𝑠</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8</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8</m:t>
                          </m:r>
                        </m:den>
                      </m:f>
                    </m:oMath>
                  </m:oMathPara>
                </a14:m>
                <a:endParaRPr lang="en-US" sz="2800" dirty="0"/>
              </a:p>
            </p:txBody>
          </p:sp>
        </mc:Choice>
        <mc:Fallback xmlns="">
          <p:sp>
            <p:nvSpPr>
              <p:cNvPr id="4" name="TextBox 3">
                <a:extLst>
                  <a:ext uri="{FF2B5EF4-FFF2-40B4-BE49-F238E27FC236}">
                    <a16:creationId xmlns:a16="http://schemas.microsoft.com/office/drawing/2014/main" id="{597BCBF5-9245-F887-543A-9A1BD2EDCEB4}"/>
                  </a:ext>
                </a:extLst>
              </p:cNvPr>
              <p:cNvSpPr txBox="1">
                <a:spLocks noRot="1" noChangeAspect="1" noMove="1" noResize="1" noEditPoints="1" noAdjustHandles="1" noChangeArrowheads="1" noChangeShapeType="1" noTextEdit="1"/>
              </p:cNvSpPr>
              <p:nvPr/>
            </p:nvSpPr>
            <p:spPr>
              <a:xfrm>
                <a:off x="10267574" y="228601"/>
                <a:ext cx="4134226" cy="910570"/>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999939C-9631-9932-50A7-A05A15863E80}"/>
                  </a:ext>
                </a:extLst>
              </p:cNvPr>
              <p:cNvSpPr txBox="1"/>
              <p:nvPr/>
            </p:nvSpPr>
            <p:spPr>
              <a:xfrm>
                <a:off x="7562474" y="6166152"/>
                <a:ext cx="3829426" cy="910570"/>
              </a:xfrm>
              <a:prstGeom prst="rect">
                <a:avLst/>
              </a:prstGeom>
              <a:solidFill>
                <a:srgbClr val="FFC000"/>
              </a:solidFill>
              <a:ln>
                <a:solidFill>
                  <a:schemeClr val="tx1"/>
                </a:solidFill>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𝑅𝑒𝑑</m:t>
                          </m:r>
                          <m:r>
                            <a:rPr lang="en-US" sz="2800" b="0" i="1" smtClean="0">
                              <a:latin typeface="Cambria Math" panose="02040503050406030204" pitchFamily="18" charset="0"/>
                            </a:rPr>
                            <m:t>, </m:t>
                          </m:r>
                          <m:r>
                            <a:rPr lang="en-US" sz="2800" b="0" i="1" smtClean="0">
                              <a:latin typeface="Cambria Math" panose="02040503050406030204" pitchFamily="18" charset="0"/>
                            </a:rPr>
                            <m:t>𝐺𝑟𝑒𝑒𝑛</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8</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m:t>
                          </m:r>
                        </m:num>
                        <m:den>
                          <m:r>
                            <a:rPr lang="en-US" sz="2800" b="0" i="1" smtClean="0">
                              <a:latin typeface="Cambria Math" panose="02040503050406030204" pitchFamily="18" charset="0"/>
                            </a:rPr>
                            <m:t>8</m:t>
                          </m:r>
                        </m:den>
                      </m:f>
                    </m:oMath>
                  </m:oMathPara>
                </a14:m>
                <a:endParaRPr lang="en-US" sz="2800" dirty="0"/>
              </a:p>
            </p:txBody>
          </p:sp>
        </mc:Choice>
        <mc:Fallback xmlns="">
          <p:sp>
            <p:nvSpPr>
              <p:cNvPr id="5" name="TextBox 4">
                <a:extLst>
                  <a:ext uri="{FF2B5EF4-FFF2-40B4-BE49-F238E27FC236}">
                    <a16:creationId xmlns:a16="http://schemas.microsoft.com/office/drawing/2014/main" id="{A999939C-9631-9932-50A7-A05A15863E80}"/>
                  </a:ext>
                </a:extLst>
              </p:cNvPr>
              <p:cNvSpPr txBox="1">
                <a:spLocks noRot="1" noChangeAspect="1" noMove="1" noResize="1" noEditPoints="1" noAdjustHandles="1" noChangeArrowheads="1" noChangeShapeType="1" noTextEdit="1"/>
              </p:cNvSpPr>
              <p:nvPr/>
            </p:nvSpPr>
            <p:spPr>
              <a:xfrm>
                <a:off x="7562474" y="6166152"/>
                <a:ext cx="3829426" cy="910570"/>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06BB6F1-A7C8-1B10-EC7C-90AEA812A109}"/>
                  </a:ext>
                </a:extLst>
              </p:cNvPr>
              <p:cNvSpPr txBox="1"/>
              <p:nvPr/>
            </p:nvSpPr>
            <p:spPr>
              <a:xfrm>
                <a:off x="7562474" y="7183460"/>
                <a:ext cx="3829426" cy="938975"/>
              </a:xfrm>
              <a:prstGeom prst="rect">
                <a:avLst/>
              </a:prstGeom>
              <a:solidFill>
                <a:srgbClr val="FFC000"/>
              </a:solidFill>
              <a:ln>
                <a:solidFill>
                  <a:schemeClr val="tx1"/>
                </a:solidFill>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𝐺𝑟𝑒𝑒𝑛</m:t>
                          </m:r>
                          <m:r>
                            <a:rPr lang="en-US" sz="2800" b="0" i="1" smtClean="0">
                              <a:latin typeface="Cambria Math" panose="02040503050406030204" pitchFamily="18" charset="0"/>
                            </a:rPr>
                            <m:t>, </m:t>
                          </m:r>
                          <m:r>
                            <a:rPr lang="en-US" sz="2800" b="0" i="1" smtClean="0">
                              <a:latin typeface="Cambria Math" panose="02040503050406030204" pitchFamily="18" charset="0"/>
                            </a:rPr>
                            <m:t>𝑅𝑒𝑑</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m:t>
                          </m:r>
                        </m:num>
                        <m:den>
                          <m:r>
                            <a:rPr lang="en-US" sz="2800" b="0" i="1" smtClean="0">
                              <a:latin typeface="Cambria Math" panose="02040503050406030204" pitchFamily="18" charset="0"/>
                            </a:rPr>
                            <m:t>8</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8</m:t>
                          </m:r>
                        </m:den>
                      </m:f>
                    </m:oMath>
                  </m:oMathPara>
                </a14:m>
                <a:endParaRPr lang="en-US" sz="2800" dirty="0"/>
              </a:p>
            </p:txBody>
          </p:sp>
        </mc:Choice>
        <mc:Fallback xmlns="">
          <p:sp>
            <p:nvSpPr>
              <p:cNvPr id="6" name="TextBox 5">
                <a:extLst>
                  <a:ext uri="{FF2B5EF4-FFF2-40B4-BE49-F238E27FC236}">
                    <a16:creationId xmlns:a16="http://schemas.microsoft.com/office/drawing/2014/main" id="{706BB6F1-A7C8-1B10-EC7C-90AEA812A109}"/>
                  </a:ext>
                </a:extLst>
              </p:cNvPr>
              <p:cNvSpPr txBox="1">
                <a:spLocks noRot="1" noChangeAspect="1" noMove="1" noResize="1" noEditPoints="1" noAdjustHandles="1" noChangeArrowheads="1" noChangeShapeType="1" noTextEdit="1"/>
              </p:cNvSpPr>
              <p:nvPr/>
            </p:nvSpPr>
            <p:spPr>
              <a:xfrm>
                <a:off x="7562474" y="7183460"/>
                <a:ext cx="3829426" cy="938975"/>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74EB0C5-E1C4-0CC3-ACD4-C7889851FCAA}"/>
                  </a:ext>
                </a:extLst>
              </p:cNvPr>
              <p:cNvSpPr txBox="1"/>
              <p:nvPr/>
            </p:nvSpPr>
            <p:spPr>
              <a:xfrm>
                <a:off x="11618407" y="6649799"/>
                <a:ext cx="2783393" cy="910570"/>
              </a:xfrm>
              <a:prstGeom prst="rect">
                <a:avLst/>
              </a:prstGeom>
              <a:solidFill>
                <a:srgbClr val="FFC000"/>
              </a:solidFill>
              <a:ln>
                <a:solidFill>
                  <a:schemeClr val="tx1"/>
                </a:solidFill>
              </a:ln>
            </p:spPr>
            <p:txBody>
              <a:bodyPr wrap="square">
                <a:spAutoFit/>
              </a:bodyPr>
              <a:lstStyle/>
              <a:p>
                <a:pPr algn="just"/>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15</m:t>
                          </m:r>
                        </m:num>
                        <m:den>
                          <m:r>
                            <a:rPr lang="en-US" sz="2800" b="0" i="1" smtClean="0">
                              <a:latin typeface="Cambria Math" panose="02040503050406030204" pitchFamily="18" charset="0"/>
                            </a:rPr>
                            <m:t>64</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15</m:t>
                          </m:r>
                        </m:num>
                        <m:den>
                          <m:r>
                            <a:rPr lang="en-US" sz="2800" b="0" i="1" smtClean="0">
                              <a:latin typeface="Cambria Math" panose="02040503050406030204" pitchFamily="18" charset="0"/>
                            </a:rPr>
                            <m:t>64</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15</m:t>
                          </m:r>
                        </m:num>
                        <m:den>
                          <m:r>
                            <a:rPr lang="en-US" sz="2800" b="0" i="1" smtClean="0">
                              <a:latin typeface="Cambria Math" panose="02040503050406030204" pitchFamily="18" charset="0"/>
                            </a:rPr>
                            <m:t>32</m:t>
                          </m:r>
                        </m:den>
                      </m:f>
                    </m:oMath>
                  </m:oMathPara>
                </a14:m>
                <a:endParaRPr lang="en-US" sz="2800" dirty="0"/>
              </a:p>
            </p:txBody>
          </p:sp>
        </mc:Choice>
        <mc:Fallback xmlns="">
          <p:sp>
            <p:nvSpPr>
              <p:cNvPr id="8" name="TextBox 7">
                <a:extLst>
                  <a:ext uri="{FF2B5EF4-FFF2-40B4-BE49-F238E27FC236}">
                    <a16:creationId xmlns:a16="http://schemas.microsoft.com/office/drawing/2014/main" id="{A74EB0C5-E1C4-0CC3-ACD4-C7889851FCAA}"/>
                  </a:ext>
                </a:extLst>
              </p:cNvPr>
              <p:cNvSpPr txBox="1">
                <a:spLocks noRot="1" noChangeAspect="1" noMove="1" noResize="1" noEditPoints="1" noAdjustHandles="1" noChangeArrowheads="1" noChangeShapeType="1" noTextEdit="1"/>
              </p:cNvSpPr>
              <p:nvPr/>
            </p:nvSpPr>
            <p:spPr>
              <a:xfrm>
                <a:off x="11618407" y="6649799"/>
                <a:ext cx="2783393" cy="910570"/>
              </a:xfrm>
              <a:prstGeom prst="rect">
                <a:avLst/>
              </a:prstGeom>
              <a:blipFill>
                <a:blip r:embed="rId5"/>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49716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44A8C-D693-D453-C8B9-9E5D68FE9A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8CEDF4-B9FC-73AB-17C4-E55064BFB8E0}"/>
              </a:ext>
            </a:extLst>
          </p:cNvPr>
          <p:cNvSpPr>
            <a:spLocks noGrp="1"/>
          </p:cNvSpPr>
          <p:nvPr>
            <p:ph type="title"/>
          </p:nvPr>
        </p:nvSpPr>
        <p:spPr>
          <a:xfrm>
            <a:off x="1283818" y="97470"/>
            <a:ext cx="12070080" cy="1931213"/>
          </a:xfrm>
        </p:spPr>
        <p:txBody>
          <a:bodyPr/>
          <a:lstStyle/>
          <a:p>
            <a:r>
              <a:rPr lang="en-US" dirty="0"/>
              <a:t>Some Notations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44E58D66-2318-04F0-7449-6C1E8A7906E6}"/>
                  </a:ext>
                </a:extLst>
              </p:cNvPr>
              <p:cNvSpPr txBox="1"/>
              <p:nvPr/>
            </p:nvSpPr>
            <p:spPr>
              <a:xfrm>
                <a:off x="178528" y="1490668"/>
                <a:ext cx="8587785" cy="2677656"/>
              </a:xfrm>
              <a:custGeom>
                <a:avLst/>
                <a:gdLst>
                  <a:gd name="connsiteX0" fmla="*/ 0 w 8587785"/>
                  <a:gd name="connsiteY0" fmla="*/ 0 h 2677656"/>
                  <a:gd name="connsiteX1" fmla="*/ 572519 w 8587785"/>
                  <a:gd name="connsiteY1" fmla="*/ 0 h 2677656"/>
                  <a:gd name="connsiteX2" fmla="*/ 1145038 w 8587785"/>
                  <a:gd name="connsiteY2" fmla="*/ 0 h 2677656"/>
                  <a:gd name="connsiteX3" fmla="*/ 1459923 w 8587785"/>
                  <a:gd name="connsiteY3" fmla="*/ 0 h 2677656"/>
                  <a:gd name="connsiteX4" fmla="*/ 2032442 w 8587785"/>
                  <a:gd name="connsiteY4" fmla="*/ 0 h 2677656"/>
                  <a:gd name="connsiteX5" fmla="*/ 2776717 w 8587785"/>
                  <a:gd name="connsiteY5" fmla="*/ 0 h 2677656"/>
                  <a:gd name="connsiteX6" fmla="*/ 3263358 w 8587785"/>
                  <a:gd name="connsiteY6" fmla="*/ 0 h 2677656"/>
                  <a:gd name="connsiteX7" fmla="*/ 3749999 w 8587785"/>
                  <a:gd name="connsiteY7" fmla="*/ 0 h 2677656"/>
                  <a:gd name="connsiteX8" fmla="*/ 4322518 w 8587785"/>
                  <a:gd name="connsiteY8" fmla="*/ 0 h 2677656"/>
                  <a:gd name="connsiteX9" fmla="*/ 4980915 w 8587785"/>
                  <a:gd name="connsiteY9" fmla="*/ 0 h 2677656"/>
                  <a:gd name="connsiteX10" fmla="*/ 5639312 w 8587785"/>
                  <a:gd name="connsiteY10" fmla="*/ 0 h 2677656"/>
                  <a:gd name="connsiteX11" fmla="*/ 6297709 w 8587785"/>
                  <a:gd name="connsiteY11" fmla="*/ 0 h 2677656"/>
                  <a:gd name="connsiteX12" fmla="*/ 7041984 w 8587785"/>
                  <a:gd name="connsiteY12" fmla="*/ 0 h 2677656"/>
                  <a:gd name="connsiteX13" fmla="*/ 7614503 w 8587785"/>
                  <a:gd name="connsiteY13" fmla="*/ 0 h 2677656"/>
                  <a:gd name="connsiteX14" fmla="*/ 8587785 w 8587785"/>
                  <a:gd name="connsiteY14" fmla="*/ 0 h 2677656"/>
                  <a:gd name="connsiteX15" fmla="*/ 8587785 w 8587785"/>
                  <a:gd name="connsiteY15" fmla="*/ 535531 h 2677656"/>
                  <a:gd name="connsiteX16" fmla="*/ 8587785 w 8587785"/>
                  <a:gd name="connsiteY16" fmla="*/ 1124616 h 2677656"/>
                  <a:gd name="connsiteX17" fmla="*/ 8587785 w 8587785"/>
                  <a:gd name="connsiteY17" fmla="*/ 1686923 h 2677656"/>
                  <a:gd name="connsiteX18" fmla="*/ 8587785 w 8587785"/>
                  <a:gd name="connsiteY18" fmla="*/ 2677656 h 2677656"/>
                  <a:gd name="connsiteX19" fmla="*/ 7929388 w 8587785"/>
                  <a:gd name="connsiteY19" fmla="*/ 2677656 h 2677656"/>
                  <a:gd name="connsiteX20" fmla="*/ 7442747 w 8587785"/>
                  <a:gd name="connsiteY20" fmla="*/ 2677656 h 2677656"/>
                  <a:gd name="connsiteX21" fmla="*/ 6956106 w 8587785"/>
                  <a:gd name="connsiteY21" fmla="*/ 2677656 h 2677656"/>
                  <a:gd name="connsiteX22" fmla="*/ 6297709 w 8587785"/>
                  <a:gd name="connsiteY22" fmla="*/ 2677656 h 2677656"/>
                  <a:gd name="connsiteX23" fmla="*/ 5725190 w 8587785"/>
                  <a:gd name="connsiteY23" fmla="*/ 2677656 h 2677656"/>
                  <a:gd name="connsiteX24" fmla="*/ 5410305 w 8587785"/>
                  <a:gd name="connsiteY24" fmla="*/ 2677656 h 2677656"/>
                  <a:gd name="connsiteX25" fmla="*/ 4923663 w 8587785"/>
                  <a:gd name="connsiteY25" fmla="*/ 2677656 h 2677656"/>
                  <a:gd name="connsiteX26" fmla="*/ 4265267 w 8587785"/>
                  <a:gd name="connsiteY26" fmla="*/ 2677656 h 2677656"/>
                  <a:gd name="connsiteX27" fmla="*/ 3864503 w 8587785"/>
                  <a:gd name="connsiteY27" fmla="*/ 2677656 h 2677656"/>
                  <a:gd name="connsiteX28" fmla="*/ 3120229 w 8587785"/>
                  <a:gd name="connsiteY28" fmla="*/ 2677656 h 2677656"/>
                  <a:gd name="connsiteX29" fmla="*/ 2375954 w 8587785"/>
                  <a:gd name="connsiteY29" fmla="*/ 2677656 h 2677656"/>
                  <a:gd name="connsiteX30" fmla="*/ 1803435 w 8587785"/>
                  <a:gd name="connsiteY30" fmla="*/ 2677656 h 2677656"/>
                  <a:gd name="connsiteX31" fmla="*/ 1059160 w 8587785"/>
                  <a:gd name="connsiteY31" fmla="*/ 2677656 h 2677656"/>
                  <a:gd name="connsiteX32" fmla="*/ 486641 w 8587785"/>
                  <a:gd name="connsiteY32" fmla="*/ 2677656 h 2677656"/>
                  <a:gd name="connsiteX33" fmla="*/ 0 w 8587785"/>
                  <a:gd name="connsiteY33" fmla="*/ 2677656 h 2677656"/>
                  <a:gd name="connsiteX34" fmla="*/ 0 w 8587785"/>
                  <a:gd name="connsiteY34" fmla="*/ 2222454 h 2677656"/>
                  <a:gd name="connsiteX35" fmla="*/ 0 w 8587785"/>
                  <a:gd name="connsiteY35" fmla="*/ 1740476 h 2677656"/>
                  <a:gd name="connsiteX36" fmla="*/ 0 w 8587785"/>
                  <a:gd name="connsiteY36" fmla="*/ 1258498 h 2677656"/>
                  <a:gd name="connsiteX37" fmla="*/ 0 w 8587785"/>
                  <a:gd name="connsiteY37" fmla="*/ 749744 h 2677656"/>
                  <a:gd name="connsiteX38" fmla="*/ 0 w 8587785"/>
                  <a:gd name="connsiteY38" fmla="*/ 0 h 267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587785" h="2677656" fill="none" extrusionOk="0">
                    <a:moveTo>
                      <a:pt x="0" y="0"/>
                    </a:moveTo>
                    <a:cubicBezTo>
                      <a:pt x="146742" y="-57357"/>
                      <a:pt x="429544" y="585"/>
                      <a:pt x="572519" y="0"/>
                    </a:cubicBezTo>
                    <a:cubicBezTo>
                      <a:pt x="715494" y="-585"/>
                      <a:pt x="886422" y="59226"/>
                      <a:pt x="1145038" y="0"/>
                    </a:cubicBezTo>
                    <a:cubicBezTo>
                      <a:pt x="1403654" y="-59226"/>
                      <a:pt x="1377481" y="19496"/>
                      <a:pt x="1459923" y="0"/>
                    </a:cubicBezTo>
                    <a:cubicBezTo>
                      <a:pt x="1542365" y="-19496"/>
                      <a:pt x="1896706" y="50769"/>
                      <a:pt x="2032442" y="0"/>
                    </a:cubicBezTo>
                    <a:cubicBezTo>
                      <a:pt x="2168178" y="-50769"/>
                      <a:pt x="2477930" y="35698"/>
                      <a:pt x="2776717" y="0"/>
                    </a:cubicBezTo>
                    <a:cubicBezTo>
                      <a:pt x="3075505" y="-35698"/>
                      <a:pt x="3107771" y="4875"/>
                      <a:pt x="3263358" y="0"/>
                    </a:cubicBezTo>
                    <a:cubicBezTo>
                      <a:pt x="3418945" y="-4875"/>
                      <a:pt x="3626406" y="18389"/>
                      <a:pt x="3749999" y="0"/>
                    </a:cubicBezTo>
                    <a:cubicBezTo>
                      <a:pt x="3873592" y="-18389"/>
                      <a:pt x="4121854" y="50812"/>
                      <a:pt x="4322518" y="0"/>
                    </a:cubicBezTo>
                    <a:cubicBezTo>
                      <a:pt x="4523182" y="-50812"/>
                      <a:pt x="4746621" y="74357"/>
                      <a:pt x="4980915" y="0"/>
                    </a:cubicBezTo>
                    <a:cubicBezTo>
                      <a:pt x="5215209" y="-74357"/>
                      <a:pt x="5414810" y="56397"/>
                      <a:pt x="5639312" y="0"/>
                    </a:cubicBezTo>
                    <a:cubicBezTo>
                      <a:pt x="5863814" y="-56397"/>
                      <a:pt x="5996425" y="23625"/>
                      <a:pt x="6297709" y="0"/>
                    </a:cubicBezTo>
                    <a:cubicBezTo>
                      <a:pt x="6598993" y="-23625"/>
                      <a:pt x="6738358" y="3914"/>
                      <a:pt x="7041984" y="0"/>
                    </a:cubicBezTo>
                    <a:cubicBezTo>
                      <a:pt x="7345610" y="-3914"/>
                      <a:pt x="7456607" y="22708"/>
                      <a:pt x="7614503" y="0"/>
                    </a:cubicBezTo>
                    <a:cubicBezTo>
                      <a:pt x="7772399" y="-22708"/>
                      <a:pt x="8186964" y="26186"/>
                      <a:pt x="8587785" y="0"/>
                    </a:cubicBezTo>
                    <a:cubicBezTo>
                      <a:pt x="8633640" y="167304"/>
                      <a:pt x="8549912" y="394889"/>
                      <a:pt x="8587785" y="535531"/>
                    </a:cubicBezTo>
                    <a:cubicBezTo>
                      <a:pt x="8625658" y="676173"/>
                      <a:pt x="8529682" y="1003963"/>
                      <a:pt x="8587785" y="1124616"/>
                    </a:cubicBezTo>
                    <a:cubicBezTo>
                      <a:pt x="8645888" y="1245269"/>
                      <a:pt x="8553229" y="1558089"/>
                      <a:pt x="8587785" y="1686923"/>
                    </a:cubicBezTo>
                    <a:cubicBezTo>
                      <a:pt x="8622341" y="1815757"/>
                      <a:pt x="8517746" y="2194036"/>
                      <a:pt x="8587785" y="2677656"/>
                    </a:cubicBezTo>
                    <a:cubicBezTo>
                      <a:pt x="8336240" y="2723079"/>
                      <a:pt x="8065681" y="2614206"/>
                      <a:pt x="7929388" y="2677656"/>
                    </a:cubicBezTo>
                    <a:cubicBezTo>
                      <a:pt x="7793095" y="2741106"/>
                      <a:pt x="7542833" y="2667899"/>
                      <a:pt x="7442747" y="2677656"/>
                    </a:cubicBezTo>
                    <a:cubicBezTo>
                      <a:pt x="7342661" y="2687413"/>
                      <a:pt x="7092002" y="2656207"/>
                      <a:pt x="6956106" y="2677656"/>
                    </a:cubicBezTo>
                    <a:cubicBezTo>
                      <a:pt x="6820210" y="2699105"/>
                      <a:pt x="6503982" y="2618800"/>
                      <a:pt x="6297709" y="2677656"/>
                    </a:cubicBezTo>
                    <a:cubicBezTo>
                      <a:pt x="6091436" y="2736512"/>
                      <a:pt x="5941896" y="2655267"/>
                      <a:pt x="5725190" y="2677656"/>
                    </a:cubicBezTo>
                    <a:cubicBezTo>
                      <a:pt x="5508484" y="2700045"/>
                      <a:pt x="5486016" y="2667154"/>
                      <a:pt x="5410305" y="2677656"/>
                    </a:cubicBezTo>
                    <a:cubicBezTo>
                      <a:pt x="5334594" y="2688158"/>
                      <a:pt x="5130125" y="2659254"/>
                      <a:pt x="4923663" y="2677656"/>
                    </a:cubicBezTo>
                    <a:cubicBezTo>
                      <a:pt x="4717201" y="2696058"/>
                      <a:pt x="4406528" y="2675289"/>
                      <a:pt x="4265267" y="2677656"/>
                    </a:cubicBezTo>
                    <a:cubicBezTo>
                      <a:pt x="4124006" y="2680023"/>
                      <a:pt x="4036317" y="2632801"/>
                      <a:pt x="3864503" y="2677656"/>
                    </a:cubicBezTo>
                    <a:cubicBezTo>
                      <a:pt x="3692689" y="2722511"/>
                      <a:pt x="3286496" y="2658750"/>
                      <a:pt x="3120229" y="2677656"/>
                    </a:cubicBezTo>
                    <a:cubicBezTo>
                      <a:pt x="2953962" y="2696562"/>
                      <a:pt x="2686620" y="2595702"/>
                      <a:pt x="2375954" y="2677656"/>
                    </a:cubicBezTo>
                    <a:cubicBezTo>
                      <a:pt x="2065288" y="2759610"/>
                      <a:pt x="1922498" y="2656922"/>
                      <a:pt x="1803435" y="2677656"/>
                    </a:cubicBezTo>
                    <a:cubicBezTo>
                      <a:pt x="1684372" y="2698390"/>
                      <a:pt x="1265596" y="2659332"/>
                      <a:pt x="1059160" y="2677656"/>
                    </a:cubicBezTo>
                    <a:cubicBezTo>
                      <a:pt x="852725" y="2695980"/>
                      <a:pt x="674489" y="2671476"/>
                      <a:pt x="486641" y="2677656"/>
                    </a:cubicBezTo>
                    <a:cubicBezTo>
                      <a:pt x="298793" y="2683836"/>
                      <a:pt x="153026" y="2646325"/>
                      <a:pt x="0" y="2677656"/>
                    </a:cubicBezTo>
                    <a:cubicBezTo>
                      <a:pt x="-45014" y="2461190"/>
                      <a:pt x="7228" y="2396786"/>
                      <a:pt x="0" y="2222454"/>
                    </a:cubicBezTo>
                    <a:cubicBezTo>
                      <a:pt x="-7228" y="2048122"/>
                      <a:pt x="44600" y="1862099"/>
                      <a:pt x="0" y="1740476"/>
                    </a:cubicBezTo>
                    <a:cubicBezTo>
                      <a:pt x="-44600" y="1618853"/>
                      <a:pt x="53721" y="1379054"/>
                      <a:pt x="0" y="1258498"/>
                    </a:cubicBezTo>
                    <a:cubicBezTo>
                      <a:pt x="-53721" y="1137942"/>
                      <a:pt x="24422" y="860724"/>
                      <a:pt x="0" y="749744"/>
                    </a:cubicBezTo>
                    <a:cubicBezTo>
                      <a:pt x="-24422" y="638764"/>
                      <a:pt x="87206" y="205725"/>
                      <a:pt x="0" y="0"/>
                    </a:cubicBezTo>
                    <a:close/>
                  </a:path>
                  <a:path w="8587785" h="2677656" stroke="0" extrusionOk="0">
                    <a:moveTo>
                      <a:pt x="0" y="0"/>
                    </a:moveTo>
                    <a:cubicBezTo>
                      <a:pt x="187231" y="-32812"/>
                      <a:pt x="253602" y="2964"/>
                      <a:pt x="486641" y="0"/>
                    </a:cubicBezTo>
                    <a:cubicBezTo>
                      <a:pt x="719680" y="-2964"/>
                      <a:pt x="689043" y="32537"/>
                      <a:pt x="801527" y="0"/>
                    </a:cubicBezTo>
                    <a:cubicBezTo>
                      <a:pt x="914011" y="-32537"/>
                      <a:pt x="1282728" y="88539"/>
                      <a:pt x="1545801" y="0"/>
                    </a:cubicBezTo>
                    <a:cubicBezTo>
                      <a:pt x="1808874" y="-88539"/>
                      <a:pt x="1920004" y="3177"/>
                      <a:pt x="2032442" y="0"/>
                    </a:cubicBezTo>
                    <a:cubicBezTo>
                      <a:pt x="2144880" y="-3177"/>
                      <a:pt x="2282057" y="42524"/>
                      <a:pt x="2519084" y="0"/>
                    </a:cubicBezTo>
                    <a:cubicBezTo>
                      <a:pt x="2756111" y="-42524"/>
                      <a:pt x="3111303" y="57610"/>
                      <a:pt x="3263358" y="0"/>
                    </a:cubicBezTo>
                    <a:cubicBezTo>
                      <a:pt x="3415413" y="-57610"/>
                      <a:pt x="3503317" y="23214"/>
                      <a:pt x="3664122" y="0"/>
                    </a:cubicBezTo>
                    <a:cubicBezTo>
                      <a:pt x="3824927" y="-23214"/>
                      <a:pt x="4054887" y="34760"/>
                      <a:pt x="4408396" y="0"/>
                    </a:cubicBezTo>
                    <a:cubicBezTo>
                      <a:pt x="4761905" y="-34760"/>
                      <a:pt x="4962980" y="30979"/>
                      <a:pt x="5152671" y="0"/>
                    </a:cubicBezTo>
                    <a:cubicBezTo>
                      <a:pt x="5342362" y="-30979"/>
                      <a:pt x="5489951" y="65747"/>
                      <a:pt x="5725190" y="0"/>
                    </a:cubicBezTo>
                    <a:cubicBezTo>
                      <a:pt x="5960429" y="-65747"/>
                      <a:pt x="6258314" y="65115"/>
                      <a:pt x="6469465" y="0"/>
                    </a:cubicBezTo>
                    <a:cubicBezTo>
                      <a:pt x="6680617" y="-65115"/>
                      <a:pt x="6766047" y="33882"/>
                      <a:pt x="6956106" y="0"/>
                    </a:cubicBezTo>
                    <a:cubicBezTo>
                      <a:pt x="7146165" y="-33882"/>
                      <a:pt x="7292521" y="17038"/>
                      <a:pt x="7442747" y="0"/>
                    </a:cubicBezTo>
                    <a:cubicBezTo>
                      <a:pt x="7592973" y="-17038"/>
                      <a:pt x="7918601" y="49220"/>
                      <a:pt x="8101144" y="0"/>
                    </a:cubicBezTo>
                    <a:cubicBezTo>
                      <a:pt x="8283687" y="-49220"/>
                      <a:pt x="8388837" y="44031"/>
                      <a:pt x="8587785" y="0"/>
                    </a:cubicBezTo>
                    <a:cubicBezTo>
                      <a:pt x="8628323" y="280570"/>
                      <a:pt x="8528548" y="363449"/>
                      <a:pt x="8587785" y="589084"/>
                    </a:cubicBezTo>
                    <a:cubicBezTo>
                      <a:pt x="8647022" y="814719"/>
                      <a:pt x="8553251" y="963128"/>
                      <a:pt x="8587785" y="1151392"/>
                    </a:cubicBezTo>
                    <a:cubicBezTo>
                      <a:pt x="8622319" y="1339656"/>
                      <a:pt x="8569537" y="1434327"/>
                      <a:pt x="8587785" y="1713700"/>
                    </a:cubicBezTo>
                    <a:cubicBezTo>
                      <a:pt x="8606033" y="1993073"/>
                      <a:pt x="8485766" y="2227303"/>
                      <a:pt x="8587785" y="2677656"/>
                    </a:cubicBezTo>
                    <a:cubicBezTo>
                      <a:pt x="8450510" y="2693928"/>
                      <a:pt x="8419216" y="2659761"/>
                      <a:pt x="8272900" y="2677656"/>
                    </a:cubicBezTo>
                    <a:cubicBezTo>
                      <a:pt x="8126585" y="2695551"/>
                      <a:pt x="7791784" y="2608627"/>
                      <a:pt x="7528625" y="2677656"/>
                    </a:cubicBezTo>
                    <a:cubicBezTo>
                      <a:pt x="7265467" y="2746685"/>
                      <a:pt x="7141929" y="2648947"/>
                      <a:pt x="6956106" y="2677656"/>
                    </a:cubicBezTo>
                    <a:cubicBezTo>
                      <a:pt x="6770283" y="2706365"/>
                      <a:pt x="6711035" y="2658654"/>
                      <a:pt x="6555343" y="2677656"/>
                    </a:cubicBezTo>
                    <a:cubicBezTo>
                      <a:pt x="6399651" y="2696658"/>
                      <a:pt x="6154211" y="2640123"/>
                      <a:pt x="5982824" y="2677656"/>
                    </a:cubicBezTo>
                    <a:cubicBezTo>
                      <a:pt x="5811437" y="2715189"/>
                      <a:pt x="5758806" y="2671163"/>
                      <a:pt x="5667938" y="2677656"/>
                    </a:cubicBezTo>
                    <a:cubicBezTo>
                      <a:pt x="5577070" y="2684149"/>
                      <a:pt x="5506881" y="2656100"/>
                      <a:pt x="5353053" y="2677656"/>
                    </a:cubicBezTo>
                    <a:cubicBezTo>
                      <a:pt x="5199226" y="2699212"/>
                      <a:pt x="4995047" y="2648000"/>
                      <a:pt x="4780534" y="2677656"/>
                    </a:cubicBezTo>
                    <a:cubicBezTo>
                      <a:pt x="4566021" y="2707312"/>
                      <a:pt x="4479227" y="2667291"/>
                      <a:pt x="4379770" y="2677656"/>
                    </a:cubicBezTo>
                    <a:cubicBezTo>
                      <a:pt x="4280313" y="2688021"/>
                      <a:pt x="4029949" y="2605872"/>
                      <a:pt x="3721374" y="2677656"/>
                    </a:cubicBezTo>
                    <a:cubicBezTo>
                      <a:pt x="3412799" y="2749440"/>
                      <a:pt x="3499930" y="2649019"/>
                      <a:pt x="3320610" y="2677656"/>
                    </a:cubicBezTo>
                    <a:cubicBezTo>
                      <a:pt x="3141290" y="2706293"/>
                      <a:pt x="2929398" y="2650456"/>
                      <a:pt x="2662213" y="2677656"/>
                    </a:cubicBezTo>
                    <a:cubicBezTo>
                      <a:pt x="2395028" y="2704856"/>
                      <a:pt x="2492337" y="2665255"/>
                      <a:pt x="2347328" y="2677656"/>
                    </a:cubicBezTo>
                    <a:cubicBezTo>
                      <a:pt x="2202320" y="2690057"/>
                      <a:pt x="1956923" y="2660621"/>
                      <a:pt x="1688931" y="2677656"/>
                    </a:cubicBezTo>
                    <a:cubicBezTo>
                      <a:pt x="1420939" y="2694691"/>
                      <a:pt x="1444383" y="2648035"/>
                      <a:pt x="1288168" y="2677656"/>
                    </a:cubicBezTo>
                    <a:cubicBezTo>
                      <a:pt x="1131953" y="2707277"/>
                      <a:pt x="1120446" y="2645928"/>
                      <a:pt x="973282" y="2677656"/>
                    </a:cubicBezTo>
                    <a:cubicBezTo>
                      <a:pt x="826118" y="2709384"/>
                      <a:pt x="666513" y="2648943"/>
                      <a:pt x="572519" y="2677656"/>
                    </a:cubicBezTo>
                    <a:cubicBezTo>
                      <a:pt x="478525" y="2706369"/>
                      <a:pt x="165977" y="2646241"/>
                      <a:pt x="0" y="2677656"/>
                    </a:cubicBezTo>
                    <a:cubicBezTo>
                      <a:pt x="-21479" y="2566736"/>
                      <a:pt x="12938" y="2310598"/>
                      <a:pt x="0" y="2195678"/>
                    </a:cubicBezTo>
                    <a:cubicBezTo>
                      <a:pt x="-12938" y="2080758"/>
                      <a:pt x="22047" y="1877943"/>
                      <a:pt x="0" y="1740476"/>
                    </a:cubicBezTo>
                    <a:cubicBezTo>
                      <a:pt x="-22047" y="1603009"/>
                      <a:pt x="19768" y="1487150"/>
                      <a:pt x="0" y="1285275"/>
                    </a:cubicBezTo>
                    <a:cubicBezTo>
                      <a:pt x="-19768" y="1083400"/>
                      <a:pt x="6390" y="857080"/>
                      <a:pt x="0" y="722967"/>
                    </a:cubicBezTo>
                    <a:cubicBezTo>
                      <a:pt x="-6390" y="588854"/>
                      <a:pt x="5013" y="191032"/>
                      <a:pt x="0" y="0"/>
                    </a:cubicBezTo>
                    <a:close/>
                  </a:path>
                </a:pathLst>
              </a:custGeom>
              <a:solidFill>
                <a:schemeClr val="accent2">
                  <a:lumMod val="40000"/>
                  <a:lumOff val="60000"/>
                </a:schemeClr>
              </a:solidFill>
              <a:ln>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pPr algn="just"/>
                <a:r>
                  <a:rPr lang="en-US" sz="2800" dirty="0"/>
                  <a:t>For two events (A, B):</a:t>
                </a:r>
              </a:p>
              <a:p>
                <a:pPr marL="571500" indent="-571500" algn="just">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𝑂𝑛𝑙𝑦</m:t>
                        </m:r>
                        <m:r>
                          <a:rPr lang="en-US" sz="2800" b="0" i="1" smtClean="0">
                            <a:latin typeface="Cambria Math" panose="02040503050406030204" pitchFamily="18" charset="0"/>
                          </a:rPr>
                          <m:t> </m:t>
                        </m:r>
                        <m:r>
                          <a:rPr lang="en-US" sz="2800" b="0" i="1" smtClean="0">
                            <a:latin typeface="Cambria Math" panose="02040503050406030204" pitchFamily="18" charset="0"/>
                          </a:rPr>
                          <m:t>𝐴</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𝐵</m:t>
                            </m:r>
                          </m:e>
                          <m:sup>
                            <m:r>
                              <a:rPr lang="en-US" sz="2800" b="0" i="1" smtClean="0">
                                <a:latin typeface="Cambria Math" panose="02040503050406030204" pitchFamily="18" charset="0"/>
                              </a:rPr>
                              <m:t>′</m:t>
                            </m:r>
                          </m:sup>
                        </m:sSup>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e>
                    </m:d>
                  </m:oMath>
                </a14:m>
                <a:endParaRPr lang="en-US" sz="2800" dirty="0"/>
              </a:p>
              <a:p>
                <a:pPr marL="571500" indent="-571500" algn="just">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𝑂𝑛𝑙𝑦</m:t>
                        </m:r>
                        <m:r>
                          <a:rPr lang="en-US" sz="2800" b="0" i="1" smtClean="0">
                            <a:latin typeface="Cambria Math" panose="02040503050406030204" pitchFamily="18" charset="0"/>
                          </a:rPr>
                          <m:t> </m:t>
                        </m:r>
                        <m:r>
                          <a:rPr lang="en-US" sz="2800" b="0" i="1" smtClean="0">
                            <a:latin typeface="Cambria Math" panose="02040503050406030204" pitchFamily="18" charset="0"/>
                          </a:rPr>
                          <m:t>𝐵</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𝐵</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𝐵</m:t>
                        </m:r>
                      </m:e>
                    </m:d>
                    <m:r>
                      <a:rPr lang="en-US" sz="2800" b="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i="1">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oMath>
                </a14:m>
                <a:endParaRPr lang="en-US" sz="2800" dirty="0"/>
              </a:p>
              <a:p>
                <a:pPr marL="571500" indent="-571500" algn="just">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𝑁𝑒𝑖𝑡h𝑒𝑟</m:t>
                        </m:r>
                        <m:r>
                          <a:rPr lang="en-US" sz="2800" b="0" i="1" smtClean="0">
                            <a:latin typeface="Cambria Math" panose="02040503050406030204" pitchFamily="18" charset="0"/>
                          </a:rPr>
                          <m:t> </m:t>
                        </m:r>
                        <m:r>
                          <a:rPr lang="en-US" sz="2800" b="0" i="1" smtClean="0">
                            <a:latin typeface="Cambria Math" panose="02040503050406030204" pitchFamily="18" charset="0"/>
                          </a:rPr>
                          <m:t>𝐴</m:t>
                        </m:r>
                        <m:r>
                          <a:rPr lang="en-US" sz="2800" b="0" i="1" smtClean="0">
                            <a:latin typeface="Cambria Math" panose="02040503050406030204" pitchFamily="18" charset="0"/>
                          </a:rPr>
                          <m:t> </m:t>
                        </m:r>
                        <m:r>
                          <a:rPr lang="en-US" sz="2800" b="0" i="1" smtClean="0">
                            <a:latin typeface="Cambria Math" panose="02040503050406030204" pitchFamily="18" charset="0"/>
                          </a:rPr>
                          <m:t>𝑛𝑜𝑟</m:t>
                        </m:r>
                        <m:r>
                          <a:rPr lang="en-US" sz="2800" b="0" i="1" smtClean="0">
                            <a:latin typeface="Cambria Math" panose="02040503050406030204" pitchFamily="18" charset="0"/>
                          </a:rPr>
                          <m:t> </m:t>
                        </m:r>
                        <m:r>
                          <a:rPr lang="en-US" sz="2800" b="0" i="1" smtClean="0">
                            <a:latin typeface="Cambria Math" panose="02040503050406030204" pitchFamily="18" charset="0"/>
                          </a:rPr>
                          <m:t>𝐵</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m:t>
                            </m:r>
                          </m:sup>
                        </m:sSup>
                        <m:r>
                          <a:rPr lang="en-US" sz="2800" i="1">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𝐵</m:t>
                            </m:r>
                          </m:e>
                          <m:sup>
                            <m:r>
                              <a:rPr lang="en-US" sz="2800" b="0" i="1" smtClean="0">
                                <a:latin typeface="Cambria Math" panose="02040503050406030204" pitchFamily="18" charset="0"/>
                              </a:rPr>
                              <m:t>′</m:t>
                            </m:r>
                          </m:sup>
                        </m:sSup>
                      </m:e>
                    </m:d>
                    <m:r>
                      <a:rPr lang="en-US" sz="2800" b="0" i="1" smtClean="0">
                        <a:latin typeface="Cambria Math" panose="02040503050406030204" pitchFamily="18" charset="0"/>
                      </a:rPr>
                      <m:t>=1−</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e>
                    </m:d>
                  </m:oMath>
                </a14:m>
                <a:endParaRPr lang="en-US" sz="2800" b="0" dirty="0"/>
              </a:p>
              <a:p>
                <a:pPr marL="571500" indent="-571500" algn="just">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𝐸𝑥𝑎𝑐𝑡𝑙𝑦</m:t>
                        </m:r>
                        <m:r>
                          <a:rPr lang="en-US" sz="2800" b="0" i="1" smtClean="0">
                            <a:latin typeface="Cambria Math" panose="02040503050406030204" pitchFamily="18" charset="0"/>
                          </a:rPr>
                          <m:t> </m:t>
                        </m:r>
                        <m:r>
                          <a:rPr lang="en-US" sz="2800" b="0" i="1" smtClean="0">
                            <a:latin typeface="Cambria Math" panose="02040503050406030204" pitchFamily="18" charset="0"/>
                          </a:rPr>
                          <m:t>𝑜𝑛𝑒</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𝑂𝑛𝑙𝑦</m:t>
                        </m:r>
                        <m:r>
                          <a:rPr lang="en-US" sz="2800" b="0" i="1" smtClean="0">
                            <a:latin typeface="Cambria Math" panose="02040503050406030204" pitchFamily="18" charset="0"/>
                          </a:rPr>
                          <m:t> </m:t>
                        </m:r>
                        <m:r>
                          <a:rPr lang="en-US" sz="2800" b="0" i="1" smtClean="0">
                            <a:latin typeface="Cambria Math" panose="02040503050406030204" pitchFamily="18" charset="0"/>
                          </a:rPr>
                          <m:t>𝐴</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𝑂𝑛𝑙𝑦</m:t>
                        </m:r>
                        <m:r>
                          <a:rPr lang="en-US" sz="2800" b="0" i="1" smtClean="0">
                            <a:latin typeface="Cambria Math" panose="02040503050406030204" pitchFamily="18" charset="0"/>
                          </a:rPr>
                          <m:t> </m:t>
                        </m:r>
                        <m:r>
                          <a:rPr lang="en-US" sz="2800" b="0" i="1" smtClean="0">
                            <a:latin typeface="Cambria Math" panose="02040503050406030204" pitchFamily="18" charset="0"/>
                          </a:rPr>
                          <m:t>𝐵</m:t>
                        </m:r>
                      </m:e>
                    </m:d>
                  </m:oMath>
                </a14:m>
                <a:endParaRPr lang="en-US" sz="2800" b="0" dirty="0"/>
              </a:p>
              <a:p>
                <a:pPr marL="571500" indent="-571500" algn="just">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𝐴𝑡</m:t>
                        </m:r>
                        <m:r>
                          <a:rPr lang="en-US" sz="2800" b="0" i="1" smtClean="0">
                            <a:latin typeface="Cambria Math" panose="02040503050406030204" pitchFamily="18" charset="0"/>
                          </a:rPr>
                          <m:t> </m:t>
                        </m:r>
                        <m:r>
                          <a:rPr lang="en-US" sz="2800" b="0" i="1" smtClean="0">
                            <a:latin typeface="Cambria Math" panose="02040503050406030204" pitchFamily="18" charset="0"/>
                          </a:rPr>
                          <m:t>𝑚𝑜𝑠𝑡</m:t>
                        </m:r>
                        <m:r>
                          <a:rPr lang="en-US" sz="2800" b="0" i="1" smtClean="0">
                            <a:latin typeface="Cambria Math" panose="02040503050406030204" pitchFamily="18" charset="0"/>
                          </a:rPr>
                          <m:t> </m:t>
                        </m:r>
                        <m:r>
                          <a:rPr lang="en-US" sz="2800" b="0" i="1" smtClean="0">
                            <a:latin typeface="Cambria Math" panose="02040503050406030204" pitchFamily="18" charset="0"/>
                          </a:rPr>
                          <m:t>𝑜𝑛𝑒</m:t>
                        </m:r>
                      </m:e>
                    </m:d>
                    <m:r>
                      <a:rPr lang="en-US" sz="2800" b="0" i="1" smtClean="0">
                        <a:latin typeface="Cambria Math" panose="02040503050406030204" pitchFamily="18" charset="0"/>
                      </a:rPr>
                      <m:t>=1−</m:t>
                    </m:r>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oMath>
                </a14:m>
                <a:endParaRPr lang="en-US" sz="2800" dirty="0"/>
              </a:p>
            </p:txBody>
          </p:sp>
        </mc:Choice>
        <mc:Fallback>
          <p:sp>
            <p:nvSpPr>
              <p:cNvPr id="4" name="TextBox 3">
                <a:extLst>
                  <a:ext uri="{FF2B5EF4-FFF2-40B4-BE49-F238E27FC236}">
                    <a16:creationId xmlns:a16="http://schemas.microsoft.com/office/drawing/2014/main" id="{44E58D66-2318-04F0-7449-6C1E8A7906E6}"/>
                  </a:ext>
                </a:extLst>
              </p:cNvPr>
              <p:cNvSpPr txBox="1">
                <a:spLocks noRot="1" noChangeAspect="1" noMove="1" noResize="1" noEditPoints="1" noAdjustHandles="1" noChangeArrowheads="1" noChangeShapeType="1" noTextEdit="1"/>
              </p:cNvSpPr>
              <p:nvPr/>
            </p:nvSpPr>
            <p:spPr>
              <a:xfrm>
                <a:off x="178528" y="1490668"/>
                <a:ext cx="8587785" cy="2677656"/>
              </a:xfrm>
              <a:prstGeom prst="rect">
                <a:avLst/>
              </a:prstGeom>
              <a:blipFill>
                <a:blip r:embed="rId2"/>
                <a:stretch>
                  <a:fillRect l="-1057" t="-662"/>
                </a:stretch>
              </a:blipFill>
              <a:ln>
                <a:solidFill>
                  <a:schemeClr val="tx1"/>
                </a:solidFill>
                <a:extLst>
                  <a:ext uri="{C807C97D-BFC1-408E-A445-0C87EB9F89A2}">
                    <ask:lineSketchStyleProps xmlns:ask="http://schemas.microsoft.com/office/drawing/2018/sketchyshapes" sd="1219033472">
                      <a:custGeom>
                        <a:avLst/>
                        <a:gdLst>
                          <a:gd name="connsiteX0" fmla="*/ 0 w 8587785"/>
                          <a:gd name="connsiteY0" fmla="*/ 0 h 2677656"/>
                          <a:gd name="connsiteX1" fmla="*/ 572519 w 8587785"/>
                          <a:gd name="connsiteY1" fmla="*/ 0 h 2677656"/>
                          <a:gd name="connsiteX2" fmla="*/ 1145038 w 8587785"/>
                          <a:gd name="connsiteY2" fmla="*/ 0 h 2677656"/>
                          <a:gd name="connsiteX3" fmla="*/ 1459923 w 8587785"/>
                          <a:gd name="connsiteY3" fmla="*/ 0 h 2677656"/>
                          <a:gd name="connsiteX4" fmla="*/ 2032442 w 8587785"/>
                          <a:gd name="connsiteY4" fmla="*/ 0 h 2677656"/>
                          <a:gd name="connsiteX5" fmla="*/ 2776717 w 8587785"/>
                          <a:gd name="connsiteY5" fmla="*/ 0 h 2677656"/>
                          <a:gd name="connsiteX6" fmla="*/ 3263358 w 8587785"/>
                          <a:gd name="connsiteY6" fmla="*/ 0 h 2677656"/>
                          <a:gd name="connsiteX7" fmla="*/ 3749999 w 8587785"/>
                          <a:gd name="connsiteY7" fmla="*/ 0 h 2677656"/>
                          <a:gd name="connsiteX8" fmla="*/ 4322518 w 8587785"/>
                          <a:gd name="connsiteY8" fmla="*/ 0 h 2677656"/>
                          <a:gd name="connsiteX9" fmla="*/ 4980915 w 8587785"/>
                          <a:gd name="connsiteY9" fmla="*/ 0 h 2677656"/>
                          <a:gd name="connsiteX10" fmla="*/ 5639312 w 8587785"/>
                          <a:gd name="connsiteY10" fmla="*/ 0 h 2677656"/>
                          <a:gd name="connsiteX11" fmla="*/ 6297709 w 8587785"/>
                          <a:gd name="connsiteY11" fmla="*/ 0 h 2677656"/>
                          <a:gd name="connsiteX12" fmla="*/ 7041984 w 8587785"/>
                          <a:gd name="connsiteY12" fmla="*/ 0 h 2677656"/>
                          <a:gd name="connsiteX13" fmla="*/ 7614503 w 8587785"/>
                          <a:gd name="connsiteY13" fmla="*/ 0 h 2677656"/>
                          <a:gd name="connsiteX14" fmla="*/ 8587785 w 8587785"/>
                          <a:gd name="connsiteY14" fmla="*/ 0 h 2677656"/>
                          <a:gd name="connsiteX15" fmla="*/ 8587785 w 8587785"/>
                          <a:gd name="connsiteY15" fmla="*/ 535531 h 2677656"/>
                          <a:gd name="connsiteX16" fmla="*/ 8587785 w 8587785"/>
                          <a:gd name="connsiteY16" fmla="*/ 1124616 h 2677656"/>
                          <a:gd name="connsiteX17" fmla="*/ 8587785 w 8587785"/>
                          <a:gd name="connsiteY17" fmla="*/ 1686923 h 2677656"/>
                          <a:gd name="connsiteX18" fmla="*/ 8587785 w 8587785"/>
                          <a:gd name="connsiteY18" fmla="*/ 2677656 h 2677656"/>
                          <a:gd name="connsiteX19" fmla="*/ 7929388 w 8587785"/>
                          <a:gd name="connsiteY19" fmla="*/ 2677656 h 2677656"/>
                          <a:gd name="connsiteX20" fmla="*/ 7442747 w 8587785"/>
                          <a:gd name="connsiteY20" fmla="*/ 2677656 h 2677656"/>
                          <a:gd name="connsiteX21" fmla="*/ 6956106 w 8587785"/>
                          <a:gd name="connsiteY21" fmla="*/ 2677656 h 2677656"/>
                          <a:gd name="connsiteX22" fmla="*/ 6297709 w 8587785"/>
                          <a:gd name="connsiteY22" fmla="*/ 2677656 h 2677656"/>
                          <a:gd name="connsiteX23" fmla="*/ 5725190 w 8587785"/>
                          <a:gd name="connsiteY23" fmla="*/ 2677656 h 2677656"/>
                          <a:gd name="connsiteX24" fmla="*/ 5410305 w 8587785"/>
                          <a:gd name="connsiteY24" fmla="*/ 2677656 h 2677656"/>
                          <a:gd name="connsiteX25" fmla="*/ 4923663 w 8587785"/>
                          <a:gd name="connsiteY25" fmla="*/ 2677656 h 2677656"/>
                          <a:gd name="connsiteX26" fmla="*/ 4265267 w 8587785"/>
                          <a:gd name="connsiteY26" fmla="*/ 2677656 h 2677656"/>
                          <a:gd name="connsiteX27" fmla="*/ 3864503 w 8587785"/>
                          <a:gd name="connsiteY27" fmla="*/ 2677656 h 2677656"/>
                          <a:gd name="connsiteX28" fmla="*/ 3120229 w 8587785"/>
                          <a:gd name="connsiteY28" fmla="*/ 2677656 h 2677656"/>
                          <a:gd name="connsiteX29" fmla="*/ 2375954 w 8587785"/>
                          <a:gd name="connsiteY29" fmla="*/ 2677656 h 2677656"/>
                          <a:gd name="connsiteX30" fmla="*/ 1803435 w 8587785"/>
                          <a:gd name="connsiteY30" fmla="*/ 2677656 h 2677656"/>
                          <a:gd name="connsiteX31" fmla="*/ 1059160 w 8587785"/>
                          <a:gd name="connsiteY31" fmla="*/ 2677656 h 2677656"/>
                          <a:gd name="connsiteX32" fmla="*/ 486641 w 8587785"/>
                          <a:gd name="connsiteY32" fmla="*/ 2677656 h 2677656"/>
                          <a:gd name="connsiteX33" fmla="*/ 0 w 8587785"/>
                          <a:gd name="connsiteY33" fmla="*/ 2677656 h 2677656"/>
                          <a:gd name="connsiteX34" fmla="*/ 0 w 8587785"/>
                          <a:gd name="connsiteY34" fmla="*/ 2222454 h 2677656"/>
                          <a:gd name="connsiteX35" fmla="*/ 0 w 8587785"/>
                          <a:gd name="connsiteY35" fmla="*/ 1740476 h 2677656"/>
                          <a:gd name="connsiteX36" fmla="*/ 0 w 8587785"/>
                          <a:gd name="connsiteY36" fmla="*/ 1258498 h 2677656"/>
                          <a:gd name="connsiteX37" fmla="*/ 0 w 8587785"/>
                          <a:gd name="connsiteY37" fmla="*/ 749744 h 2677656"/>
                          <a:gd name="connsiteX38" fmla="*/ 0 w 8587785"/>
                          <a:gd name="connsiteY38" fmla="*/ 0 h 267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587785" h="2677656" fill="none" extrusionOk="0">
                            <a:moveTo>
                              <a:pt x="0" y="0"/>
                            </a:moveTo>
                            <a:cubicBezTo>
                              <a:pt x="146742" y="-57357"/>
                              <a:pt x="429544" y="585"/>
                              <a:pt x="572519" y="0"/>
                            </a:cubicBezTo>
                            <a:cubicBezTo>
                              <a:pt x="715494" y="-585"/>
                              <a:pt x="886422" y="59226"/>
                              <a:pt x="1145038" y="0"/>
                            </a:cubicBezTo>
                            <a:cubicBezTo>
                              <a:pt x="1403654" y="-59226"/>
                              <a:pt x="1377481" y="19496"/>
                              <a:pt x="1459923" y="0"/>
                            </a:cubicBezTo>
                            <a:cubicBezTo>
                              <a:pt x="1542365" y="-19496"/>
                              <a:pt x="1896706" y="50769"/>
                              <a:pt x="2032442" y="0"/>
                            </a:cubicBezTo>
                            <a:cubicBezTo>
                              <a:pt x="2168178" y="-50769"/>
                              <a:pt x="2477930" y="35698"/>
                              <a:pt x="2776717" y="0"/>
                            </a:cubicBezTo>
                            <a:cubicBezTo>
                              <a:pt x="3075505" y="-35698"/>
                              <a:pt x="3107771" y="4875"/>
                              <a:pt x="3263358" y="0"/>
                            </a:cubicBezTo>
                            <a:cubicBezTo>
                              <a:pt x="3418945" y="-4875"/>
                              <a:pt x="3626406" y="18389"/>
                              <a:pt x="3749999" y="0"/>
                            </a:cubicBezTo>
                            <a:cubicBezTo>
                              <a:pt x="3873592" y="-18389"/>
                              <a:pt x="4121854" y="50812"/>
                              <a:pt x="4322518" y="0"/>
                            </a:cubicBezTo>
                            <a:cubicBezTo>
                              <a:pt x="4523182" y="-50812"/>
                              <a:pt x="4746621" y="74357"/>
                              <a:pt x="4980915" y="0"/>
                            </a:cubicBezTo>
                            <a:cubicBezTo>
                              <a:pt x="5215209" y="-74357"/>
                              <a:pt x="5414810" y="56397"/>
                              <a:pt x="5639312" y="0"/>
                            </a:cubicBezTo>
                            <a:cubicBezTo>
                              <a:pt x="5863814" y="-56397"/>
                              <a:pt x="5996425" y="23625"/>
                              <a:pt x="6297709" y="0"/>
                            </a:cubicBezTo>
                            <a:cubicBezTo>
                              <a:pt x="6598993" y="-23625"/>
                              <a:pt x="6738358" y="3914"/>
                              <a:pt x="7041984" y="0"/>
                            </a:cubicBezTo>
                            <a:cubicBezTo>
                              <a:pt x="7345610" y="-3914"/>
                              <a:pt x="7456607" y="22708"/>
                              <a:pt x="7614503" y="0"/>
                            </a:cubicBezTo>
                            <a:cubicBezTo>
                              <a:pt x="7772399" y="-22708"/>
                              <a:pt x="8186964" y="26186"/>
                              <a:pt x="8587785" y="0"/>
                            </a:cubicBezTo>
                            <a:cubicBezTo>
                              <a:pt x="8633640" y="167304"/>
                              <a:pt x="8549912" y="394889"/>
                              <a:pt x="8587785" y="535531"/>
                            </a:cubicBezTo>
                            <a:cubicBezTo>
                              <a:pt x="8625658" y="676173"/>
                              <a:pt x="8529682" y="1003963"/>
                              <a:pt x="8587785" y="1124616"/>
                            </a:cubicBezTo>
                            <a:cubicBezTo>
                              <a:pt x="8645888" y="1245269"/>
                              <a:pt x="8553229" y="1558089"/>
                              <a:pt x="8587785" y="1686923"/>
                            </a:cubicBezTo>
                            <a:cubicBezTo>
                              <a:pt x="8622341" y="1815757"/>
                              <a:pt x="8517746" y="2194036"/>
                              <a:pt x="8587785" y="2677656"/>
                            </a:cubicBezTo>
                            <a:cubicBezTo>
                              <a:pt x="8336240" y="2723079"/>
                              <a:pt x="8065681" y="2614206"/>
                              <a:pt x="7929388" y="2677656"/>
                            </a:cubicBezTo>
                            <a:cubicBezTo>
                              <a:pt x="7793095" y="2741106"/>
                              <a:pt x="7542833" y="2667899"/>
                              <a:pt x="7442747" y="2677656"/>
                            </a:cubicBezTo>
                            <a:cubicBezTo>
                              <a:pt x="7342661" y="2687413"/>
                              <a:pt x="7092002" y="2656207"/>
                              <a:pt x="6956106" y="2677656"/>
                            </a:cubicBezTo>
                            <a:cubicBezTo>
                              <a:pt x="6820210" y="2699105"/>
                              <a:pt x="6503982" y="2618800"/>
                              <a:pt x="6297709" y="2677656"/>
                            </a:cubicBezTo>
                            <a:cubicBezTo>
                              <a:pt x="6091436" y="2736512"/>
                              <a:pt x="5941896" y="2655267"/>
                              <a:pt x="5725190" y="2677656"/>
                            </a:cubicBezTo>
                            <a:cubicBezTo>
                              <a:pt x="5508484" y="2700045"/>
                              <a:pt x="5486016" y="2667154"/>
                              <a:pt x="5410305" y="2677656"/>
                            </a:cubicBezTo>
                            <a:cubicBezTo>
                              <a:pt x="5334594" y="2688158"/>
                              <a:pt x="5130125" y="2659254"/>
                              <a:pt x="4923663" y="2677656"/>
                            </a:cubicBezTo>
                            <a:cubicBezTo>
                              <a:pt x="4717201" y="2696058"/>
                              <a:pt x="4406528" y="2675289"/>
                              <a:pt x="4265267" y="2677656"/>
                            </a:cubicBezTo>
                            <a:cubicBezTo>
                              <a:pt x="4124006" y="2680023"/>
                              <a:pt x="4036317" y="2632801"/>
                              <a:pt x="3864503" y="2677656"/>
                            </a:cubicBezTo>
                            <a:cubicBezTo>
                              <a:pt x="3692689" y="2722511"/>
                              <a:pt x="3286496" y="2658750"/>
                              <a:pt x="3120229" y="2677656"/>
                            </a:cubicBezTo>
                            <a:cubicBezTo>
                              <a:pt x="2953962" y="2696562"/>
                              <a:pt x="2686620" y="2595702"/>
                              <a:pt x="2375954" y="2677656"/>
                            </a:cubicBezTo>
                            <a:cubicBezTo>
                              <a:pt x="2065288" y="2759610"/>
                              <a:pt x="1922498" y="2656922"/>
                              <a:pt x="1803435" y="2677656"/>
                            </a:cubicBezTo>
                            <a:cubicBezTo>
                              <a:pt x="1684372" y="2698390"/>
                              <a:pt x="1265596" y="2659332"/>
                              <a:pt x="1059160" y="2677656"/>
                            </a:cubicBezTo>
                            <a:cubicBezTo>
                              <a:pt x="852725" y="2695980"/>
                              <a:pt x="674489" y="2671476"/>
                              <a:pt x="486641" y="2677656"/>
                            </a:cubicBezTo>
                            <a:cubicBezTo>
                              <a:pt x="298793" y="2683836"/>
                              <a:pt x="153026" y="2646325"/>
                              <a:pt x="0" y="2677656"/>
                            </a:cubicBezTo>
                            <a:cubicBezTo>
                              <a:pt x="-45014" y="2461190"/>
                              <a:pt x="7228" y="2396786"/>
                              <a:pt x="0" y="2222454"/>
                            </a:cubicBezTo>
                            <a:cubicBezTo>
                              <a:pt x="-7228" y="2048122"/>
                              <a:pt x="44600" y="1862099"/>
                              <a:pt x="0" y="1740476"/>
                            </a:cubicBezTo>
                            <a:cubicBezTo>
                              <a:pt x="-44600" y="1618853"/>
                              <a:pt x="53721" y="1379054"/>
                              <a:pt x="0" y="1258498"/>
                            </a:cubicBezTo>
                            <a:cubicBezTo>
                              <a:pt x="-53721" y="1137942"/>
                              <a:pt x="24422" y="860724"/>
                              <a:pt x="0" y="749744"/>
                            </a:cubicBezTo>
                            <a:cubicBezTo>
                              <a:pt x="-24422" y="638764"/>
                              <a:pt x="87206" y="205725"/>
                              <a:pt x="0" y="0"/>
                            </a:cubicBezTo>
                            <a:close/>
                          </a:path>
                          <a:path w="8587785" h="2677656" stroke="0" extrusionOk="0">
                            <a:moveTo>
                              <a:pt x="0" y="0"/>
                            </a:moveTo>
                            <a:cubicBezTo>
                              <a:pt x="187231" y="-32812"/>
                              <a:pt x="253602" y="2964"/>
                              <a:pt x="486641" y="0"/>
                            </a:cubicBezTo>
                            <a:cubicBezTo>
                              <a:pt x="719680" y="-2964"/>
                              <a:pt x="689043" y="32537"/>
                              <a:pt x="801527" y="0"/>
                            </a:cubicBezTo>
                            <a:cubicBezTo>
                              <a:pt x="914011" y="-32537"/>
                              <a:pt x="1282728" y="88539"/>
                              <a:pt x="1545801" y="0"/>
                            </a:cubicBezTo>
                            <a:cubicBezTo>
                              <a:pt x="1808874" y="-88539"/>
                              <a:pt x="1920004" y="3177"/>
                              <a:pt x="2032442" y="0"/>
                            </a:cubicBezTo>
                            <a:cubicBezTo>
                              <a:pt x="2144880" y="-3177"/>
                              <a:pt x="2282057" y="42524"/>
                              <a:pt x="2519084" y="0"/>
                            </a:cubicBezTo>
                            <a:cubicBezTo>
                              <a:pt x="2756111" y="-42524"/>
                              <a:pt x="3111303" y="57610"/>
                              <a:pt x="3263358" y="0"/>
                            </a:cubicBezTo>
                            <a:cubicBezTo>
                              <a:pt x="3415413" y="-57610"/>
                              <a:pt x="3503317" y="23214"/>
                              <a:pt x="3664122" y="0"/>
                            </a:cubicBezTo>
                            <a:cubicBezTo>
                              <a:pt x="3824927" y="-23214"/>
                              <a:pt x="4054887" y="34760"/>
                              <a:pt x="4408396" y="0"/>
                            </a:cubicBezTo>
                            <a:cubicBezTo>
                              <a:pt x="4761905" y="-34760"/>
                              <a:pt x="4962980" y="30979"/>
                              <a:pt x="5152671" y="0"/>
                            </a:cubicBezTo>
                            <a:cubicBezTo>
                              <a:pt x="5342362" y="-30979"/>
                              <a:pt x="5489951" y="65747"/>
                              <a:pt x="5725190" y="0"/>
                            </a:cubicBezTo>
                            <a:cubicBezTo>
                              <a:pt x="5960429" y="-65747"/>
                              <a:pt x="6258314" y="65115"/>
                              <a:pt x="6469465" y="0"/>
                            </a:cubicBezTo>
                            <a:cubicBezTo>
                              <a:pt x="6680617" y="-65115"/>
                              <a:pt x="6766047" y="33882"/>
                              <a:pt x="6956106" y="0"/>
                            </a:cubicBezTo>
                            <a:cubicBezTo>
                              <a:pt x="7146165" y="-33882"/>
                              <a:pt x="7292521" y="17038"/>
                              <a:pt x="7442747" y="0"/>
                            </a:cubicBezTo>
                            <a:cubicBezTo>
                              <a:pt x="7592973" y="-17038"/>
                              <a:pt x="7918601" y="49220"/>
                              <a:pt x="8101144" y="0"/>
                            </a:cubicBezTo>
                            <a:cubicBezTo>
                              <a:pt x="8283687" y="-49220"/>
                              <a:pt x="8388837" y="44031"/>
                              <a:pt x="8587785" y="0"/>
                            </a:cubicBezTo>
                            <a:cubicBezTo>
                              <a:pt x="8628323" y="280570"/>
                              <a:pt x="8528548" y="363449"/>
                              <a:pt x="8587785" y="589084"/>
                            </a:cubicBezTo>
                            <a:cubicBezTo>
                              <a:pt x="8647022" y="814719"/>
                              <a:pt x="8553251" y="963128"/>
                              <a:pt x="8587785" y="1151392"/>
                            </a:cubicBezTo>
                            <a:cubicBezTo>
                              <a:pt x="8622319" y="1339656"/>
                              <a:pt x="8569537" y="1434327"/>
                              <a:pt x="8587785" y="1713700"/>
                            </a:cubicBezTo>
                            <a:cubicBezTo>
                              <a:pt x="8606033" y="1993073"/>
                              <a:pt x="8485766" y="2227303"/>
                              <a:pt x="8587785" y="2677656"/>
                            </a:cubicBezTo>
                            <a:cubicBezTo>
                              <a:pt x="8450510" y="2693928"/>
                              <a:pt x="8419216" y="2659761"/>
                              <a:pt x="8272900" y="2677656"/>
                            </a:cubicBezTo>
                            <a:cubicBezTo>
                              <a:pt x="8126585" y="2695551"/>
                              <a:pt x="7791784" y="2608627"/>
                              <a:pt x="7528625" y="2677656"/>
                            </a:cubicBezTo>
                            <a:cubicBezTo>
                              <a:pt x="7265467" y="2746685"/>
                              <a:pt x="7141929" y="2648947"/>
                              <a:pt x="6956106" y="2677656"/>
                            </a:cubicBezTo>
                            <a:cubicBezTo>
                              <a:pt x="6770283" y="2706365"/>
                              <a:pt x="6711035" y="2658654"/>
                              <a:pt x="6555343" y="2677656"/>
                            </a:cubicBezTo>
                            <a:cubicBezTo>
                              <a:pt x="6399651" y="2696658"/>
                              <a:pt x="6154211" y="2640123"/>
                              <a:pt x="5982824" y="2677656"/>
                            </a:cubicBezTo>
                            <a:cubicBezTo>
                              <a:pt x="5811437" y="2715189"/>
                              <a:pt x="5758806" y="2671163"/>
                              <a:pt x="5667938" y="2677656"/>
                            </a:cubicBezTo>
                            <a:cubicBezTo>
                              <a:pt x="5577070" y="2684149"/>
                              <a:pt x="5506881" y="2656100"/>
                              <a:pt x="5353053" y="2677656"/>
                            </a:cubicBezTo>
                            <a:cubicBezTo>
                              <a:pt x="5199226" y="2699212"/>
                              <a:pt x="4995047" y="2648000"/>
                              <a:pt x="4780534" y="2677656"/>
                            </a:cubicBezTo>
                            <a:cubicBezTo>
                              <a:pt x="4566021" y="2707312"/>
                              <a:pt x="4479227" y="2667291"/>
                              <a:pt x="4379770" y="2677656"/>
                            </a:cubicBezTo>
                            <a:cubicBezTo>
                              <a:pt x="4280313" y="2688021"/>
                              <a:pt x="4029949" y="2605872"/>
                              <a:pt x="3721374" y="2677656"/>
                            </a:cubicBezTo>
                            <a:cubicBezTo>
                              <a:pt x="3412799" y="2749440"/>
                              <a:pt x="3499930" y="2649019"/>
                              <a:pt x="3320610" y="2677656"/>
                            </a:cubicBezTo>
                            <a:cubicBezTo>
                              <a:pt x="3141290" y="2706293"/>
                              <a:pt x="2929398" y="2650456"/>
                              <a:pt x="2662213" y="2677656"/>
                            </a:cubicBezTo>
                            <a:cubicBezTo>
                              <a:pt x="2395028" y="2704856"/>
                              <a:pt x="2492337" y="2665255"/>
                              <a:pt x="2347328" y="2677656"/>
                            </a:cubicBezTo>
                            <a:cubicBezTo>
                              <a:pt x="2202320" y="2690057"/>
                              <a:pt x="1956923" y="2660621"/>
                              <a:pt x="1688931" y="2677656"/>
                            </a:cubicBezTo>
                            <a:cubicBezTo>
                              <a:pt x="1420939" y="2694691"/>
                              <a:pt x="1444383" y="2648035"/>
                              <a:pt x="1288168" y="2677656"/>
                            </a:cubicBezTo>
                            <a:cubicBezTo>
                              <a:pt x="1131953" y="2707277"/>
                              <a:pt x="1120446" y="2645928"/>
                              <a:pt x="973282" y="2677656"/>
                            </a:cubicBezTo>
                            <a:cubicBezTo>
                              <a:pt x="826118" y="2709384"/>
                              <a:pt x="666513" y="2648943"/>
                              <a:pt x="572519" y="2677656"/>
                            </a:cubicBezTo>
                            <a:cubicBezTo>
                              <a:pt x="478525" y="2706369"/>
                              <a:pt x="165977" y="2646241"/>
                              <a:pt x="0" y="2677656"/>
                            </a:cubicBezTo>
                            <a:cubicBezTo>
                              <a:pt x="-21479" y="2566736"/>
                              <a:pt x="12938" y="2310598"/>
                              <a:pt x="0" y="2195678"/>
                            </a:cubicBezTo>
                            <a:cubicBezTo>
                              <a:pt x="-12938" y="2080758"/>
                              <a:pt x="22047" y="1877943"/>
                              <a:pt x="0" y="1740476"/>
                            </a:cubicBezTo>
                            <a:cubicBezTo>
                              <a:pt x="-22047" y="1603009"/>
                              <a:pt x="19768" y="1487150"/>
                              <a:pt x="0" y="1285275"/>
                            </a:cubicBezTo>
                            <a:cubicBezTo>
                              <a:pt x="-19768" y="1083400"/>
                              <a:pt x="6390" y="857080"/>
                              <a:pt x="0" y="722967"/>
                            </a:cubicBezTo>
                            <a:cubicBezTo>
                              <a:pt x="-6390" y="588854"/>
                              <a:pt x="5013" y="191032"/>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9C849AF-2E92-1421-AC68-E7968585B0A7}"/>
                  </a:ext>
                </a:extLst>
              </p:cNvPr>
              <p:cNvSpPr txBox="1"/>
              <p:nvPr/>
            </p:nvSpPr>
            <p:spPr>
              <a:xfrm>
                <a:off x="1656522" y="4481772"/>
                <a:ext cx="12834730" cy="3650358"/>
              </a:xfrm>
              <a:custGeom>
                <a:avLst/>
                <a:gdLst>
                  <a:gd name="connsiteX0" fmla="*/ 0 w 12834730"/>
                  <a:gd name="connsiteY0" fmla="*/ 0 h 3650358"/>
                  <a:gd name="connsiteX1" fmla="*/ 455050 w 12834730"/>
                  <a:gd name="connsiteY1" fmla="*/ 0 h 3650358"/>
                  <a:gd name="connsiteX2" fmla="*/ 1295141 w 12834730"/>
                  <a:gd name="connsiteY2" fmla="*/ 0 h 3650358"/>
                  <a:gd name="connsiteX3" fmla="*/ 2135232 w 12834730"/>
                  <a:gd name="connsiteY3" fmla="*/ 0 h 3650358"/>
                  <a:gd name="connsiteX4" fmla="*/ 2846976 w 12834730"/>
                  <a:gd name="connsiteY4" fmla="*/ 0 h 3650358"/>
                  <a:gd name="connsiteX5" fmla="*/ 3302026 w 12834730"/>
                  <a:gd name="connsiteY5" fmla="*/ 0 h 3650358"/>
                  <a:gd name="connsiteX6" fmla="*/ 3500381 w 12834730"/>
                  <a:gd name="connsiteY6" fmla="*/ 0 h 3650358"/>
                  <a:gd name="connsiteX7" fmla="*/ 3955430 w 12834730"/>
                  <a:gd name="connsiteY7" fmla="*/ 0 h 3650358"/>
                  <a:gd name="connsiteX8" fmla="*/ 4667175 w 12834730"/>
                  <a:gd name="connsiteY8" fmla="*/ 0 h 3650358"/>
                  <a:gd name="connsiteX9" fmla="*/ 5507266 w 12834730"/>
                  <a:gd name="connsiteY9" fmla="*/ 0 h 3650358"/>
                  <a:gd name="connsiteX10" fmla="*/ 5705621 w 12834730"/>
                  <a:gd name="connsiteY10" fmla="*/ 0 h 3650358"/>
                  <a:gd name="connsiteX11" fmla="*/ 5903976 w 12834730"/>
                  <a:gd name="connsiteY11" fmla="*/ 0 h 3650358"/>
                  <a:gd name="connsiteX12" fmla="*/ 6744067 w 12834730"/>
                  <a:gd name="connsiteY12" fmla="*/ 0 h 3650358"/>
                  <a:gd name="connsiteX13" fmla="*/ 6942422 w 12834730"/>
                  <a:gd name="connsiteY13" fmla="*/ 0 h 3650358"/>
                  <a:gd name="connsiteX14" fmla="*/ 7525819 w 12834730"/>
                  <a:gd name="connsiteY14" fmla="*/ 0 h 3650358"/>
                  <a:gd name="connsiteX15" fmla="*/ 7852521 w 12834730"/>
                  <a:gd name="connsiteY15" fmla="*/ 0 h 3650358"/>
                  <a:gd name="connsiteX16" fmla="*/ 8179223 w 12834730"/>
                  <a:gd name="connsiteY16" fmla="*/ 0 h 3650358"/>
                  <a:gd name="connsiteX17" fmla="*/ 8505926 w 12834730"/>
                  <a:gd name="connsiteY17" fmla="*/ 0 h 3650358"/>
                  <a:gd name="connsiteX18" fmla="*/ 8832628 w 12834730"/>
                  <a:gd name="connsiteY18" fmla="*/ 0 h 3650358"/>
                  <a:gd name="connsiteX19" fmla="*/ 9287677 w 12834730"/>
                  <a:gd name="connsiteY19" fmla="*/ 0 h 3650358"/>
                  <a:gd name="connsiteX20" fmla="*/ 9614380 w 12834730"/>
                  <a:gd name="connsiteY20" fmla="*/ 0 h 3650358"/>
                  <a:gd name="connsiteX21" fmla="*/ 10069429 w 12834730"/>
                  <a:gd name="connsiteY21" fmla="*/ 0 h 3650358"/>
                  <a:gd name="connsiteX22" fmla="*/ 10781173 w 12834730"/>
                  <a:gd name="connsiteY22" fmla="*/ 0 h 3650358"/>
                  <a:gd name="connsiteX23" fmla="*/ 11107875 w 12834730"/>
                  <a:gd name="connsiteY23" fmla="*/ 0 h 3650358"/>
                  <a:gd name="connsiteX24" fmla="*/ 11306230 w 12834730"/>
                  <a:gd name="connsiteY24" fmla="*/ 0 h 3650358"/>
                  <a:gd name="connsiteX25" fmla="*/ 12146322 w 12834730"/>
                  <a:gd name="connsiteY25" fmla="*/ 0 h 3650358"/>
                  <a:gd name="connsiteX26" fmla="*/ 12834730 w 12834730"/>
                  <a:gd name="connsiteY26" fmla="*/ 0 h 3650358"/>
                  <a:gd name="connsiteX27" fmla="*/ 12834730 w 12834730"/>
                  <a:gd name="connsiteY27" fmla="*/ 521480 h 3650358"/>
                  <a:gd name="connsiteX28" fmla="*/ 12834730 w 12834730"/>
                  <a:gd name="connsiteY28" fmla="*/ 969952 h 3650358"/>
                  <a:gd name="connsiteX29" fmla="*/ 12834730 w 12834730"/>
                  <a:gd name="connsiteY29" fmla="*/ 1491432 h 3650358"/>
                  <a:gd name="connsiteX30" fmla="*/ 12834730 w 12834730"/>
                  <a:gd name="connsiteY30" fmla="*/ 2049415 h 3650358"/>
                  <a:gd name="connsiteX31" fmla="*/ 12834730 w 12834730"/>
                  <a:gd name="connsiteY31" fmla="*/ 2534391 h 3650358"/>
                  <a:gd name="connsiteX32" fmla="*/ 12834730 w 12834730"/>
                  <a:gd name="connsiteY32" fmla="*/ 2982864 h 3650358"/>
                  <a:gd name="connsiteX33" fmla="*/ 12834730 w 12834730"/>
                  <a:gd name="connsiteY33" fmla="*/ 3650358 h 3650358"/>
                  <a:gd name="connsiteX34" fmla="*/ 12122986 w 12834730"/>
                  <a:gd name="connsiteY34" fmla="*/ 3650358 h 3650358"/>
                  <a:gd name="connsiteX35" fmla="*/ 11796284 w 12834730"/>
                  <a:gd name="connsiteY35" fmla="*/ 3650358 h 3650358"/>
                  <a:gd name="connsiteX36" fmla="*/ 11469581 w 12834730"/>
                  <a:gd name="connsiteY36" fmla="*/ 3650358 h 3650358"/>
                  <a:gd name="connsiteX37" fmla="*/ 10629490 w 12834730"/>
                  <a:gd name="connsiteY37" fmla="*/ 3650358 h 3650358"/>
                  <a:gd name="connsiteX38" fmla="*/ 9789399 w 12834730"/>
                  <a:gd name="connsiteY38" fmla="*/ 3650358 h 3650358"/>
                  <a:gd name="connsiteX39" fmla="*/ 9206002 w 12834730"/>
                  <a:gd name="connsiteY39" fmla="*/ 3650358 h 3650358"/>
                  <a:gd name="connsiteX40" fmla="*/ 9007647 w 12834730"/>
                  <a:gd name="connsiteY40" fmla="*/ 3650358 h 3650358"/>
                  <a:gd name="connsiteX41" fmla="*/ 8809292 w 12834730"/>
                  <a:gd name="connsiteY41" fmla="*/ 3650358 h 3650358"/>
                  <a:gd name="connsiteX42" fmla="*/ 7969201 w 12834730"/>
                  <a:gd name="connsiteY42" fmla="*/ 3650358 h 3650358"/>
                  <a:gd name="connsiteX43" fmla="*/ 7514151 w 12834730"/>
                  <a:gd name="connsiteY43" fmla="*/ 3650358 h 3650358"/>
                  <a:gd name="connsiteX44" fmla="*/ 6674060 w 12834730"/>
                  <a:gd name="connsiteY44" fmla="*/ 3650358 h 3650358"/>
                  <a:gd name="connsiteX45" fmla="*/ 6090663 w 12834730"/>
                  <a:gd name="connsiteY45" fmla="*/ 3650358 h 3650358"/>
                  <a:gd name="connsiteX46" fmla="*/ 5892308 w 12834730"/>
                  <a:gd name="connsiteY46" fmla="*/ 3650358 h 3650358"/>
                  <a:gd name="connsiteX47" fmla="*/ 5565606 w 12834730"/>
                  <a:gd name="connsiteY47" fmla="*/ 3650358 h 3650358"/>
                  <a:gd name="connsiteX48" fmla="*/ 5110556 w 12834730"/>
                  <a:gd name="connsiteY48" fmla="*/ 3650358 h 3650358"/>
                  <a:gd name="connsiteX49" fmla="*/ 4398812 w 12834730"/>
                  <a:gd name="connsiteY49" fmla="*/ 3650358 h 3650358"/>
                  <a:gd name="connsiteX50" fmla="*/ 3687068 w 12834730"/>
                  <a:gd name="connsiteY50" fmla="*/ 3650358 h 3650358"/>
                  <a:gd name="connsiteX51" fmla="*/ 3103671 w 12834730"/>
                  <a:gd name="connsiteY51" fmla="*/ 3650358 h 3650358"/>
                  <a:gd name="connsiteX52" fmla="*/ 2648622 w 12834730"/>
                  <a:gd name="connsiteY52" fmla="*/ 3650358 h 3650358"/>
                  <a:gd name="connsiteX53" fmla="*/ 1808530 w 12834730"/>
                  <a:gd name="connsiteY53" fmla="*/ 3650358 h 3650358"/>
                  <a:gd name="connsiteX54" fmla="*/ 1225133 w 12834730"/>
                  <a:gd name="connsiteY54" fmla="*/ 3650358 h 3650358"/>
                  <a:gd name="connsiteX55" fmla="*/ 898431 w 12834730"/>
                  <a:gd name="connsiteY55" fmla="*/ 3650358 h 3650358"/>
                  <a:gd name="connsiteX56" fmla="*/ 571729 w 12834730"/>
                  <a:gd name="connsiteY56" fmla="*/ 3650358 h 3650358"/>
                  <a:gd name="connsiteX57" fmla="*/ 0 w 12834730"/>
                  <a:gd name="connsiteY57" fmla="*/ 3650358 h 3650358"/>
                  <a:gd name="connsiteX58" fmla="*/ 0 w 12834730"/>
                  <a:gd name="connsiteY58" fmla="*/ 3128878 h 3650358"/>
                  <a:gd name="connsiteX59" fmla="*/ 0 w 12834730"/>
                  <a:gd name="connsiteY59" fmla="*/ 2643902 h 3650358"/>
                  <a:gd name="connsiteX60" fmla="*/ 0 w 12834730"/>
                  <a:gd name="connsiteY60" fmla="*/ 2195430 h 3650358"/>
                  <a:gd name="connsiteX61" fmla="*/ 0 w 12834730"/>
                  <a:gd name="connsiteY61" fmla="*/ 1637446 h 3650358"/>
                  <a:gd name="connsiteX62" fmla="*/ 0 w 12834730"/>
                  <a:gd name="connsiteY62" fmla="*/ 1079463 h 3650358"/>
                  <a:gd name="connsiteX63" fmla="*/ 0 w 12834730"/>
                  <a:gd name="connsiteY63" fmla="*/ 521480 h 3650358"/>
                  <a:gd name="connsiteX64" fmla="*/ 0 w 12834730"/>
                  <a:gd name="connsiteY64" fmla="*/ 0 h 365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2834730" h="3650358" fill="none" extrusionOk="0">
                    <a:moveTo>
                      <a:pt x="0" y="0"/>
                    </a:moveTo>
                    <a:cubicBezTo>
                      <a:pt x="187101" y="-33231"/>
                      <a:pt x="300681" y="36064"/>
                      <a:pt x="455050" y="0"/>
                    </a:cubicBezTo>
                    <a:cubicBezTo>
                      <a:pt x="609419" y="-36064"/>
                      <a:pt x="1116647" y="57747"/>
                      <a:pt x="1295141" y="0"/>
                    </a:cubicBezTo>
                    <a:cubicBezTo>
                      <a:pt x="1473635" y="-57747"/>
                      <a:pt x="1816855" y="86487"/>
                      <a:pt x="2135232" y="0"/>
                    </a:cubicBezTo>
                    <a:cubicBezTo>
                      <a:pt x="2453609" y="-86487"/>
                      <a:pt x="2529496" y="64609"/>
                      <a:pt x="2846976" y="0"/>
                    </a:cubicBezTo>
                    <a:cubicBezTo>
                      <a:pt x="3164456" y="-64609"/>
                      <a:pt x="3147629" y="25225"/>
                      <a:pt x="3302026" y="0"/>
                    </a:cubicBezTo>
                    <a:cubicBezTo>
                      <a:pt x="3456423" y="-25225"/>
                      <a:pt x="3438874" y="8750"/>
                      <a:pt x="3500381" y="0"/>
                    </a:cubicBezTo>
                    <a:cubicBezTo>
                      <a:pt x="3561888" y="-8750"/>
                      <a:pt x="3741651" y="46794"/>
                      <a:pt x="3955430" y="0"/>
                    </a:cubicBezTo>
                    <a:cubicBezTo>
                      <a:pt x="4169209" y="-46794"/>
                      <a:pt x="4487023" y="36933"/>
                      <a:pt x="4667175" y="0"/>
                    </a:cubicBezTo>
                    <a:cubicBezTo>
                      <a:pt x="4847328" y="-36933"/>
                      <a:pt x="5113054" y="29528"/>
                      <a:pt x="5507266" y="0"/>
                    </a:cubicBezTo>
                    <a:cubicBezTo>
                      <a:pt x="5901478" y="-29528"/>
                      <a:pt x="5644451" y="9508"/>
                      <a:pt x="5705621" y="0"/>
                    </a:cubicBezTo>
                    <a:cubicBezTo>
                      <a:pt x="5766792" y="-9508"/>
                      <a:pt x="5834415" y="11401"/>
                      <a:pt x="5903976" y="0"/>
                    </a:cubicBezTo>
                    <a:cubicBezTo>
                      <a:pt x="5973538" y="-11401"/>
                      <a:pt x="6489379" y="22215"/>
                      <a:pt x="6744067" y="0"/>
                    </a:cubicBezTo>
                    <a:cubicBezTo>
                      <a:pt x="6998755" y="-22215"/>
                      <a:pt x="6891244" y="22863"/>
                      <a:pt x="6942422" y="0"/>
                    </a:cubicBezTo>
                    <a:cubicBezTo>
                      <a:pt x="6993601" y="-22863"/>
                      <a:pt x="7280606" y="54753"/>
                      <a:pt x="7525819" y="0"/>
                    </a:cubicBezTo>
                    <a:cubicBezTo>
                      <a:pt x="7771032" y="-54753"/>
                      <a:pt x="7775496" y="9262"/>
                      <a:pt x="7852521" y="0"/>
                    </a:cubicBezTo>
                    <a:cubicBezTo>
                      <a:pt x="7929546" y="-9262"/>
                      <a:pt x="8037895" y="21868"/>
                      <a:pt x="8179223" y="0"/>
                    </a:cubicBezTo>
                    <a:cubicBezTo>
                      <a:pt x="8320551" y="-21868"/>
                      <a:pt x="8376804" y="37983"/>
                      <a:pt x="8505926" y="0"/>
                    </a:cubicBezTo>
                    <a:cubicBezTo>
                      <a:pt x="8635048" y="-37983"/>
                      <a:pt x="8748679" y="12253"/>
                      <a:pt x="8832628" y="0"/>
                    </a:cubicBezTo>
                    <a:cubicBezTo>
                      <a:pt x="8916577" y="-12253"/>
                      <a:pt x="9181327" y="39388"/>
                      <a:pt x="9287677" y="0"/>
                    </a:cubicBezTo>
                    <a:cubicBezTo>
                      <a:pt x="9394027" y="-39388"/>
                      <a:pt x="9528982" y="31443"/>
                      <a:pt x="9614380" y="0"/>
                    </a:cubicBezTo>
                    <a:cubicBezTo>
                      <a:pt x="9699778" y="-31443"/>
                      <a:pt x="9887998" y="40985"/>
                      <a:pt x="10069429" y="0"/>
                    </a:cubicBezTo>
                    <a:cubicBezTo>
                      <a:pt x="10250860" y="-40985"/>
                      <a:pt x="10511577" y="65744"/>
                      <a:pt x="10781173" y="0"/>
                    </a:cubicBezTo>
                    <a:cubicBezTo>
                      <a:pt x="11050769" y="-65744"/>
                      <a:pt x="10979711" y="15420"/>
                      <a:pt x="11107875" y="0"/>
                    </a:cubicBezTo>
                    <a:cubicBezTo>
                      <a:pt x="11236039" y="-15420"/>
                      <a:pt x="11212703" y="12906"/>
                      <a:pt x="11306230" y="0"/>
                    </a:cubicBezTo>
                    <a:cubicBezTo>
                      <a:pt x="11399757" y="-12906"/>
                      <a:pt x="11757743" y="1836"/>
                      <a:pt x="12146322" y="0"/>
                    </a:cubicBezTo>
                    <a:cubicBezTo>
                      <a:pt x="12534901" y="-1836"/>
                      <a:pt x="12606756" y="76233"/>
                      <a:pt x="12834730" y="0"/>
                    </a:cubicBezTo>
                    <a:cubicBezTo>
                      <a:pt x="12866231" y="222844"/>
                      <a:pt x="12802371" y="278292"/>
                      <a:pt x="12834730" y="521480"/>
                    </a:cubicBezTo>
                    <a:cubicBezTo>
                      <a:pt x="12867089" y="764668"/>
                      <a:pt x="12803540" y="761784"/>
                      <a:pt x="12834730" y="969952"/>
                    </a:cubicBezTo>
                    <a:cubicBezTo>
                      <a:pt x="12865920" y="1178120"/>
                      <a:pt x="12785944" y="1234715"/>
                      <a:pt x="12834730" y="1491432"/>
                    </a:cubicBezTo>
                    <a:cubicBezTo>
                      <a:pt x="12883516" y="1748149"/>
                      <a:pt x="12784754" y="1914895"/>
                      <a:pt x="12834730" y="2049415"/>
                    </a:cubicBezTo>
                    <a:cubicBezTo>
                      <a:pt x="12884706" y="2183935"/>
                      <a:pt x="12831618" y="2325872"/>
                      <a:pt x="12834730" y="2534391"/>
                    </a:cubicBezTo>
                    <a:cubicBezTo>
                      <a:pt x="12837842" y="2742910"/>
                      <a:pt x="12791485" y="2762283"/>
                      <a:pt x="12834730" y="2982864"/>
                    </a:cubicBezTo>
                    <a:cubicBezTo>
                      <a:pt x="12877975" y="3203445"/>
                      <a:pt x="12822305" y="3499161"/>
                      <a:pt x="12834730" y="3650358"/>
                    </a:cubicBezTo>
                    <a:cubicBezTo>
                      <a:pt x="12674186" y="3720385"/>
                      <a:pt x="12306758" y="3633591"/>
                      <a:pt x="12122986" y="3650358"/>
                    </a:cubicBezTo>
                    <a:cubicBezTo>
                      <a:pt x="11939214" y="3667125"/>
                      <a:pt x="11869049" y="3620234"/>
                      <a:pt x="11796284" y="3650358"/>
                    </a:cubicBezTo>
                    <a:cubicBezTo>
                      <a:pt x="11723519" y="3680482"/>
                      <a:pt x="11566425" y="3617988"/>
                      <a:pt x="11469581" y="3650358"/>
                    </a:cubicBezTo>
                    <a:cubicBezTo>
                      <a:pt x="11372737" y="3682728"/>
                      <a:pt x="10823900" y="3642534"/>
                      <a:pt x="10629490" y="3650358"/>
                    </a:cubicBezTo>
                    <a:cubicBezTo>
                      <a:pt x="10435080" y="3658182"/>
                      <a:pt x="10005614" y="3591774"/>
                      <a:pt x="9789399" y="3650358"/>
                    </a:cubicBezTo>
                    <a:cubicBezTo>
                      <a:pt x="9573184" y="3708942"/>
                      <a:pt x="9409714" y="3595695"/>
                      <a:pt x="9206002" y="3650358"/>
                    </a:cubicBezTo>
                    <a:cubicBezTo>
                      <a:pt x="9002290" y="3705021"/>
                      <a:pt x="9048327" y="3648133"/>
                      <a:pt x="9007647" y="3650358"/>
                    </a:cubicBezTo>
                    <a:cubicBezTo>
                      <a:pt x="8966968" y="3652583"/>
                      <a:pt x="8862653" y="3646237"/>
                      <a:pt x="8809292" y="3650358"/>
                    </a:cubicBezTo>
                    <a:cubicBezTo>
                      <a:pt x="8755932" y="3654479"/>
                      <a:pt x="8218591" y="3643113"/>
                      <a:pt x="7969201" y="3650358"/>
                    </a:cubicBezTo>
                    <a:cubicBezTo>
                      <a:pt x="7719811" y="3657603"/>
                      <a:pt x="7682944" y="3618471"/>
                      <a:pt x="7514151" y="3650358"/>
                    </a:cubicBezTo>
                    <a:cubicBezTo>
                      <a:pt x="7345358" y="3682245"/>
                      <a:pt x="6998873" y="3645478"/>
                      <a:pt x="6674060" y="3650358"/>
                    </a:cubicBezTo>
                    <a:cubicBezTo>
                      <a:pt x="6349247" y="3655238"/>
                      <a:pt x="6308327" y="3581559"/>
                      <a:pt x="6090663" y="3650358"/>
                    </a:cubicBezTo>
                    <a:cubicBezTo>
                      <a:pt x="5872999" y="3719157"/>
                      <a:pt x="5935706" y="3646236"/>
                      <a:pt x="5892308" y="3650358"/>
                    </a:cubicBezTo>
                    <a:cubicBezTo>
                      <a:pt x="5848910" y="3654480"/>
                      <a:pt x="5645743" y="3634886"/>
                      <a:pt x="5565606" y="3650358"/>
                    </a:cubicBezTo>
                    <a:cubicBezTo>
                      <a:pt x="5485469" y="3665830"/>
                      <a:pt x="5289240" y="3649758"/>
                      <a:pt x="5110556" y="3650358"/>
                    </a:cubicBezTo>
                    <a:cubicBezTo>
                      <a:pt x="4931872" y="3650958"/>
                      <a:pt x="4753021" y="3606902"/>
                      <a:pt x="4398812" y="3650358"/>
                    </a:cubicBezTo>
                    <a:cubicBezTo>
                      <a:pt x="4044603" y="3693814"/>
                      <a:pt x="3910097" y="3583308"/>
                      <a:pt x="3687068" y="3650358"/>
                    </a:cubicBezTo>
                    <a:cubicBezTo>
                      <a:pt x="3464039" y="3717408"/>
                      <a:pt x="3256712" y="3605454"/>
                      <a:pt x="3103671" y="3650358"/>
                    </a:cubicBezTo>
                    <a:cubicBezTo>
                      <a:pt x="2950630" y="3695262"/>
                      <a:pt x="2875864" y="3640431"/>
                      <a:pt x="2648622" y="3650358"/>
                    </a:cubicBezTo>
                    <a:cubicBezTo>
                      <a:pt x="2421380" y="3660285"/>
                      <a:pt x="2092312" y="3648748"/>
                      <a:pt x="1808530" y="3650358"/>
                    </a:cubicBezTo>
                    <a:cubicBezTo>
                      <a:pt x="1524748" y="3651968"/>
                      <a:pt x="1482407" y="3625002"/>
                      <a:pt x="1225133" y="3650358"/>
                    </a:cubicBezTo>
                    <a:cubicBezTo>
                      <a:pt x="967859" y="3675714"/>
                      <a:pt x="964026" y="3635174"/>
                      <a:pt x="898431" y="3650358"/>
                    </a:cubicBezTo>
                    <a:cubicBezTo>
                      <a:pt x="832836" y="3665542"/>
                      <a:pt x="709758" y="3644588"/>
                      <a:pt x="571729" y="3650358"/>
                    </a:cubicBezTo>
                    <a:cubicBezTo>
                      <a:pt x="433700" y="3656128"/>
                      <a:pt x="249549" y="3588009"/>
                      <a:pt x="0" y="3650358"/>
                    </a:cubicBezTo>
                    <a:cubicBezTo>
                      <a:pt x="-12196" y="3531284"/>
                      <a:pt x="33482" y="3368617"/>
                      <a:pt x="0" y="3128878"/>
                    </a:cubicBezTo>
                    <a:cubicBezTo>
                      <a:pt x="-33482" y="2889139"/>
                      <a:pt x="29282" y="2814752"/>
                      <a:pt x="0" y="2643902"/>
                    </a:cubicBezTo>
                    <a:cubicBezTo>
                      <a:pt x="-29282" y="2473052"/>
                      <a:pt x="47389" y="2310038"/>
                      <a:pt x="0" y="2195430"/>
                    </a:cubicBezTo>
                    <a:cubicBezTo>
                      <a:pt x="-47389" y="2080822"/>
                      <a:pt x="62010" y="1904427"/>
                      <a:pt x="0" y="1637446"/>
                    </a:cubicBezTo>
                    <a:cubicBezTo>
                      <a:pt x="-62010" y="1370465"/>
                      <a:pt x="63765" y="1272914"/>
                      <a:pt x="0" y="1079463"/>
                    </a:cubicBezTo>
                    <a:cubicBezTo>
                      <a:pt x="-63765" y="886012"/>
                      <a:pt x="60401" y="726913"/>
                      <a:pt x="0" y="521480"/>
                    </a:cubicBezTo>
                    <a:cubicBezTo>
                      <a:pt x="-60401" y="316047"/>
                      <a:pt x="25853" y="139281"/>
                      <a:pt x="0" y="0"/>
                    </a:cubicBezTo>
                    <a:close/>
                  </a:path>
                  <a:path w="12834730" h="3650358" stroke="0" extrusionOk="0">
                    <a:moveTo>
                      <a:pt x="0" y="0"/>
                    </a:moveTo>
                    <a:cubicBezTo>
                      <a:pt x="219931" y="-25111"/>
                      <a:pt x="312873" y="25679"/>
                      <a:pt x="455050" y="0"/>
                    </a:cubicBezTo>
                    <a:cubicBezTo>
                      <a:pt x="597227" y="-25679"/>
                      <a:pt x="584989" y="20266"/>
                      <a:pt x="653404" y="0"/>
                    </a:cubicBezTo>
                    <a:cubicBezTo>
                      <a:pt x="721819" y="-20266"/>
                      <a:pt x="1219162" y="47838"/>
                      <a:pt x="1493496" y="0"/>
                    </a:cubicBezTo>
                    <a:cubicBezTo>
                      <a:pt x="1767830" y="-47838"/>
                      <a:pt x="1804920" y="41666"/>
                      <a:pt x="1948545" y="0"/>
                    </a:cubicBezTo>
                    <a:cubicBezTo>
                      <a:pt x="2092170" y="-41666"/>
                      <a:pt x="2277394" y="23995"/>
                      <a:pt x="2403595" y="0"/>
                    </a:cubicBezTo>
                    <a:cubicBezTo>
                      <a:pt x="2529796" y="-23995"/>
                      <a:pt x="3019980" y="6074"/>
                      <a:pt x="3243686" y="0"/>
                    </a:cubicBezTo>
                    <a:cubicBezTo>
                      <a:pt x="3467392" y="-6074"/>
                      <a:pt x="3484452" y="23340"/>
                      <a:pt x="3570389" y="0"/>
                    </a:cubicBezTo>
                    <a:cubicBezTo>
                      <a:pt x="3656326" y="-23340"/>
                      <a:pt x="4055742" y="79002"/>
                      <a:pt x="4410480" y="0"/>
                    </a:cubicBezTo>
                    <a:cubicBezTo>
                      <a:pt x="4765218" y="-79002"/>
                      <a:pt x="5040373" y="96240"/>
                      <a:pt x="5250571" y="0"/>
                    </a:cubicBezTo>
                    <a:cubicBezTo>
                      <a:pt x="5460769" y="-96240"/>
                      <a:pt x="5572697" y="22755"/>
                      <a:pt x="5833968" y="0"/>
                    </a:cubicBezTo>
                    <a:cubicBezTo>
                      <a:pt x="6095239" y="-22755"/>
                      <a:pt x="6450383" y="85723"/>
                      <a:pt x="6674060" y="0"/>
                    </a:cubicBezTo>
                    <a:cubicBezTo>
                      <a:pt x="6897737" y="-85723"/>
                      <a:pt x="6944432" y="39061"/>
                      <a:pt x="7129109" y="0"/>
                    </a:cubicBezTo>
                    <a:cubicBezTo>
                      <a:pt x="7313786" y="-39061"/>
                      <a:pt x="7387956" y="4998"/>
                      <a:pt x="7584159" y="0"/>
                    </a:cubicBezTo>
                    <a:cubicBezTo>
                      <a:pt x="7780362" y="-4998"/>
                      <a:pt x="7980444" y="19162"/>
                      <a:pt x="8295903" y="0"/>
                    </a:cubicBezTo>
                    <a:cubicBezTo>
                      <a:pt x="8611362" y="-19162"/>
                      <a:pt x="8645862" y="28686"/>
                      <a:pt x="8750952" y="0"/>
                    </a:cubicBezTo>
                    <a:cubicBezTo>
                      <a:pt x="8856042" y="-28686"/>
                      <a:pt x="9288334" y="24600"/>
                      <a:pt x="9591044" y="0"/>
                    </a:cubicBezTo>
                    <a:cubicBezTo>
                      <a:pt x="9893754" y="-24600"/>
                      <a:pt x="10134886" y="98039"/>
                      <a:pt x="10431135" y="0"/>
                    </a:cubicBezTo>
                    <a:cubicBezTo>
                      <a:pt x="10727384" y="-98039"/>
                      <a:pt x="10736172" y="28452"/>
                      <a:pt x="11014532" y="0"/>
                    </a:cubicBezTo>
                    <a:cubicBezTo>
                      <a:pt x="11292892" y="-28452"/>
                      <a:pt x="11376755" y="28757"/>
                      <a:pt x="11469581" y="0"/>
                    </a:cubicBezTo>
                    <a:cubicBezTo>
                      <a:pt x="11562407" y="-28757"/>
                      <a:pt x="11595118" y="21409"/>
                      <a:pt x="11667936" y="0"/>
                    </a:cubicBezTo>
                    <a:cubicBezTo>
                      <a:pt x="11740755" y="-21409"/>
                      <a:pt x="11879457" y="3042"/>
                      <a:pt x="11994639" y="0"/>
                    </a:cubicBezTo>
                    <a:cubicBezTo>
                      <a:pt x="12109821" y="-3042"/>
                      <a:pt x="12159923" y="6101"/>
                      <a:pt x="12321341" y="0"/>
                    </a:cubicBezTo>
                    <a:cubicBezTo>
                      <a:pt x="12482759" y="-6101"/>
                      <a:pt x="12720083" y="56534"/>
                      <a:pt x="12834730" y="0"/>
                    </a:cubicBezTo>
                    <a:cubicBezTo>
                      <a:pt x="12869647" y="271601"/>
                      <a:pt x="12792752" y="436945"/>
                      <a:pt x="12834730" y="594487"/>
                    </a:cubicBezTo>
                    <a:cubicBezTo>
                      <a:pt x="12876708" y="752029"/>
                      <a:pt x="12807941" y="888505"/>
                      <a:pt x="12834730" y="1152470"/>
                    </a:cubicBezTo>
                    <a:cubicBezTo>
                      <a:pt x="12861519" y="1416435"/>
                      <a:pt x="12793097" y="1529429"/>
                      <a:pt x="12834730" y="1673950"/>
                    </a:cubicBezTo>
                    <a:cubicBezTo>
                      <a:pt x="12876363" y="1818471"/>
                      <a:pt x="12794069" y="2067290"/>
                      <a:pt x="12834730" y="2195430"/>
                    </a:cubicBezTo>
                    <a:cubicBezTo>
                      <a:pt x="12875391" y="2323570"/>
                      <a:pt x="12825349" y="2523507"/>
                      <a:pt x="12834730" y="2789916"/>
                    </a:cubicBezTo>
                    <a:cubicBezTo>
                      <a:pt x="12844111" y="3056325"/>
                      <a:pt x="12833275" y="3368622"/>
                      <a:pt x="12834730" y="3650358"/>
                    </a:cubicBezTo>
                    <a:cubicBezTo>
                      <a:pt x="12780374" y="3665179"/>
                      <a:pt x="12712879" y="3627686"/>
                      <a:pt x="12636375" y="3650358"/>
                    </a:cubicBezTo>
                    <a:cubicBezTo>
                      <a:pt x="12559871" y="3673030"/>
                      <a:pt x="12147845" y="3612976"/>
                      <a:pt x="11924631" y="3650358"/>
                    </a:cubicBezTo>
                    <a:cubicBezTo>
                      <a:pt x="11701417" y="3687740"/>
                      <a:pt x="11766823" y="3632553"/>
                      <a:pt x="11726276" y="3650358"/>
                    </a:cubicBezTo>
                    <a:cubicBezTo>
                      <a:pt x="11685730" y="3668163"/>
                      <a:pt x="11298144" y="3613082"/>
                      <a:pt x="11014532" y="3650358"/>
                    </a:cubicBezTo>
                    <a:cubicBezTo>
                      <a:pt x="10730920" y="3687634"/>
                      <a:pt x="10782151" y="3648736"/>
                      <a:pt x="10687830" y="3650358"/>
                    </a:cubicBezTo>
                    <a:cubicBezTo>
                      <a:pt x="10593509" y="3651980"/>
                      <a:pt x="10556506" y="3639098"/>
                      <a:pt x="10489475" y="3650358"/>
                    </a:cubicBezTo>
                    <a:cubicBezTo>
                      <a:pt x="10422444" y="3661618"/>
                      <a:pt x="10313373" y="3629744"/>
                      <a:pt x="10162773" y="3650358"/>
                    </a:cubicBezTo>
                    <a:cubicBezTo>
                      <a:pt x="10012173" y="3670972"/>
                      <a:pt x="9729588" y="3627204"/>
                      <a:pt x="9451028" y="3650358"/>
                    </a:cubicBezTo>
                    <a:cubicBezTo>
                      <a:pt x="9172468" y="3673512"/>
                      <a:pt x="9253013" y="3645388"/>
                      <a:pt x="9124326" y="3650358"/>
                    </a:cubicBezTo>
                    <a:cubicBezTo>
                      <a:pt x="8995639" y="3655328"/>
                      <a:pt x="8991529" y="3639006"/>
                      <a:pt x="8925971" y="3650358"/>
                    </a:cubicBezTo>
                    <a:cubicBezTo>
                      <a:pt x="8860413" y="3661710"/>
                      <a:pt x="8759422" y="3630195"/>
                      <a:pt x="8599269" y="3650358"/>
                    </a:cubicBezTo>
                    <a:cubicBezTo>
                      <a:pt x="8439116" y="3670521"/>
                      <a:pt x="8338115" y="3639248"/>
                      <a:pt x="8144220" y="3650358"/>
                    </a:cubicBezTo>
                    <a:cubicBezTo>
                      <a:pt x="7950325" y="3661468"/>
                      <a:pt x="7835031" y="3639277"/>
                      <a:pt x="7560823" y="3650358"/>
                    </a:cubicBezTo>
                    <a:cubicBezTo>
                      <a:pt x="7286615" y="3661439"/>
                      <a:pt x="7336416" y="3624729"/>
                      <a:pt x="7234121" y="3650358"/>
                    </a:cubicBezTo>
                    <a:cubicBezTo>
                      <a:pt x="7131826" y="3675987"/>
                      <a:pt x="6613828" y="3627848"/>
                      <a:pt x="6394029" y="3650358"/>
                    </a:cubicBezTo>
                    <a:cubicBezTo>
                      <a:pt x="6174230" y="3672868"/>
                      <a:pt x="6013704" y="3644746"/>
                      <a:pt x="5810632" y="3650358"/>
                    </a:cubicBezTo>
                    <a:cubicBezTo>
                      <a:pt x="5607560" y="3655970"/>
                      <a:pt x="5304880" y="3618895"/>
                      <a:pt x="4970541" y="3650358"/>
                    </a:cubicBezTo>
                    <a:cubicBezTo>
                      <a:pt x="4636202" y="3681821"/>
                      <a:pt x="4594531" y="3599570"/>
                      <a:pt x="4258797" y="3650358"/>
                    </a:cubicBezTo>
                    <a:cubicBezTo>
                      <a:pt x="3923063" y="3701146"/>
                      <a:pt x="3926513" y="3642201"/>
                      <a:pt x="3803747" y="3650358"/>
                    </a:cubicBezTo>
                    <a:cubicBezTo>
                      <a:pt x="3680981" y="3658515"/>
                      <a:pt x="3276328" y="3606958"/>
                      <a:pt x="3092003" y="3650358"/>
                    </a:cubicBezTo>
                    <a:cubicBezTo>
                      <a:pt x="2907678" y="3693758"/>
                      <a:pt x="2904591" y="3618689"/>
                      <a:pt x="2765301" y="3650358"/>
                    </a:cubicBezTo>
                    <a:cubicBezTo>
                      <a:pt x="2626011" y="3682027"/>
                      <a:pt x="2429246" y="3621844"/>
                      <a:pt x="2181904" y="3650358"/>
                    </a:cubicBezTo>
                    <a:cubicBezTo>
                      <a:pt x="1934562" y="3678872"/>
                      <a:pt x="2057796" y="3636977"/>
                      <a:pt x="1983549" y="3650358"/>
                    </a:cubicBezTo>
                    <a:cubicBezTo>
                      <a:pt x="1909302" y="3663739"/>
                      <a:pt x="1323458" y="3609295"/>
                      <a:pt x="1143458" y="3650358"/>
                    </a:cubicBezTo>
                    <a:cubicBezTo>
                      <a:pt x="963458" y="3691421"/>
                      <a:pt x="769241" y="3590236"/>
                      <a:pt x="560061" y="3650358"/>
                    </a:cubicBezTo>
                    <a:cubicBezTo>
                      <a:pt x="350881" y="3710480"/>
                      <a:pt x="273983" y="3590358"/>
                      <a:pt x="0" y="3650358"/>
                    </a:cubicBezTo>
                    <a:cubicBezTo>
                      <a:pt x="-14262" y="3476687"/>
                      <a:pt x="11639" y="3350553"/>
                      <a:pt x="0" y="3165382"/>
                    </a:cubicBezTo>
                    <a:cubicBezTo>
                      <a:pt x="-11639" y="2980211"/>
                      <a:pt x="50463" y="2810794"/>
                      <a:pt x="0" y="2716909"/>
                    </a:cubicBezTo>
                    <a:cubicBezTo>
                      <a:pt x="-50463" y="2623024"/>
                      <a:pt x="56673" y="2320038"/>
                      <a:pt x="0" y="2122422"/>
                    </a:cubicBezTo>
                    <a:cubicBezTo>
                      <a:pt x="-56673" y="1924806"/>
                      <a:pt x="31070" y="1815528"/>
                      <a:pt x="0" y="1600943"/>
                    </a:cubicBezTo>
                    <a:cubicBezTo>
                      <a:pt x="-31070" y="1386358"/>
                      <a:pt x="6791" y="1394388"/>
                      <a:pt x="0" y="1188974"/>
                    </a:cubicBezTo>
                    <a:cubicBezTo>
                      <a:pt x="-6791" y="983560"/>
                      <a:pt x="48050" y="848881"/>
                      <a:pt x="0" y="667494"/>
                    </a:cubicBezTo>
                    <a:cubicBezTo>
                      <a:pt x="-48050" y="486107"/>
                      <a:pt x="61179" y="269337"/>
                      <a:pt x="0" y="0"/>
                    </a:cubicBezTo>
                    <a:close/>
                  </a:path>
                </a:pathLst>
              </a:custGeom>
              <a:solidFill>
                <a:schemeClr val="accent5">
                  <a:lumMod val="40000"/>
                  <a:lumOff val="60000"/>
                </a:schemeClr>
              </a:solidFill>
              <a:ln>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pPr algn="just"/>
                <a:r>
                  <a:rPr lang="en-US" sz="2800" dirty="0"/>
                  <a:t>For Three events (A, B, C):</a:t>
                </a:r>
              </a:p>
              <a:p>
                <a:pPr marL="571500" indent="-571500" algn="just">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𝑂𝑛𝑙𝑦</m:t>
                        </m:r>
                        <m:r>
                          <a:rPr lang="en-US" sz="2800" b="0" i="1" smtClean="0">
                            <a:latin typeface="Cambria Math" panose="02040503050406030204" pitchFamily="18" charset="0"/>
                          </a:rPr>
                          <m:t> </m:t>
                        </m:r>
                        <m:r>
                          <a:rPr lang="en-US" sz="2800" b="0" i="1" smtClean="0">
                            <a:latin typeface="Cambria Math" panose="02040503050406030204" pitchFamily="18" charset="0"/>
                          </a:rPr>
                          <m:t>𝐴</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𝐵</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𝐶</m:t>
                        </m:r>
                        <m:r>
                          <a:rPr lang="en-US" sz="2800" b="0" i="1" smtClean="0">
                            <a:latin typeface="Cambria Math" panose="02040503050406030204" pitchFamily="18" charset="0"/>
                          </a:rPr>
                          <m:t>′</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𝐶</m:t>
                        </m:r>
                      </m:e>
                    </m:d>
                    <m:r>
                      <a:rPr lang="en-US" sz="2800" b="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r>
                      <a:rPr lang="en-US" sz="2800" b="0" i="1" smtClean="0">
                        <a:latin typeface="Cambria Math" panose="02040503050406030204" pitchFamily="18" charset="0"/>
                      </a:rPr>
                      <m:t>𝐶</m:t>
                    </m:r>
                    <m:r>
                      <a:rPr lang="en-US" sz="2800" b="0" i="1" smtClean="0">
                        <a:latin typeface="Cambria Math" panose="02040503050406030204" pitchFamily="18" charset="0"/>
                      </a:rPr>
                      <m:t>)</m:t>
                    </m:r>
                  </m:oMath>
                </a14:m>
                <a:endParaRPr lang="en-US" sz="2800" dirty="0"/>
              </a:p>
              <a:p>
                <a:pPr marL="571500" indent="-571500" algn="just">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𝑂𝑛𝑙𝑦</m:t>
                        </m:r>
                        <m:r>
                          <a:rPr lang="en-US" sz="2800" b="0" i="1" smtClean="0">
                            <a:latin typeface="Cambria Math" panose="02040503050406030204" pitchFamily="18" charset="0"/>
                          </a:rPr>
                          <m:t> </m:t>
                        </m:r>
                        <m:r>
                          <a:rPr lang="en-US" sz="2800" b="0" i="1" smtClean="0">
                            <a:latin typeface="Cambria Math" panose="02040503050406030204" pitchFamily="18" charset="0"/>
                          </a:rPr>
                          <m:t>𝐵</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r>
                          <a:rPr lang="en-US" sz="2800" b="0" i="1" smtClean="0">
                            <a:latin typeface="Cambria Math" panose="02040503050406030204" pitchFamily="18" charset="0"/>
                          </a:rPr>
                          <m:t>𝐶</m:t>
                        </m:r>
                        <m:r>
                          <a:rPr lang="en-US" sz="2800" b="0" i="1" smtClean="0">
                            <a:latin typeface="Cambria Math" panose="02040503050406030204" pitchFamily="18" charset="0"/>
                          </a:rPr>
                          <m:t>′</m:t>
                        </m:r>
                      </m:e>
                    </m:d>
                  </m:oMath>
                </a14:m>
                <a:r>
                  <a:rPr lang="en-US" sz="2800" dirty="0"/>
                  <a:t>; </a:t>
                </a: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𝑂𝑛𝑙𝑦</m:t>
                        </m:r>
                        <m:r>
                          <a:rPr lang="en-US" sz="2800" b="0" i="1" smtClean="0">
                            <a:latin typeface="Cambria Math" panose="02040503050406030204" pitchFamily="18" charset="0"/>
                          </a:rPr>
                          <m:t> </m:t>
                        </m:r>
                        <m:r>
                          <a:rPr lang="en-US" sz="2800" b="0" i="1" smtClean="0">
                            <a:latin typeface="Cambria Math" panose="02040503050406030204" pitchFamily="18" charset="0"/>
                          </a:rPr>
                          <m:t>𝐶</m:t>
                        </m:r>
                      </m:e>
                    </m:d>
                    <m:r>
                      <a:rPr lang="en-US" sz="2800" b="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𝐵</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𝐶</m:t>
                    </m:r>
                    <m:r>
                      <a:rPr lang="en-US" sz="2800" b="0" i="1" smtClean="0">
                        <a:latin typeface="Cambria Math" panose="02040503050406030204" pitchFamily="18" charset="0"/>
                      </a:rPr>
                      <m:t>)</m:t>
                    </m:r>
                  </m:oMath>
                </a14:m>
                <a:endParaRPr lang="en-US" sz="2800" dirty="0"/>
              </a:p>
              <a:p>
                <a:pPr marL="571500" indent="-571500" algn="just">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𝑁𝑜𝑛𝑒</m:t>
                        </m:r>
                        <m:r>
                          <a:rPr lang="en-US" sz="2800" b="0" i="1" smtClean="0">
                            <a:latin typeface="Cambria Math" panose="02040503050406030204" pitchFamily="18" charset="0"/>
                          </a:rPr>
                          <m:t> </m:t>
                        </m:r>
                        <m:r>
                          <a:rPr lang="en-US" sz="2800" b="0" i="1" smtClean="0">
                            <a:latin typeface="Cambria Math" panose="02040503050406030204" pitchFamily="18" charset="0"/>
                          </a:rPr>
                          <m:t>𝑜𝑓</m:t>
                        </m:r>
                        <m:r>
                          <a:rPr lang="en-US" sz="2800" b="0" i="1" smtClean="0">
                            <a:latin typeface="Cambria Math" panose="02040503050406030204" pitchFamily="18" charset="0"/>
                          </a:rPr>
                          <m:t> </m:t>
                        </m:r>
                        <m:r>
                          <a:rPr lang="en-US" sz="2800" b="0" i="1" smtClean="0">
                            <a:latin typeface="Cambria Math" panose="02040503050406030204" pitchFamily="18" charset="0"/>
                          </a:rPr>
                          <m:t>𝑒𝑣𝑒𝑛𝑡𝑠</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m:t>
                            </m:r>
                          </m:sup>
                        </m:sSup>
                        <m:r>
                          <a:rPr lang="en-US" sz="2800" i="1">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𝐵</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𝐶</m:t>
                        </m:r>
                        <m:r>
                          <a:rPr lang="en-US" sz="2800" b="0" i="1" smtClean="0">
                            <a:latin typeface="Cambria Math" panose="02040503050406030204" pitchFamily="18" charset="0"/>
                          </a:rPr>
                          <m:t>′</m:t>
                        </m:r>
                      </m:e>
                    </m:d>
                  </m:oMath>
                </a14:m>
                <a:endParaRPr lang="en-US" sz="2800" b="0" dirty="0"/>
              </a:p>
              <a:p>
                <a:pPr marL="571500" indent="-571500" algn="just">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𝐸𝑥𝑎𝑐𝑡𝑙𝑦</m:t>
                        </m:r>
                        <m:r>
                          <a:rPr lang="en-US" sz="2800" b="0" i="1" smtClean="0">
                            <a:latin typeface="Cambria Math" panose="02040503050406030204" pitchFamily="18" charset="0"/>
                          </a:rPr>
                          <m:t> </m:t>
                        </m:r>
                        <m:r>
                          <a:rPr lang="en-US" sz="2800" b="0" i="1" smtClean="0">
                            <a:latin typeface="Cambria Math" panose="02040503050406030204" pitchFamily="18" charset="0"/>
                          </a:rPr>
                          <m:t>𝑜𝑛𝑒</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𝑂𝑛𝑙𝑦</m:t>
                        </m:r>
                        <m:r>
                          <a:rPr lang="en-US" sz="2800" b="0" i="1" smtClean="0">
                            <a:latin typeface="Cambria Math" panose="02040503050406030204" pitchFamily="18" charset="0"/>
                          </a:rPr>
                          <m:t> </m:t>
                        </m:r>
                        <m:r>
                          <a:rPr lang="en-US" sz="2800" b="0" i="1" smtClean="0">
                            <a:latin typeface="Cambria Math" panose="02040503050406030204" pitchFamily="18" charset="0"/>
                          </a:rPr>
                          <m:t>𝐴</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𝑂𝑛𝑙𝑦</m:t>
                        </m:r>
                        <m:r>
                          <a:rPr lang="en-US" sz="2800" b="0" i="1" smtClean="0">
                            <a:latin typeface="Cambria Math" panose="02040503050406030204" pitchFamily="18" charset="0"/>
                          </a:rPr>
                          <m:t> </m:t>
                        </m:r>
                        <m:r>
                          <a:rPr lang="en-US" sz="2800" b="0" i="1" smtClean="0">
                            <a:latin typeface="Cambria Math" panose="02040503050406030204" pitchFamily="18" charset="0"/>
                          </a:rPr>
                          <m:t>𝐵</m:t>
                        </m:r>
                      </m:e>
                    </m:d>
                    <m:r>
                      <a:rPr lang="en-US" sz="2800" b="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𝑂𝑛𝑙𝑦</m:t>
                    </m:r>
                    <m:r>
                      <a:rPr lang="en-US" sz="2800" b="0" i="1" smtClean="0">
                        <a:latin typeface="Cambria Math" panose="02040503050406030204" pitchFamily="18" charset="0"/>
                      </a:rPr>
                      <m:t> </m:t>
                    </m:r>
                    <m:r>
                      <a:rPr lang="en-US" sz="2800" b="0" i="1" smtClean="0">
                        <a:latin typeface="Cambria Math" panose="02040503050406030204" pitchFamily="18" charset="0"/>
                      </a:rPr>
                      <m:t>𝐶</m:t>
                    </m:r>
                    <m:r>
                      <a:rPr lang="en-US" sz="2800" b="0" i="1" smtClean="0">
                        <a:latin typeface="Cambria Math" panose="02040503050406030204" pitchFamily="18" charset="0"/>
                      </a:rPr>
                      <m:t>)</m:t>
                    </m:r>
                  </m:oMath>
                </a14:m>
                <a:endParaRPr lang="en-US" sz="2800" b="0" dirty="0"/>
              </a:p>
              <a:p>
                <a:pPr marL="571500" indent="-571500" algn="just">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𝐴𝑡</m:t>
                        </m:r>
                        <m:r>
                          <a:rPr lang="en-US" sz="2800" b="0" i="1" smtClean="0">
                            <a:latin typeface="Cambria Math" panose="02040503050406030204" pitchFamily="18" charset="0"/>
                          </a:rPr>
                          <m:t> </m:t>
                        </m:r>
                        <m:r>
                          <a:rPr lang="en-US" sz="2800" b="0" i="1" smtClean="0">
                            <a:latin typeface="Cambria Math" panose="02040503050406030204" pitchFamily="18" charset="0"/>
                          </a:rPr>
                          <m:t>𝑚𝑜𝑠𝑡</m:t>
                        </m:r>
                        <m:r>
                          <a:rPr lang="en-US" sz="2800" b="0" i="1" smtClean="0">
                            <a:latin typeface="Cambria Math" panose="02040503050406030204" pitchFamily="18" charset="0"/>
                          </a:rPr>
                          <m:t> </m:t>
                        </m:r>
                        <m:r>
                          <a:rPr lang="en-US" sz="2800" b="0" i="1" smtClean="0">
                            <a:latin typeface="Cambria Math" panose="02040503050406030204" pitchFamily="18" charset="0"/>
                          </a:rPr>
                          <m:t>𝑜𝑛𝑒</m:t>
                        </m:r>
                      </m:e>
                    </m:d>
                    <m:r>
                      <a:rPr lang="en-US" sz="2800" b="0" i="1" smtClean="0">
                        <a:latin typeface="Cambria Math" panose="02040503050406030204" pitchFamily="18" charset="0"/>
                      </a:rPr>
                      <m:t>=1−</m:t>
                    </m:r>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r>
                      <a:rPr lang="en-US" sz="2800" b="0" i="1" smtClean="0">
                        <a:latin typeface="Cambria Math" panose="02040503050406030204" pitchFamily="18" charset="0"/>
                      </a:rPr>
                      <m:t>𝐶</m:t>
                    </m:r>
                    <m:r>
                      <a:rPr lang="en-US" sz="2800" b="0" i="1" smtClean="0">
                        <a:latin typeface="Cambria Math" panose="02040503050406030204" pitchFamily="18" charset="0"/>
                      </a:rPr>
                      <m:t>)</m:t>
                    </m:r>
                  </m:oMath>
                </a14:m>
                <a:endParaRPr lang="en-US" sz="2800" dirty="0"/>
              </a:p>
              <a:p>
                <a:pPr marL="571500" indent="-571500" algn="just">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𝑂𝑛𝑙𝑦</m:t>
                        </m:r>
                        <m:r>
                          <a:rPr lang="en-US" sz="2800" b="0" i="1" smtClean="0">
                            <a:latin typeface="Cambria Math" panose="02040503050406030204" pitchFamily="18" charset="0"/>
                          </a:rPr>
                          <m:t> </m:t>
                        </m:r>
                        <m:r>
                          <a:rPr lang="en-US" sz="2800" b="0" i="1" smtClean="0">
                            <a:latin typeface="Cambria Math" panose="02040503050406030204" pitchFamily="18" charset="0"/>
                          </a:rPr>
                          <m:t>𝐴</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r>
                          <a:rPr lang="en-US" sz="2800" b="0" i="1" smtClean="0">
                            <a:latin typeface="Cambria Math" panose="02040503050406030204" pitchFamily="18" charset="0"/>
                          </a:rPr>
                          <m:t>𝐵</m:t>
                        </m:r>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𝑛𝑜𝑡</m:t>
                            </m:r>
                            <m:r>
                              <a:rPr lang="en-US" sz="2800" b="0" i="1" smtClean="0">
                                <a:latin typeface="Cambria Math" panose="02040503050406030204" pitchFamily="18" charset="0"/>
                              </a:rPr>
                              <m:t> </m:t>
                            </m:r>
                            <m:r>
                              <a:rPr lang="en-US" sz="2800" b="0" i="1" smtClean="0">
                                <a:latin typeface="Cambria Math" panose="02040503050406030204" pitchFamily="18" charset="0"/>
                              </a:rPr>
                              <m:t>𝐶</m:t>
                            </m:r>
                          </m:e>
                        </m:d>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𝐶</m:t>
                            </m:r>
                          </m:e>
                          <m:sup>
                            <m:r>
                              <a:rPr lang="en-US" sz="2800" b="0" i="1" smtClean="0">
                                <a:latin typeface="Cambria Math" panose="02040503050406030204" pitchFamily="18" charset="0"/>
                              </a:rPr>
                              <m:t>′</m:t>
                            </m:r>
                          </m:sup>
                        </m:sSup>
                      </m:e>
                    </m:d>
                    <m:r>
                      <a:rPr lang="en-US" sz="2800" i="1">
                        <a:latin typeface="Cambria Math" panose="02040503050406030204" pitchFamily="18" charset="0"/>
                      </a:rPr>
                      <m:t>=</m:t>
                    </m:r>
                    <m:r>
                      <a:rPr lang="en-US" sz="2800" i="1">
                        <a:latin typeface="Cambria Math" panose="02040503050406030204" pitchFamily="18" charset="0"/>
                      </a:rPr>
                      <m:t>𝑃</m:t>
                    </m:r>
                    <m:r>
                      <a:rPr lang="en-US" sz="2800" i="1">
                        <a:latin typeface="Cambria Math" panose="02040503050406030204" pitchFamily="18" charset="0"/>
                      </a:rPr>
                      <m:t>(</m:t>
                    </m:r>
                    <m:r>
                      <a:rPr lang="en-US" sz="2800" i="1">
                        <a:latin typeface="Cambria Math" panose="02040503050406030204" pitchFamily="18" charset="0"/>
                      </a:rPr>
                      <m:t>𝐴</m:t>
                    </m:r>
                    <m:r>
                      <a:rPr lang="en-US" sz="2800" i="1">
                        <a:latin typeface="Cambria Math" panose="02040503050406030204" pitchFamily="18" charset="0"/>
                      </a:rPr>
                      <m:t>∩</m:t>
                    </m:r>
                    <m:r>
                      <a:rPr lang="en-US" sz="2800" i="1">
                        <a:latin typeface="Cambria Math" panose="02040503050406030204" pitchFamily="18" charset="0"/>
                      </a:rPr>
                      <m:t>𝐵</m:t>
                    </m:r>
                    <m:r>
                      <a:rPr lang="en-US" sz="2800" i="1">
                        <a:latin typeface="Cambria Math" panose="02040503050406030204" pitchFamily="18" charset="0"/>
                      </a:rPr>
                      <m:t>)−</m:t>
                    </m:r>
                    <m:r>
                      <a:rPr lang="en-US" sz="2800" i="1">
                        <a:latin typeface="Cambria Math" panose="02040503050406030204" pitchFamily="18" charset="0"/>
                      </a:rPr>
                      <m:t>𝑃</m:t>
                    </m:r>
                    <m:r>
                      <a:rPr lang="en-US" sz="2800" i="1">
                        <a:latin typeface="Cambria Math" panose="02040503050406030204" pitchFamily="18" charset="0"/>
                      </a:rPr>
                      <m:t>(</m:t>
                    </m:r>
                    <m:r>
                      <a:rPr lang="en-US" sz="2800" i="1">
                        <a:latin typeface="Cambria Math" panose="02040503050406030204" pitchFamily="18" charset="0"/>
                      </a:rPr>
                      <m:t>𝐴</m:t>
                    </m:r>
                    <m:r>
                      <a:rPr lang="en-US" sz="2800" i="1">
                        <a:latin typeface="Cambria Math" panose="02040503050406030204" pitchFamily="18" charset="0"/>
                      </a:rPr>
                      <m:t>∩</m:t>
                    </m:r>
                    <m:r>
                      <a:rPr lang="en-US" sz="2800" i="1">
                        <a:latin typeface="Cambria Math" panose="02040503050406030204" pitchFamily="18" charset="0"/>
                      </a:rPr>
                      <m:t>𝐵</m:t>
                    </m:r>
                    <m:r>
                      <a:rPr lang="en-US" sz="2800" i="1">
                        <a:latin typeface="Cambria Math" panose="02040503050406030204" pitchFamily="18" charset="0"/>
                      </a:rPr>
                      <m:t>∩</m:t>
                    </m:r>
                    <m:r>
                      <a:rPr lang="en-US" sz="2800" i="1">
                        <a:latin typeface="Cambria Math" panose="02040503050406030204" pitchFamily="18" charset="0"/>
                      </a:rPr>
                      <m:t>𝐶</m:t>
                    </m:r>
                    <m:r>
                      <a:rPr lang="en-US" sz="2800" i="1">
                        <a:latin typeface="Cambria Math" panose="02040503050406030204" pitchFamily="18" charset="0"/>
                      </a:rPr>
                      <m:t>)</m:t>
                    </m:r>
                  </m:oMath>
                </a14:m>
                <a:endParaRPr lang="en-US" sz="2800" dirty="0"/>
              </a:p>
              <a:p>
                <a:pPr marL="571500" indent="-571500" algn="just">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𝑂𝑛𝑙𝑦</m:t>
                        </m:r>
                        <m:r>
                          <a:rPr lang="en-US" sz="2800" b="0" i="1" smtClean="0">
                            <a:latin typeface="Cambria Math" panose="02040503050406030204" pitchFamily="18" charset="0"/>
                          </a:rPr>
                          <m:t> </m:t>
                        </m:r>
                        <m:r>
                          <a:rPr lang="en-US" sz="2800" b="0" i="1" smtClean="0">
                            <a:latin typeface="Cambria Math" panose="02040503050406030204" pitchFamily="18" charset="0"/>
                          </a:rPr>
                          <m:t>𝐴</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r>
                          <a:rPr lang="en-US" sz="2800" b="0" i="1" smtClean="0">
                            <a:latin typeface="Cambria Math" panose="02040503050406030204" pitchFamily="18" charset="0"/>
                          </a:rPr>
                          <m:t>𝐶</m:t>
                        </m:r>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𝑛𝑜𝑡</m:t>
                            </m:r>
                            <m:r>
                              <a:rPr lang="en-US" sz="2800" b="0" i="1" smtClean="0">
                                <a:latin typeface="Cambria Math" panose="02040503050406030204" pitchFamily="18" charset="0"/>
                              </a:rPr>
                              <m:t> </m:t>
                            </m:r>
                            <m:r>
                              <a:rPr lang="en-US" sz="2800" b="0" i="1" smtClean="0">
                                <a:latin typeface="Cambria Math" panose="02040503050406030204" pitchFamily="18" charset="0"/>
                              </a:rPr>
                              <m:t>𝐵</m:t>
                            </m:r>
                          </m:e>
                        </m:d>
                      </m:e>
                    </m:d>
                    <m:r>
                      <a:rPr lang="en-US" sz="2800" b="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𝐶</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𝐵</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oMath>
                </a14:m>
                <a:r>
                  <a:rPr lang="en-US" sz="2800" dirty="0"/>
                  <a:t>; </a:t>
                </a:r>
                <a14:m>
                  <m:oMath xmlns:m="http://schemas.openxmlformats.org/officeDocument/2006/math">
                    <m:r>
                      <a:rPr lang="en-US" sz="2800" b="0" i="1" dirty="0" smtClean="0">
                        <a:latin typeface="Cambria Math" panose="02040503050406030204" pitchFamily="18" charset="0"/>
                      </a:rPr>
                      <m:t>𝑃</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𝑂𝑛𝑙𝑦</m:t>
                        </m:r>
                        <m:r>
                          <a:rPr lang="en-US" sz="2800" b="0" i="1" dirty="0" smtClean="0">
                            <a:latin typeface="Cambria Math" panose="02040503050406030204" pitchFamily="18" charset="0"/>
                          </a:rPr>
                          <m:t> </m:t>
                        </m:r>
                        <m:r>
                          <a:rPr lang="en-US" sz="2800" b="0" i="1" dirty="0" smtClean="0">
                            <a:latin typeface="Cambria Math" panose="02040503050406030204" pitchFamily="18" charset="0"/>
                          </a:rPr>
                          <m:t>𝐵</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𝑎𝑛𝑑</m:t>
                        </m:r>
                        <m:r>
                          <a:rPr lang="en-US" sz="2800" b="0" i="1" dirty="0" smtClean="0">
                            <a:latin typeface="Cambria Math" panose="02040503050406030204" pitchFamily="18" charset="0"/>
                          </a:rPr>
                          <m:t> </m:t>
                        </m:r>
                        <m:r>
                          <a:rPr lang="en-US" sz="2800" b="0" i="1" dirty="0" smtClean="0">
                            <a:latin typeface="Cambria Math" panose="02040503050406030204" pitchFamily="18" charset="0"/>
                          </a:rPr>
                          <m:t>𝐶</m:t>
                        </m:r>
                        <m:r>
                          <a:rPr lang="en-US" sz="2800" b="0" i="1" dirty="0" smtClean="0">
                            <a:latin typeface="Cambria Math" panose="02040503050406030204" pitchFamily="18" charset="0"/>
                          </a:rPr>
                          <m:t> </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𝑛𝑜𝑡</m:t>
                            </m:r>
                            <m:r>
                              <a:rPr lang="en-US" sz="2800" b="0" i="1" dirty="0" smtClean="0">
                                <a:latin typeface="Cambria Math" panose="02040503050406030204" pitchFamily="18" charset="0"/>
                              </a:rPr>
                              <m:t> </m:t>
                            </m:r>
                            <m:r>
                              <a:rPr lang="en-US" sz="2800" b="0" i="1" dirty="0" smtClean="0">
                                <a:latin typeface="Cambria Math" panose="02040503050406030204" pitchFamily="18" charset="0"/>
                              </a:rPr>
                              <m:t>𝐴</m:t>
                            </m:r>
                          </m:e>
                        </m:d>
                      </m:e>
                    </m:d>
                    <m:r>
                      <a:rPr lang="en-US" sz="2800" b="0" i="1" dirty="0" smtClean="0">
                        <a:latin typeface="Cambria Math" panose="02040503050406030204" pitchFamily="18" charset="0"/>
                      </a:rPr>
                      <m:t>=???</m:t>
                    </m:r>
                  </m:oMath>
                </a14:m>
                <a:endParaRPr lang="en-US" sz="2800" dirty="0"/>
              </a:p>
            </p:txBody>
          </p:sp>
        </mc:Choice>
        <mc:Fallback>
          <p:sp>
            <p:nvSpPr>
              <p:cNvPr id="5" name="TextBox 4">
                <a:extLst>
                  <a:ext uri="{FF2B5EF4-FFF2-40B4-BE49-F238E27FC236}">
                    <a16:creationId xmlns:a16="http://schemas.microsoft.com/office/drawing/2014/main" id="{59C849AF-2E92-1421-AC68-E7968585B0A7}"/>
                  </a:ext>
                </a:extLst>
              </p:cNvPr>
              <p:cNvSpPr txBox="1">
                <a:spLocks noRot="1" noChangeAspect="1" noMove="1" noResize="1" noEditPoints="1" noAdjustHandles="1" noChangeArrowheads="1" noChangeShapeType="1" noTextEdit="1"/>
              </p:cNvSpPr>
              <p:nvPr/>
            </p:nvSpPr>
            <p:spPr>
              <a:xfrm>
                <a:off x="1656522" y="4481772"/>
                <a:ext cx="12834730" cy="3650358"/>
              </a:xfrm>
              <a:prstGeom prst="rect">
                <a:avLst/>
              </a:prstGeom>
              <a:blipFill>
                <a:blip r:embed="rId3"/>
                <a:stretch>
                  <a:fillRect l="-757" t="-327" b="-1797"/>
                </a:stretch>
              </a:blipFill>
              <a:ln>
                <a:solidFill>
                  <a:schemeClr val="tx1"/>
                </a:solidFill>
                <a:extLst>
                  <a:ext uri="{C807C97D-BFC1-408E-A445-0C87EB9F89A2}">
                    <ask:lineSketchStyleProps xmlns:ask="http://schemas.microsoft.com/office/drawing/2018/sketchyshapes" sd="1219033472">
                      <a:custGeom>
                        <a:avLst/>
                        <a:gdLst>
                          <a:gd name="connsiteX0" fmla="*/ 0 w 12834730"/>
                          <a:gd name="connsiteY0" fmla="*/ 0 h 3650358"/>
                          <a:gd name="connsiteX1" fmla="*/ 455050 w 12834730"/>
                          <a:gd name="connsiteY1" fmla="*/ 0 h 3650358"/>
                          <a:gd name="connsiteX2" fmla="*/ 1295141 w 12834730"/>
                          <a:gd name="connsiteY2" fmla="*/ 0 h 3650358"/>
                          <a:gd name="connsiteX3" fmla="*/ 2135232 w 12834730"/>
                          <a:gd name="connsiteY3" fmla="*/ 0 h 3650358"/>
                          <a:gd name="connsiteX4" fmla="*/ 2846976 w 12834730"/>
                          <a:gd name="connsiteY4" fmla="*/ 0 h 3650358"/>
                          <a:gd name="connsiteX5" fmla="*/ 3302026 w 12834730"/>
                          <a:gd name="connsiteY5" fmla="*/ 0 h 3650358"/>
                          <a:gd name="connsiteX6" fmla="*/ 3500381 w 12834730"/>
                          <a:gd name="connsiteY6" fmla="*/ 0 h 3650358"/>
                          <a:gd name="connsiteX7" fmla="*/ 3955430 w 12834730"/>
                          <a:gd name="connsiteY7" fmla="*/ 0 h 3650358"/>
                          <a:gd name="connsiteX8" fmla="*/ 4667175 w 12834730"/>
                          <a:gd name="connsiteY8" fmla="*/ 0 h 3650358"/>
                          <a:gd name="connsiteX9" fmla="*/ 5507266 w 12834730"/>
                          <a:gd name="connsiteY9" fmla="*/ 0 h 3650358"/>
                          <a:gd name="connsiteX10" fmla="*/ 5705621 w 12834730"/>
                          <a:gd name="connsiteY10" fmla="*/ 0 h 3650358"/>
                          <a:gd name="connsiteX11" fmla="*/ 5903976 w 12834730"/>
                          <a:gd name="connsiteY11" fmla="*/ 0 h 3650358"/>
                          <a:gd name="connsiteX12" fmla="*/ 6744067 w 12834730"/>
                          <a:gd name="connsiteY12" fmla="*/ 0 h 3650358"/>
                          <a:gd name="connsiteX13" fmla="*/ 6942422 w 12834730"/>
                          <a:gd name="connsiteY13" fmla="*/ 0 h 3650358"/>
                          <a:gd name="connsiteX14" fmla="*/ 7525819 w 12834730"/>
                          <a:gd name="connsiteY14" fmla="*/ 0 h 3650358"/>
                          <a:gd name="connsiteX15" fmla="*/ 7852521 w 12834730"/>
                          <a:gd name="connsiteY15" fmla="*/ 0 h 3650358"/>
                          <a:gd name="connsiteX16" fmla="*/ 8179223 w 12834730"/>
                          <a:gd name="connsiteY16" fmla="*/ 0 h 3650358"/>
                          <a:gd name="connsiteX17" fmla="*/ 8505926 w 12834730"/>
                          <a:gd name="connsiteY17" fmla="*/ 0 h 3650358"/>
                          <a:gd name="connsiteX18" fmla="*/ 8832628 w 12834730"/>
                          <a:gd name="connsiteY18" fmla="*/ 0 h 3650358"/>
                          <a:gd name="connsiteX19" fmla="*/ 9287677 w 12834730"/>
                          <a:gd name="connsiteY19" fmla="*/ 0 h 3650358"/>
                          <a:gd name="connsiteX20" fmla="*/ 9614380 w 12834730"/>
                          <a:gd name="connsiteY20" fmla="*/ 0 h 3650358"/>
                          <a:gd name="connsiteX21" fmla="*/ 10069429 w 12834730"/>
                          <a:gd name="connsiteY21" fmla="*/ 0 h 3650358"/>
                          <a:gd name="connsiteX22" fmla="*/ 10781173 w 12834730"/>
                          <a:gd name="connsiteY22" fmla="*/ 0 h 3650358"/>
                          <a:gd name="connsiteX23" fmla="*/ 11107875 w 12834730"/>
                          <a:gd name="connsiteY23" fmla="*/ 0 h 3650358"/>
                          <a:gd name="connsiteX24" fmla="*/ 11306230 w 12834730"/>
                          <a:gd name="connsiteY24" fmla="*/ 0 h 3650358"/>
                          <a:gd name="connsiteX25" fmla="*/ 12146322 w 12834730"/>
                          <a:gd name="connsiteY25" fmla="*/ 0 h 3650358"/>
                          <a:gd name="connsiteX26" fmla="*/ 12834730 w 12834730"/>
                          <a:gd name="connsiteY26" fmla="*/ 0 h 3650358"/>
                          <a:gd name="connsiteX27" fmla="*/ 12834730 w 12834730"/>
                          <a:gd name="connsiteY27" fmla="*/ 521480 h 3650358"/>
                          <a:gd name="connsiteX28" fmla="*/ 12834730 w 12834730"/>
                          <a:gd name="connsiteY28" fmla="*/ 969952 h 3650358"/>
                          <a:gd name="connsiteX29" fmla="*/ 12834730 w 12834730"/>
                          <a:gd name="connsiteY29" fmla="*/ 1491432 h 3650358"/>
                          <a:gd name="connsiteX30" fmla="*/ 12834730 w 12834730"/>
                          <a:gd name="connsiteY30" fmla="*/ 2049415 h 3650358"/>
                          <a:gd name="connsiteX31" fmla="*/ 12834730 w 12834730"/>
                          <a:gd name="connsiteY31" fmla="*/ 2534391 h 3650358"/>
                          <a:gd name="connsiteX32" fmla="*/ 12834730 w 12834730"/>
                          <a:gd name="connsiteY32" fmla="*/ 2982864 h 3650358"/>
                          <a:gd name="connsiteX33" fmla="*/ 12834730 w 12834730"/>
                          <a:gd name="connsiteY33" fmla="*/ 3650358 h 3650358"/>
                          <a:gd name="connsiteX34" fmla="*/ 12122986 w 12834730"/>
                          <a:gd name="connsiteY34" fmla="*/ 3650358 h 3650358"/>
                          <a:gd name="connsiteX35" fmla="*/ 11796284 w 12834730"/>
                          <a:gd name="connsiteY35" fmla="*/ 3650358 h 3650358"/>
                          <a:gd name="connsiteX36" fmla="*/ 11469581 w 12834730"/>
                          <a:gd name="connsiteY36" fmla="*/ 3650358 h 3650358"/>
                          <a:gd name="connsiteX37" fmla="*/ 10629490 w 12834730"/>
                          <a:gd name="connsiteY37" fmla="*/ 3650358 h 3650358"/>
                          <a:gd name="connsiteX38" fmla="*/ 9789399 w 12834730"/>
                          <a:gd name="connsiteY38" fmla="*/ 3650358 h 3650358"/>
                          <a:gd name="connsiteX39" fmla="*/ 9206002 w 12834730"/>
                          <a:gd name="connsiteY39" fmla="*/ 3650358 h 3650358"/>
                          <a:gd name="connsiteX40" fmla="*/ 9007647 w 12834730"/>
                          <a:gd name="connsiteY40" fmla="*/ 3650358 h 3650358"/>
                          <a:gd name="connsiteX41" fmla="*/ 8809292 w 12834730"/>
                          <a:gd name="connsiteY41" fmla="*/ 3650358 h 3650358"/>
                          <a:gd name="connsiteX42" fmla="*/ 7969201 w 12834730"/>
                          <a:gd name="connsiteY42" fmla="*/ 3650358 h 3650358"/>
                          <a:gd name="connsiteX43" fmla="*/ 7514151 w 12834730"/>
                          <a:gd name="connsiteY43" fmla="*/ 3650358 h 3650358"/>
                          <a:gd name="connsiteX44" fmla="*/ 6674060 w 12834730"/>
                          <a:gd name="connsiteY44" fmla="*/ 3650358 h 3650358"/>
                          <a:gd name="connsiteX45" fmla="*/ 6090663 w 12834730"/>
                          <a:gd name="connsiteY45" fmla="*/ 3650358 h 3650358"/>
                          <a:gd name="connsiteX46" fmla="*/ 5892308 w 12834730"/>
                          <a:gd name="connsiteY46" fmla="*/ 3650358 h 3650358"/>
                          <a:gd name="connsiteX47" fmla="*/ 5565606 w 12834730"/>
                          <a:gd name="connsiteY47" fmla="*/ 3650358 h 3650358"/>
                          <a:gd name="connsiteX48" fmla="*/ 5110556 w 12834730"/>
                          <a:gd name="connsiteY48" fmla="*/ 3650358 h 3650358"/>
                          <a:gd name="connsiteX49" fmla="*/ 4398812 w 12834730"/>
                          <a:gd name="connsiteY49" fmla="*/ 3650358 h 3650358"/>
                          <a:gd name="connsiteX50" fmla="*/ 3687068 w 12834730"/>
                          <a:gd name="connsiteY50" fmla="*/ 3650358 h 3650358"/>
                          <a:gd name="connsiteX51" fmla="*/ 3103671 w 12834730"/>
                          <a:gd name="connsiteY51" fmla="*/ 3650358 h 3650358"/>
                          <a:gd name="connsiteX52" fmla="*/ 2648622 w 12834730"/>
                          <a:gd name="connsiteY52" fmla="*/ 3650358 h 3650358"/>
                          <a:gd name="connsiteX53" fmla="*/ 1808530 w 12834730"/>
                          <a:gd name="connsiteY53" fmla="*/ 3650358 h 3650358"/>
                          <a:gd name="connsiteX54" fmla="*/ 1225133 w 12834730"/>
                          <a:gd name="connsiteY54" fmla="*/ 3650358 h 3650358"/>
                          <a:gd name="connsiteX55" fmla="*/ 898431 w 12834730"/>
                          <a:gd name="connsiteY55" fmla="*/ 3650358 h 3650358"/>
                          <a:gd name="connsiteX56" fmla="*/ 571729 w 12834730"/>
                          <a:gd name="connsiteY56" fmla="*/ 3650358 h 3650358"/>
                          <a:gd name="connsiteX57" fmla="*/ 0 w 12834730"/>
                          <a:gd name="connsiteY57" fmla="*/ 3650358 h 3650358"/>
                          <a:gd name="connsiteX58" fmla="*/ 0 w 12834730"/>
                          <a:gd name="connsiteY58" fmla="*/ 3128878 h 3650358"/>
                          <a:gd name="connsiteX59" fmla="*/ 0 w 12834730"/>
                          <a:gd name="connsiteY59" fmla="*/ 2643902 h 3650358"/>
                          <a:gd name="connsiteX60" fmla="*/ 0 w 12834730"/>
                          <a:gd name="connsiteY60" fmla="*/ 2195430 h 3650358"/>
                          <a:gd name="connsiteX61" fmla="*/ 0 w 12834730"/>
                          <a:gd name="connsiteY61" fmla="*/ 1637446 h 3650358"/>
                          <a:gd name="connsiteX62" fmla="*/ 0 w 12834730"/>
                          <a:gd name="connsiteY62" fmla="*/ 1079463 h 3650358"/>
                          <a:gd name="connsiteX63" fmla="*/ 0 w 12834730"/>
                          <a:gd name="connsiteY63" fmla="*/ 521480 h 3650358"/>
                          <a:gd name="connsiteX64" fmla="*/ 0 w 12834730"/>
                          <a:gd name="connsiteY64" fmla="*/ 0 h 365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2834730" h="3650358" fill="none" extrusionOk="0">
                            <a:moveTo>
                              <a:pt x="0" y="0"/>
                            </a:moveTo>
                            <a:cubicBezTo>
                              <a:pt x="187101" y="-33231"/>
                              <a:pt x="300681" y="36064"/>
                              <a:pt x="455050" y="0"/>
                            </a:cubicBezTo>
                            <a:cubicBezTo>
                              <a:pt x="609419" y="-36064"/>
                              <a:pt x="1116647" y="57747"/>
                              <a:pt x="1295141" y="0"/>
                            </a:cubicBezTo>
                            <a:cubicBezTo>
                              <a:pt x="1473635" y="-57747"/>
                              <a:pt x="1816855" y="86487"/>
                              <a:pt x="2135232" y="0"/>
                            </a:cubicBezTo>
                            <a:cubicBezTo>
                              <a:pt x="2453609" y="-86487"/>
                              <a:pt x="2529496" y="64609"/>
                              <a:pt x="2846976" y="0"/>
                            </a:cubicBezTo>
                            <a:cubicBezTo>
                              <a:pt x="3164456" y="-64609"/>
                              <a:pt x="3147629" y="25225"/>
                              <a:pt x="3302026" y="0"/>
                            </a:cubicBezTo>
                            <a:cubicBezTo>
                              <a:pt x="3456423" y="-25225"/>
                              <a:pt x="3438874" y="8750"/>
                              <a:pt x="3500381" y="0"/>
                            </a:cubicBezTo>
                            <a:cubicBezTo>
                              <a:pt x="3561888" y="-8750"/>
                              <a:pt x="3741651" y="46794"/>
                              <a:pt x="3955430" y="0"/>
                            </a:cubicBezTo>
                            <a:cubicBezTo>
                              <a:pt x="4169209" y="-46794"/>
                              <a:pt x="4487023" y="36933"/>
                              <a:pt x="4667175" y="0"/>
                            </a:cubicBezTo>
                            <a:cubicBezTo>
                              <a:pt x="4847328" y="-36933"/>
                              <a:pt x="5113054" y="29528"/>
                              <a:pt x="5507266" y="0"/>
                            </a:cubicBezTo>
                            <a:cubicBezTo>
                              <a:pt x="5901478" y="-29528"/>
                              <a:pt x="5644451" y="9508"/>
                              <a:pt x="5705621" y="0"/>
                            </a:cubicBezTo>
                            <a:cubicBezTo>
                              <a:pt x="5766792" y="-9508"/>
                              <a:pt x="5834415" y="11401"/>
                              <a:pt x="5903976" y="0"/>
                            </a:cubicBezTo>
                            <a:cubicBezTo>
                              <a:pt x="5973538" y="-11401"/>
                              <a:pt x="6489379" y="22215"/>
                              <a:pt x="6744067" y="0"/>
                            </a:cubicBezTo>
                            <a:cubicBezTo>
                              <a:pt x="6998755" y="-22215"/>
                              <a:pt x="6891244" y="22863"/>
                              <a:pt x="6942422" y="0"/>
                            </a:cubicBezTo>
                            <a:cubicBezTo>
                              <a:pt x="6993601" y="-22863"/>
                              <a:pt x="7280606" y="54753"/>
                              <a:pt x="7525819" y="0"/>
                            </a:cubicBezTo>
                            <a:cubicBezTo>
                              <a:pt x="7771032" y="-54753"/>
                              <a:pt x="7775496" y="9262"/>
                              <a:pt x="7852521" y="0"/>
                            </a:cubicBezTo>
                            <a:cubicBezTo>
                              <a:pt x="7929546" y="-9262"/>
                              <a:pt x="8037895" y="21868"/>
                              <a:pt x="8179223" y="0"/>
                            </a:cubicBezTo>
                            <a:cubicBezTo>
                              <a:pt x="8320551" y="-21868"/>
                              <a:pt x="8376804" y="37983"/>
                              <a:pt x="8505926" y="0"/>
                            </a:cubicBezTo>
                            <a:cubicBezTo>
                              <a:pt x="8635048" y="-37983"/>
                              <a:pt x="8748679" y="12253"/>
                              <a:pt x="8832628" y="0"/>
                            </a:cubicBezTo>
                            <a:cubicBezTo>
                              <a:pt x="8916577" y="-12253"/>
                              <a:pt x="9181327" y="39388"/>
                              <a:pt x="9287677" y="0"/>
                            </a:cubicBezTo>
                            <a:cubicBezTo>
                              <a:pt x="9394027" y="-39388"/>
                              <a:pt x="9528982" y="31443"/>
                              <a:pt x="9614380" y="0"/>
                            </a:cubicBezTo>
                            <a:cubicBezTo>
                              <a:pt x="9699778" y="-31443"/>
                              <a:pt x="9887998" y="40985"/>
                              <a:pt x="10069429" y="0"/>
                            </a:cubicBezTo>
                            <a:cubicBezTo>
                              <a:pt x="10250860" y="-40985"/>
                              <a:pt x="10511577" y="65744"/>
                              <a:pt x="10781173" y="0"/>
                            </a:cubicBezTo>
                            <a:cubicBezTo>
                              <a:pt x="11050769" y="-65744"/>
                              <a:pt x="10979711" y="15420"/>
                              <a:pt x="11107875" y="0"/>
                            </a:cubicBezTo>
                            <a:cubicBezTo>
                              <a:pt x="11236039" y="-15420"/>
                              <a:pt x="11212703" y="12906"/>
                              <a:pt x="11306230" y="0"/>
                            </a:cubicBezTo>
                            <a:cubicBezTo>
                              <a:pt x="11399757" y="-12906"/>
                              <a:pt x="11757743" y="1836"/>
                              <a:pt x="12146322" y="0"/>
                            </a:cubicBezTo>
                            <a:cubicBezTo>
                              <a:pt x="12534901" y="-1836"/>
                              <a:pt x="12606756" y="76233"/>
                              <a:pt x="12834730" y="0"/>
                            </a:cubicBezTo>
                            <a:cubicBezTo>
                              <a:pt x="12866231" y="222844"/>
                              <a:pt x="12802371" y="278292"/>
                              <a:pt x="12834730" y="521480"/>
                            </a:cubicBezTo>
                            <a:cubicBezTo>
                              <a:pt x="12867089" y="764668"/>
                              <a:pt x="12803540" y="761784"/>
                              <a:pt x="12834730" y="969952"/>
                            </a:cubicBezTo>
                            <a:cubicBezTo>
                              <a:pt x="12865920" y="1178120"/>
                              <a:pt x="12785944" y="1234715"/>
                              <a:pt x="12834730" y="1491432"/>
                            </a:cubicBezTo>
                            <a:cubicBezTo>
                              <a:pt x="12883516" y="1748149"/>
                              <a:pt x="12784754" y="1914895"/>
                              <a:pt x="12834730" y="2049415"/>
                            </a:cubicBezTo>
                            <a:cubicBezTo>
                              <a:pt x="12884706" y="2183935"/>
                              <a:pt x="12831618" y="2325872"/>
                              <a:pt x="12834730" y="2534391"/>
                            </a:cubicBezTo>
                            <a:cubicBezTo>
                              <a:pt x="12837842" y="2742910"/>
                              <a:pt x="12791485" y="2762283"/>
                              <a:pt x="12834730" y="2982864"/>
                            </a:cubicBezTo>
                            <a:cubicBezTo>
                              <a:pt x="12877975" y="3203445"/>
                              <a:pt x="12822305" y="3499161"/>
                              <a:pt x="12834730" y="3650358"/>
                            </a:cubicBezTo>
                            <a:cubicBezTo>
                              <a:pt x="12674186" y="3720385"/>
                              <a:pt x="12306758" y="3633591"/>
                              <a:pt x="12122986" y="3650358"/>
                            </a:cubicBezTo>
                            <a:cubicBezTo>
                              <a:pt x="11939214" y="3667125"/>
                              <a:pt x="11869049" y="3620234"/>
                              <a:pt x="11796284" y="3650358"/>
                            </a:cubicBezTo>
                            <a:cubicBezTo>
                              <a:pt x="11723519" y="3680482"/>
                              <a:pt x="11566425" y="3617988"/>
                              <a:pt x="11469581" y="3650358"/>
                            </a:cubicBezTo>
                            <a:cubicBezTo>
                              <a:pt x="11372737" y="3682728"/>
                              <a:pt x="10823900" y="3642534"/>
                              <a:pt x="10629490" y="3650358"/>
                            </a:cubicBezTo>
                            <a:cubicBezTo>
                              <a:pt x="10435080" y="3658182"/>
                              <a:pt x="10005614" y="3591774"/>
                              <a:pt x="9789399" y="3650358"/>
                            </a:cubicBezTo>
                            <a:cubicBezTo>
                              <a:pt x="9573184" y="3708942"/>
                              <a:pt x="9409714" y="3595695"/>
                              <a:pt x="9206002" y="3650358"/>
                            </a:cubicBezTo>
                            <a:cubicBezTo>
                              <a:pt x="9002290" y="3705021"/>
                              <a:pt x="9048327" y="3648133"/>
                              <a:pt x="9007647" y="3650358"/>
                            </a:cubicBezTo>
                            <a:cubicBezTo>
                              <a:pt x="8966968" y="3652583"/>
                              <a:pt x="8862653" y="3646237"/>
                              <a:pt x="8809292" y="3650358"/>
                            </a:cubicBezTo>
                            <a:cubicBezTo>
                              <a:pt x="8755932" y="3654479"/>
                              <a:pt x="8218591" y="3643113"/>
                              <a:pt x="7969201" y="3650358"/>
                            </a:cubicBezTo>
                            <a:cubicBezTo>
                              <a:pt x="7719811" y="3657603"/>
                              <a:pt x="7682944" y="3618471"/>
                              <a:pt x="7514151" y="3650358"/>
                            </a:cubicBezTo>
                            <a:cubicBezTo>
                              <a:pt x="7345358" y="3682245"/>
                              <a:pt x="6998873" y="3645478"/>
                              <a:pt x="6674060" y="3650358"/>
                            </a:cubicBezTo>
                            <a:cubicBezTo>
                              <a:pt x="6349247" y="3655238"/>
                              <a:pt x="6308327" y="3581559"/>
                              <a:pt x="6090663" y="3650358"/>
                            </a:cubicBezTo>
                            <a:cubicBezTo>
                              <a:pt x="5872999" y="3719157"/>
                              <a:pt x="5935706" y="3646236"/>
                              <a:pt x="5892308" y="3650358"/>
                            </a:cubicBezTo>
                            <a:cubicBezTo>
                              <a:pt x="5848910" y="3654480"/>
                              <a:pt x="5645743" y="3634886"/>
                              <a:pt x="5565606" y="3650358"/>
                            </a:cubicBezTo>
                            <a:cubicBezTo>
                              <a:pt x="5485469" y="3665830"/>
                              <a:pt x="5289240" y="3649758"/>
                              <a:pt x="5110556" y="3650358"/>
                            </a:cubicBezTo>
                            <a:cubicBezTo>
                              <a:pt x="4931872" y="3650958"/>
                              <a:pt x="4753021" y="3606902"/>
                              <a:pt x="4398812" y="3650358"/>
                            </a:cubicBezTo>
                            <a:cubicBezTo>
                              <a:pt x="4044603" y="3693814"/>
                              <a:pt x="3910097" y="3583308"/>
                              <a:pt x="3687068" y="3650358"/>
                            </a:cubicBezTo>
                            <a:cubicBezTo>
                              <a:pt x="3464039" y="3717408"/>
                              <a:pt x="3256712" y="3605454"/>
                              <a:pt x="3103671" y="3650358"/>
                            </a:cubicBezTo>
                            <a:cubicBezTo>
                              <a:pt x="2950630" y="3695262"/>
                              <a:pt x="2875864" y="3640431"/>
                              <a:pt x="2648622" y="3650358"/>
                            </a:cubicBezTo>
                            <a:cubicBezTo>
                              <a:pt x="2421380" y="3660285"/>
                              <a:pt x="2092312" y="3648748"/>
                              <a:pt x="1808530" y="3650358"/>
                            </a:cubicBezTo>
                            <a:cubicBezTo>
                              <a:pt x="1524748" y="3651968"/>
                              <a:pt x="1482407" y="3625002"/>
                              <a:pt x="1225133" y="3650358"/>
                            </a:cubicBezTo>
                            <a:cubicBezTo>
                              <a:pt x="967859" y="3675714"/>
                              <a:pt x="964026" y="3635174"/>
                              <a:pt x="898431" y="3650358"/>
                            </a:cubicBezTo>
                            <a:cubicBezTo>
                              <a:pt x="832836" y="3665542"/>
                              <a:pt x="709758" y="3644588"/>
                              <a:pt x="571729" y="3650358"/>
                            </a:cubicBezTo>
                            <a:cubicBezTo>
                              <a:pt x="433700" y="3656128"/>
                              <a:pt x="249549" y="3588009"/>
                              <a:pt x="0" y="3650358"/>
                            </a:cubicBezTo>
                            <a:cubicBezTo>
                              <a:pt x="-12196" y="3531284"/>
                              <a:pt x="33482" y="3368617"/>
                              <a:pt x="0" y="3128878"/>
                            </a:cubicBezTo>
                            <a:cubicBezTo>
                              <a:pt x="-33482" y="2889139"/>
                              <a:pt x="29282" y="2814752"/>
                              <a:pt x="0" y="2643902"/>
                            </a:cubicBezTo>
                            <a:cubicBezTo>
                              <a:pt x="-29282" y="2473052"/>
                              <a:pt x="47389" y="2310038"/>
                              <a:pt x="0" y="2195430"/>
                            </a:cubicBezTo>
                            <a:cubicBezTo>
                              <a:pt x="-47389" y="2080822"/>
                              <a:pt x="62010" y="1904427"/>
                              <a:pt x="0" y="1637446"/>
                            </a:cubicBezTo>
                            <a:cubicBezTo>
                              <a:pt x="-62010" y="1370465"/>
                              <a:pt x="63765" y="1272914"/>
                              <a:pt x="0" y="1079463"/>
                            </a:cubicBezTo>
                            <a:cubicBezTo>
                              <a:pt x="-63765" y="886012"/>
                              <a:pt x="60401" y="726913"/>
                              <a:pt x="0" y="521480"/>
                            </a:cubicBezTo>
                            <a:cubicBezTo>
                              <a:pt x="-60401" y="316047"/>
                              <a:pt x="25853" y="139281"/>
                              <a:pt x="0" y="0"/>
                            </a:cubicBezTo>
                            <a:close/>
                          </a:path>
                          <a:path w="12834730" h="3650358" stroke="0" extrusionOk="0">
                            <a:moveTo>
                              <a:pt x="0" y="0"/>
                            </a:moveTo>
                            <a:cubicBezTo>
                              <a:pt x="219931" y="-25111"/>
                              <a:pt x="312873" y="25679"/>
                              <a:pt x="455050" y="0"/>
                            </a:cubicBezTo>
                            <a:cubicBezTo>
                              <a:pt x="597227" y="-25679"/>
                              <a:pt x="584989" y="20266"/>
                              <a:pt x="653404" y="0"/>
                            </a:cubicBezTo>
                            <a:cubicBezTo>
                              <a:pt x="721819" y="-20266"/>
                              <a:pt x="1219162" y="47838"/>
                              <a:pt x="1493496" y="0"/>
                            </a:cubicBezTo>
                            <a:cubicBezTo>
                              <a:pt x="1767830" y="-47838"/>
                              <a:pt x="1804920" y="41666"/>
                              <a:pt x="1948545" y="0"/>
                            </a:cubicBezTo>
                            <a:cubicBezTo>
                              <a:pt x="2092170" y="-41666"/>
                              <a:pt x="2277394" y="23995"/>
                              <a:pt x="2403595" y="0"/>
                            </a:cubicBezTo>
                            <a:cubicBezTo>
                              <a:pt x="2529796" y="-23995"/>
                              <a:pt x="3019980" y="6074"/>
                              <a:pt x="3243686" y="0"/>
                            </a:cubicBezTo>
                            <a:cubicBezTo>
                              <a:pt x="3467392" y="-6074"/>
                              <a:pt x="3484452" y="23340"/>
                              <a:pt x="3570389" y="0"/>
                            </a:cubicBezTo>
                            <a:cubicBezTo>
                              <a:pt x="3656326" y="-23340"/>
                              <a:pt x="4055742" y="79002"/>
                              <a:pt x="4410480" y="0"/>
                            </a:cubicBezTo>
                            <a:cubicBezTo>
                              <a:pt x="4765218" y="-79002"/>
                              <a:pt x="5040373" y="96240"/>
                              <a:pt x="5250571" y="0"/>
                            </a:cubicBezTo>
                            <a:cubicBezTo>
                              <a:pt x="5460769" y="-96240"/>
                              <a:pt x="5572697" y="22755"/>
                              <a:pt x="5833968" y="0"/>
                            </a:cubicBezTo>
                            <a:cubicBezTo>
                              <a:pt x="6095239" y="-22755"/>
                              <a:pt x="6450383" y="85723"/>
                              <a:pt x="6674060" y="0"/>
                            </a:cubicBezTo>
                            <a:cubicBezTo>
                              <a:pt x="6897737" y="-85723"/>
                              <a:pt x="6944432" y="39061"/>
                              <a:pt x="7129109" y="0"/>
                            </a:cubicBezTo>
                            <a:cubicBezTo>
                              <a:pt x="7313786" y="-39061"/>
                              <a:pt x="7387956" y="4998"/>
                              <a:pt x="7584159" y="0"/>
                            </a:cubicBezTo>
                            <a:cubicBezTo>
                              <a:pt x="7780362" y="-4998"/>
                              <a:pt x="7980444" y="19162"/>
                              <a:pt x="8295903" y="0"/>
                            </a:cubicBezTo>
                            <a:cubicBezTo>
                              <a:pt x="8611362" y="-19162"/>
                              <a:pt x="8645862" y="28686"/>
                              <a:pt x="8750952" y="0"/>
                            </a:cubicBezTo>
                            <a:cubicBezTo>
                              <a:pt x="8856042" y="-28686"/>
                              <a:pt x="9288334" y="24600"/>
                              <a:pt x="9591044" y="0"/>
                            </a:cubicBezTo>
                            <a:cubicBezTo>
                              <a:pt x="9893754" y="-24600"/>
                              <a:pt x="10134886" y="98039"/>
                              <a:pt x="10431135" y="0"/>
                            </a:cubicBezTo>
                            <a:cubicBezTo>
                              <a:pt x="10727384" y="-98039"/>
                              <a:pt x="10736172" y="28452"/>
                              <a:pt x="11014532" y="0"/>
                            </a:cubicBezTo>
                            <a:cubicBezTo>
                              <a:pt x="11292892" y="-28452"/>
                              <a:pt x="11376755" y="28757"/>
                              <a:pt x="11469581" y="0"/>
                            </a:cubicBezTo>
                            <a:cubicBezTo>
                              <a:pt x="11562407" y="-28757"/>
                              <a:pt x="11595118" y="21409"/>
                              <a:pt x="11667936" y="0"/>
                            </a:cubicBezTo>
                            <a:cubicBezTo>
                              <a:pt x="11740755" y="-21409"/>
                              <a:pt x="11879457" y="3042"/>
                              <a:pt x="11994639" y="0"/>
                            </a:cubicBezTo>
                            <a:cubicBezTo>
                              <a:pt x="12109821" y="-3042"/>
                              <a:pt x="12159923" y="6101"/>
                              <a:pt x="12321341" y="0"/>
                            </a:cubicBezTo>
                            <a:cubicBezTo>
                              <a:pt x="12482759" y="-6101"/>
                              <a:pt x="12720083" y="56534"/>
                              <a:pt x="12834730" y="0"/>
                            </a:cubicBezTo>
                            <a:cubicBezTo>
                              <a:pt x="12869647" y="271601"/>
                              <a:pt x="12792752" y="436945"/>
                              <a:pt x="12834730" y="594487"/>
                            </a:cubicBezTo>
                            <a:cubicBezTo>
                              <a:pt x="12876708" y="752029"/>
                              <a:pt x="12807941" y="888505"/>
                              <a:pt x="12834730" y="1152470"/>
                            </a:cubicBezTo>
                            <a:cubicBezTo>
                              <a:pt x="12861519" y="1416435"/>
                              <a:pt x="12793097" y="1529429"/>
                              <a:pt x="12834730" y="1673950"/>
                            </a:cubicBezTo>
                            <a:cubicBezTo>
                              <a:pt x="12876363" y="1818471"/>
                              <a:pt x="12794069" y="2067290"/>
                              <a:pt x="12834730" y="2195430"/>
                            </a:cubicBezTo>
                            <a:cubicBezTo>
                              <a:pt x="12875391" y="2323570"/>
                              <a:pt x="12825349" y="2523507"/>
                              <a:pt x="12834730" y="2789916"/>
                            </a:cubicBezTo>
                            <a:cubicBezTo>
                              <a:pt x="12844111" y="3056325"/>
                              <a:pt x="12833275" y="3368622"/>
                              <a:pt x="12834730" y="3650358"/>
                            </a:cubicBezTo>
                            <a:cubicBezTo>
                              <a:pt x="12780374" y="3665179"/>
                              <a:pt x="12712879" y="3627686"/>
                              <a:pt x="12636375" y="3650358"/>
                            </a:cubicBezTo>
                            <a:cubicBezTo>
                              <a:pt x="12559871" y="3673030"/>
                              <a:pt x="12147845" y="3612976"/>
                              <a:pt x="11924631" y="3650358"/>
                            </a:cubicBezTo>
                            <a:cubicBezTo>
                              <a:pt x="11701417" y="3687740"/>
                              <a:pt x="11766823" y="3632553"/>
                              <a:pt x="11726276" y="3650358"/>
                            </a:cubicBezTo>
                            <a:cubicBezTo>
                              <a:pt x="11685730" y="3668163"/>
                              <a:pt x="11298144" y="3613082"/>
                              <a:pt x="11014532" y="3650358"/>
                            </a:cubicBezTo>
                            <a:cubicBezTo>
                              <a:pt x="10730920" y="3687634"/>
                              <a:pt x="10782151" y="3648736"/>
                              <a:pt x="10687830" y="3650358"/>
                            </a:cubicBezTo>
                            <a:cubicBezTo>
                              <a:pt x="10593509" y="3651980"/>
                              <a:pt x="10556506" y="3639098"/>
                              <a:pt x="10489475" y="3650358"/>
                            </a:cubicBezTo>
                            <a:cubicBezTo>
                              <a:pt x="10422444" y="3661618"/>
                              <a:pt x="10313373" y="3629744"/>
                              <a:pt x="10162773" y="3650358"/>
                            </a:cubicBezTo>
                            <a:cubicBezTo>
                              <a:pt x="10012173" y="3670972"/>
                              <a:pt x="9729588" y="3627204"/>
                              <a:pt x="9451028" y="3650358"/>
                            </a:cubicBezTo>
                            <a:cubicBezTo>
                              <a:pt x="9172468" y="3673512"/>
                              <a:pt x="9253013" y="3645388"/>
                              <a:pt x="9124326" y="3650358"/>
                            </a:cubicBezTo>
                            <a:cubicBezTo>
                              <a:pt x="8995639" y="3655328"/>
                              <a:pt x="8991529" y="3639006"/>
                              <a:pt x="8925971" y="3650358"/>
                            </a:cubicBezTo>
                            <a:cubicBezTo>
                              <a:pt x="8860413" y="3661710"/>
                              <a:pt x="8759422" y="3630195"/>
                              <a:pt x="8599269" y="3650358"/>
                            </a:cubicBezTo>
                            <a:cubicBezTo>
                              <a:pt x="8439116" y="3670521"/>
                              <a:pt x="8338115" y="3639248"/>
                              <a:pt x="8144220" y="3650358"/>
                            </a:cubicBezTo>
                            <a:cubicBezTo>
                              <a:pt x="7950325" y="3661468"/>
                              <a:pt x="7835031" y="3639277"/>
                              <a:pt x="7560823" y="3650358"/>
                            </a:cubicBezTo>
                            <a:cubicBezTo>
                              <a:pt x="7286615" y="3661439"/>
                              <a:pt x="7336416" y="3624729"/>
                              <a:pt x="7234121" y="3650358"/>
                            </a:cubicBezTo>
                            <a:cubicBezTo>
                              <a:pt x="7131826" y="3675987"/>
                              <a:pt x="6613828" y="3627848"/>
                              <a:pt x="6394029" y="3650358"/>
                            </a:cubicBezTo>
                            <a:cubicBezTo>
                              <a:pt x="6174230" y="3672868"/>
                              <a:pt x="6013704" y="3644746"/>
                              <a:pt x="5810632" y="3650358"/>
                            </a:cubicBezTo>
                            <a:cubicBezTo>
                              <a:pt x="5607560" y="3655970"/>
                              <a:pt x="5304880" y="3618895"/>
                              <a:pt x="4970541" y="3650358"/>
                            </a:cubicBezTo>
                            <a:cubicBezTo>
                              <a:pt x="4636202" y="3681821"/>
                              <a:pt x="4594531" y="3599570"/>
                              <a:pt x="4258797" y="3650358"/>
                            </a:cubicBezTo>
                            <a:cubicBezTo>
                              <a:pt x="3923063" y="3701146"/>
                              <a:pt x="3926513" y="3642201"/>
                              <a:pt x="3803747" y="3650358"/>
                            </a:cubicBezTo>
                            <a:cubicBezTo>
                              <a:pt x="3680981" y="3658515"/>
                              <a:pt x="3276328" y="3606958"/>
                              <a:pt x="3092003" y="3650358"/>
                            </a:cubicBezTo>
                            <a:cubicBezTo>
                              <a:pt x="2907678" y="3693758"/>
                              <a:pt x="2904591" y="3618689"/>
                              <a:pt x="2765301" y="3650358"/>
                            </a:cubicBezTo>
                            <a:cubicBezTo>
                              <a:pt x="2626011" y="3682027"/>
                              <a:pt x="2429246" y="3621844"/>
                              <a:pt x="2181904" y="3650358"/>
                            </a:cubicBezTo>
                            <a:cubicBezTo>
                              <a:pt x="1934562" y="3678872"/>
                              <a:pt x="2057796" y="3636977"/>
                              <a:pt x="1983549" y="3650358"/>
                            </a:cubicBezTo>
                            <a:cubicBezTo>
                              <a:pt x="1909302" y="3663739"/>
                              <a:pt x="1323458" y="3609295"/>
                              <a:pt x="1143458" y="3650358"/>
                            </a:cubicBezTo>
                            <a:cubicBezTo>
                              <a:pt x="963458" y="3691421"/>
                              <a:pt x="769241" y="3590236"/>
                              <a:pt x="560061" y="3650358"/>
                            </a:cubicBezTo>
                            <a:cubicBezTo>
                              <a:pt x="350881" y="3710480"/>
                              <a:pt x="273983" y="3590358"/>
                              <a:pt x="0" y="3650358"/>
                            </a:cubicBezTo>
                            <a:cubicBezTo>
                              <a:pt x="-14262" y="3476687"/>
                              <a:pt x="11639" y="3350553"/>
                              <a:pt x="0" y="3165382"/>
                            </a:cubicBezTo>
                            <a:cubicBezTo>
                              <a:pt x="-11639" y="2980211"/>
                              <a:pt x="50463" y="2810794"/>
                              <a:pt x="0" y="2716909"/>
                            </a:cubicBezTo>
                            <a:cubicBezTo>
                              <a:pt x="-50463" y="2623024"/>
                              <a:pt x="56673" y="2320038"/>
                              <a:pt x="0" y="2122422"/>
                            </a:cubicBezTo>
                            <a:cubicBezTo>
                              <a:pt x="-56673" y="1924806"/>
                              <a:pt x="31070" y="1815528"/>
                              <a:pt x="0" y="1600943"/>
                            </a:cubicBezTo>
                            <a:cubicBezTo>
                              <a:pt x="-31070" y="1386358"/>
                              <a:pt x="6791" y="1394388"/>
                              <a:pt x="0" y="1188974"/>
                            </a:cubicBezTo>
                            <a:cubicBezTo>
                              <a:pt x="-6791" y="983560"/>
                              <a:pt x="48050" y="848881"/>
                              <a:pt x="0" y="667494"/>
                            </a:cubicBezTo>
                            <a:cubicBezTo>
                              <a:pt x="-48050" y="486107"/>
                              <a:pt x="61179" y="269337"/>
                              <a:pt x="0" y="0"/>
                            </a:cubicBezTo>
                            <a:close/>
                          </a:path>
                        </a:pathLst>
                      </a:custGeom>
                      <ask:type>
                        <ask:lineSketchScribble/>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7768409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Mathematical exercise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4" name="TextBox 3">
            <a:extLst>
              <a:ext uri="{FF2B5EF4-FFF2-40B4-BE49-F238E27FC236}">
                <a16:creationId xmlns:a16="http://schemas.microsoft.com/office/drawing/2014/main" id="{7BE14CBA-2183-2D20-825D-59F49CE3772A}"/>
              </a:ext>
            </a:extLst>
          </p:cNvPr>
          <p:cNvSpPr txBox="1"/>
          <p:nvPr/>
        </p:nvSpPr>
        <p:spPr>
          <a:xfrm>
            <a:off x="2265746" y="3437637"/>
            <a:ext cx="10655123" cy="2364493"/>
          </a:xfrm>
          <a:prstGeom prst="rect">
            <a:avLst/>
          </a:prstGeom>
          <a:solidFill>
            <a:srgbClr val="FFC000"/>
          </a:solidFill>
          <a:ln>
            <a:solidFill>
              <a:schemeClr val="tx1"/>
            </a:solidFill>
          </a:ln>
        </p:spPr>
        <p:txBody>
          <a:bodyPr wrap="square" rtlCol="0">
            <a:spAutoFit/>
          </a:bodyPr>
          <a:lstStyle/>
          <a:p>
            <a:pPr algn="just">
              <a:lnSpc>
                <a:spcPct val="200000"/>
              </a:lnSpc>
            </a:pPr>
            <a:r>
              <a:rPr lang="en-US" sz="4000" dirty="0"/>
              <a:t>To access additional mathematical problems, please refer to the PDF lecture notes.</a:t>
            </a:r>
          </a:p>
        </p:txBody>
      </p:sp>
    </p:spTree>
    <p:extLst>
      <p:ext uri="{BB962C8B-B14F-4D97-AF65-F5344CB8AC3E}">
        <p14:creationId xmlns:p14="http://schemas.microsoft.com/office/powerpoint/2010/main" val="22633559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Some examples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Is tossing a coin a random experiment or deterministic experiment?</a:t>
            </a:r>
          </a:p>
          <a:p>
            <a:pPr algn="just"/>
            <a:endParaRPr lang="en-US" sz="3200" dirty="0"/>
          </a:p>
          <a:p>
            <a:pPr algn="just"/>
            <a:endParaRPr lang="en-US" sz="3200" dirty="0"/>
          </a:p>
          <a:p>
            <a:pPr algn="just"/>
            <a:r>
              <a:rPr lang="en-US" sz="3200" dirty="0"/>
              <a:t>Ans: Tossing a coin is an experiment. There are two possible outcomes (head or tail). These outcomes are unpredictable before the coin is tossed. Therefore, this is a random experiment. </a:t>
            </a:r>
          </a:p>
        </p:txBody>
      </p:sp>
    </p:spTree>
    <p:extLst>
      <p:ext uri="{BB962C8B-B14F-4D97-AF65-F5344CB8AC3E}">
        <p14:creationId xmlns:p14="http://schemas.microsoft.com/office/powerpoint/2010/main" val="96688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Some examples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Is drawing a card from well shuffled deck of cards a random experiment or deterministic experiment?</a:t>
            </a:r>
          </a:p>
          <a:p>
            <a:pPr algn="just"/>
            <a:endParaRPr lang="en-US" sz="3200" dirty="0"/>
          </a:p>
          <a:p>
            <a:pPr algn="just"/>
            <a:endParaRPr lang="en-US" sz="3200" dirty="0"/>
          </a:p>
          <a:p>
            <a:pPr algn="just"/>
            <a:r>
              <a:rPr lang="en-US" sz="3200" dirty="0"/>
              <a:t>Ans: Drawing a card from a well-shuffled deck of cards is a random experiment. The randomness arises from the uncertainty of which card will be drawn, even though the deck is well-shuffled. The outcome (the specific card drawn) is not predictable beforehand, making it a random event.</a:t>
            </a:r>
          </a:p>
        </p:txBody>
      </p:sp>
    </p:spTree>
    <p:extLst>
      <p:ext uri="{BB962C8B-B14F-4D97-AF65-F5344CB8AC3E}">
        <p14:creationId xmlns:p14="http://schemas.microsoft.com/office/powerpoint/2010/main" val="227851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1238</TotalTime>
  <Words>4167</Words>
  <Application>Microsoft Office PowerPoint</Application>
  <PresentationFormat>Custom</PresentationFormat>
  <Paragraphs>716</Paragraphs>
  <Slides>76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76</vt:i4>
      </vt:variant>
    </vt:vector>
  </HeadingPairs>
  <TitlesOfParts>
    <vt:vector size="85" baseType="lpstr">
      <vt:lpstr>Arial</vt:lpstr>
      <vt:lpstr>Bookman Old Style</vt:lpstr>
      <vt:lpstr>Calibri</vt:lpstr>
      <vt:lpstr>Cambria</vt:lpstr>
      <vt:lpstr>Cambria Math</vt:lpstr>
      <vt:lpstr>Georgia</vt:lpstr>
      <vt:lpstr>Trebuchet MS</vt:lpstr>
      <vt:lpstr>Wingdings</vt:lpstr>
      <vt:lpstr>Wood Type</vt:lpstr>
      <vt:lpstr>Basic concepts of Probability</vt:lpstr>
      <vt:lpstr>Probability</vt:lpstr>
      <vt:lpstr>Experiment</vt:lpstr>
      <vt:lpstr>Experiment</vt:lpstr>
      <vt:lpstr>Experiment</vt:lpstr>
      <vt:lpstr>Experiment</vt:lpstr>
      <vt:lpstr>Types of Experiment</vt:lpstr>
      <vt:lpstr>Some examples</vt:lpstr>
      <vt:lpstr>Some examples</vt:lpstr>
      <vt:lpstr>Some examples</vt:lpstr>
      <vt:lpstr>Basic terms</vt:lpstr>
      <vt:lpstr>Basic terms</vt:lpstr>
      <vt:lpstr>Basic terms</vt:lpstr>
      <vt:lpstr>Basic terms</vt:lpstr>
      <vt:lpstr>Basic terms</vt:lpstr>
      <vt:lpstr>Basic terms</vt:lpstr>
      <vt:lpstr>Basic terms</vt:lpstr>
      <vt:lpstr>Basic terms</vt:lpstr>
      <vt:lpstr>Basic terms</vt:lpstr>
      <vt:lpstr>Basic terms</vt:lpstr>
      <vt:lpstr>Basic terms</vt:lpstr>
      <vt:lpstr>Basic terms</vt:lpstr>
      <vt:lpstr>Approaches of assigning probability</vt:lpstr>
      <vt:lpstr>Classical approach</vt:lpstr>
      <vt:lpstr>Classical approach</vt:lpstr>
      <vt:lpstr>Classical approach</vt:lpstr>
      <vt:lpstr>Classical approach</vt:lpstr>
      <vt:lpstr>Classical approach</vt:lpstr>
      <vt:lpstr>Classical approach</vt:lpstr>
      <vt:lpstr>Self Practice</vt:lpstr>
      <vt:lpstr>Frequency approach</vt:lpstr>
      <vt:lpstr>Frequency approach</vt:lpstr>
      <vt:lpstr>Subjective approach</vt:lpstr>
      <vt:lpstr>Self Practice</vt:lpstr>
      <vt:lpstr>Axioms of probability</vt:lpstr>
      <vt:lpstr>More Practice…</vt:lpstr>
      <vt:lpstr>Probability Laws</vt:lpstr>
      <vt:lpstr>Additive rule</vt:lpstr>
      <vt:lpstr>Additive rule</vt:lpstr>
      <vt:lpstr>Additive rule</vt:lpstr>
      <vt:lpstr>Additive rule</vt:lpstr>
      <vt:lpstr>Additive rule</vt:lpstr>
      <vt:lpstr>Additive rule</vt:lpstr>
      <vt:lpstr>Self Practice</vt:lpstr>
      <vt:lpstr>Self Practice</vt:lpstr>
      <vt:lpstr>Multiplicative rule</vt:lpstr>
      <vt:lpstr>Multiplicative rule</vt:lpstr>
      <vt:lpstr>Multiplicative rule</vt:lpstr>
      <vt:lpstr>Conditional Probability</vt:lpstr>
      <vt:lpstr>Conditional Probability</vt:lpstr>
      <vt:lpstr>Conditional Probability</vt:lpstr>
      <vt:lpstr>Conditional Probability</vt:lpstr>
      <vt:lpstr>Conditional Probability</vt:lpstr>
      <vt:lpstr>Conditional Probability</vt:lpstr>
      <vt:lpstr>Self Practice</vt:lpstr>
      <vt:lpstr>Self Practice</vt:lpstr>
      <vt:lpstr>Contingency table</vt:lpstr>
      <vt:lpstr>Joint Probability</vt:lpstr>
      <vt:lpstr>Joint Probability</vt:lpstr>
      <vt:lpstr>Marginal Probability</vt:lpstr>
      <vt:lpstr>Marginal Probability</vt:lpstr>
      <vt:lpstr>Example</vt:lpstr>
      <vt:lpstr>With and Without Replacement</vt:lpstr>
      <vt:lpstr>With and Without Replacement</vt:lpstr>
      <vt:lpstr>With and Without Replacement</vt:lpstr>
      <vt:lpstr>With and Without Replacement</vt:lpstr>
      <vt:lpstr>With and Without Replacement</vt:lpstr>
      <vt:lpstr>With and Without Replacement</vt:lpstr>
      <vt:lpstr>With and Without Replacement</vt:lpstr>
      <vt:lpstr>With and Without Replacement</vt:lpstr>
      <vt:lpstr>With and Without Replacement</vt:lpstr>
      <vt:lpstr>With and Without Replacement</vt:lpstr>
      <vt:lpstr>Practice sheet</vt:lpstr>
      <vt:lpstr>Some Notations</vt:lpstr>
      <vt:lpstr>Mathematical exercise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868</cp:revision>
  <dcterms:created xsi:type="dcterms:W3CDTF">2023-10-05T14:06:45Z</dcterms:created>
  <dcterms:modified xsi:type="dcterms:W3CDTF">2025-04-06T13:11:33Z</dcterms:modified>
</cp:coreProperties>
</file>