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327" r:id="rId13"/>
    <p:sldId id="325" r:id="rId14"/>
    <p:sldId id="317" r:id="rId15"/>
    <p:sldId id="276" r:id="rId16"/>
    <p:sldId id="274" r:id="rId17"/>
    <p:sldId id="277" r:id="rId18"/>
    <p:sldId id="278" r:id="rId19"/>
    <p:sldId id="273" r:id="rId20"/>
    <p:sldId id="279" r:id="rId21"/>
    <p:sldId id="280" r:id="rId22"/>
    <p:sldId id="286" r:id="rId23"/>
    <p:sldId id="287" r:id="rId24"/>
    <p:sldId id="288" r:id="rId25"/>
    <p:sldId id="289" r:id="rId26"/>
    <p:sldId id="281" r:id="rId27"/>
    <p:sldId id="299" r:id="rId28"/>
    <p:sldId id="300" r:id="rId29"/>
    <p:sldId id="301" r:id="rId30"/>
    <p:sldId id="304" r:id="rId31"/>
    <p:sldId id="291" r:id="rId32"/>
    <p:sldId id="328" r:id="rId33"/>
    <p:sldId id="292" r:id="rId34"/>
    <p:sldId id="293" r:id="rId35"/>
    <p:sldId id="329" r:id="rId36"/>
    <p:sldId id="330" r:id="rId37"/>
    <p:sldId id="331" r:id="rId38"/>
    <p:sldId id="333" r:id="rId39"/>
    <p:sldId id="334" r:id="rId40"/>
    <p:sldId id="335" r:id="rId41"/>
    <p:sldId id="294" r:id="rId42"/>
    <p:sldId id="313" r:id="rId43"/>
    <p:sldId id="295" r:id="rId44"/>
    <p:sldId id="314" r:id="rId45"/>
    <p:sldId id="316" r:id="rId46"/>
    <p:sldId id="296" r:id="rId47"/>
    <p:sldId id="336" r:id="rId48"/>
    <p:sldId id="337" r:id="rId49"/>
    <p:sldId id="338" r:id="rId50"/>
    <p:sldId id="339" r:id="rId51"/>
    <p:sldId id="297" r:id="rId52"/>
    <p:sldId id="318" r:id="rId53"/>
    <p:sldId id="320" r:id="rId54"/>
    <p:sldId id="322" r:id="rId55"/>
    <p:sldId id="321" r:id="rId56"/>
    <p:sldId id="340" r:id="rId57"/>
    <p:sldId id="282" r:id="rId58"/>
    <p:sldId id="341" r:id="rId59"/>
    <p:sldId id="272" r:id="rId6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Business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Applying statistical techniques in many business disciplines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Financial analysis, Econometrics, Auditing, Production, Operation research and so on.</a:t>
            </a:r>
          </a:p>
        </p:txBody>
      </p:sp>
    </p:spTree>
    <p:extLst>
      <p:ext uri="{BB962C8B-B14F-4D97-AF65-F5344CB8AC3E}">
        <p14:creationId xmlns:p14="http://schemas.microsoft.com/office/powerpoint/2010/main" val="17421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 in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Economists frequently use variety of </a:t>
            </a:r>
            <a:r>
              <a:rPr lang="en-US" sz="3200" u="sng" dirty="0">
                <a:solidFill>
                  <a:srgbClr val="0070C0"/>
                </a:solidFill>
              </a:rPr>
              <a:t>statistical methods</a:t>
            </a:r>
            <a:r>
              <a:rPr lang="en-US" sz="3200" dirty="0"/>
              <a:t> and providing forecasts about future of the economy or some aspect of it.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in forecasting inflation rates, economists use statistical information on indicators such as “producer’s price index”, “Employment rate”, “Manufacturing capacity utilization”.</a:t>
            </a:r>
          </a:p>
        </p:txBody>
      </p:sp>
    </p:spTree>
    <p:extLst>
      <p:ext uri="{BB962C8B-B14F-4D97-AF65-F5344CB8AC3E}">
        <p14:creationId xmlns:p14="http://schemas.microsoft.com/office/powerpoint/2010/main" val="42941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Scopes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27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State and administration</a:t>
            </a:r>
          </a:p>
          <a:p>
            <a:pPr algn="just"/>
            <a:r>
              <a:rPr lang="en-US" sz="3200" dirty="0"/>
              <a:t>Medical science</a:t>
            </a:r>
          </a:p>
          <a:p>
            <a:pPr algn="just"/>
            <a:r>
              <a:rPr lang="en-US" sz="3200" dirty="0"/>
              <a:t>Social Sciences</a:t>
            </a:r>
          </a:p>
          <a:p>
            <a:pPr algn="just"/>
            <a:r>
              <a:rPr lang="en-US" sz="3200" dirty="0"/>
              <a:t>Economics</a:t>
            </a:r>
          </a:p>
          <a:p>
            <a:pPr algn="just"/>
            <a:r>
              <a:rPr lang="en-US" sz="3200" dirty="0"/>
              <a:t>Artificial Intelligence</a:t>
            </a:r>
          </a:p>
          <a:p>
            <a:pPr algn="just"/>
            <a:r>
              <a:rPr lang="en-US" sz="3200" dirty="0"/>
              <a:t>Demography</a:t>
            </a:r>
          </a:p>
          <a:p>
            <a:pPr algn="just"/>
            <a:r>
              <a:rPr lang="en-US" sz="3200" dirty="0"/>
              <a:t>Agriculture</a:t>
            </a:r>
          </a:p>
          <a:p>
            <a:pPr algn="just"/>
            <a:r>
              <a:rPr lang="en-US" sz="3200" dirty="0"/>
              <a:t>Business and management</a:t>
            </a:r>
          </a:p>
          <a:p>
            <a:pPr algn="just"/>
            <a:r>
              <a:rPr lang="en-US" sz="3200" dirty="0"/>
              <a:t>Research etc.</a:t>
            </a:r>
          </a:p>
        </p:txBody>
      </p:sp>
    </p:spTree>
    <p:extLst>
      <p:ext uri="{BB962C8B-B14F-4D97-AF65-F5344CB8AC3E}">
        <p14:creationId xmlns:p14="http://schemas.microsoft.com/office/powerpoint/2010/main" val="122114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7832"/>
          </a:xfrm>
        </p:spPr>
        <p:txBody>
          <a:bodyPr>
            <a:normAutofit/>
          </a:bodyPr>
          <a:lstStyle/>
          <a:p>
            <a:r>
              <a:rPr lang="en-US" sz="3200" dirty="0"/>
              <a:t>One of the tools used to make decisions is statistics</a:t>
            </a:r>
          </a:p>
          <a:p>
            <a:endParaRPr lang="en-US" sz="3200" dirty="0"/>
          </a:p>
          <a:p>
            <a:pPr algn="just"/>
            <a:r>
              <a:rPr lang="en-US" sz="3200" dirty="0"/>
              <a:t>A company conducts a survey to understand customer preferences for a new product. By using statistical techniques, they </a:t>
            </a:r>
            <a:r>
              <a:rPr lang="en-US" sz="3200" u="sng" dirty="0">
                <a:solidFill>
                  <a:srgbClr val="0070C0"/>
                </a:solidFill>
              </a:rPr>
              <a:t>analyze the data </a:t>
            </a:r>
            <a:r>
              <a:rPr lang="en-US" sz="3200" dirty="0"/>
              <a:t>to identify target demographics, assess demand, and make informed decisions about product features.</a:t>
            </a:r>
          </a:p>
        </p:txBody>
      </p:sp>
    </p:spTree>
    <p:extLst>
      <p:ext uri="{BB962C8B-B14F-4D97-AF65-F5344CB8AC3E}">
        <p14:creationId xmlns:p14="http://schemas.microsoft.com/office/powerpoint/2010/main" val="793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5672"/>
              </p:ext>
            </p:extLst>
          </p:nvPr>
        </p:nvGraphicFramePr>
        <p:xfrm>
          <a:off x="2438024" y="2432303"/>
          <a:ext cx="9906376" cy="448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188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4953188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0272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15B6E6-F299-D4D6-E5DD-CAAA11EC2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94456"/>
              </p:ext>
            </p:extLst>
          </p:nvPr>
        </p:nvGraphicFramePr>
        <p:xfrm>
          <a:off x="753635" y="2028683"/>
          <a:ext cx="13123130" cy="539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26">
                  <a:extLst>
                    <a:ext uri="{9D8B030D-6E8A-4147-A177-3AD203B41FA5}">
                      <a16:colId xmlns:a16="http://schemas.microsoft.com/office/drawing/2014/main" val="1547556943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1843633717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726072454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4228550287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1420779386"/>
                    </a:ext>
                  </a:extLst>
                </a:gridCol>
              </a:tblGrid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Wealth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950497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09786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05152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460732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271943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20873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72399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4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0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62D4-8067-E2DC-541B-F8206E434619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5EC4-FEFC-2E31-F13E-33BB27CC6383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D18-6E6E-543A-82DB-FB57C02FC958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283F-529C-90DE-FD0A-A6108C78FE69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946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Qualitative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not be measured numerically.</a:t>
            </a:r>
          </a:p>
          <a:p>
            <a:endParaRPr lang="en-US" sz="3200" dirty="0"/>
          </a:p>
          <a:p>
            <a:r>
              <a:rPr lang="en-US" sz="3200" dirty="0"/>
              <a:t>Each unit can only be classified into one of a group of categories.</a:t>
            </a:r>
          </a:p>
          <a:p>
            <a:endParaRPr lang="en-US" sz="3200" dirty="0"/>
          </a:p>
          <a:p>
            <a:r>
              <a:rPr lang="en-US" sz="3200" dirty="0"/>
              <a:t>A categorical variable does not have units</a:t>
            </a:r>
          </a:p>
        </p:txBody>
      </p:sp>
    </p:spTree>
    <p:extLst>
      <p:ext uri="{BB962C8B-B14F-4D97-AF65-F5344CB8AC3E}">
        <p14:creationId xmlns:p14="http://schemas.microsoft.com/office/powerpoint/2010/main" val="1625227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Qualitative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Marital Status</a:t>
            </a:r>
          </a:p>
          <a:p>
            <a:r>
              <a:rPr lang="en-US" sz="3200" dirty="0"/>
              <a:t> Brand of PC</a:t>
            </a:r>
          </a:p>
          <a:p>
            <a:r>
              <a:rPr lang="en-US" sz="3200" dirty="0"/>
              <a:t> Socioeconomic status</a:t>
            </a:r>
          </a:p>
          <a:p>
            <a:r>
              <a:rPr lang="en-US" sz="3200" dirty="0"/>
              <a:t> Bank Account types</a:t>
            </a:r>
          </a:p>
        </p:txBody>
      </p:sp>
    </p:spTree>
    <p:extLst>
      <p:ext uri="{BB962C8B-B14F-4D97-AF65-F5344CB8AC3E}">
        <p14:creationId xmlns:p14="http://schemas.microsoft.com/office/powerpoint/2010/main" val="347337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be measured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417665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be measured numerically.</a:t>
            </a:r>
          </a:p>
          <a:p>
            <a:endParaRPr lang="en-US" sz="3200" dirty="0"/>
          </a:p>
          <a:p>
            <a:r>
              <a:rPr lang="en-US" sz="3200" dirty="0"/>
              <a:t>Two types of quantitative variable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Discrete variable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914526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it can take only the isolated or countable values within a given range</a:t>
            </a:r>
          </a:p>
          <a:p>
            <a:endParaRPr lang="en-US" sz="3200" dirty="0"/>
          </a:p>
          <a:p>
            <a:r>
              <a:rPr lang="en-US" sz="3200" dirty="0"/>
              <a:t>Values of a discrete variable have breaks or jumps</a:t>
            </a:r>
          </a:p>
          <a:p>
            <a:endParaRPr lang="en-US" sz="3200" dirty="0"/>
          </a:p>
          <a:p>
            <a:r>
              <a:rPr lang="en-US" sz="3200" dirty="0"/>
              <a:t>For example, number of family members, number of product sales per day, number of rooms in a floor, size of a computer’s monitor, number of typing errors and so on.</a:t>
            </a:r>
          </a:p>
        </p:txBody>
      </p:sp>
    </p:spTree>
    <p:extLst>
      <p:ext uri="{BB962C8B-B14F-4D97-AF65-F5344CB8AC3E}">
        <p14:creationId xmlns:p14="http://schemas.microsoft.com/office/powerpoint/2010/main" val="42760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 take any value on some interval</a:t>
            </a:r>
          </a:p>
          <a:p>
            <a:endParaRPr lang="en-US" sz="3200" dirty="0"/>
          </a:p>
          <a:p>
            <a:r>
              <a:rPr lang="en-US" sz="3200" dirty="0"/>
              <a:t>Values of a continuous variable have no break</a:t>
            </a:r>
          </a:p>
          <a:p>
            <a:endParaRPr lang="en-US" sz="3200" dirty="0"/>
          </a:p>
          <a:p>
            <a:r>
              <a:rPr lang="en-US" sz="3200" dirty="0"/>
              <a:t>For example, CGPA, height, amount of rainfall, age and so on.</a:t>
            </a:r>
          </a:p>
        </p:txBody>
      </p:sp>
    </p:spTree>
    <p:extLst>
      <p:ext uri="{BB962C8B-B14F-4D97-AF65-F5344CB8AC3E}">
        <p14:creationId xmlns:p14="http://schemas.microsoft.com/office/powerpoint/2010/main" val="359829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927168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75586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1459369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960" dirty="0"/>
              <a:t>A work study inspector decides about the time taken to perform a particular job in assembly line on the basis of observations collected by him. </a:t>
            </a:r>
          </a:p>
          <a:p>
            <a:endParaRPr lang="en-US" sz="2960" dirty="0"/>
          </a:p>
          <a:p>
            <a:r>
              <a:rPr lang="en-US" sz="2960" dirty="0"/>
              <a:t>A researcher decides to know the average monthly expenditure of the students of Dhaka University. He collects monthly expenditure randomly from the 100 students.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3843E-7149-473A-4A4C-24DF66F8F89A}"/>
              </a:ext>
            </a:extLst>
          </p:cNvPr>
          <p:cNvSpPr txBox="1"/>
          <p:nvPr/>
        </p:nvSpPr>
        <p:spPr>
          <a:xfrm>
            <a:off x="2892490" y="3004456"/>
            <a:ext cx="1548881" cy="523220"/>
          </a:xfrm>
          <a:custGeom>
            <a:avLst/>
            <a:gdLst>
              <a:gd name="connsiteX0" fmla="*/ 0 w 1548881"/>
              <a:gd name="connsiteY0" fmla="*/ 0 h 523220"/>
              <a:gd name="connsiteX1" fmla="*/ 485316 w 1548881"/>
              <a:gd name="connsiteY1" fmla="*/ 0 h 523220"/>
              <a:gd name="connsiteX2" fmla="*/ 986121 w 1548881"/>
              <a:gd name="connsiteY2" fmla="*/ 0 h 523220"/>
              <a:gd name="connsiteX3" fmla="*/ 1548881 w 1548881"/>
              <a:gd name="connsiteY3" fmla="*/ 0 h 523220"/>
              <a:gd name="connsiteX4" fmla="*/ 1548881 w 1548881"/>
              <a:gd name="connsiteY4" fmla="*/ 523220 h 523220"/>
              <a:gd name="connsiteX5" fmla="*/ 1032587 w 1548881"/>
              <a:gd name="connsiteY5" fmla="*/ 523220 h 523220"/>
              <a:gd name="connsiteX6" fmla="*/ 485316 w 1548881"/>
              <a:gd name="connsiteY6" fmla="*/ 523220 h 523220"/>
              <a:gd name="connsiteX7" fmla="*/ 0 w 1548881"/>
              <a:gd name="connsiteY7" fmla="*/ 523220 h 523220"/>
              <a:gd name="connsiteX8" fmla="*/ 0 w 154888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881" h="523220" fill="none" extrusionOk="0">
                <a:moveTo>
                  <a:pt x="0" y="0"/>
                </a:moveTo>
                <a:cubicBezTo>
                  <a:pt x="138848" y="9498"/>
                  <a:pt x="353699" y="-19857"/>
                  <a:pt x="485316" y="0"/>
                </a:cubicBezTo>
                <a:cubicBezTo>
                  <a:pt x="616933" y="19857"/>
                  <a:pt x="828846" y="-1731"/>
                  <a:pt x="986121" y="0"/>
                </a:cubicBezTo>
                <a:cubicBezTo>
                  <a:pt x="1143397" y="1731"/>
                  <a:pt x="1390654" y="-23525"/>
                  <a:pt x="1548881" y="0"/>
                </a:cubicBezTo>
                <a:cubicBezTo>
                  <a:pt x="1541001" y="241729"/>
                  <a:pt x="1541296" y="271222"/>
                  <a:pt x="1548881" y="523220"/>
                </a:cubicBezTo>
                <a:cubicBezTo>
                  <a:pt x="1336433" y="547438"/>
                  <a:pt x="1151300" y="522353"/>
                  <a:pt x="1032587" y="523220"/>
                </a:cubicBezTo>
                <a:cubicBezTo>
                  <a:pt x="913874" y="524087"/>
                  <a:pt x="607553" y="531433"/>
                  <a:pt x="485316" y="523220"/>
                </a:cubicBezTo>
                <a:cubicBezTo>
                  <a:pt x="363079" y="515007"/>
                  <a:pt x="136889" y="518116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548881" h="523220" stroke="0" extrusionOk="0">
                <a:moveTo>
                  <a:pt x="0" y="0"/>
                </a:moveTo>
                <a:cubicBezTo>
                  <a:pt x="123403" y="10178"/>
                  <a:pt x="289426" y="11347"/>
                  <a:pt x="500805" y="0"/>
                </a:cubicBezTo>
                <a:cubicBezTo>
                  <a:pt x="712184" y="-11347"/>
                  <a:pt x="790112" y="2423"/>
                  <a:pt x="1032587" y="0"/>
                </a:cubicBezTo>
                <a:cubicBezTo>
                  <a:pt x="1275062" y="-2423"/>
                  <a:pt x="1370796" y="-778"/>
                  <a:pt x="1548881" y="0"/>
                </a:cubicBezTo>
                <a:cubicBezTo>
                  <a:pt x="1533966" y="152304"/>
                  <a:pt x="1559744" y="366079"/>
                  <a:pt x="1548881" y="523220"/>
                </a:cubicBezTo>
                <a:cubicBezTo>
                  <a:pt x="1290168" y="518776"/>
                  <a:pt x="1217112" y="513618"/>
                  <a:pt x="1017099" y="523220"/>
                </a:cubicBezTo>
                <a:cubicBezTo>
                  <a:pt x="817086" y="532822"/>
                  <a:pt x="671152" y="540684"/>
                  <a:pt x="547271" y="523220"/>
                </a:cubicBezTo>
                <a:cubicBezTo>
                  <a:pt x="423390" y="505756"/>
                  <a:pt x="261862" y="549863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7B7E5-23CD-161C-1157-11F56F9282DF}"/>
              </a:ext>
            </a:extLst>
          </p:cNvPr>
          <p:cNvSpPr txBox="1"/>
          <p:nvPr/>
        </p:nvSpPr>
        <p:spPr>
          <a:xfrm>
            <a:off x="7131698" y="4966995"/>
            <a:ext cx="1548881" cy="523220"/>
          </a:xfrm>
          <a:custGeom>
            <a:avLst/>
            <a:gdLst>
              <a:gd name="connsiteX0" fmla="*/ 0 w 1548881"/>
              <a:gd name="connsiteY0" fmla="*/ 0 h 523220"/>
              <a:gd name="connsiteX1" fmla="*/ 485316 w 1548881"/>
              <a:gd name="connsiteY1" fmla="*/ 0 h 523220"/>
              <a:gd name="connsiteX2" fmla="*/ 986121 w 1548881"/>
              <a:gd name="connsiteY2" fmla="*/ 0 h 523220"/>
              <a:gd name="connsiteX3" fmla="*/ 1548881 w 1548881"/>
              <a:gd name="connsiteY3" fmla="*/ 0 h 523220"/>
              <a:gd name="connsiteX4" fmla="*/ 1548881 w 1548881"/>
              <a:gd name="connsiteY4" fmla="*/ 523220 h 523220"/>
              <a:gd name="connsiteX5" fmla="*/ 1032587 w 1548881"/>
              <a:gd name="connsiteY5" fmla="*/ 523220 h 523220"/>
              <a:gd name="connsiteX6" fmla="*/ 485316 w 1548881"/>
              <a:gd name="connsiteY6" fmla="*/ 523220 h 523220"/>
              <a:gd name="connsiteX7" fmla="*/ 0 w 1548881"/>
              <a:gd name="connsiteY7" fmla="*/ 523220 h 523220"/>
              <a:gd name="connsiteX8" fmla="*/ 0 w 154888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881" h="523220" fill="none" extrusionOk="0">
                <a:moveTo>
                  <a:pt x="0" y="0"/>
                </a:moveTo>
                <a:cubicBezTo>
                  <a:pt x="138848" y="9498"/>
                  <a:pt x="353699" y="-19857"/>
                  <a:pt x="485316" y="0"/>
                </a:cubicBezTo>
                <a:cubicBezTo>
                  <a:pt x="616933" y="19857"/>
                  <a:pt x="828846" y="-1731"/>
                  <a:pt x="986121" y="0"/>
                </a:cubicBezTo>
                <a:cubicBezTo>
                  <a:pt x="1143397" y="1731"/>
                  <a:pt x="1390654" y="-23525"/>
                  <a:pt x="1548881" y="0"/>
                </a:cubicBezTo>
                <a:cubicBezTo>
                  <a:pt x="1541001" y="241729"/>
                  <a:pt x="1541296" y="271222"/>
                  <a:pt x="1548881" y="523220"/>
                </a:cubicBezTo>
                <a:cubicBezTo>
                  <a:pt x="1336433" y="547438"/>
                  <a:pt x="1151300" y="522353"/>
                  <a:pt x="1032587" y="523220"/>
                </a:cubicBezTo>
                <a:cubicBezTo>
                  <a:pt x="913874" y="524087"/>
                  <a:pt x="607553" y="531433"/>
                  <a:pt x="485316" y="523220"/>
                </a:cubicBezTo>
                <a:cubicBezTo>
                  <a:pt x="363079" y="515007"/>
                  <a:pt x="136889" y="518116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548881" h="523220" stroke="0" extrusionOk="0">
                <a:moveTo>
                  <a:pt x="0" y="0"/>
                </a:moveTo>
                <a:cubicBezTo>
                  <a:pt x="123403" y="10178"/>
                  <a:pt x="289426" y="11347"/>
                  <a:pt x="500805" y="0"/>
                </a:cubicBezTo>
                <a:cubicBezTo>
                  <a:pt x="712184" y="-11347"/>
                  <a:pt x="790112" y="2423"/>
                  <a:pt x="1032587" y="0"/>
                </a:cubicBezTo>
                <a:cubicBezTo>
                  <a:pt x="1275062" y="-2423"/>
                  <a:pt x="1370796" y="-778"/>
                  <a:pt x="1548881" y="0"/>
                </a:cubicBezTo>
                <a:cubicBezTo>
                  <a:pt x="1533966" y="152304"/>
                  <a:pt x="1559744" y="366079"/>
                  <a:pt x="1548881" y="523220"/>
                </a:cubicBezTo>
                <a:cubicBezTo>
                  <a:pt x="1290168" y="518776"/>
                  <a:pt x="1217112" y="513618"/>
                  <a:pt x="1017099" y="523220"/>
                </a:cubicBezTo>
                <a:cubicBezTo>
                  <a:pt x="817086" y="532822"/>
                  <a:pt x="671152" y="540684"/>
                  <a:pt x="547271" y="523220"/>
                </a:cubicBezTo>
                <a:cubicBezTo>
                  <a:pt x="423390" y="505756"/>
                  <a:pt x="261862" y="549863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4895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960" dirty="0"/>
              <a:t>The secretary, chamber of commerce is using the figures published in “Bangladesh Bank Bulletin” (Published monthly by Bangladesh Bank) as the basis of forecasting money supply during the next month.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C2964-6189-01B5-C38B-CF26517D0122}"/>
              </a:ext>
            </a:extLst>
          </p:cNvPr>
          <p:cNvSpPr txBox="1"/>
          <p:nvPr/>
        </p:nvSpPr>
        <p:spPr>
          <a:xfrm>
            <a:off x="11805017" y="3004456"/>
            <a:ext cx="1873661" cy="523220"/>
          </a:xfrm>
          <a:custGeom>
            <a:avLst/>
            <a:gdLst>
              <a:gd name="connsiteX0" fmla="*/ 0 w 1873661"/>
              <a:gd name="connsiteY0" fmla="*/ 0 h 523220"/>
              <a:gd name="connsiteX1" fmla="*/ 587080 w 1873661"/>
              <a:gd name="connsiteY1" fmla="*/ 0 h 523220"/>
              <a:gd name="connsiteX2" fmla="*/ 1192898 w 1873661"/>
              <a:gd name="connsiteY2" fmla="*/ 0 h 523220"/>
              <a:gd name="connsiteX3" fmla="*/ 1873661 w 1873661"/>
              <a:gd name="connsiteY3" fmla="*/ 0 h 523220"/>
              <a:gd name="connsiteX4" fmla="*/ 1873661 w 1873661"/>
              <a:gd name="connsiteY4" fmla="*/ 523220 h 523220"/>
              <a:gd name="connsiteX5" fmla="*/ 1249107 w 1873661"/>
              <a:gd name="connsiteY5" fmla="*/ 523220 h 523220"/>
              <a:gd name="connsiteX6" fmla="*/ 587080 w 1873661"/>
              <a:gd name="connsiteY6" fmla="*/ 523220 h 523220"/>
              <a:gd name="connsiteX7" fmla="*/ 0 w 1873661"/>
              <a:gd name="connsiteY7" fmla="*/ 523220 h 523220"/>
              <a:gd name="connsiteX8" fmla="*/ 0 w 187366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661" h="523220" fill="none" extrusionOk="0">
                <a:moveTo>
                  <a:pt x="0" y="0"/>
                </a:moveTo>
                <a:cubicBezTo>
                  <a:pt x="202667" y="22880"/>
                  <a:pt x="407070" y="-7478"/>
                  <a:pt x="587080" y="0"/>
                </a:cubicBezTo>
                <a:cubicBezTo>
                  <a:pt x="767090" y="7478"/>
                  <a:pt x="942160" y="-15959"/>
                  <a:pt x="1192898" y="0"/>
                </a:cubicBezTo>
                <a:cubicBezTo>
                  <a:pt x="1443636" y="15959"/>
                  <a:pt x="1655684" y="-20220"/>
                  <a:pt x="1873661" y="0"/>
                </a:cubicBezTo>
                <a:cubicBezTo>
                  <a:pt x="1865781" y="241729"/>
                  <a:pt x="1866076" y="271222"/>
                  <a:pt x="1873661" y="523220"/>
                </a:cubicBezTo>
                <a:cubicBezTo>
                  <a:pt x="1615517" y="511304"/>
                  <a:pt x="1414282" y="548602"/>
                  <a:pt x="1249107" y="523220"/>
                </a:cubicBezTo>
                <a:cubicBezTo>
                  <a:pt x="1083932" y="497838"/>
                  <a:pt x="829457" y="529783"/>
                  <a:pt x="587080" y="523220"/>
                </a:cubicBezTo>
                <a:cubicBezTo>
                  <a:pt x="344703" y="516657"/>
                  <a:pt x="142194" y="548809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873661" h="523220" stroke="0" extrusionOk="0">
                <a:moveTo>
                  <a:pt x="0" y="0"/>
                </a:moveTo>
                <a:cubicBezTo>
                  <a:pt x="233182" y="-24168"/>
                  <a:pt x="412546" y="-10750"/>
                  <a:pt x="605817" y="0"/>
                </a:cubicBezTo>
                <a:cubicBezTo>
                  <a:pt x="799088" y="10750"/>
                  <a:pt x="1054793" y="31310"/>
                  <a:pt x="1249107" y="0"/>
                </a:cubicBezTo>
                <a:cubicBezTo>
                  <a:pt x="1443421" y="-31310"/>
                  <a:pt x="1585835" y="4720"/>
                  <a:pt x="1873661" y="0"/>
                </a:cubicBezTo>
                <a:cubicBezTo>
                  <a:pt x="1858746" y="152304"/>
                  <a:pt x="1884524" y="366079"/>
                  <a:pt x="1873661" y="523220"/>
                </a:cubicBezTo>
                <a:cubicBezTo>
                  <a:pt x="1554518" y="511816"/>
                  <a:pt x="1546137" y="549329"/>
                  <a:pt x="1230371" y="523220"/>
                </a:cubicBezTo>
                <a:cubicBezTo>
                  <a:pt x="914605" y="497112"/>
                  <a:pt x="880934" y="503545"/>
                  <a:pt x="662027" y="523220"/>
                </a:cubicBezTo>
                <a:cubicBezTo>
                  <a:pt x="443120" y="542895"/>
                  <a:pt x="327127" y="544097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40179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893269"/>
          </a:xfrm>
        </p:spPr>
        <p:txBody>
          <a:bodyPr>
            <a:normAutofit/>
          </a:bodyPr>
          <a:lstStyle/>
          <a:p>
            <a:r>
              <a:rPr lang="en-US" sz="2960" dirty="0"/>
              <a:t>Primary data collection is comparatively expensive, time consuming.</a:t>
            </a:r>
          </a:p>
          <a:p>
            <a:endParaRPr lang="en-US" sz="2960" dirty="0"/>
          </a:p>
          <a:p>
            <a:r>
              <a:rPr lang="en-US" sz="2960" dirty="0"/>
              <a:t>Secondary data are economical and quick source of background information</a:t>
            </a:r>
          </a:p>
          <a:p>
            <a:endParaRPr lang="en-US" sz="2960" dirty="0"/>
          </a:p>
          <a:p>
            <a:r>
              <a:rPr lang="en-US" sz="2960" dirty="0"/>
              <a:t>Secondary data may not be meet your specific needs.</a:t>
            </a:r>
          </a:p>
          <a:p>
            <a:endParaRPr lang="en-US" sz="2960" dirty="0"/>
          </a:p>
          <a:p>
            <a:r>
              <a:rPr lang="en-US" sz="2960" dirty="0"/>
              <a:t>The common problems of secondary data are the data may be outdated, and the design may not be known or may be inappropriate</a:t>
            </a:r>
          </a:p>
        </p:txBody>
      </p:sp>
    </p:spTree>
    <p:extLst>
      <p:ext uri="{BB962C8B-B14F-4D97-AF65-F5344CB8AC3E}">
        <p14:creationId xmlns:p14="http://schemas.microsoft.com/office/powerpoint/2010/main" val="6426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893269"/>
          </a:xfrm>
        </p:spPr>
        <p:txBody>
          <a:bodyPr>
            <a:normAutofit/>
          </a:bodyPr>
          <a:lstStyle/>
          <a:p>
            <a:r>
              <a:rPr lang="en-US" sz="2960" dirty="0"/>
              <a:t>The available primary data collection methods are,</a:t>
            </a:r>
          </a:p>
          <a:p>
            <a:endParaRPr lang="en-US" sz="2960" dirty="0"/>
          </a:p>
          <a:p>
            <a:pPr marL="514350" indent="-514350">
              <a:buFont typeface="+mj-lt"/>
              <a:buAutoNum type="arabicPeriod"/>
            </a:pPr>
            <a:r>
              <a:rPr lang="en-US" sz="2960" dirty="0"/>
              <a:t>Survey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60" dirty="0"/>
              <a:t>Observation methods</a:t>
            </a:r>
          </a:p>
        </p:txBody>
      </p:sp>
    </p:spTree>
    <p:extLst>
      <p:ext uri="{BB962C8B-B14F-4D97-AF65-F5344CB8AC3E}">
        <p14:creationId xmlns:p14="http://schemas.microsoft.com/office/powerpoint/2010/main" val="3536446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Academic performance is an ordinal level of measurement:</a:t>
            </a:r>
          </a:p>
          <a:p>
            <a:endParaRPr lang="en-US" sz="3200" dirty="0"/>
          </a:p>
          <a:p>
            <a:r>
              <a:rPr lang="en-US" sz="3200" dirty="0"/>
              <a:t>We could assign a number to each performance 1=Outstanding, 2=Very good, 3=Good, 4=Poor. Clearly, the outstanding category belongs to higher academic performance than any other (i.e., ranked). Again, addition or subtraction, multiplication or division of the above numbers has no meaning,</a:t>
            </a:r>
          </a:p>
        </p:txBody>
      </p:sp>
    </p:spTree>
    <p:extLst>
      <p:ext uri="{BB962C8B-B14F-4D97-AF65-F5344CB8AC3E}">
        <p14:creationId xmlns:p14="http://schemas.microsoft.com/office/powerpoint/2010/main" val="2111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826331"/>
          </a:xfrm>
        </p:spPr>
        <p:txBody>
          <a:bodyPr>
            <a:normAutofit/>
          </a:bodyPr>
          <a:lstStyle/>
          <a:p>
            <a:r>
              <a:rPr lang="en-US" sz="3200" dirty="0"/>
              <a:t>In a health survey, a researcher wants to find the hemoglobin level of the employees of a garments factory. For this purpose, a sample of 100 garments employees was taken at random and their hemoglobin levels were recorded.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population?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sample?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variable being measured?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nature of the variable?</a:t>
            </a:r>
          </a:p>
        </p:txBody>
      </p:sp>
    </p:spTree>
    <p:extLst>
      <p:ext uri="{BB962C8B-B14F-4D97-AF65-F5344CB8AC3E}">
        <p14:creationId xmlns:p14="http://schemas.microsoft.com/office/powerpoint/2010/main" val="4209616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525</TotalTime>
  <Words>2015</Words>
  <Application>Microsoft Office PowerPoint</Application>
  <PresentationFormat>Custom</PresentationFormat>
  <Paragraphs>394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Business Statistics</vt:lpstr>
      <vt:lpstr>Statistic in Economics</vt:lpstr>
      <vt:lpstr>Scopes of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Variable</vt:lpstr>
      <vt:lpstr>Variable</vt:lpstr>
      <vt:lpstr>Variable</vt:lpstr>
      <vt:lpstr>Types of Variable</vt:lpstr>
      <vt:lpstr>Qualitative Variable</vt:lpstr>
      <vt:lpstr>Qualitative Variable</vt:lpstr>
      <vt:lpstr>Quantitative Variable</vt:lpstr>
      <vt:lpstr>Quantitative Variable</vt:lpstr>
      <vt:lpstr>Discrete variable</vt:lpstr>
      <vt:lpstr>Continuous variable</vt:lpstr>
      <vt:lpstr>????</vt:lpstr>
      <vt:lpstr>Data</vt:lpstr>
      <vt:lpstr>Data</vt:lpstr>
      <vt:lpstr>Data</vt:lpstr>
      <vt:lpstr>Types of Data</vt:lpstr>
      <vt:lpstr>Sources of Data</vt:lpstr>
      <vt:lpstr>Sources of Data</vt:lpstr>
      <vt:lpstr>Sources of Data</vt:lpstr>
      <vt:lpstr>Sources of Data</vt:lpstr>
      <vt:lpstr>Data collection methods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Class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264</cp:revision>
  <dcterms:created xsi:type="dcterms:W3CDTF">2023-10-05T14:06:45Z</dcterms:created>
  <dcterms:modified xsi:type="dcterms:W3CDTF">2024-05-28T12:02:45Z</dcterms:modified>
</cp:coreProperties>
</file>