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57" r:id="rId3"/>
    <p:sldId id="366" r:id="rId4"/>
    <p:sldId id="367" r:id="rId5"/>
    <p:sldId id="369" r:id="rId6"/>
    <p:sldId id="453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81" r:id="rId15"/>
    <p:sldId id="383" r:id="rId16"/>
    <p:sldId id="384" r:id="rId17"/>
    <p:sldId id="385" r:id="rId18"/>
    <p:sldId id="386" r:id="rId19"/>
    <p:sldId id="387" r:id="rId20"/>
    <p:sldId id="389" r:id="rId21"/>
    <p:sldId id="388" r:id="rId22"/>
    <p:sldId id="425" r:id="rId23"/>
    <p:sldId id="424" r:id="rId24"/>
    <p:sldId id="426" r:id="rId25"/>
    <p:sldId id="427" r:id="rId26"/>
    <p:sldId id="428" r:id="rId27"/>
    <p:sldId id="429" r:id="rId28"/>
    <p:sldId id="393" r:id="rId29"/>
    <p:sldId id="394" r:id="rId30"/>
    <p:sldId id="417" r:id="rId31"/>
    <p:sldId id="395" r:id="rId32"/>
    <p:sldId id="407" r:id="rId33"/>
    <p:sldId id="415" r:id="rId34"/>
    <p:sldId id="459" r:id="rId35"/>
    <p:sldId id="454" r:id="rId36"/>
    <p:sldId id="433" r:id="rId37"/>
    <p:sldId id="446" r:id="rId38"/>
    <p:sldId id="435" r:id="rId39"/>
    <p:sldId id="444" r:id="rId40"/>
    <p:sldId id="445" r:id="rId41"/>
    <p:sldId id="456" r:id="rId42"/>
    <p:sldId id="455" r:id="rId43"/>
    <p:sldId id="458" r:id="rId44"/>
    <p:sldId id="363" r:id="rId4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/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0.10641</cdr:x>
      <cdr:y>0.30839</cdr:y>
    </cdr:from>
    <cdr:to>
      <cdr:x>0.96939</cdr:x>
      <cdr:y>0.60967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81135" y="1852795"/>
          <a:ext cx="5523722" cy="181013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0.1035</cdr:x>
      <cdr:y>0.04037</cdr:y>
    </cdr:from>
    <cdr:to>
      <cdr:x>0.85569</cdr:x>
      <cdr:y>0.75565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62473" y="242539"/>
          <a:ext cx="4814596" cy="429747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36154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5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05262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90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93852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12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/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D54BF25-AFCE-C37F-FB9E-AC828C41EFAE}"/>
              </a:ext>
            </a:extLst>
          </p:cNvPr>
          <p:cNvSpPr/>
          <p:nvPr/>
        </p:nvSpPr>
        <p:spPr>
          <a:xfrm>
            <a:off x="1725231" y="3432303"/>
            <a:ext cx="1384737" cy="1082351"/>
          </a:xfrm>
          <a:custGeom>
            <a:avLst/>
            <a:gdLst>
              <a:gd name="connsiteX0" fmla="*/ 0 w 1384737"/>
              <a:gd name="connsiteY0" fmla="*/ 270588 h 1082351"/>
              <a:gd name="connsiteX1" fmla="*/ 413345 w 1384737"/>
              <a:gd name="connsiteY1" fmla="*/ 270588 h 1082351"/>
              <a:gd name="connsiteX2" fmla="*/ 843562 w 1384737"/>
              <a:gd name="connsiteY2" fmla="*/ 270588 h 1082351"/>
              <a:gd name="connsiteX3" fmla="*/ 843562 w 1384737"/>
              <a:gd name="connsiteY3" fmla="*/ 0 h 1082351"/>
              <a:gd name="connsiteX4" fmla="*/ 1103326 w 1384737"/>
              <a:gd name="connsiteY4" fmla="*/ 259764 h 1082351"/>
              <a:gd name="connsiteX5" fmla="*/ 1384737 w 1384737"/>
              <a:gd name="connsiteY5" fmla="*/ 541176 h 1082351"/>
              <a:gd name="connsiteX6" fmla="*/ 1130385 w 1384737"/>
              <a:gd name="connsiteY6" fmla="*/ 795528 h 1082351"/>
              <a:gd name="connsiteX7" fmla="*/ 843562 w 1384737"/>
              <a:gd name="connsiteY7" fmla="*/ 1082351 h 1082351"/>
              <a:gd name="connsiteX8" fmla="*/ 843562 w 1384737"/>
              <a:gd name="connsiteY8" fmla="*/ 811763 h 1082351"/>
              <a:gd name="connsiteX9" fmla="*/ 438652 w 1384737"/>
              <a:gd name="connsiteY9" fmla="*/ 811763 h 1082351"/>
              <a:gd name="connsiteX10" fmla="*/ 0 w 1384737"/>
              <a:gd name="connsiteY10" fmla="*/ 811763 h 1082351"/>
              <a:gd name="connsiteX11" fmla="*/ 0 w 1384737"/>
              <a:gd name="connsiteY11" fmla="*/ 270588 h 10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4737" h="1082351" fill="none" extrusionOk="0">
                <a:moveTo>
                  <a:pt x="0" y="270588"/>
                </a:moveTo>
                <a:cubicBezTo>
                  <a:pt x="191911" y="285296"/>
                  <a:pt x="266877" y="275047"/>
                  <a:pt x="413345" y="270588"/>
                </a:cubicBezTo>
                <a:cubicBezTo>
                  <a:pt x="559814" y="266129"/>
                  <a:pt x="669309" y="285938"/>
                  <a:pt x="843562" y="270588"/>
                </a:cubicBezTo>
                <a:cubicBezTo>
                  <a:pt x="843362" y="156240"/>
                  <a:pt x="842521" y="64856"/>
                  <a:pt x="843562" y="0"/>
                </a:cubicBezTo>
                <a:cubicBezTo>
                  <a:pt x="939901" y="98874"/>
                  <a:pt x="997070" y="171772"/>
                  <a:pt x="1103326" y="259764"/>
                </a:cubicBezTo>
                <a:cubicBezTo>
                  <a:pt x="1209581" y="347756"/>
                  <a:pt x="1260060" y="431715"/>
                  <a:pt x="1384737" y="541176"/>
                </a:cubicBezTo>
                <a:cubicBezTo>
                  <a:pt x="1325097" y="624949"/>
                  <a:pt x="1196619" y="716224"/>
                  <a:pt x="1130385" y="795528"/>
                </a:cubicBezTo>
                <a:cubicBezTo>
                  <a:pt x="1064151" y="874832"/>
                  <a:pt x="948858" y="972506"/>
                  <a:pt x="843562" y="1082351"/>
                </a:cubicBezTo>
                <a:cubicBezTo>
                  <a:pt x="835737" y="960455"/>
                  <a:pt x="850687" y="946517"/>
                  <a:pt x="843562" y="811763"/>
                </a:cubicBezTo>
                <a:cubicBezTo>
                  <a:pt x="727044" y="825178"/>
                  <a:pt x="592266" y="823748"/>
                  <a:pt x="438652" y="811763"/>
                </a:cubicBezTo>
                <a:cubicBezTo>
                  <a:pt x="285038" y="799779"/>
                  <a:pt x="96437" y="792918"/>
                  <a:pt x="0" y="811763"/>
                </a:cubicBezTo>
                <a:cubicBezTo>
                  <a:pt x="-26488" y="661848"/>
                  <a:pt x="12543" y="504336"/>
                  <a:pt x="0" y="270588"/>
                </a:cubicBezTo>
                <a:close/>
              </a:path>
              <a:path w="1384737" h="1082351" stroke="0" extrusionOk="0">
                <a:moveTo>
                  <a:pt x="0" y="270588"/>
                </a:moveTo>
                <a:cubicBezTo>
                  <a:pt x="195197" y="277046"/>
                  <a:pt x="232317" y="257495"/>
                  <a:pt x="396474" y="270588"/>
                </a:cubicBezTo>
                <a:cubicBezTo>
                  <a:pt x="560631" y="283681"/>
                  <a:pt x="641288" y="286999"/>
                  <a:pt x="843562" y="270588"/>
                </a:cubicBezTo>
                <a:cubicBezTo>
                  <a:pt x="855231" y="161449"/>
                  <a:pt x="845186" y="78933"/>
                  <a:pt x="843562" y="0"/>
                </a:cubicBezTo>
                <a:cubicBezTo>
                  <a:pt x="932006" y="97766"/>
                  <a:pt x="993018" y="146824"/>
                  <a:pt x="1124973" y="281412"/>
                </a:cubicBezTo>
                <a:cubicBezTo>
                  <a:pt x="1256929" y="416000"/>
                  <a:pt x="1254227" y="424728"/>
                  <a:pt x="1384737" y="541176"/>
                </a:cubicBezTo>
                <a:cubicBezTo>
                  <a:pt x="1272968" y="669795"/>
                  <a:pt x="1200312" y="733364"/>
                  <a:pt x="1114150" y="811764"/>
                </a:cubicBezTo>
                <a:cubicBezTo>
                  <a:pt x="1027988" y="890164"/>
                  <a:pt x="965676" y="963680"/>
                  <a:pt x="843562" y="1082351"/>
                </a:cubicBezTo>
                <a:cubicBezTo>
                  <a:pt x="845097" y="983489"/>
                  <a:pt x="856698" y="897002"/>
                  <a:pt x="843562" y="811763"/>
                </a:cubicBezTo>
                <a:cubicBezTo>
                  <a:pt x="735640" y="802526"/>
                  <a:pt x="557343" y="792113"/>
                  <a:pt x="447088" y="811763"/>
                </a:cubicBezTo>
                <a:cubicBezTo>
                  <a:pt x="336833" y="831413"/>
                  <a:pt x="178105" y="820320"/>
                  <a:pt x="0" y="811763"/>
                </a:cubicBezTo>
                <a:cubicBezTo>
                  <a:pt x="-10890" y="676819"/>
                  <a:pt x="8050" y="457552"/>
                  <a:pt x="0" y="270588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49965550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/>
                  <a:t>Expressed this relationship as a mathematical form</a:t>
                </a:r>
              </a:p>
              <a:p>
                <a:r>
                  <a:rPr lang="en-US" sz="3200" dirty="0"/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  <a:blipFill>
                <a:blip r:embed="rId2"/>
                <a:stretch>
                  <a:fillRect l="-1275" t="-3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/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Multiple regression: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blipFill>
                <a:blip r:embed="rId3"/>
                <a:stretch>
                  <a:fillRect l="-1597" t="-10891" b="-2871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64803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07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2926197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837302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2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1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1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7F5E-99A3-D206-6150-DFDFBD63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811-372C-C9D6-455C-0FED5C73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3094-0C00-937A-729C-B774157142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the previous class, we covered the concept of "correlation," which helps us measure the relationship between two variables, denoted as "x" and "y”.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positive correlation implies that as "x" increases, "y" also increases, or vice versa.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However, determining which variable is influencing the other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16250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BAFE69C-2166-3912-67DF-9A8EB77CE065}"/>
              </a:ext>
            </a:extLst>
          </p:cNvPr>
          <p:cNvSpPr/>
          <p:nvPr/>
        </p:nvSpPr>
        <p:spPr>
          <a:xfrm>
            <a:off x="7543800" y="4648200"/>
            <a:ext cx="876300" cy="2362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AF550-BA4B-57F9-76B8-63B3D31114F5}"/>
              </a:ext>
            </a:extLst>
          </p:cNvPr>
          <p:cNvSpPr txBox="1"/>
          <p:nvPr/>
        </p:nvSpPr>
        <p:spPr>
          <a:xfrm>
            <a:off x="8590648" y="5568397"/>
            <a:ext cx="366786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Regression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5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 Estimating regression parameters: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Least Square Method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Graphical Method</a:t>
            </a:r>
          </a:p>
          <a:p>
            <a:endParaRPr lang="en-US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CABAE7-3BC8-6E32-84C7-A2FB863728C9}"/>
              </a:ext>
            </a:extLst>
          </p:cNvPr>
          <p:cNvSpPr/>
          <p:nvPr/>
        </p:nvSpPr>
        <p:spPr>
          <a:xfrm>
            <a:off x="5701003" y="3227030"/>
            <a:ext cx="1287625" cy="793102"/>
          </a:xfrm>
          <a:custGeom>
            <a:avLst/>
            <a:gdLst>
              <a:gd name="connsiteX0" fmla="*/ 0 w 1287625"/>
              <a:gd name="connsiteY0" fmla="*/ 396551 h 793102"/>
              <a:gd name="connsiteX1" fmla="*/ 396551 w 1287625"/>
              <a:gd name="connsiteY1" fmla="*/ 0 h 793102"/>
              <a:gd name="connsiteX2" fmla="*/ 396551 w 1287625"/>
              <a:gd name="connsiteY2" fmla="*/ 198276 h 793102"/>
              <a:gd name="connsiteX3" fmla="*/ 850999 w 1287625"/>
              <a:gd name="connsiteY3" fmla="*/ 198276 h 793102"/>
              <a:gd name="connsiteX4" fmla="*/ 1287625 w 1287625"/>
              <a:gd name="connsiteY4" fmla="*/ 198276 h 793102"/>
              <a:gd name="connsiteX5" fmla="*/ 1287625 w 1287625"/>
              <a:gd name="connsiteY5" fmla="*/ 594827 h 793102"/>
              <a:gd name="connsiteX6" fmla="*/ 859909 w 1287625"/>
              <a:gd name="connsiteY6" fmla="*/ 594827 h 793102"/>
              <a:gd name="connsiteX7" fmla="*/ 396551 w 1287625"/>
              <a:gd name="connsiteY7" fmla="*/ 594827 h 793102"/>
              <a:gd name="connsiteX8" fmla="*/ 396551 w 1287625"/>
              <a:gd name="connsiteY8" fmla="*/ 793102 h 793102"/>
              <a:gd name="connsiteX9" fmla="*/ 0 w 1287625"/>
              <a:gd name="connsiteY9" fmla="*/ 396551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7625" h="793102" fill="none" extrusionOk="0">
                <a:moveTo>
                  <a:pt x="0" y="396551"/>
                </a:moveTo>
                <a:cubicBezTo>
                  <a:pt x="106035" y="316408"/>
                  <a:pt x="279840" y="113571"/>
                  <a:pt x="396551" y="0"/>
                </a:cubicBezTo>
                <a:cubicBezTo>
                  <a:pt x="404729" y="64427"/>
                  <a:pt x="390782" y="155535"/>
                  <a:pt x="396551" y="198276"/>
                </a:cubicBezTo>
                <a:cubicBezTo>
                  <a:pt x="600278" y="204903"/>
                  <a:pt x="694132" y="202151"/>
                  <a:pt x="850999" y="198276"/>
                </a:cubicBezTo>
                <a:cubicBezTo>
                  <a:pt x="1007866" y="194401"/>
                  <a:pt x="1086517" y="214190"/>
                  <a:pt x="1287625" y="198276"/>
                </a:cubicBezTo>
                <a:cubicBezTo>
                  <a:pt x="1283105" y="311781"/>
                  <a:pt x="1297461" y="505913"/>
                  <a:pt x="1287625" y="594827"/>
                </a:cubicBezTo>
                <a:cubicBezTo>
                  <a:pt x="1075250" y="608005"/>
                  <a:pt x="998647" y="583288"/>
                  <a:pt x="859909" y="594827"/>
                </a:cubicBezTo>
                <a:cubicBezTo>
                  <a:pt x="721171" y="606366"/>
                  <a:pt x="523624" y="573575"/>
                  <a:pt x="396551" y="594827"/>
                </a:cubicBezTo>
                <a:cubicBezTo>
                  <a:pt x="400833" y="688659"/>
                  <a:pt x="403350" y="751855"/>
                  <a:pt x="396551" y="793102"/>
                </a:cubicBezTo>
                <a:cubicBezTo>
                  <a:pt x="187003" y="610914"/>
                  <a:pt x="127186" y="515483"/>
                  <a:pt x="0" y="396551"/>
                </a:cubicBezTo>
                <a:close/>
              </a:path>
              <a:path w="1287625" h="793102" stroke="0" extrusionOk="0">
                <a:moveTo>
                  <a:pt x="0" y="396551"/>
                </a:moveTo>
                <a:cubicBezTo>
                  <a:pt x="127047" y="261607"/>
                  <a:pt x="281140" y="110718"/>
                  <a:pt x="396551" y="0"/>
                </a:cubicBezTo>
                <a:cubicBezTo>
                  <a:pt x="402403" y="83494"/>
                  <a:pt x="404593" y="121039"/>
                  <a:pt x="396551" y="198276"/>
                </a:cubicBezTo>
                <a:cubicBezTo>
                  <a:pt x="622599" y="214052"/>
                  <a:pt x="679932" y="202762"/>
                  <a:pt x="850999" y="198276"/>
                </a:cubicBezTo>
                <a:cubicBezTo>
                  <a:pt x="1022066" y="193790"/>
                  <a:pt x="1185054" y="184888"/>
                  <a:pt x="1287625" y="198276"/>
                </a:cubicBezTo>
                <a:cubicBezTo>
                  <a:pt x="1268739" y="283232"/>
                  <a:pt x="1306314" y="404635"/>
                  <a:pt x="1287625" y="594827"/>
                </a:cubicBezTo>
                <a:cubicBezTo>
                  <a:pt x="1115880" y="617445"/>
                  <a:pt x="1002887" y="613039"/>
                  <a:pt x="833177" y="594827"/>
                </a:cubicBezTo>
                <a:cubicBezTo>
                  <a:pt x="663467" y="576615"/>
                  <a:pt x="599942" y="613563"/>
                  <a:pt x="396551" y="594827"/>
                </a:cubicBezTo>
                <a:cubicBezTo>
                  <a:pt x="400106" y="657575"/>
                  <a:pt x="397414" y="731012"/>
                  <a:pt x="396551" y="793102"/>
                </a:cubicBezTo>
                <a:cubicBezTo>
                  <a:pt x="250453" y="634896"/>
                  <a:pt x="103307" y="471152"/>
                  <a:pt x="0" y="396551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41383679">
                  <a:prstGeom prst="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3000504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14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333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98316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41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074920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4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9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F28AC6-ABB1-F60B-7836-0B1FC37A71E4}"/>
              </a:ext>
            </a:extLst>
          </p:cNvPr>
          <p:cNvCxnSpPr>
            <a:cxnSpLocks/>
          </p:cNvCxnSpPr>
          <p:nvPr/>
        </p:nvCxnSpPr>
        <p:spPr>
          <a:xfrm>
            <a:off x="8313684" y="3594651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871072"/>
              </a:xfrm>
              <a:custGeom>
                <a:avLst/>
                <a:gdLst>
                  <a:gd name="connsiteX0" fmla="*/ 0 w 4881966"/>
                  <a:gd name="connsiteY0" fmla="*/ 0 h 871072"/>
                  <a:gd name="connsiteX1" fmla="*/ 591260 w 4881966"/>
                  <a:gd name="connsiteY1" fmla="*/ 0 h 871072"/>
                  <a:gd name="connsiteX2" fmla="*/ 1231340 w 4881966"/>
                  <a:gd name="connsiteY2" fmla="*/ 0 h 871072"/>
                  <a:gd name="connsiteX3" fmla="*/ 1724961 w 4881966"/>
                  <a:gd name="connsiteY3" fmla="*/ 0 h 871072"/>
                  <a:gd name="connsiteX4" fmla="*/ 2169763 w 4881966"/>
                  <a:gd name="connsiteY4" fmla="*/ 0 h 871072"/>
                  <a:gd name="connsiteX5" fmla="*/ 2663384 w 4881966"/>
                  <a:gd name="connsiteY5" fmla="*/ 0 h 871072"/>
                  <a:gd name="connsiteX6" fmla="*/ 3205824 w 4881966"/>
                  <a:gd name="connsiteY6" fmla="*/ 0 h 871072"/>
                  <a:gd name="connsiteX7" fmla="*/ 3845904 w 4881966"/>
                  <a:gd name="connsiteY7" fmla="*/ 0 h 871072"/>
                  <a:gd name="connsiteX8" fmla="*/ 4388345 w 4881966"/>
                  <a:gd name="connsiteY8" fmla="*/ 0 h 871072"/>
                  <a:gd name="connsiteX9" fmla="*/ 4881966 w 4881966"/>
                  <a:gd name="connsiteY9" fmla="*/ 0 h 871072"/>
                  <a:gd name="connsiteX10" fmla="*/ 4881966 w 4881966"/>
                  <a:gd name="connsiteY10" fmla="*/ 444247 h 871072"/>
                  <a:gd name="connsiteX11" fmla="*/ 4881966 w 4881966"/>
                  <a:gd name="connsiteY11" fmla="*/ 871072 h 871072"/>
                  <a:gd name="connsiteX12" fmla="*/ 4290706 w 4881966"/>
                  <a:gd name="connsiteY12" fmla="*/ 871072 h 871072"/>
                  <a:gd name="connsiteX13" fmla="*/ 3650626 w 4881966"/>
                  <a:gd name="connsiteY13" fmla="*/ 871072 h 871072"/>
                  <a:gd name="connsiteX14" fmla="*/ 3059365 w 4881966"/>
                  <a:gd name="connsiteY14" fmla="*/ 871072 h 871072"/>
                  <a:gd name="connsiteX15" fmla="*/ 2468105 w 4881966"/>
                  <a:gd name="connsiteY15" fmla="*/ 871072 h 871072"/>
                  <a:gd name="connsiteX16" fmla="*/ 1876845 w 4881966"/>
                  <a:gd name="connsiteY16" fmla="*/ 871072 h 871072"/>
                  <a:gd name="connsiteX17" fmla="*/ 1285584 w 4881966"/>
                  <a:gd name="connsiteY17" fmla="*/ 871072 h 871072"/>
                  <a:gd name="connsiteX18" fmla="*/ 840783 w 4881966"/>
                  <a:gd name="connsiteY18" fmla="*/ 871072 h 871072"/>
                  <a:gd name="connsiteX19" fmla="*/ 0 w 4881966"/>
                  <a:gd name="connsiteY19" fmla="*/ 871072 h 871072"/>
                  <a:gd name="connsiteX20" fmla="*/ 0 w 4881966"/>
                  <a:gd name="connsiteY20" fmla="*/ 418115 h 871072"/>
                  <a:gd name="connsiteX21" fmla="*/ 0 w 4881966"/>
                  <a:gd name="connsiteY21" fmla="*/ 0 h 87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81966" h="871072" fill="none" extrusionOk="0">
                    <a:moveTo>
                      <a:pt x="0" y="0"/>
                    </a:moveTo>
                    <a:cubicBezTo>
                      <a:pt x="271251" y="-15507"/>
                      <a:pt x="331033" y="58206"/>
                      <a:pt x="591260" y="0"/>
                    </a:cubicBezTo>
                    <a:cubicBezTo>
                      <a:pt x="851487" y="-58206"/>
                      <a:pt x="964076" y="51572"/>
                      <a:pt x="1231340" y="0"/>
                    </a:cubicBezTo>
                    <a:cubicBezTo>
                      <a:pt x="1498604" y="-51572"/>
                      <a:pt x="1542602" y="11728"/>
                      <a:pt x="1724961" y="0"/>
                    </a:cubicBezTo>
                    <a:cubicBezTo>
                      <a:pt x="1907320" y="-11728"/>
                      <a:pt x="2074028" y="49585"/>
                      <a:pt x="2169763" y="0"/>
                    </a:cubicBezTo>
                    <a:cubicBezTo>
                      <a:pt x="2265498" y="-49585"/>
                      <a:pt x="2532457" y="4473"/>
                      <a:pt x="2663384" y="0"/>
                    </a:cubicBezTo>
                    <a:cubicBezTo>
                      <a:pt x="2794311" y="-4473"/>
                      <a:pt x="2972739" y="23707"/>
                      <a:pt x="3205824" y="0"/>
                    </a:cubicBezTo>
                    <a:cubicBezTo>
                      <a:pt x="3438909" y="-23707"/>
                      <a:pt x="3621408" y="66679"/>
                      <a:pt x="3845904" y="0"/>
                    </a:cubicBezTo>
                    <a:cubicBezTo>
                      <a:pt x="4070400" y="-66679"/>
                      <a:pt x="4180187" y="27154"/>
                      <a:pt x="4388345" y="0"/>
                    </a:cubicBezTo>
                    <a:cubicBezTo>
                      <a:pt x="4596503" y="-27154"/>
                      <a:pt x="4758880" y="35954"/>
                      <a:pt x="4881966" y="0"/>
                    </a:cubicBezTo>
                    <a:cubicBezTo>
                      <a:pt x="4907267" y="96794"/>
                      <a:pt x="4864763" y="308950"/>
                      <a:pt x="4881966" y="444247"/>
                    </a:cubicBezTo>
                    <a:cubicBezTo>
                      <a:pt x="4899169" y="579544"/>
                      <a:pt x="4841651" y="717994"/>
                      <a:pt x="4881966" y="871072"/>
                    </a:cubicBezTo>
                    <a:cubicBezTo>
                      <a:pt x="4632452" y="886419"/>
                      <a:pt x="4412638" y="823854"/>
                      <a:pt x="4290706" y="871072"/>
                    </a:cubicBezTo>
                    <a:cubicBezTo>
                      <a:pt x="4168774" y="918290"/>
                      <a:pt x="3919772" y="795708"/>
                      <a:pt x="3650626" y="871072"/>
                    </a:cubicBezTo>
                    <a:cubicBezTo>
                      <a:pt x="3381480" y="946436"/>
                      <a:pt x="3232614" y="827017"/>
                      <a:pt x="3059365" y="871072"/>
                    </a:cubicBezTo>
                    <a:cubicBezTo>
                      <a:pt x="2886116" y="915127"/>
                      <a:pt x="2761893" y="825763"/>
                      <a:pt x="2468105" y="871072"/>
                    </a:cubicBezTo>
                    <a:cubicBezTo>
                      <a:pt x="2174317" y="916381"/>
                      <a:pt x="2087805" y="819243"/>
                      <a:pt x="1876845" y="871072"/>
                    </a:cubicBezTo>
                    <a:cubicBezTo>
                      <a:pt x="1665885" y="922901"/>
                      <a:pt x="1490886" y="857368"/>
                      <a:pt x="1285584" y="871072"/>
                    </a:cubicBezTo>
                    <a:cubicBezTo>
                      <a:pt x="1080282" y="884776"/>
                      <a:pt x="971268" y="829531"/>
                      <a:pt x="840783" y="871072"/>
                    </a:cubicBezTo>
                    <a:cubicBezTo>
                      <a:pt x="710298" y="912613"/>
                      <a:pt x="393299" y="812949"/>
                      <a:pt x="0" y="871072"/>
                    </a:cubicBezTo>
                    <a:cubicBezTo>
                      <a:pt x="-2743" y="683259"/>
                      <a:pt x="45214" y="549112"/>
                      <a:pt x="0" y="418115"/>
                    </a:cubicBezTo>
                    <a:cubicBezTo>
                      <a:pt x="-45214" y="287118"/>
                      <a:pt x="39758" y="134974"/>
                      <a:pt x="0" y="0"/>
                    </a:cubicBezTo>
                    <a:close/>
                  </a:path>
                  <a:path w="4881966" h="871072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00607" y="188225"/>
                      <a:pt x="4873880" y="316539"/>
                      <a:pt x="4881966" y="444247"/>
                    </a:cubicBezTo>
                    <a:cubicBezTo>
                      <a:pt x="4890052" y="571955"/>
                      <a:pt x="4834277" y="693334"/>
                      <a:pt x="4881966" y="871072"/>
                    </a:cubicBezTo>
                    <a:cubicBezTo>
                      <a:pt x="4679603" y="897406"/>
                      <a:pt x="4536639" y="851978"/>
                      <a:pt x="4388345" y="871072"/>
                    </a:cubicBezTo>
                    <a:cubicBezTo>
                      <a:pt x="4240051" y="890166"/>
                      <a:pt x="3994796" y="861538"/>
                      <a:pt x="3748265" y="871072"/>
                    </a:cubicBezTo>
                    <a:cubicBezTo>
                      <a:pt x="3501734" y="880606"/>
                      <a:pt x="3336306" y="821210"/>
                      <a:pt x="3205824" y="871072"/>
                    </a:cubicBezTo>
                    <a:cubicBezTo>
                      <a:pt x="3075342" y="920934"/>
                      <a:pt x="2877302" y="821819"/>
                      <a:pt x="2712203" y="871072"/>
                    </a:cubicBezTo>
                    <a:cubicBezTo>
                      <a:pt x="2547104" y="920325"/>
                      <a:pt x="2344455" y="851712"/>
                      <a:pt x="2120943" y="871072"/>
                    </a:cubicBezTo>
                    <a:cubicBezTo>
                      <a:pt x="1897431" y="890432"/>
                      <a:pt x="1756098" y="848127"/>
                      <a:pt x="1480863" y="871072"/>
                    </a:cubicBezTo>
                    <a:cubicBezTo>
                      <a:pt x="1205628" y="894017"/>
                      <a:pt x="1262684" y="849178"/>
                      <a:pt x="1084881" y="871072"/>
                    </a:cubicBezTo>
                    <a:cubicBezTo>
                      <a:pt x="907078" y="892966"/>
                      <a:pt x="779077" y="828950"/>
                      <a:pt x="688900" y="871072"/>
                    </a:cubicBezTo>
                    <a:cubicBezTo>
                      <a:pt x="598723" y="913194"/>
                      <a:pt x="319872" y="821543"/>
                      <a:pt x="0" y="871072"/>
                    </a:cubicBezTo>
                    <a:cubicBezTo>
                      <a:pt x="-706" y="733145"/>
                      <a:pt x="38466" y="572526"/>
                      <a:pt x="0" y="418115"/>
                    </a:cubicBezTo>
                    <a:cubicBezTo>
                      <a:pt x="-38466" y="263704"/>
                      <a:pt x="18728" y="17458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871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871072"/>
                          <a:gd name="connsiteX1" fmla="*/ 591260 w 4881966"/>
                          <a:gd name="connsiteY1" fmla="*/ 0 h 871072"/>
                          <a:gd name="connsiteX2" fmla="*/ 1231340 w 4881966"/>
                          <a:gd name="connsiteY2" fmla="*/ 0 h 871072"/>
                          <a:gd name="connsiteX3" fmla="*/ 1724961 w 4881966"/>
                          <a:gd name="connsiteY3" fmla="*/ 0 h 871072"/>
                          <a:gd name="connsiteX4" fmla="*/ 2169763 w 4881966"/>
                          <a:gd name="connsiteY4" fmla="*/ 0 h 871072"/>
                          <a:gd name="connsiteX5" fmla="*/ 2663384 w 4881966"/>
                          <a:gd name="connsiteY5" fmla="*/ 0 h 871072"/>
                          <a:gd name="connsiteX6" fmla="*/ 3205824 w 4881966"/>
                          <a:gd name="connsiteY6" fmla="*/ 0 h 871072"/>
                          <a:gd name="connsiteX7" fmla="*/ 3845904 w 4881966"/>
                          <a:gd name="connsiteY7" fmla="*/ 0 h 871072"/>
                          <a:gd name="connsiteX8" fmla="*/ 4388345 w 4881966"/>
                          <a:gd name="connsiteY8" fmla="*/ 0 h 871072"/>
                          <a:gd name="connsiteX9" fmla="*/ 4881966 w 4881966"/>
                          <a:gd name="connsiteY9" fmla="*/ 0 h 871072"/>
                          <a:gd name="connsiteX10" fmla="*/ 4881966 w 4881966"/>
                          <a:gd name="connsiteY10" fmla="*/ 444247 h 871072"/>
                          <a:gd name="connsiteX11" fmla="*/ 4881966 w 4881966"/>
                          <a:gd name="connsiteY11" fmla="*/ 871072 h 871072"/>
                          <a:gd name="connsiteX12" fmla="*/ 4290706 w 4881966"/>
                          <a:gd name="connsiteY12" fmla="*/ 871072 h 871072"/>
                          <a:gd name="connsiteX13" fmla="*/ 3650626 w 4881966"/>
                          <a:gd name="connsiteY13" fmla="*/ 871072 h 871072"/>
                          <a:gd name="connsiteX14" fmla="*/ 3059365 w 4881966"/>
                          <a:gd name="connsiteY14" fmla="*/ 871072 h 871072"/>
                          <a:gd name="connsiteX15" fmla="*/ 2468105 w 4881966"/>
                          <a:gd name="connsiteY15" fmla="*/ 871072 h 871072"/>
                          <a:gd name="connsiteX16" fmla="*/ 1876845 w 4881966"/>
                          <a:gd name="connsiteY16" fmla="*/ 871072 h 871072"/>
                          <a:gd name="connsiteX17" fmla="*/ 1285584 w 4881966"/>
                          <a:gd name="connsiteY17" fmla="*/ 871072 h 871072"/>
                          <a:gd name="connsiteX18" fmla="*/ 840783 w 4881966"/>
                          <a:gd name="connsiteY18" fmla="*/ 871072 h 871072"/>
                          <a:gd name="connsiteX19" fmla="*/ 0 w 4881966"/>
                          <a:gd name="connsiteY19" fmla="*/ 871072 h 871072"/>
                          <a:gd name="connsiteX20" fmla="*/ 0 w 4881966"/>
                          <a:gd name="connsiteY20" fmla="*/ 418115 h 871072"/>
                          <a:gd name="connsiteX21" fmla="*/ 0 w 4881966"/>
                          <a:gd name="connsiteY21" fmla="*/ 0 h 8710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81966" h="871072" fill="none" extrusionOk="0">
                            <a:moveTo>
                              <a:pt x="0" y="0"/>
                            </a:moveTo>
                            <a:cubicBezTo>
                              <a:pt x="271251" y="-15507"/>
                              <a:pt x="331033" y="58206"/>
                              <a:pt x="591260" y="0"/>
                            </a:cubicBezTo>
                            <a:cubicBezTo>
                              <a:pt x="851487" y="-58206"/>
                              <a:pt x="964076" y="51572"/>
                              <a:pt x="1231340" y="0"/>
                            </a:cubicBezTo>
                            <a:cubicBezTo>
                              <a:pt x="1498604" y="-51572"/>
                              <a:pt x="1542602" y="11728"/>
                              <a:pt x="1724961" y="0"/>
                            </a:cubicBezTo>
                            <a:cubicBezTo>
                              <a:pt x="1907320" y="-11728"/>
                              <a:pt x="2074028" y="49585"/>
                              <a:pt x="2169763" y="0"/>
                            </a:cubicBezTo>
                            <a:cubicBezTo>
                              <a:pt x="2265498" y="-49585"/>
                              <a:pt x="2532457" y="4473"/>
                              <a:pt x="2663384" y="0"/>
                            </a:cubicBezTo>
                            <a:cubicBezTo>
                              <a:pt x="2794311" y="-4473"/>
                              <a:pt x="2972739" y="23707"/>
                              <a:pt x="3205824" y="0"/>
                            </a:cubicBezTo>
                            <a:cubicBezTo>
                              <a:pt x="3438909" y="-23707"/>
                              <a:pt x="3621408" y="66679"/>
                              <a:pt x="3845904" y="0"/>
                            </a:cubicBezTo>
                            <a:cubicBezTo>
                              <a:pt x="4070400" y="-66679"/>
                              <a:pt x="4180187" y="27154"/>
                              <a:pt x="4388345" y="0"/>
                            </a:cubicBezTo>
                            <a:cubicBezTo>
                              <a:pt x="4596503" y="-27154"/>
                              <a:pt x="4758880" y="35954"/>
                              <a:pt x="4881966" y="0"/>
                            </a:cubicBezTo>
                            <a:cubicBezTo>
                              <a:pt x="4907267" y="96794"/>
                              <a:pt x="4864763" y="308950"/>
                              <a:pt x="4881966" y="444247"/>
                            </a:cubicBezTo>
                            <a:cubicBezTo>
                              <a:pt x="4899169" y="579544"/>
                              <a:pt x="4841651" y="717994"/>
                              <a:pt x="4881966" y="871072"/>
                            </a:cubicBezTo>
                            <a:cubicBezTo>
                              <a:pt x="4632452" y="886419"/>
                              <a:pt x="4412638" y="823854"/>
                              <a:pt x="4290706" y="871072"/>
                            </a:cubicBezTo>
                            <a:cubicBezTo>
                              <a:pt x="4168774" y="918290"/>
                              <a:pt x="3919772" y="795708"/>
                              <a:pt x="3650626" y="871072"/>
                            </a:cubicBezTo>
                            <a:cubicBezTo>
                              <a:pt x="3381480" y="946436"/>
                              <a:pt x="3232614" y="827017"/>
                              <a:pt x="3059365" y="871072"/>
                            </a:cubicBezTo>
                            <a:cubicBezTo>
                              <a:pt x="2886116" y="915127"/>
                              <a:pt x="2761893" y="825763"/>
                              <a:pt x="2468105" y="871072"/>
                            </a:cubicBezTo>
                            <a:cubicBezTo>
                              <a:pt x="2174317" y="916381"/>
                              <a:pt x="2087805" y="819243"/>
                              <a:pt x="1876845" y="871072"/>
                            </a:cubicBezTo>
                            <a:cubicBezTo>
                              <a:pt x="1665885" y="922901"/>
                              <a:pt x="1490886" y="857368"/>
                              <a:pt x="1285584" y="871072"/>
                            </a:cubicBezTo>
                            <a:cubicBezTo>
                              <a:pt x="1080282" y="884776"/>
                              <a:pt x="971268" y="829531"/>
                              <a:pt x="840783" y="871072"/>
                            </a:cubicBezTo>
                            <a:cubicBezTo>
                              <a:pt x="710298" y="912613"/>
                              <a:pt x="393299" y="812949"/>
                              <a:pt x="0" y="871072"/>
                            </a:cubicBezTo>
                            <a:cubicBezTo>
                              <a:pt x="-2743" y="683259"/>
                              <a:pt x="45214" y="549112"/>
                              <a:pt x="0" y="418115"/>
                            </a:cubicBezTo>
                            <a:cubicBezTo>
                              <a:pt x="-45214" y="287118"/>
                              <a:pt x="39758" y="134974"/>
                              <a:pt x="0" y="0"/>
                            </a:cubicBezTo>
                            <a:close/>
                          </a:path>
                          <a:path w="4881966" h="871072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00607" y="188225"/>
                              <a:pt x="4873880" y="316539"/>
                              <a:pt x="4881966" y="444247"/>
                            </a:cubicBezTo>
                            <a:cubicBezTo>
                              <a:pt x="4890052" y="571955"/>
                              <a:pt x="4834277" y="693334"/>
                              <a:pt x="4881966" y="871072"/>
                            </a:cubicBezTo>
                            <a:cubicBezTo>
                              <a:pt x="4679603" y="897406"/>
                              <a:pt x="4536639" y="851978"/>
                              <a:pt x="4388345" y="871072"/>
                            </a:cubicBezTo>
                            <a:cubicBezTo>
                              <a:pt x="4240051" y="890166"/>
                              <a:pt x="3994796" y="861538"/>
                              <a:pt x="3748265" y="871072"/>
                            </a:cubicBezTo>
                            <a:cubicBezTo>
                              <a:pt x="3501734" y="880606"/>
                              <a:pt x="3336306" y="821210"/>
                              <a:pt x="3205824" y="871072"/>
                            </a:cubicBezTo>
                            <a:cubicBezTo>
                              <a:pt x="3075342" y="920934"/>
                              <a:pt x="2877302" y="821819"/>
                              <a:pt x="2712203" y="871072"/>
                            </a:cubicBezTo>
                            <a:cubicBezTo>
                              <a:pt x="2547104" y="920325"/>
                              <a:pt x="2344455" y="851712"/>
                              <a:pt x="2120943" y="871072"/>
                            </a:cubicBezTo>
                            <a:cubicBezTo>
                              <a:pt x="1897431" y="890432"/>
                              <a:pt x="1756098" y="848127"/>
                              <a:pt x="1480863" y="871072"/>
                            </a:cubicBezTo>
                            <a:cubicBezTo>
                              <a:pt x="1205628" y="894017"/>
                              <a:pt x="1262684" y="849178"/>
                              <a:pt x="1084881" y="871072"/>
                            </a:cubicBezTo>
                            <a:cubicBezTo>
                              <a:pt x="907078" y="892966"/>
                              <a:pt x="779077" y="828950"/>
                              <a:pt x="688900" y="871072"/>
                            </a:cubicBezTo>
                            <a:cubicBezTo>
                              <a:pt x="598723" y="913194"/>
                              <a:pt x="319872" y="821543"/>
                              <a:pt x="0" y="871072"/>
                            </a:cubicBezTo>
                            <a:cubicBezTo>
                              <a:pt x="-706" y="733145"/>
                              <a:pt x="38466" y="572526"/>
                              <a:pt x="0" y="418115"/>
                            </a:cubicBezTo>
                            <a:cubicBezTo>
                              <a:pt x="-38466" y="263704"/>
                              <a:pt x="18728" y="17458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6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Relationship between two or more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Cause and effect relationship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vs Affected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as </a:t>
            </a:r>
            <a:r>
              <a:rPr lang="en-US" sz="3200" dirty="0">
                <a:highlight>
                  <a:srgbClr val="FFFF00"/>
                </a:highlight>
              </a:rPr>
              <a:t>independent variables</a:t>
            </a:r>
            <a:r>
              <a:rPr lang="en-US" sz="3200" dirty="0"/>
              <a:t>; affected variables as 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6598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1609736"/>
              </a:xfrm>
              <a:custGeom>
                <a:avLst/>
                <a:gdLst>
                  <a:gd name="connsiteX0" fmla="*/ 0 w 4881966"/>
                  <a:gd name="connsiteY0" fmla="*/ 0 h 1609736"/>
                  <a:gd name="connsiteX1" fmla="*/ 640080 w 4881966"/>
                  <a:gd name="connsiteY1" fmla="*/ 0 h 1609736"/>
                  <a:gd name="connsiteX2" fmla="*/ 1084881 w 4881966"/>
                  <a:gd name="connsiteY2" fmla="*/ 0 h 1609736"/>
                  <a:gd name="connsiteX3" fmla="*/ 1578502 w 4881966"/>
                  <a:gd name="connsiteY3" fmla="*/ 0 h 1609736"/>
                  <a:gd name="connsiteX4" fmla="*/ 2120943 w 4881966"/>
                  <a:gd name="connsiteY4" fmla="*/ 0 h 1609736"/>
                  <a:gd name="connsiteX5" fmla="*/ 2761023 w 4881966"/>
                  <a:gd name="connsiteY5" fmla="*/ 0 h 1609736"/>
                  <a:gd name="connsiteX6" fmla="*/ 3303464 w 4881966"/>
                  <a:gd name="connsiteY6" fmla="*/ 0 h 1609736"/>
                  <a:gd name="connsiteX7" fmla="*/ 3845904 w 4881966"/>
                  <a:gd name="connsiteY7" fmla="*/ 0 h 1609736"/>
                  <a:gd name="connsiteX8" fmla="*/ 4881966 w 4881966"/>
                  <a:gd name="connsiteY8" fmla="*/ 0 h 1609736"/>
                  <a:gd name="connsiteX9" fmla="*/ 4881966 w 4881966"/>
                  <a:gd name="connsiteY9" fmla="*/ 488287 h 1609736"/>
                  <a:gd name="connsiteX10" fmla="*/ 4881966 w 4881966"/>
                  <a:gd name="connsiteY10" fmla="*/ 1040963 h 1609736"/>
                  <a:gd name="connsiteX11" fmla="*/ 4881966 w 4881966"/>
                  <a:gd name="connsiteY11" fmla="*/ 1609736 h 1609736"/>
                  <a:gd name="connsiteX12" fmla="*/ 4388345 w 4881966"/>
                  <a:gd name="connsiteY12" fmla="*/ 1609736 h 1609736"/>
                  <a:gd name="connsiteX13" fmla="*/ 3797085 w 4881966"/>
                  <a:gd name="connsiteY13" fmla="*/ 1609736 h 1609736"/>
                  <a:gd name="connsiteX14" fmla="*/ 3205824 w 4881966"/>
                  <a:gd name="connsiteY14" fmla="*/ 1609736 h 1609736"/>
                  <a:gd name="connsiteX15" fmla="*/ 2614564 w 4881966"/>
                  <a:gd name="connsiteY15" fmla="*/ 1609736 h 1609736"/>
                  <a:gd name="connsiteX16" fmla="*/ 2169763 w 4881966"/>
                  <a:gd name="connsiteY16" fmla="*/ 1609736 h 1609736"/>
                  <a:gd name="connsiteX17" fmla="*/ 1676142 w 4881966"/>
                  <a:gd name="connsiteY17" fmla="*/ 1609736 h 1609736"/>
                  <a:gd name="connsiteX18" fmla="*/ 1036062 w 4881966"/>
                  <a:gd name="connsiteY18" fmla="*/ 1609736 h 1609736"/>
                  <a:gd name="connsiteX19" fmla="*/ 640080 w 4881966"/>
                  <a:gd name="connsiteY19" fmla="*/ 1609736 h 1609736"/>
                  <a:gd name="connsiteX20" fmla="*/ 0 w 4881966"/>
                  <a:gd name="connsiteY20" fmla="*/ 1609736 h 1609736"/>
                  <a:gd name="connsiteX21" fmla="*/ 0 w 4881966"/>
                  <a:gd name="connsiteY21" fmla="*/ 1057060 h 1609736"/>
                  <a:gd name="connsiteX22" fmla="*/ 0 w 4881966"/>
                  <a:gd name="connsiteY22" fmla="*/ 552676 h 1609736"/>
                  <a:gd name="connsiteX23" fmla="*/ 0 w 4881966"/>
                  <a:gd name="connsiteY23" fmla="*/ 0 h 160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81966" h="1609736" fill="none" extrusionOk="0">
                    <a:moveTo>
                      <a:pt x="0" y="0"/>
                    </a:moveTo>
                    <a:cubicBezTo>
                      <a:pt x="273109" y="-28182"/>
                      <a:pt x="503234" y="64988"/>
                      <a:pt x="640080" y="0"/>
                    </a:cubicBezTo>
                    <a:cubicBezTo>
                      <a:pt x="776926" y="-64988"/>
                      <a:pt x="989453" y="4059"/>
                      <a:pt x="1084881" y="0"/>
                    </a:cubicBezTo>
                    <a:cubicBezTo>
                      <a:pt x="1180309" y="-4059"/>
                      <a:pt x="1447575" y="4473"/>
                      <a:pt x="1578502" y="0"/>
                    </a:cubicBezTo>
                    <a:cubicBezTo>
                      <a:pt x="1709429" y="-4473"/>
                      <a:pt x="1886751" y="19249"/>
                      <a:pt x="2120943" y="0"/>
                    </a:cubicBezTo>
                    <a:cubicBezTo>
                      <a:pt x="2355135" y="-19249"/>
                      <a:pt x="2536527" y="66679"/>
                      <a:pt x="2761023" y="0"/>
                    </a:cubicBezTo>
                    <a:cubicBezTo>
                      <a:pt x="2985519" y="-66679"/>
                      <a:pt x="3095306" y="27154"/>
                      <a:pt x="3303464" y="0"/>
                    </a:cubicBezTo>
                    <a:cubicBezTo>
                      <a:pt x="3511622" y="-27154"/>
                      <a:pt x="3599554" y="43313"/>
                      <a:pt x="3845904" y="0"/>
                    </a:cubicBezTo>
                    <a:cubicBezTo>
                      <a:pt x="4092254" y="-43313"/>
                      <a:pt x="4436991" y="115940"/>
                      <a:pt x="4881966" y="0"/>
                    </a:cubicBezTo>
                    <a:cubicBezTo>
                      <a:pt x="4917822" y="186524"/>
                      <a:pt x="4831166" y="292368"/>
                      <a:pt x="4881966" y="488287"/>
                    </a:cubicBezTo>
                    <a:cubicBezTo>
                      <a:pt x="4932766" y="684206"/>
                      <a:pt x="4829764" y="817567"/>
                      <a:pt x="4881966" y="1040963"/>
                    </a:cubicBezTo>
                    <a:cubicBezTo>
                      <a:pt x="4934168" y="1264359"/>
                      <a:pt x="4862812" y="1328215"/>
                      <a:pt x="4881966" y="1609736"/>
                    </a:cubicBezTo>
                    <a:cubicBezTo>
                      <a:pt x="4693160" y="1635165"/>
                      <a:pt x="4610297" y="1552232"/>
                      <a:pt x="4388345" y="1609736"/>
                    </a:cubicBezTo>
                    <a:cubicBezTo>
                      <a:pt x="4166393" y="1667240"/>
                      <a:pt x="4090873" y="1564427"/>
                      <a:pt x="3797085" y="1609736"/>
                    </a:cubicBezTo>
                    <a:cubicBezTo>
                      <a:pt x="3503297" y="1655045"/>
                      <a:pt x="3418209" y="1563005"/>
                      <a:pt x="3205824" y="1609736"/>
                    </a:cubicBezTo>
                    <a:cubicBezTo>
                      <a:pt x="2993439" y="1656467"/>
                      <a:pt x="2816389" y="1589417"/>
                      <a:pt x="2614564" y="1609736"/>
                    </a:cubicBezTo>
                    <a:cubicBezTo>
                      <a:pt x="2412739" y="1630055"/>
                      <a:pt x="2300248" y="1568195"/>
                      <a:pt x="2169763" y="1609736"/>
                    </a:cubicBezTo>
                    <a:cubicBezTo>
                      <a:pt x="2039278" y="1651277"/>
                      <a:pt x="1877624" y="1568616"/>
                      <a:pt x="1676142" y="1609736"/>
                    </a:cubicBezTo>
                    <a:cubicBezTo>
                      <a:pt x="1474660" y="1650856"/>
                      <a:pt x="1242915" y="1551801"/>
                      <a:pt x="1036062" y="1609736"/>
                    </a:cubicBezTo>
                    <a:cubicBezTo>
                      <a:pt x="829209" y="1667671"/>
                      <a:pt x="828685" y="1571072"/>
                      <a:pt x="640080" y="1609736"/>
                    </a:cubicBezTo>
                    <a:cubicBezTo>
                      <a:pt x="451475" y="1648400"/>
                      <a:pt x="269660" y="1595214"/>
                      <a:pt x="0" y="1609736"/>
                    </a:cubicBezTo>
                    <a:cubicBezTo>
                      <a:pt x="-8622" y="1467904"/>
                      <a:pt x="41604" y="1299297"/>
                      <a:pt x="0" y="1057060"/>
                    </a:cubicBezTo>
                    <a:cubicBezTo>
                      <a:pt x="-41604" y="814823"/>
                      <a:pt x="27063" y="671623"/>
                      <a:pt x="0" y="552676"/>
                    </a:cubicBezTo>
                    <a:cubicBezTo>
                      <a:pt x="-27063" y="433729"/>
                      <a:pt x="57670" y="232192"/>
                      <a:pt x="0" y="0"/>
                    </a:cubicBezTo>
                    <a:close/>
                  </a:path>
                  <a:path w="4881966" h="1609736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15499" y="245618"/>
                      <a:pt x="4852159" y="319426"/>
                      <a:pt x="4881966" y="552676"/>
                    </a:cubicBezTo>
                    <a:cubicBezTo>
                      <a:pt x="4911773" y="785926"/>
                      <a:pt x="4878155" y="956242"/>
                      <a:pt x="4881966" y="1105352"/>
                    </a:cubicBezTo>
                    <a:cubicBezTo>
                      <a:pt x="4885777" y="1254462"/>
                      <a:pt x="4822617" y="1400623"/>
                      <a:pt x="4881966" y="1609736"/>
                    </a:cubicBezTo>
                    <a:cubicBezTo>
                      <a:pt x="4725053" y="1653059"/>
                      <a:pt x="4459670" y="1565264"/>
                      <a:pt x="4339525" y="1609736"/>
                    </a:cubicBezTo>
                    <a:cubicBezTo>
                      <a:pt x="4219380" y="1654208"/>
                      <a:pt x="3920578" y="1557133"/>
                      <a:pt x="3797085" y="1609736"/>
                    </a:cubicBezTo>
                    <a:cubicBezTo>
                      <a:pt x="3673592" y="1662339"/>
                      <a:pt x="3468563" y="1560483"/>
                      <a:pt x="3303464" y="1609736"/>
                    </a:cubicBezTo>
                    <a:cubicBezTo>
                      <a:pt x="3138365" y="1658989"/>
                      <a:pt x="2937702" y="1593627"/>
                      <a:pt x="2712203" y="1609736"/>
                    </a:cubicBezTo>
                    <a:cubicBezTo>
                      <a:pt x="2486704" y="1625845"/>
                      <a:pt x="2347358" y="1586791"/>
                      <a:pt x="2072123" y="1609736"/>
                    </a:cubicBezTo>
                    <a:cubicBezTo>
                      <a:pt x="1796888" y="1632681"/>
                      <a:pt x="1853312" y="1584517"/>
                      <a:pt x="1676142" y="1609736"/>
                    </a:cubicBezTo>
                    <a:cubicBezTo>
                      <a:pt x="1498972" y="1634955"/>
                      <a:pt x="1372719" y="1568723"/>
                      <a:pt x="1280160" y="1609736"/>
                    </a:cubicBezTo>
                    <a:cubicBezTo>
                      <a:pt x="1187601" y="1650749"/>
                      <a:pt x="1000262" y="1560127"/>
                      <a:pt x="786539" y="1609736"/>
                    </a:cubicBezTo>
                    <a:cubicBezTo>
                      <a:pt x="572816" y="1659345"/>
                      <a:pt x="173215" y="1554981"/>
                      <a:pt x="0" y="1609736"/>
                    </a:cubicBezTo>
                    <a:cubicBezTo>
                      <a:pt x="-41061" y="1471299"/>
                      <a:pt x="1791" y="1241715"/>
                      <a:pt x="0" y="1105352"/>
                    </a:cubicBezTo>
                    <a:cubicBezTo>
                      <a:pt x="-1791" y="968989"/>
                      <a:pt x="60008" y="760028"/>
                      <a:pt x="0" y="552676"/>
                    </a:cubicBezTo>
                    <a:cubicBezTo>
                      <a:pt x="-60008" y="345324"/>
                      <a:pt x="58622" y="13997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:r>
                  <a:rPr lang="en-US" sz="4800" dirty="0"/>
                  <a:t>Fitted model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1609736"/>
              </a:xfrm>
              <a:prstGeom prst="rect">
                <a:avLst/>
              </a:prstGeom>
              <a:blipFill>
                <a:blip r:embed="rId3"/>
                <a:stretch>
                  <a:fillRect l="-5179" b="-16304"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1609736"/>
                          <a:gd name="connsiteX1" fmla="*/ 640080 w 4881966"/>
                          <a:gd name="connsiteY1" fmla="*/ 0 h 1609736"/>
                          <a:gd name="connsiteX2" fmla="*/ 1084881 w 4881966"/>
                          <a:gd name="connsiteY2" fmla="*/ 0 h 1609736"/>
                          <a:gd name="connsiteX3" fmla="*/ 1578502 w 4881966"/>
                          <a:gd name="connsiteY3" fmla="*/ 0 h 1609736"/>
                          <a:gd name="connsiteX4" fmla="*/ 2120943 w 4881966"/>
                          <a:gd name="connsiteY4" fmla="*/ 0 h 1609736"/>
                          <a:gd name="connsiteX5" fmla="*/ 2761023 w 4881966"/>
                          <a:gd name="connsiteY5" fmla="*/ 0 h 1609736"/>
                          <a:gd name="connsiteX6" fmla="*/ 3303464 w 4881966"/>
                          <a:gd name="connsiteY6" fmla="*/ 0 h 1609736"/>
                          <a:gd name="connsiteX7" fmla="*/ 3845904 w 4881966"/>
                          <a:gd name="connsiteY7" fmla="*/ 0 h 1609736"/>
                          <a:gd name="connsiteX8" fmla="*/ 4881966 w 4881966"/>
                          <a:gd name="connsiteY8" fmla="*/ 0 h 1609736"/>
                          <a:gd name="connsiteX9" fmla="*/ 4881966 w 4881966"/>
                          <a:gd name="connsiteY9" fmla="*/ 488287 h 1609736"/>
                          <a:gd name="connsiteX10" fmla="*/ 4881966 w 4881966"/>
                          <a:gd name="connsiteY10" fmla="*/ 1040963 h 1609736"/>
                          <a:gd name="connsiteX11" fmla="*/ 4881966 w 4881966"/>
                          <a:gd name="connsiteY11" fmla="*/ 1609736 h 1609736"/>
                          <a:gd name="connsiteX12" fmla="*/ 4388345 w 4881966"/>
                          <a:gd name="connsiteY12" fmla="*/ 1609736 h 1609736"/>
                          <a:gd name="connsiteX13" fmla="*/ 3797085 w 4881966"/>
                          <a:gd name="connsiteY13" fmla="*/ 1609736 h 1609736"/>
                          <a:gd name="connsiteX14" fmla="*/ 3205824 w 4881966"/>
                          <a:gd name="connsiteY14" fmla="*/ 1609736 h 1609736"/>
                          <a:gd name="connsiteX15" fmla="*/ 2614564 w 4881966"/>
                          <a:gd name="connsiteY15" fmla="*/ 1609736 h 1609736"/>
                          <a:gd name="connsiteX16" fmla="*/ 2169763 w 4881966"/>
                          <a:gd name="connsiteY16" fmla="*/ 1609736 h 1609736"/>
                          <a:gd name="connsiteX17" fmla="*/ 1676142 w 4881966"/>
                          <a:gd name="connsiteY17" fmla="*/ 1609736 h 1609736"/>
                          <a:gd name="connsiteX18" fmla="*/ 1036062 w 4881966"/>
                          <a:gd name="connsiteY18" fmla="*/ 1609736 h 1609736"/>
                          <a:gd name="connsiteX19" fmla="*/ 640080 w 4881966"/>
                          <a:gd name="connsiteY19" fmla="*/ 1609736 h 1609736"/>
                          <a:gd name="connsiteX20" fmla="*/ 0 w 4881966"/>
                          <a:gd name="connsiteY20" fmla="*/ 1609736 h 1609736"/>
                          <a:gd name="connsiteX21" fmla="*/ 0 w 4881966"/>
                          <a:gd name="connsiteY21" fmla="*/ 1057060 h 1609736"/>
                          <a:gd name="connsiteX22" fmla="*/ 0 w 4881966"/>
                          <a:gd name="connsiteY22" fmla="*/ 552676 h 1609736"/>
                          <a:gd name="connsiteX23" fmla="*/ 0 w 4881966"/>
                          <a:gd name="connsiteY23" fmla="*/ 0 h 16097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4881966" h="1609736" fill="none" extrusionOk="0">
                            <a:moveTo>
                              <a:pt x="0" y="0"/>
                            </a:moveTo>
                            <a:cubicBezTo>
                              <a:pt x="273109" y="-28182"/>
                              <a:pt x="503234" y="64988"/>
                              <a:pt x="640080" y="0"/>
                            </a:cubicBezTo>
                            <a:cubicBezTo>
                              <a:pt x="776926" y="-64988"/>
                              <a:pt x="989453" y="4059"/>
                              <a:pt x="1084881" y="0"/>
                            </a:cubicBezTo>
                            <a:cubicBezTo>
                              <a:pt x="1180309" y="-4059"/>
                              <a:pt x="1447575" y="4473"/>
                              <a:pt x="1578502" y="0"/>
                            </a:cubicBezTo>
                            <a:cubicBezTo>
                              <a:pt x="1709429" y="-4473"/>
                              <a:pt x="1886751" y="19249"/>
                              <a:pt x="2120943" y="0"/>
                            </a:cubicBezTo>
                            <a:cubicBezTo>
                              <a:pt x="2355135" y="-19249"/>
                              <a:pt x="2536527" y="66679"/>
                              <a:pt x="2761023" y="0"/>
                            </a:cubicBezTo>
                            <a:cubicBezTo>
                              <a:pt x="2985519" y="-66679"/>
                              <a:pt x="3095306" y="27154"/>
                              <a:pt x="3303464" y="0"/>
                            </a:cubicBezTo>
                            <a:cubicBezTo>
                              <a:pt x="3511622" y="-27154"/>
                              <a:pt x="3599554" y="43313"/>
                              <a:pt x="3845904" y="0"/>
                            </a:cubicBezTo>
                            <a:cubicBezTo>
                              <a:pt x="4092254" y="-43313"/>
                              <a:pt x="4436991" y="115940"/>
                              <a:pt x="4881966" y="0"/>
                            </a:cubicBezTo>
                            <a:cubicBezTo>
                              <a:pt x="4917822" y="186524"/>
                              <a:pt x="4831166" y="292368"/>
                              <a:pt x="4881966" y="488287"/>
                            </a:cubicBezTo>
                            <a:cubicBezTo>
                              <a:pt x="4932766" y="684206"/>
                              <a:pt x="4829764" y="817567"/>
                              <a:pt x="4881966" y="1040963"/>
                            </a:cubicBezTo>
                            <a:cubicBezTo>
                              <a:pt x="4934168" y="1264359"/>
                              <a:pt x="4862812" y="1328215"/>
                              <a:pt x="4881966" y="1609736"/>
                            </a:cubicBezTo>
                            <a:cubicBezTo>
                              <a:pt x="4693160" y="1635165"/>
                              <a:pt x="4610297" y="1552232"/>
                              <a:pt x="4388345" y="1609736"/>
                            </a:cubicBezTo>
                            <a:cubicBezTo>
                              <a:pt x="4166393" y="1667240"/>
                              <a:pt x="4090873" y="1564427"/>
                              <a:pt x="3797085" y="1609736"/>
                            </a:cubicBezTo>
                            <a:cubicBezTo>
                              <a:pt x="3503297" y="1655045"/>
                              <a:pt x="3418209" y="1563005"/>
                              <a:pt x="3205824" y="1609736"/>
                            </a:cubicBezTo>
                            <a:cubicBezTo>
                              <a:pt x="2993439" y="1656467"/>
                              <a:pt x="2816389" y="1589417"/>
                              <a:pt x="2614564" y="1609736"/>
                            </a:cubicBezTo>
                            <a:cubicBezTo>
                              <a:pt x="2412739" y="1630055"/>
                              <a:pt x="2300248" y="1568195"/>
                              <a:pt x="2169763" y="1609736"/>
                            </a:cubicBezTo>
                            <a:cubicBezTo>
                              <a:pt x="2039278" y="1651277"/>
                              <a:pt x="1877624" y="1568616"/>
                              <a:pt x="1676142" y="1609736"/>
                            </a:cubicBezTo>
                            <a:cubicBezTo>
                              <a:pt x="1474660" y="1650856"/>
                              <a:pt x="1242915" y="1551801"/>
                              <a:pt x="1036062" y="1609736"/>
                            </a:cubicBezTo>
                            <a:cubicBezTo>
                              <a:pt x="829209" y="1667671"/>
                              <a:pt x="828685" y="1571072"/>
                              <a:pt x="640080" y="1609736"/>
                            </a:cubicBezTo>
                            <a:cubicBezTo>
                              <a:pt x="451475" y="1648400"/>
                              <a:pt x="269660" y="1595214"/>
                              <a:pt x="0" y="1609736"/>
                            </a:cubicBezTo>
                            <a:cubicBezTo>
                              <a:pt x="-8622" y="1467904"/>
                              <a:pt x="41604" y="1299297"/>
                              <a:pt x="0" y="1057060"/>
                            </a:cubicBezTo>
                            <a:cubicBezTo>
                              <a:pt x="-41604" y="814823"/>
                              <a:pt x="27063" y="671623"/>
                              <a:pt x="0" y="552676"/>
                            </a:cubicBezTo>
                            <a:cubicBezTo>
                              <a:pt x="-27063" y="433729"/>
                              <a:pt x="57670" y="232192"/>
                              <a:pt x="0" y="0"/>
                            </a:cubicBezTo>
                            <a:close/>
                          </a:path>
                          <a:path w="4881966" h="1609736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15499" y="245618"/>
                              <a:pt x="4852159" y="319426"/>
                              <a:pt x="4881966" y="552676"/>
                            </a:cubicBezTo>
                            <a:cubicBezTo>
                              <a:pt x="4911773" y="785926"/>
                              <a:pt x="4878155" y="956242"/>
                              <a:pt x="4881966" y="1105352"/>
                            </a:cubicBezTo>
                            <a:cubicBezTo>
                              <a:pt x="4885777" y="1254462"/>
                              <a:pt x="4822617" y="1400623"/>
                              <a:pt x="4881966" y="1609736"/>
                            </a:cubicBezTo>
                            <a:cubicBezTo>
                              <a:pt x="4725053" y="1653059"/>
                              <a:pt x="4459670" y="1565264"/>
                              <a:pt x="4339525" y="1609736"/>
                            </a:cubicBezTo>
                            <a:cubicBezTo>
                              <a:pt x="4219380" y="1654208"/>
                              <a:pt x="3920578" y="1557133"/>
                              <a:pt x="3797085" y="1609736"/>
                            </a:cubicBezTo>
                            <a:cubicBezTo>
                              <a:pt x="3673592" y="1662339"/>
                              <a:pt x="3468563" y="1560483"/>
                              <a:pt x="3303464" y="1609736"/>
                            </a:cubicBezTo>
                            <a:cubicBezTo>
                              <a:pt x="3138365" y="1658989"/>
                              <a:pt x="2937702" y="1593627"/>
                              <a:pt x="2712203" y="1609736"/>
                            </a:cubicBezTo>
                            <a:cubicBezTo>
                              <a:pt x="2486704" y="1625845"/>
                              <a:pt x="2347358" y="1586791"/>
                              <a:pt x="2072123" y="1609736"/>
                            </a:cubicBezTo>
                            <a:cubicBezTo>
                              <a:pt x="1796888" y="1632681"/>
                              <a:pt x="1853312" y="1584517"/>
                              <a:pt x="1676142" y="1609736"/>
                            </a:cubicBezTo>
                            <a:cubicBezTo>
                              <a:pt x="1498972" y="1634955"/>
                              <a:pt x="1372719" y="1568723"/>
                              <a:pt x="1280160" y="1609736"/>
                            </a:cubicBezTo>
                            <a:cubicBezTo>
                              <a:pt x="1187601" y="1650749"/>
                              <a:pt x="1000262" y="1560127"/>
                              <a:pt x="786539" y="1609736"/>
                            </a:cubicBezTo>
                            <a:cubicBezTo>
                              <a:pt x="572816" y="1659345"/>
                              <a:pt x="173215" y="1554981"/>
                              <a:pt x="0" y="1609736"/>
                            </a:cubicBezTo>
                            <a:cubicBezTo>
                              <a:pt x="-41061" y="1471299"/>
                              <a:pt x="1791" y="1241715"/>
                              <a:pt x="0" y="1105352"/>
                            </a:cubicBezTo>
                            <a:cubicBezTo>
                              <a:pt x="-1791" y="968989"/>
                              <a:pt x="60008" y="760028"/>
                              <a:pt x="0" y="552676"/>
                            </a:cubicBezTo>
                            <a:cubicBezTo>
                              <a:pt x="-60008" y="345324"/>
                              <a:pt x="58622" y="139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1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F603B9-344E-BDA2-3F0D-8ED9D6D479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011908"/>
              </p:ext>
            </p:extLst>
          </p:nvPr>
        </p:nvGraphicFramePr>
        <p:xfrm>
          <a:off x="1020762" y="2028683"/>
          <a:ext cx="3585694" cy="334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80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  <a:gridCol w="1726889">
                  <a:extLst>
                    <a:ext uri="{9D8B030D-6E8A-4147-A177-3AD203B41FA5}">
                      <a16:colId xmlns:a16="http://schemas.microsoft.com/office/drawing/2014/main" val="3608081797"/>
                    </a:ext>
                  </a:extLst>
                </a:gridCol>
              </a:tblGrid>
              <a:tr h="1269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4869512" y="2028683"/>
            <a:ext cx="9246538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Draw the scatter diagram.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Determine the fitted regression model of sales revenue on advertising cost.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sales revenue when advertising cost is $9.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/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=81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8219" r="-392" b="-58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3836" r="-1001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243836" r="-392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8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/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5C38D-0989-FEEB-DDCF-BA9E4E4F3B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5271030"/>
          </a:xfrm>
        </p:spPr>
        <p:txBody>
          <a:bodyPr>
            <a:normAutofit/>
          </a:bodyPr>
          <a:lstStyle/>
          <a:p>
            <a:pPr algn="just"/>
            <a:endParaRPr lang="en-US" sz="3200" dirty="0"/>
          </a:p>
          <a:p>
            <a:pPr algn="just"/>
            <a:r>
              <a:rPr lang="en-US" sz="3200" dirty="0"/>
              <a:t> If other variables are held constant, the price of XOM will decrease by 1.5 unit if the price of oil in the markets increases by 1 unit.</a:t>
            </a:r>
          </a:p>
          <a:p>
            <a:endParaRPr lang="en-US" sz="3200" dirty="0"/>
          </a:p>
          <a:p>
            <a:pPr algn="just"/>
            <a:r>
              <a:rPr lang="en-US" sz="3200" dirty="0"/>
              <a:t> If other variables are held constant, the price of XOM will increase by 7.8 unit if the price of oil in the markets increases by 1 unit.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/>
              <p:nvPr/>
            </p:nvSpPr>
            <p:spPr>
              <a:xfrm>
                <a:off x="4726266" y="118059"/>
                <a:ext cx="9778628" cy="286232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75−1.5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+7.8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𝑂𝑃</m:t>
                      </m:r>
                    </m:oMath>
                  </m:oMathPara>
                </a14:m>
                <a:endParaRPr lang="en-US" sz="3600" dirty="0"/>
              </a:p>
              <a:p>
                <a:pPr/>
                <a:endParaRPr lang="en-US" sz="3600" i="0" dirty="0">
                  <a:latin typeface="+mj-lt"/>
                </a:endParaRPr>
              </a:p>
              <a:p>
                <a:pPr/>
                <a:r>
                  <a:rPr lang="en-US" sz="3600" i="0" dirty="0">
                    <a:latin typeface="+mj-lt"/>
                  </a:rPr>
                  <a:t>XOM = </a:t>
                </a:r>
                <a:r>
                  <a:rPr lang="en-US" sz="3600" b="0" i="0" dirty="0">
                    <a:latin typeface="+mj-lt"/>
                  </a:rPr>
                  <a:t>T</a:t>
                </a:r>
                <a:r>
                  <a:rPr lang="en-US" sz="3600" i="0" dirty="0">
                    <a:latin typeface="+mj-lt"/>
                  </a:rPr>
                  <a:t>he price of Exon Mobil</a:t>
                </a:r>
                <a:endParaRPr lang="en-US" sz="3600" dirty="0"/>
              </a:p>
              <a:p>
                <a:pPr/>
                <a:r>
                  <a:rPr lang="en-US" sz="3600" dirty="0"/>
                  <a:t>IR = Interest rate</a:t>
                </a:r>
              </a:p>
              <a:p>
                <a:pPr/>
                <a:r>
                  <a:rPr lang="en-US" sz="3600" dirty="0"/>
                  <a:t>OP = Oil price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66" y="118059"/>
                <a:ext cx="9778628" cy="2862322"/>
              </a:xfrm>
              <a:prstGeom prst="rect">
                <a:avLst/>
              </a:prstGeom>
              <a:blipFill>
                <a:blip r:embed="rId2"/>
                <a:stretch>
                  <a:fillRect l="-1806" b="-6992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6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535F0-8E01-B8C0-F968-3EE9DB04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9771-B799-768B-3233-E337D2CD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A05F9E-FA0F-5175-AA6C-25E6BC8F74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3692551"/>
              </p:ext>
            </p:extLst>
          </p:nvPr>
        </p:nvGraphicFramePr>
        <p:xfrm>
          <a:off x="1096963" y="2840038"/>
          <a:ext cx="1243647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745">
                  <a:extLst>
                    <a:ext uri="{9D8B030D-6E8A-4147-A177-3AD203B41FA5}">
                      <a16:colId xmlns:a16="http://schemas.microsoft.com/office/drawing/2014/main" val="4147061047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69931155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3520099702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4030136581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232759607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558913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180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16D479-A55F-1C64-1883-B80BBBAEDA62}"/>
              </a:ext>
            </a:extLst>
          </p:cNvPr>
          <p:cNvSpPr txBox="1"/>
          <p:nvPr/>
        </p:nvSpPr>
        <p:spPr>
          <a:xfrm>
            <a:off x="2219091" y="4687713"/>
            <a:ext cx="10192214" cy="584775"/>
          </a:xfrm>
          <a:custGeom>
            <a:avLst/>
            <a:gdLst>
              <a:gd name="connsiteX0" fmla="*/ 0 w 10192214"/>
              <a:gd name="connsiteY0" fmla="*/ 0 h 584775"/>
              <a:gd name="connsiteX1" fmla="*/ 781403 w 10192214"/>
              <a:gd name="connsiteY1" fmla="*/ 0 h 584775"/>
              <a:gd name="connsiteX2" fmla="*/ 1664728 w 10192214"/>
              <a:gd name="connsiteY2" fmla="*/ 0 h 584775"/>
              <a:gd name="connsiteX3" fmla="*/ 2242287 w 10192214"/>
              <a:gd name="connsiteY3" fmla="*/ 0 h 584775"/>
              <a:gd name="connsiteX4" fmla="*/ 3125612 w 10192214"/>
              <a:gd name="connsiteY4" fmla="*/ 0 h 584775"/>
              <a:gd name="connsiteX5" fmla="*/ 3703171 w 10192214"/>
              <a:gd name="connsiteY5" fmla="*/ 0 h 584775"/>
              <a:gd name="connsiteX6" fmla="*/ 4586496 w 10192214"/>
              <a:gd name="connsiteY6" fmla="*/ 0 h 584775"/>
              <a:gd name="connsiteX7" fmla="*/ 5469822 w 10192214"/>
              <a:gd name="connsiteY7" fmla="*/ 0 h 584775"/>
              <a:gd name="connsiteX8" fmla="*/ 6251225 w 10192214"/>
              <a:gd name="connsiteY8" fmla="*/ 0 h 584775"/>
              <a:gd name="connsiteX9" fmla="*/ 7032628 w 10192214"/>
              <a:gd name="connsiteY9" fmla="*/ 0 h 584775"/>
              <a:gd name="connsiteX10" fmla="*/ 7406342 w 10192214"/>
              <a:gd name="connsiteY10" fmla="*/ 0 h 584775"/>
              <a:gd name="connsiteX11" fmla="*/ 8187745 w 10192214"/>
              <a:gd name="connsiteY11" fmla="*/ 0 h 584775"/>
              <a:gd name="connsiteX12" fmla="*/ 8765304 w 10192214"/>
              <a:gd name="connsiteY12" fmla="*/ 0 h 584775"/>
              <a:gd name="connsiteX13" fmla="*/ 9546707 w 10192214"/>
              <a:gd name="connsiteY13" fmla="*/ 0 h 584775"/>
              <a:gd name="connsiteX14" fmla="*/ 10192214 w 10192214"/>
              <a:gd name="connsiteY14" fmla="*/ 0 h 584775"/>
              <a:gd name="connsiteX15" fmla="*/ 10192214 w 10192214"/>
              <a:gd name="connsiteY15" fmla="*/ 584775 h 584775"/>
              <a:gd name="connsiteX16" fmla="*/ 9818499 w 10192214"/>
              <a:gd name="connsiteY16" fmla="*/ 584775 h 584775"/>
              <a:gd name="connsiteX17" fmla="*/ 8935174 w 10192214"/>
              <a:gd name="connsiteY17" fmla="*/ 584775 h 584775"/>
              <a:gd name="connsiteX18" fmla="*/ 8153771 w 10192214"/>
              <a:gd name="connsiteY18" fmla="*/ 584775 h 584775"/>
              <a:gd name="connsiteX19" fmla="*/ 7270446 w 10192214"/>
              <a:gd name="connsiteY19" fmla="*/ 584775 h 584775"/>
              <a:gd name="connsiteX20" fmla="*/ 6387121 w 10192214"/>
              <a:gd name="connsiteY20" fmla="*/ 584775 h 584775"/>
              <a:gd name="connsiteX21" fmla="*/ 5707640 w 10192214"/>
              <a:gd name="connsiteY21" fmla="*/ 584775 h 584775"/>
              <a:gd name="connsiteX22" fmla="*/ 4824315 w 10192214"/>
              <a:gd name="connsiteY22" fmla="*/ 584775 h 584775"/>
              <a:gd name="connsiteX23" fmla="*/ 4246756 w 10192214"/>
              <a:gd name="connsiteY23" fmla="*/ 584775 h 584775"/>
              <a:gd name="connsiteX24" fmla="*/ 3771119 w 10192214"/>
              <a:gd name="connsiteY24" fmla="*/ 584775 h 584775"/>
              <a:gd name="connsiteX25" fmla="*/ 3397405 w 10192214"/>
              <a:gd name="connsiteY25" fmla="*/ 584775 h 584775"/>
              <a:gd name="connsiteX26" fmla="*/ 3023690 w 10192214"/>
              <a:gd name="connsiteY26" fmla="*/ 584775 h 584775"/>
              <a:gd name="connsiteX27" fmla="*/ 2446131 w 10192214"/>
              <a:gd name="connsiteY27" fmla="*/ 584775 h 584775"/>
              <a:gd name="connsiteX28" fmla="*/ 1970495 w 10192214"/>
              <a:gd name="connsiteY28" fmla="*/ 584775 h 584775"/>
              <a:gd name="connsiteX29" fmla="*/ 1087169 w 10192214"/>
              <a:gd name="connsiteY29" fmla="*/ 584775 h 584775"/>
              <a:gd name="connsiteX30" fmla="*/ 0 w 10192214"/>
              <a:gd name="connsiteY30" fmla="*/ 584775 h 584775"/>
              <a:gd name="connsiteX31" fmla="*/ 0 w 10192214"/>
              <a:gd name="connsiteY31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192214" h="584775" fill="none" extrusionOk="0">
                <a:moveTo>
                  <a:pt x="0" y="0"/>
                </a:moveTo>
                <a:cubicBezTo>
                  <a:pt x="370540" y="-338"/>
                  <a:pt x="548393" y="-33614"/>
                  <a:pt x="781403" y="0"/>
                </a:cubicBezTo>
                <a:cubicBezTo>
                  <a:pt x="1014413" y="33614"/>
                  <a:pt x="1394085" y="28516"/>
                  <a:pt x="1664728" y="0"/>
                </a:cubicBezTo>
                <a:cubicBezTo>
                  <a:pt x="1935371" y="-28516"/>
                  <a:pt x="1996925" y="-22770"/>
                  <a:pt x="2242287" y="0"/>
                </a:cubicBezTo>
                <a:cubicBezTo>
                  <a:pt x="2487649" y="22770"/>
                  <a:pt x="2835301" y="-24989"/>
                  <a:pt x="3125612" y="0"/>
                </a:cubicBezTo>
                <a:cubicBezTo>
                  <a:pt x="3415923" y="24989"/>
                  <a:pt x="3520482" y="27061"/>
                  <a:pt x="3703171" y="0"/>
                </a:cubicBezTo>
                <a:cubicBezTo>
                  <a:pt x="3885860" y="-27061"/>
                  <a:pt x="4242928" y="37880"/>
                  <a:pt x="4586496" y="0"/>
                </a:cubicBezTo>
                <a:cubicBezTo>
                  <a:pt x="4930065" y="-37880"/>
                  <a:pt x="5114463" y="11778"/>
                  <a:pt x="5469822" y="0"/>
                </a:cubicBezTo>
                <a:cubicBezTo>
                  <a:pt x="5825181" y="-11778"/>
                  <a:pt x="6016307" y="29462"/>
                  <a:pt x="6251225" y="0"/>
                </a:cubicBezTo>
                <a:cubicBezTo>
                  <a:pt x="6486143" y="-29462"/>
                  <a:pt x="6691122" y="-8820"/>
                  <a:pt x="7032628" y="0"/>
                </a:cubicBezTo>
                <a:cubicBezTo>
                  <a:pt x="7374134" y="8820"/>
                  <a:pt x="7313078" y="2875"/>
                  <a:pt x="7406342" y="0"/>
                </a:cubicBezTo>
                <a:cubicBezTo>
                  <a:pt x="7499606" y="-2875"/>
                  <a:pt x="7968692" y="-2033"/>
                  <a:pt x="8187745" y="0"/>
                </a:cubicBezTo>
                <a:cubicBezTo>
                  <a:pt x="8406798" y="2033"/>
                  <a:pt x="8506999" y="27799"/>
                  <a:pt x="8765304" y="0"/>
                </a:cubicBezTo>
                <a:cubicBezTo>
                  <a:pt x="9023609" y="-27799"/>
                  <a:pt x="9165281" y="38709"/>
                  <a:pt x="9546707" y="0"/>
                </a:cubicBezTo>
                <a:cubicBezTo>
                  <a:pt x="9928133" y="-38709"/>
                  <a:pt x="10056424" y="-8269"/>
                  <a:pt x="10192214" y="0"/>
                </a:cubicBezTo>
                <a:cubicBezTo>
                  <a:pt x="10212844" y="257145"/>
                  <a:pt x="10179159" y="380166"/>
                  <a:pt x="10192214" y="584775"/>
                </a:cubicBezTo>
                <a:cubicBezTo>
                  <a:pt x="10024225" y="598712"/>
                  <a:pt x="9954791" y="578618"/>
                  <a:pt x="9818499" y="584775"/>
                </a:cubicBezTo>
                <a:cubicBezTo>
                  <a:pt x="9682208" y="590932"/>
                  <a:pt x="9113246" y="626059"/>
                  <a:pt x="8935174" y="584775"/>
                </a:cubicBezTo>
                <a:cubicBezTo>
                  <a:pt x="8757103" y="543491"/>
                  <a:pt x="8386594" y="585988"/>
                  <a:pt x="8153771" y="584775"/>
                </a:cubicBezTo>
                <a:cubicBezTo>
                  <a:pt x="7920948" y="583562"/>
                  <a:pt x="7547946" y="580530"/>
                  <a:pt x="7270446" y="584775"/>
                </a:cubicBezTo>
                <a:cubicBezTo>
                  <a:pt x="6992947" y="589020"/>
                  <a:pt x="6598051" y="568560"/>
                  <a:pt x="6387121" y="584775"/>
                </a:cubicBezTo>
                <a:cubicBezTo>
                  <a:pt x="6176191" y="600990"/>
                  <a:pt x="6002449" y="598063"/>
                  <a:pt x="5707640" y="584775"/>
                </a:cubicBezTo>
                <a:cubicBezTo>
                  <a:pt x="5412831" y="571487"/>
                  <a:pt x="5254022" y="610915"/>
                  <a:pt x="4824315" y="584775"/>
                </a:cubicBezTo>
                <a:cubicBezTo>
                  <a:pt x="4394609" y="558635"/>
                  <a:pt x="4456069" y="577205"/>
                  <a:pt x="4246756" y="584775"/>
                </a:cubicBezTo>
                <a:cubicBezTo>
                  <a:pt x="4037443" y="592345"/>
                  <a:pt x="3950139" y="568196"/>
                  <a:pt x="3771119" y="584775"/>
                </a:cubicBezTo>
                <a:cubicBezTo>
                  <a:pt x="3592099" y="601354"/>
                  <a:pt x="3538723" y="575103"/>
                  <a:pt x="3397405" y="584775"/>
                </a:cubicBezTo>
                <a:cubicBezTo>
                  <a:pt x="3256087" y="594447"/>
                  <a:pt x="3191050" y="569655"/>
                  <a:pt x="3023690" y="584775"/>
                </a:cubicBezTo>
                <a:cubicBezTo>
                  <a:pt x="2856330" y="599895"/>
                  <a:pt x="2686860" y="585250"/>
                  <a:pt x="2446131" y="584775"/>
                </a:cubicBezTo>
                <a:cubicBezTo>
                  <a:pt x="2205402" y="584300"/>
                  <a:pt x="2175115" y="592327"/>
                  <a:pt x="1970495" y="584775"/>
                </a:cubicBezTo>
                <a:cubicBezTo>
                  <a:pt x="1765875" y="577223"/>
                  <a:pt x="1490347" y="600605"/>
                  <a:pt x="1087169" y="584775"/>
                </a:cubicBezTo>
                <a:cubicBezTo>
                  <a:pt x="683991" y="568945"/>
                  <a:pt x="411882" y="605735"/>
                  <a:pt x="0" y="584775"/>
                </a:cubicBezTo>
                <a:cubicBezTo>
                  <a:pt x="-11470" y="378793"/>
                  <a:pt x="-27573" y="125237"/>
                  <a:pt x="0" y="0"/>
                </a:cubicBezTo>
                <a:close/>
              </a:path>
              <a:path w="10192214" h="584775" stroke="0" extrusionOk="0">
                <a:moveTo>
                  <a:pt x="0" y="0"/>
                </a:moveTo>
                <a:cubicBezTo>
                  <a:pt x="251982" y="400"/>
                  <a:pt x="428921" y="2718"/>
                  <a:pt x="577559" y="0"/>
                </a:cubicBezTo>
                <a:cubicBezTo>
                  <a:pt x="726197" y="-2718"/>
                  <a:pt x="1020742" y="19872"/>
                  <a:pt x="1358962" y="0"/>
                </a:cubicBezTo>
                <a:cubicBezTo>
                  <a:pt x="1697182" y="-19872"/>
                  <a:pt x="1837754" y="3029"/>
                  <a:pt x="2038443" y="0"/>
                </a:cubicBezTo>
                <a:cubicBezTo>
                  <a:pt x="2239132" y="-3029"/>
                  <a:pt x="2323651" y="3043"/>
                  <a:pt x="2514079" y="0"/>
                </a:cubicBezTo>
                <a:cubicBezTo>
                  <a:pt x="2704507" y="-3043"/>
                  <a:pt x="2830984" y="-496"/>
                  <a:pt x="2989716" y="0"/>
                </a:cubicBezTo>
                <a:cubicBezTo>
                  <a:pt x="3148448" y="496"/>
                  <a:pt x="3291040" y="-3907"/>
                  <a:pt x="3567275" y="0"/>
                </a:cubicBezTo>
                <a:cubicBezTo>
                  <a:pt x="3843510" y="3907"/>
                  <a:pt x="3980097" y="6141"/>
                  <a:pt x="4348678" y="0"/>
                </a:cubicBezTo>
                <a:cubicBezTo>
                  <a:pt x="4717259" y="-6141"/>
                  <a:pt x="4930661" y="-36999"/>
                  <a:pt x="5232003" y="0"/>
                </a:cubicBezTo>
                <a:cubicBezTo>
                  <a:pt x="5533346" y="36999"/>
                  <a:pt x="5577779" y="6703"/>
                  <a:pt x="5707640" y="0"/>
                </a:cubicBezTo>
                <a:cubicBezTo>
                  <a:pt x="5837501" y="-6703"/>
                  <a:pt x="6105524" y="-31321"/>
                  <a:pt x="6489043" y="0"/>
                </a:cubicBezTo>
                <a:cubicBezTo>
                  <a:pt x="6872562" y="31321"/>
                  <a:pt x="7172473" y="-37547"/>
                  <a:pt x="7372368" y="0"/>
                </a:cubicBezTo>
                <a:cubicBezTo>
                  <a:pt x="7572264" y="37547"/>
                  <a:pt x="7889691" y="13685"/>
                  <a:pt x="8153771" y="0"/>
                </a:cubicBezTo>
                <a:cubicBezTo>
                  <a:pt x="8417851" y="-13685"/>
                  <a:pt x="8423735" y="-13838"/>
                  <a:pt x="8527486" y="0"/>
                </a:cubicBezTo>
                <a:cubicBezTo>
                  <a:pt x="8631238" y="13838"/>
                  <a:pt x="8915045" y="-12352"/>
                  <a:pt x="9105045" y="0"/>
                </a:cubicBezTo>
                <a:cubicBezTo>
                  <a:pt x="9295045" y="12352"/>
                  <a:pt x="9743145" y="-21730"/>
                  <a:pt x="10192214" y="0"/>
                </a:cubicBezTo>
                <a:cubicBezTo>
                  <a:pt x="10178790" y="203330"/>
                  <a:pt x="10188966" y="421709"/>
                  <a:pt x="10192214" y="584775"/>
                </a:cubicBezTo>
                <a:cubicBezTo>
                  <a:pt x="9833039" y="575759"/>
                  <a:pt x="9537330" y="588933"/>
                  <a:pt x="9308889" y="584775"/>
                </a:cubicBezTo>
                <a:cubicBezTo>
                  <a:pt x="9080448" y="580617"/>
                  <a:pt x="8994112" y="571458"/>
                  <a:pt x="8731330" y="584775"/>
                </a:cubicBezTo>
                <a:cubicBezTo>
                  <a:pt x="8468548" y="598092"/>
                  <a:pt x="8327086" y="579527"/>
                  <a:pt x="8051849" y="584775"/>
                </a:cubicBezTo>
                <a:cubicBezTo>
                  <a:pt x="7776612" y="590023"/>
                  <a:pt x="7802246" y="582787"/>
                  <a:pt x="7678135" y="584775"/>
                </a:cubicBezTo>
                <a:cubicBezTo>
                  <a:pt x="7554024" y="586763"/>
                  <a:pt x="7479324" y="576312"/>
                  <a:pt x="7304420" y="584775"/>
                </a:cubicBezTo>
                <a:cubicBezTo>
                  <a:pt x="7129517" y="593238"/>
                  <a:pt x="6603237" y="588650"/>
                  <a:pt x="6421095" y="584775"/>
                </a:cubicBezTo>
                <a:cubicBezTo>
                  <a:pt x="6238953" y="580900"/>
                  <a:pt x="5954055" y="583998"/>
                  <a:pt x="5741614" y="584775"/>
                </a:cubicBezTo>
                <a:cubicBezTo>
                  <a:pt x="5529173" y="585552"/>
                  <a:pt x="5552970" y="578557"/>
                  <a:pt x="5367899" y="584775"/>
                </a:cubicBezTo>
                <a:cubicBezTo>
                  <a:pt x="5182829" y="590993"/>
                  <a:pt x="4950840" y="564510"/>
                  <a:pt x="4688418" y="584775"/>
                </a:cubicBezTo>
                <a:cubicBezTo>
                  <a:pt x="4425996" y="605040"/>
                  <a:pt x="4174554" y="604817"/>
                  <a:pt x="3907015" y="584775"/>
                </a:cubicBezTo>
                <a:cubicBezTo>
                  <a:pt x="3639476" y="564733"/>
                  <a:pt x="3718571" y="591135"/>
                  <a:pt x="3533301" y="584775"/>
                </a:cubicBezTo>
                <a:cubicBezTo>
                  <a:pt x="3348031" y="578415"/>
                  <a:pt x="3322358" y="574379"/>
                  <a:pt x="3159586" y="584775"/>
                </a:cubicBezTo>
                <a:cubicBezTo>
                  <a:pt x="2996814" y="595171"/>
                  <a:pt x="2686322" y="611403"/>
                  <a:pt x="2378183" y="584775"/>
                </a:cubicBezTo>
                <a:cubicBezTo>
                  <a:pt x="2070044" y="558147"/>
                  <a:pt x="2063056" y="585032"/>
                  <a:pt x="1800624" y="584775"/>
                </a:cubicBezTo>
                <a:cubicBezTo>
                  <a:pt x="1538192" y="584518"/>
                  <a:pt x="1379662" y="573652"/>
                  <a:pt x="1121144" y="584775"/>
                </a:cubicBezTo>
                <a:cubicBezTo>
                  <a:pt x="862626" y="595898"/>
                  <a:pt x="429845" y="553228"/>
                  <a:pt x="0" y="584775"/>
                </a:cubicBezTo>
                <a:cubicBezTo>
                  <a:pt x="-1893" y="453644"/>
                  <a:pt x="-27802" y="22861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256764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Estimate linear regression line of profit on investment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/>
              <p:nvPr/>
            </p:nvSpPr>
            <p:spPr>
              <a:xfrm>
                <a:off x="8641663" y="5272488"/>
                <a:ext cx="564963" cy="584775"/>
              </a:xfrm>
              <a:custGeom>
                <a:avLst/>
                <a:gdLst>
                  <a:gd name="connsiteX0" fmla="*/ 0 w 564963"/>
                  <a:gd name="connsiteY0" fmla="*/ 0 h 584775"/>
                  <a:gd name="connsiteX1" fmla="*/ 564963 w 564963"/>
                  <a:gd name="connsiteY1" fmla="*/ 0 h 584775"/>
                  <a:gd name="connsiteX2" fmla="*/ 564963 w 564963"/>
                  <a:gd name="connsiteY2" fmla="*/ 584775 h 584775"/>
                  <a:gd name="connsiteX3" fmla="*/ 0 w 564963"/>
                  <a:gd name="connsiteY3" fmla="*/ 584775 h 584775"/>
                  <a:gd name="connsiteX4" fmla="*/ 0 w 564963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963" h="584775" fill="none" extrusionOk="0">
                    <a:moveTo>
                      <a:pt x="0" y="0"/>
                    </a:moveTo>
                    <a:cubicBezTo>
                      <a:pt x="276851" y="-7193"/>
                      <a:pt x="432690" y="-25064"/>
                      <a:pt x="564963" y="0"/>
                    </a:cubicBezTo>
                    <a:cubicBezTo>
                      <a:pt x="580831" y="149644"/>
                      <a:pt x="538129" y="386918"/>
                      <a:pt x="564963" y="584775"/>
                    </a:cubicBezTo>
                    <a:cubicBezTo>
                      <a:pt x="409132" y="589424"/>
                      <a:pt x="227566" y="587121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64963" h="584775" stroke="0" extrusionOk="0">
                    <a:moveTo>
                      <a:pt x="0" y="0"/>
                    </a:moveTo>
                    <a:cubicBezTo>
                      <a:pt x="271030" y="-3992"/>
                      <a:pt x="320435" y="-4361"/>
                      <a:pt x="564963" y="0"/>
                    </a:cubicBezTo>
                    <a:cubicBezTo>
                      <a:pt x="555614" y="170681"/>
                      <a:pt x="547302" y="368753"/>
                      <a:pt x="564963" y="584775"/>
                    </a:cubicBezTo>
                    <a:cubicBezTo>
                      <a:pt x="406826" y="584779"/>
                      <a:pt x="174403" y="593589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663" y="5272488"/>
                <a:ext cx="5649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64963"/>
                          <a:gd name="connsiteY0" fmla="*/ 0 h 584775"/>
                          <a:gd name="connsiteX1" fmla="*/ 564963 w 564963"/>
                          <a:gd name="connsiteY1" fmla="*/ 0 h 584775"/>
                          <a:gd name="connsiteX2" fmla="*/ 564963 w 564963"/>
                          <a:gd name="connsiteY2" fmla="*/ 584775 h 584775"/>
                          <a:gd name="connsiteX3" fmla="*/ 0 w 564963"/>
                          <a:gd name="connsiteY3" fmla="*/ 584775 h 584775"/>
                          <a:gd name="connsiteX4" fmla="*/ 0 w 564963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4963" h="584775" fill="none" extrusionOk="0">
                            <a:moveTo>
                              <a:pt x="0" y="0"/>
                            </a:moveTo>
                            <a:cubicBezTo>
                              <a:pt x="276851" y="-7193"/>
                              <a:pt x="432690" y="-25064"/>
                              <a:pt x="564963" y="0"/>
                            </a:cubicBezTo>
                            <a:cubicBezTo>
                              <a:pt x="580831" y="149644"/>
                              <a:pt x="538129" y="386918"/>
                              <a:pt x="564963" y="584775"/>
                            </a:cubicBezTo>
                            <a:cubicBezTo>
                              <a:pt x="409132" y="589424"/>
                              <a:pt x="227566" y="587121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64963" h="584775" stroke="0" extrusionOk="0">
                            <a:moveTo>
                              <a:pt x="0" y="0"/>
                            </a:moveTo>
                            <a:cubicBezTo>
                              <a:pt x="271030" y="-3992"/>
                              <a:pt x="320435" y="-4361"/>
                              <a:pt x="564963" y="0"/>
                            </a:cubicBezTo>
                            <a:cubicBezTo>
                              <a:pt x="555614" y="170681"/>
                              <a:pt x="547302" y="368753"/>
                              <a:pt x="564963" y="584775"/>
                            </a:cubicBezTo>
                            <a:cubicBezTo>
                              <a:pt x="406826" y="584779"/>
                              <a:pt x="174403" y="593589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/>
              <p:nvPr/>
            </p:nvSpPr>
            <p:spPr>
              <a:xfrm>
                <a:off x="10809475" y="5272487"/>
                <a:ext cx="582595" cy="584775"/>
              </a:xfrm>
              <a:custGeom>
                <a:avLst/>
                <a:gdLst>
                  <a:gd name="connsiteX0" fmla="*/ 0 w 582595"/>
                  <a:gd name="connsiteY0" fmla="*/ 0 h 584775"/>
                  <a:gd name="connsiteX1" fmla="*/ 582595 w 582595"/>
                  <a:gd name="connsiteY1" fmla="*/ 0 h 584775"/>
                  <a:gd name="connsiteX2" fmla="*/ 582595 w 582595"/>
                  <a:gd name="connsiteY2" fmla="*/ 584775 h 584775"/>
                  <a:gd name="connsiteX3" fmla="*/ 0 w 582595"/>
                  <a:gd name="connsiteY3" fmla="*/ 584775 h 584775"/>
                  <a:gd name="connsiteX4" fmla="*/ 0 w 582595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595" h="584775" fill="none" extrusionOk="0">
                    <a:moveTo>
                      <a:pt x="0" y="0"/>
                    </a:moveTo>
                    <a:cubicBezTo>
                      <a:pt x="232535" y="17862"/>
                      <a:pt x="455866" y="19950"/>
                      <a:pt x="582595" y="0"/>
                    </a:cubicBezTo>
                    <a:cubicBezTo>
                      <a:pt x="598463" y="149644"/>
                      <a:pt x="555761" y="386918"/>
                      <a:pt x="582595" y="584775"/>
                    </a:cubicBezTo>
                    <a:cubicBezTo>
                      <a:pt x="333817" y="567931"/>
                      <a:pt x="273636" y="609813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82595" h="584775" stroke="0" extrusionOk="0">
                    <a:moveTo>
                      <a:pt x="0" y="0"/>
                    </a:moveTo>
                    <a:cubicBezTo>
                      <a:pt x="218200" y="5350"/>
                      <a:pt x="387934" y="4385"/>
                      <a:pt x="582595" y="0"/>
                    </a:cubicBezTo>
                    <a:cubicBezTo>
                      <a:pt x="573246" y="170681"/>
                      <a:pt x="564934" y="368753"/>
                      <a:pt x="582595" y="584775"/>
                    </a:cubicBezTo>
                    <a:cubicBezTo>
                      <a:pt x="344212" y="578493"/>
                      <a:pt x="161792" y="579336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475" y="5272487"/>
                <a:ext cx="5825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82595"/>
                          <a:gd name="connsiteY0" fmla="*/ 0 h 584775"/>
                          <a:gd name="connsiteX1" fmla="*/ 582595 w 582595"/>
                          <a:gd name="connsiteY1" fmla="*/ 0 h 584775"/>
                          <a:gd name="connsiteX2" fmla="*/ 582595 w 582595"/>
                          <a:gd name="connsiteY2" fmla="*/ 584775 h 584775"/>
                          <a:gd name="connsiteX3" fmla="*/ 0 w 582595"/>
                          <a:gd name="connsiteY3" fmla="*/ 584775 h 584775"/>
                          <a:gd name="connsiteX4" fmla="*/ 0 w 582595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2595" h="584775" fill="none" extrusionOk="0">
                            <a:moveTo>
                              <a:pt x="0" y="0"/>
                            </a:moveTo>
                            <a:cubicBezTo>
                              <a:pt x="232535" y="17862"/>
                              <a:pt x="455866" y="19950"/>
                              <a:pt x="582595" y="0"/>
                            </a:cubicBezTo>
                            <a:cubicBezTo>
                              <a:pt x="598463" y="149644"/>
                              <a:pt x="555761" y="386918"/>
                              <a:pt x="582595" y="584775"/>
                            </a:cubicBezTo>
                            <a:cubicBezTo>
                              <a:pt x="333817" y="567931"/>
                              <a:pt x="273636" y="609813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82595" h="584775" stroke="0" extrusionOk="0">
                            <a:moveTo>
                              <a:pt x="0" y="0"/>
                            </a:moveTo>
                            <a:cubicBezTo>
                              <a:pt x="218200" y="5350"/>
                              <a:pt x="387934" y="4385"/>
                              <a:pt x="582595" y="0"/>
                            </a:cubicBezTo>
                            <a:cubicBezTo>
                              <a:pt x="573246" y="170681"/>
                              <a:pt x="564934" y="368753"/>
                              <a:pt x="582595" y="584775"/>
                            </a:cubicBezTo>
                            <a:cubicBezTo>
                              <a:pt x="344212" y="578493"/>
                              <a:pt x="161792" y="579336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How precise such predictions are?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Is this regression equation is useful for prediction?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To answer these questions, we need “Coefficient of Determination”- </a:t>
                </a:r>
                <a:r>
                  <a:rPr lang="en-US" sz="3200" dirty="0">
                    <a:highlight>
                      <a:srgbClr val="FFFF00"/>
                    </a:highlight>
                  </a:rPr>
                  <a:t>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coefficient of determination tells the percent of the variation in the dependent variable that is explained (determined) by the model and the explanatory variable. It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/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entury Schoolbook" panose="02040604050505020304" pitchFamily="18" charset="0"/>
                  </a:rPr>
                  <a:t>Range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blipFill>
                <a:blip r:embed="rId3"/>
                <a:stretch>
                  <a:fillRect l="-1322" t="-415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E547F-DD17-8D52-DDA3-B5D179587DEA}"/>
              </a:ext>
            </a:extLst>
          </p:cNvPr>
          <p:cNvSpPr txBox="1"/>
          <p:nvPr/>
        </p:nvSpPr>
        <p:spPr>
          <a:xfrm>
            <a:off x="4860898" y="3530025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SSE = Error Sum of Square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D40B6-B95B-E22D-9923-562EBB24416E}"/>
              </a:ext>
            </a:extLst>
          </p:cNvPr>
          <p:cNvSpPr txBox="1"/>
          <p:nvPr/>
        </p:nvSpPr>
        <p:spPr>
          <a:xfrm>
            <a:off x="4860898" y="4547740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SST = Total Sum of Square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8B2BBE-177B-8091-D2A9-B8C5D3345795}"/>
              </a:ext>
            </a:extLst>
          </p:cNvPr>
          <p:cNvCxnSpPr>
            <a:endCxn id="4" idx="1"/>
          </p:cNvCxnSpPr>
          <p:nvPr/>
        </p:nvCxnSpPr>
        <p:spPr>
          <a:xfrm flipV="1">
            <a:off x="4012163" y="3822413"/>
            <a:ext cx="848735" cy="292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4FC72-2126-CCE9-3BFE-D50F3CC91D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12162" y="4658285"/>
            <a:ext cx="848736" cy="181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/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/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EFB904-A8C8-C2CB-0547-62589CF674B5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7480791" y="2296030"/>
            <a:ext cx="1068402" cy="13995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018998-D3F4-8E65-EDCE-E31A78C09FD2}"/>
              </a:ext>
            </a:extLst>
          </p:cNvPr>
          <p:cNvCxnSpPr>
            <a:stCxn id="5" idx="2"/>
            <a:endCxn id="13" idx="1"/>
          </p:cNvCxnSpPr>
          <p:nvPr/>
        </p:nvCxnSpPr>
        <p:spPr>
          <a:xfrm rot="16200000" flipH="1">
            <a:off x="7477312" y="4970401"/>
            <a:ext cx="1075360" cy="13995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71107871"/>
                  </p:ext>
                </p:extLst>
              </p:nvPr>
            </p:nvGraphicFramePr>
            <p:xfrm>
              <a:off x="1096963" y="2840038"/>
              <a:ext cx="12436470" cy="332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4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1.21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=1.8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71107871"/>
                  </p:ext>
                </p:extLst>
              </p:nvPr>
            </p:nvGraphicFramePr>
            <p:xfrm>
              <a:off x="1096963" y="2840038"/>
              <a:ext cx="12436470" cy="332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4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749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4878" r="-400980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878" r="-300000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4878" r="-200735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4878" r="-100244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4878" r="-490" b="-3455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1.21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278082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78082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278082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278082" r="-490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1B4E9-8931-2D44-295E-598073A3EC0B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1B4E9-8931-2D44-295E-598073A3E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55DF5-D93C-DA48-2476-188C10E2D0E6}"/>
                  </a:ext>
                </a:extLst>
              </p:cNvPr>
              <p:cNvSpPr txBox="1"/>
              <p:nvPr/>
            </p:nvSpPr>
            <p:spPr>
              <a:xfrm>
                <a:off x="4452747" y="6816702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55DF5-D93C-DA48-2476-188C10E2D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47" y="6816702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DF805-CABF-2496-F974-BB8987DC2E32}"/>
                  </a:ext>
                </a:extLst>
              </p:cNvPr>
              <p:cNvSpPr txBox="1"/>
              <p:nvPr/>
            </p:nvSpPr>
            <p:spPr>
              <a:xfrm>
                <a:off x="146782" y="68167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DF805-CABF-2496-F974-BB8987DC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2" y="6816703"/>
                <a:ext cx="3992807" cy="1284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36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Relationship between two or more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Cause and effect relationship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vs Affected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as independent variables; affected variables as </a:t>
            </a:r>
            <a:r>
              <a:rPr lang="en-US" sz="3200">
                <a:highlight>
                  <a:srgbClr val="FFFF00"/>
                </a:highlight>
              </a:rPr>
              <a:t>dependent variables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178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D4CD76-9B75-020D-C572-1D90B01144C0}"/>
                  </a:ext>
                </a:extLst>
              </p:cNvPr>
              <p:cNvSpPr txBox="1"/>
              <p:nvPr/>
            </p:nvSpPr>
            <p:spPr>
              <a:xfrm>
                <a:off x="5704288" y="3800614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D4CD76-9B75-020D-C572-1D90B011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88" y="3800614"/>
                <a:ext cx="2873829" cy="1017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2BE009-0A77-0EE2-4A5B-2D2DB709E7AA}"/>
                  </a:ext>
                </a:extLst>
              </p:cNvPr>
              <p:cNvSpPr txBox="1"/>
              <p:nvPr/>
            </p:nvSpPr>
            <p:spPr>
              <a:xfrm>
                <a:off x="10472753" y="4114798"/>
                <a:ext cx="2873829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2BE009-0A77-0EE2-4A5B-2D2DB709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753" y="4114798"/>
                <a:ext cx="287382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CB1AD66-6294-CD94-C6AB-873D319BC46B}"/>
              </a:ext>
            </a:extLst>
          </p:cNvPr>
          <p:cNvSpPr/>
          <p:nvPr/>
        </p:nvSpPr>
        <p:spPr>
          <a:xfrm>
            <a:off x="4761374" y="4038882"/>
            <a:ext cx="541176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4A93AA-177F-F0EB-0BA9-1D5CECF61D69}"/>
              </a:ext>
            </a:extLst>
          </p:cNvPr>
          <p:cNvSpPr/>
          <p:nvPr/>
        </p:nvSpPr>
        <p:spPr>
          <a:xfrm>
            <a:off x="9181844" y="4114798"/>
            <a:ext cx="541176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96241E-075D-6772-5D04-66C1595F072A}"/>
                  </a:ext>
                </a:extLst>
              </p:cNvPr>
              <p:cNvSpPr txBox="1"/>
              <p:nvPr/>
            </p:nvSpPr>
            <p:spPr>
              <a:xfrm>
                <a:off x="2254984" y="5797476"/>
                <a:ext cx="10120431" cy="2062103"/>
              </a:xfrm>
              <a:custGeom>
                <a:avLst/>
                <a:gdLst>
                  <a:gd name="connsiteX0" fmla="*/ 0 w 10120431"/>
                  <a:gd name="connsiteY0" fmla="*/ 0 h 2062103"/>
                  <a:gd name="connsiteX1" fmla="*/ 674695 w 10120431"/>
                  <a:gd name="connsiteY1" fmla="*/ 0 h 2062103"/>
                  <a:gd name="connsiteX2" fmla="*/ 1349391 w 10120431"/>
                  <a:gd name="connsiteY2" fmla="*/ 0 h 2062103"/>
                  <a:gd name="connsiteX3" fmla="*/ 1720473 w 10120431"/>
                  <a:gd name="connsiteY3" fmla="*/ 0 h 2062103"/>
                  <a:gd name="connsiteX4" fmla="*/ 2091556 w 10120431"/>
                  <a:gd name="connsiteY4" fmla="*/ 0 h 2062103"/>
                  <a:gd name="connsiteX5" fmla="*/ 2665047 w 10120431"/>
                  <a:gd name="connsiteY5" fmla="*/ 0 h 2062103"/>
                  <a:gd name="connsiteX6" fmla="*/ 3542151 w 10120431"/>
                  <a:gd name="connsiteY6" fmla="*/ 0 h 2062103"/>
                  <a:gd name="connsiteX7" fmla="*/ 4318051 w 10120431"/>
                  <a:gd name="connsiteY7" fmla="*/ 0 h 2062103"/>
                  <a:gd name="connsiteX8" fmla="*/ 4992746 w 10120431"/>
                  <a:gd name="connsiteY8" fmla="*/ 0 h 2062103"/>
                  <a:gd name="connsiteX9" fmla="*/ 5363828 w 10120431"/>
                  <a:gd name="connsiteY9" fmla="*/ 0 h 2062103"/>
                  <a:gd name="connsiteX10" fmla="*/ 5836115 w 10120431"/>
                  <a:gd name="connsiteY10" fmla="*/ 0 h 2062103"/>
                  <a:gd name="connsiteX11" fmla="*/ 6308402 w 10120431"/>
                  <a:gd name="connsiteY11" fmla="*/ 0 h 2062103"/>
                  <a:gd name="connsiteX12" fmla="*/ 6881893 w 10120431"/>
                  <a:gd name="connsiteY12" fmla="*/ 0 h 2062103"/>
                  <a:gd name="connsiteX13" fmla="*/ 7354180 w 10120431"/>
                  <a:gd name="connsiteY13" fmla="*/ 0 h 2062103"/>
                  <a:gd name="connsiteX14" fmla="*/ 7725262 w 10120431"/>
                  <a:gd name="connsiteY14" fmla="*/ 0 h 2062103"/>
                  <a:gd name="connsiteX15" fmla="*/ 8399958 w 10120431"/>
                  <a:gd name="connsiteY15" fmla="*/ 0 h 2062103"/>
                  <a:gd name="connsiteX16" fmla="*/ 9175857 w 10120431"/>
                  <a:gd name="connsiteY16" fmla="*/ 0 h 2062103"/>
                  <a:gd name="connsiteX17" fmla="*/ 10120431 w 10120431"/>
                  <a:gd name="connsiteY17" fmla="*/ 0 h 2062103"/>
                  <a:gd name="connsiteX18" fmla="*/ 10120431 w 10120431"/>
                  <a:gd name="connsiteY18" fmla="*/ 625505 h 2062103"/>
                  <a:gd name="connsiteX19" fmla="*/ 10120431 w 10120431"/>
                  <a:gd name="connsiteY19" fmla="*/ 1292251 h 2062103"/>
                  <a:gd name="connsiteX20" fmla="*/ 10120431 w 10120431"/>
                  <a:gd name="connsiteY20" fmla="*/ 2062103 h 2062103"/>
                  <a:gd name="connsiteX21" fmla="*/ 9445736 w 10120431"/>
                  <a:gd name="connsiteY21" fmla="*/ 2062103 h 2062103"/>
                  <a:gd name="connsiteX22" fmla="*/ 8771040 w 10120431"/>
                  <a:gd name="connsiteY22" fmla="*/ 2062103 h 2062103"/>
                  <a:gd name="connsiteX23" fmla="*/ 7995140 w 10120431"/>
                  <a:gd name="connsiteY23" fmla="*/ 2062103 h 2062103"/>
                  <a:gd name="connsiteX24" fmla="*/ 7421649 w 10120431"/>
                  <a:gd name="connsiteY24" fmla="*/ 2062103 h 2062103"/>
                  <a:gd name="connsiteX25" fmla="*/ 6949363 w 10120431"/>
                  <a:gd name="connsiteY25" fmla="*/ 2062103 h 2062103"/>
                  <a:gd name="connsiteX26" fmla="*/ 6072259 w 10120431"/>
                  <a:gd name="connsiteY26" fmla="*/ 2062103 h 2062103"/>
                  <a:gd name="connsiteX27" fmla="*/ 5498768 w 10120431"/>
                  <a:gd name="connsiteY27" fmla="*/ 2062103 h 2062103"/>
                  <a:gd name="connsiteX28" fmla="*/ 4925276 w 10120431"/>
                  <a:gd name="connsiteY28" fmla="*/ 2062103 h 2062103"/>
                  <a:gd name="connsiteX29" fmla="*/ 4250581 w 10120431"/>
                  <a:gd name="connsiteY29" fmla="*/ 2062103 h 2062103"/>
                  <a:gd name="connsiteX30" fmla="*/ 3879499 w 10120431"/>
                  <a:gd name="connsiteY30" fmla="*/ 2062103 h 2062103"/>
                  <a:gd name="connsiteX31" fmla="*/ 3204803 w 10120431"/>
                  <a:gd name="connsiteY31" fmla="*/ 2062103 h 2062103"/>
                  <a:gd name="connsiteX32" fmla="*/ 2631312 w 10120431"/>
                  <a:gd name="connsiteY32" fmla="*/ 2062103 h 2062103"/>
                  <a:gd name="connsiteX33" fmla="*/ 1754208 w 10120431"/>
                  <a:gd name="connsiteY33" fmla="*/ 2062103 h 2062103"/>
                  <a:gd name="connsiteX34" fmla="*/ 1079513 w 10120431"/>
                  <a:gd name="connsiteY34" fmla="*/ 2062103 h 2062103"/>
                  <a:gd name="connsiteX35" fmla="*/ 0 w 10120431"/>
                  <a:gd name="connsiteY35" fmla="*/ 2062103 h 2062103"/>
                  <a:gd name="connsiteX36" fmla="*/ 0 w 10120431"/>
                  <a:gd name="connsiteY36" fmla="*/ 1333493 h 2062103"/>
                  <a:gd name="connsiteX37" fmla="*/ 0 w 10120431"/>
                  <a:gd name="connsiteY37" fmla="*/ 625505 h 2062103"/>
                  <a:gd name="connsiteX38" fmla="*/ 0 w 10120431"/>
                  <a:gd name="connsiteY38" fmla="*/ 0 h 20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120431" h="2062103" fill="none" extrusionOk="0">
                    <a:moveTo>
                      <a:pt x="0" y="0"/>
                    </a:moveTo>
                    <a:cubicBezTo>
                      <a:pt x="297515" y="120"/>
                      <a:pt x="531096" y="24255"/>
                      <a:pt x="674695" y="0"/>
                    </a:cubicBezTo>
                    <a:cubicBezTo>
                      <a:pt x="818295" y="-24255"/>
                      <a:pt x="1102439" y="-11058"/>
                      <a:pt x="1349391" y="0"/>
                    </a:cubicBezTo>
                    <a:cubicBezTo>
                      <a:pt x="1596343" y="11058"/>
                      <a:pt x="1638671" y="14084"/>
                      <a:pt x="1720473" y="0"/>
                    </a:cubicBezTo>
                    <a:cubicBezTo>
                      <a:pt x="1802275" y="-14084"/>
                      <a:pt x="1916771" y="13205"/>
                      <a:pt x="2091556" y="0"/>
                    </a:cubicBezTo>
                    <a:cubicBezTo>
                      <a:pt x="2266341" y="-13205"/>
                      <a:pt x="2451503" y="-24470"/>
                      <a:pt x="2665047" y="0"/>
                    </a:cubicBezTo>
                    <a:cubicBezTo>
                      <a:pt x="2878591" y="24470"/>
                      <a:pt x="3250771" y="20454"/>
                      <a:pt x="3542151" y="0"/>
                    </a:cubicBezTo>
                    <a:cubicBezTo>
                      <a:pt x="3833531" y="-20454"/>
                      <a:pt x="3961888" y="24077"/>
                      <a:pt x="4318051" y="0"/>
                    </a:cubicBezTo>
                    <a:cubicBezTo>
                      <a:pt x="4674214" y="-24077"/>
                      <a:pt x="4750788" y="15875"/>
                      <a:pt x="4992746" y="0"/>
                    </a:cubicBezTo>
                    <a:cubicBezTo>
                      <a:pt x="5234704" y="-15875"/>
                      <a:pt x="5213198" y="-8627"/>
                      <a:pt x="5363828" y="0"/>
                    </a:cubicBezTo>
                    <a:cubicBezTo>
                      <a:pt x="5514458" y="8627"/>
                      <a:pt x="5624922" y="-4588"/>
                      <a:pt x="5836115" y="0"/>
                    </a:cubicBezTo>
                    <a:cubicBezTo>
                      <a:pt x="6047308" y="4588"/>
                      <a:pt x="6090090" y="-16101"/>
                      <a:pt x="6308402" y="0"/>
                    </a:cubicBezTo>
                    <a:cubicBezTo>
                      <a:pt x="6526714" y="16101"/>
                      <a:pt x="6618072" y="-16495"/>
                      <a:pt x="6881893" y="0"/>
                    </a:cubicBezTo>
                    <a:cubicBezTo>
                      <a:pt x="7145714" y="16495"/>
                      <a:pt x="7171233" y="-2069"/>
                      <a:pt x="7354180" y="0"/>
                    </a:cubicBezTo>
                    <a:cubicBezTo>
                      <a:pt x="7537127" y="2069"/>
                      <a:pt x="7585769" y="-15783"/>
                      <a:pt x="7725262" y="0"/>
                    </a:cubicBezTo>
                    <a:cubicBezTo>
                      <a:pt x="7864755" y="15783"/>
                      <a:pt x="8216616" y="4607"/>
                      <a:pt x="8399958" y="0"/>
                    </a:cubicBezTo>
                    <a:cubicBezTo>
                      <a:pt x="8583300" y="-4607"/>
                      <a:pt x="9014063" y="27961"/>
                      <a:pt x="9175857" y="0"/>
                    </a:cubicBezTo>
                    <a:cubicBezTo>
                      <a:pt x="9337651" y="-27961"/>
                      <a:pt x="9711375" y="-7887"/>
                      <a:pt x="10120431" y="0"/>
                    </a:cubicBezTo>
                    <a:cubicBezTo>
                      <a:pt x="10136749" y="273997"/>
                      <a:pt x="10135645" y="479852"/>
                      <a:pt x="10120431" y="625505"/>
                    </a:cubicBezTo>
                    <a:cubicBezTo>
                      <a:pt x="10105217" y="771158"/>
                      <a:pt x="10129887" y="1119268"/>
                      <a:pt x="10120431" y="1292251"/>
                    </a:cubicBezTo>
                    <a:cubicBezTo>
                      <a:pt x="10110975" y="1465234"/>
                      <a:pt x="10087761" y="1716131"/>
                      <a:pt x="10120431" y="2062103"/>
                    </a:cubicBezTo>
                    <a:cubicBezTo>
                      <a:pt x="9932655" y="2044012"/>
                      <a:pt x="9683416" y="2066714"/>
                      <a:pt x="9445736" y="2062103"/>
                    </a:cubicBezTo>
                    <a:cubicBezTo>
                      <a:pt x="9208056" y="2057492"/>
                      <a:pt x="9077363" y="2050378"/>
                      <a:pt x="8771040" y="2062103"/>
                    </a:cubicBezTo>
                    <a:cubicBezTo>
                      <a:pt x="8464717" y="2073828"/>
                      <a:pt x="8266092" y="2070463"/>
                      <a:pt x="7995140" y="2062103"/>
                    </a:cubicBezTo>
                    <a:cubicBezTo>
                      <a:pt x="7724188" y="2053743"/>
                      <a:pt x="7550901" y="2067262"/>
                      <a:pt x="7421649" y="2062103"/>
                    </a:cubicBezTo>
                    <a:cubicBezTo>
                      <a:pt x="7292397" y="2056944"/>
                      <a:pt x="7151975" y="2082318"/>
                      <a:pt x="6949363" y="2062103"/>
                    </a:cubicBezTo>
                    <a:cubicBezTo>
                      <a:pt x="6746751" y="2041888"/>
                      <a:pt x="6385400" y="2105415"/>
                      <a:pt x="6072259" y="2062103"/>
                    </a:cubicBezTo>
                    <a:cubicBezTo>
                      <a:pt x="5759118" y="2018791"/>
                      <a:pt x="5693790" y="2044470"/>
                      <a:pt x="5498768" y="2062103"/>
                    </a:cubicBezTo>
                    <a:cubicBezTo>
                      <a:pt x="5303746" y="2079736"/>
                      <a:pt x="5043817" y="2057087"/>
                      <a:pt x="4925276" y="2062103"/>
                    </a:cubicBezTo>
                    <a:cubicBezTo>
                      <a:pt x="4806735" y="2067119"/>
                      <a:pt x="4578389" y="2092846"/>
                      <a:pt x="4250581" y="2062103"/>
                    </a:cubicBezTo>
                    <a:cubicBezTo>
                      <a:pt x="3922774" y="2031360"/>
                      <a:pt x="4029355" y="2067219"/>
                      <a:pt x="3879499" y="2062103"/>
                    </a:cubicBezTo>
                    <a:cubicBezTo>
                      <a:pt x="3729643" y="2056987"/>
                      <a:pt x="3397823" y="2087294"/>
                      <a:pt x="3204803" y="2062103"/>
                    </a:cubicBezTo>
                    <a:cubicBezTo>
                      <a:pt x="3011783" y="2036912"/>
                      <a:pt x="2916126" y="2038971"/>
                      <a:pt x="2631312" y="2062103"/>
                    </a:cubicBezTo>
                    <a:cubicBezTo>
                      <a:pt x="2346498" y="2085235"/>
                      <a:pt x="2012731" y="2092089"/>
                      <a:pt x="1754208" y="2062103"/>
                    </a:cubicBezTo>
                    <a:cubicBezTo>
                      <a:pt x="1495685" y="2032117"/>
                      <a:pt x="1254942" y="2071187"/>
                      <a:pt x="1079513" y="2062103"/>
                    </a:cubicBezTo>
                    <a:cubicBezTo>
                      <a:pt x="904084" y="2053019"/>
                      <a:pt x="380888" y="2111409"/>
                      <a:pt x="0" y="2062103"/>
                    </a:cubicBezTo>
                    <a:cubicBezTo>
                      <a:pt x="14383" y="1805512"/>
                      <a:pt x="-12349" y="1515883"/>
                      <a:pt x="0" y="1333493"/>
                    </a:cubicBezTo>
                    <a:cubicBezTo>
                      <a:pt x="12349" y="1151103"/>
                      <a:pt x="24735" y="862934"/>
                      <a:pt x="0" y="625505"/>
                    </a:cubicBezTo>
                    <a:cubicBezTo>
                      <a:pt x="-24735" y="388076"/>
                      <a:pt x="19181" y="159622"/>
                      <a:pt x="0" y="0"/>
                    </a:cubicBezTo>
                    <a:close/>
                  </a:path>
                  <a:path w="10120431" h="2062103" stroke="0" extrusionOk="0">
                    <a:moveTo>
                      <a:pt x="0" y="0"/>
                    </a:moveTo>
                    <a:cubicBezTo>
                      <a:pt x="110594" y="-7204"/>
                      <a:pt x="335920" y="-19825"/>
                      <a:pt x="472287" y="0"/>
                    </a:cubicBezTo>
                    <a:cubicBezTo>
                      <a:pt x="608654" y="19825"/>
                      <a:pt x="685724" y="-3182"/>
                      <a:pt x="843369" y="0"/>
                    </a:cubicBezTo>
                    <a:cubicBezTo>
                      <a:pt x="1001014" y="3182"/>
                      <a:pt x="1264541" y="-22595"/>
                      <a:pt x="1416860" y="0"/>
                    </a:cubicBezTo>
                    <a:cubicBezTo>
                      <a:pt x="1569179" y="22595"/>
                      <a:pt x="1805782" y="20100"/>
                      <a:pt x="2091556" y="0"/>
                    </a:cubicBezTo>
                    <a:cubicBezTo>
                      <a:pt x="2377330" y="-20100"/>
                      <a:pt x="2510494" y="-22057"/>
                      <a:pt x="2867455" y="0"/>
                    </a:cubicBezTo>
                    <a:cubicBezTo>
                      <a:pt x="3224416" y="22057"/>
                      <a:pt x="3146356" y="10159"/>
                      <a:pt x="3339742" y="0"/>
                    </a:cubicBezTo>
                    <a:cubicBezTo>
                      <a:pt x="3533128" y="-10159"/>
                      <a:pt x="3713931" y="-8847"/>
                      <a:pt x="3913233" y="0"/>
                    </a:cubicBezTo>
                    <a:cubicBezTo>
                      <a:pt x="4112535" y="8847"/>
                      <a:pt x="4597183" y="-29832"/>
                      <a:pt x="4790337" y="0"/>
                    </a:cubicBezTo>
                    <a:cubicBezTo>
                      <a:pt x="4983491" y="29832"/>
                      <a:pt x="5359176" y="-2016"/>
                      <a:pt x="5566237" y="0"/>
                    </a:cubicBezTo>
                    <a:cubicBezTo>
                      <a:pt x="5773298" y="2016"/>
                      <a:pt x="5808693" y="16423"/>
                      <a:pt x="5937320" y="0"/>
                    </a:cubicBezTo>
                    <a:cubicBezTo>
                      <a:pt x="6065947" y="-16423"/>
                      <a:pt x="6190503" y="-12934"/>
                      <a:pt x="6409606" y="0"/>
                    </a:cubicBezTo>
                    <a:cubicBezTo>
                      <a:pt x="6628709" y="12934"/>
                      <a:pt x="6656352" y="8900"/>
                      <a:pt x="6780689" y="0"/>
                    </a:cubicBezTo>
                    <a:cubicBezTo>
                      <a:pt x="6905026" y="-8900"/>
                      <a:pt x="7294585" y="-668"/>
                      <a:pt x="7556588" y="0"/>
                    </a:cubicBezTo>
                    <a:cubicBezTo>
                      <a:pt x="7818591" y="668"/>
                      <a:pt x="8030427" y="9131"/>
                      <a:pt x="8332488" y="0"/>
                    </a:cubicBezTo>
                    <a:cubicBezTo>
                      <a:pt x="8634549" y="-9131"/>
                      <a:pt x="8562002" y="1077"/>
                      <a:pt x="8703571" y="0"/>
                    </a:cubicBezTo>
                    <a:cubicBezTo>
                      <a:pt x="8845140" y="-1077"/>
                      <a:pt x="9211295" y="16000"/>
                      <a:pt x="9378266" y="0"/>
                    </a:cubicBezTo>
                    <a:cubicBezTo>
                      <a:pt x="9545237" y="-16000"/>
                      <a:pt x="9948851" y="-36848"/>
                      <a:pt x="10120431" y="0"/>
                    </a:cubicBezTo>
                    <a:cubicBezTo>
                      <a:pt x="10131963" y="129988"/>
                      <a:pt x="10098658" y="387335"/>
                      <a:pt x="10120431" y="625505"/>
                    </a:cubicBezTo>
                    <a:cubicBezTo>
                      <a:pt x="10142204" y="863676"/>
                      <a:pt x="10091195" y="1084465"/>
                      <a:pt x="10120431" y="1312872"/>
                    </a:cubicBezTo>
                    <a:cubicBezTo>
                      <a:pt x="10149667" y="1541279"/>
                      <a:pt x="10088783" y="1695096"/>
                      <a:pt x="10120431" y="2062103"/>
                    </a:cubicBezTo>
                    <a:cubicBezTo>
                      <a:pt x="9811550" y="2088396"/>
                      <a:pt x="9602014" y="2059160"/>
                      <a:pt x="9445736" y="2062103"/>
                    </a:cubicBezTo>
                    <a:cubicBezTo>
                      <a:pt x="9289458" y="2065046"/>
                      <a:pt x="9039151" y="2026380"/>
                      <a:pt x="8669836" y="2062103"/>
                    </a:cubicBezTo>
                    <a:cubicBezTo>
                      <a:pt x="8300521" y="2097826"/>
                      <a:pt x="8292918" y="2034658"/>
                      <a:pt x="7995140" y="2062103"/>
                    </a:cubicBezTo>
                    <a:cubicBezTo>
                      <a:pt x="7697362" y="2089548"/>
                      <a:pt x="7659553" y="2063835"/>
                      <a:pt x="7522854" y="2062103"/>
                    </a:cubicBezTo>
                    <a:cubicBezTo>
                      <a:pt x="7386155" y="2060371"/>
                      <a:pt x="7094981" y="2037631"/>
                      <a:pt x="6949363" y="2062103"/>
                    </a:cubicBezTo>
                    <a:cubicBezTo>
                      <a:pt x="6803745" y="2086575"/>
                      <a:pt x="6645506" y="2060111"/>
                      <a:pt x="6375872" y="2062103"/>
                    </a:cubicBezTo>
                    <a:cubicBezTo>
                      <a:pt x="6106238" y="2064095"/>
                      <a:pt x="6096979" y="2073138"/>
                      <a:pt x="5903585" y="2062103"/>
                    </a:cubicBezTo>
                    <a:cubicBezTo>
                      <a:pt x="5710191" y="2051068"/>
                      <a:pt x="5708022" y="2070982"/>
                      <a:pt x="5532502" y="2062103"/>
                    </a:cubicBezTo>
                    <a:cubicBezTo>
                      <a:pt x="5356982" y="2053224"/>
                      <a:pt x="5285292" y="2067944"/>
                      <a:pt x="5161420" y="2062103"/>
                    </a:cubicBezTo>
                    <a:cubicBezTo>
                      <a:pt x="5037548" y="2056262"/>
                      <a:pt x="4848514" y="2047951"/>
                      <a:pt x="4689133" y="2062103"/>
                    </a:cubicBezTo>
                    <a:cubicBezTo>
                      <a:pt x="4529752" y="2076255"/>
                      <a:pt x="4185037" y="2045985"/>
                      <a:pt x="4014438" y="2062103"/>
                    </a:cubicBezTo>
                    <a:cubicBezTo>
                      <a:pt x="3843839" y="2078221"/>
                      <a:pt x="3500292" y="2055761"/>
                      <a:pt x="3339742" y="2062103"/>
                    </a:cubicBezTo>
                    <a:cubicBezTo>
                      <a:pt x="3179192" y="2068445"/>
                      <a:pt x="3012979" y="2061448"/>
                      <a:pt x="2867455" y="2062103"/>
                    </a:cubicBezTo>
                    <a:cubicBezTo>
                      <a:pt x="2721931" y="2062758"/>
                      <a:pt x="2414287" y="2088641"/>
                      <a:pt x="2192760" y="2062103"/>
                    </a:cubicBezTo>
                    <a:cubicBezTo>
                      <a:pt x="1971234" y="2035565"/>
                      <a:pt x="1642912" y="2065386"/>
                      <a:pt x="1416860" y="2062103"/>
                    </a:cubicBezTo>
                    <a:cubicBezTo>
                      <a:pt x="1190808" y="2058820"/>
                      <a:pt x="351299" y="2064295"/>
                      <a:pt x="0" y="2062103"/>
                    </a:cubicBezTo>
                    <a:cubicBezTo>
                      <a:pt x="18747" y="1841986"/>
                      <a:pt x="-17779" y="1671100"/>
                      <a:pt x="0" y="1415977"/>
                    </a:cubicBezTo>
                    <a:cubicBezTo>
                      <a:pt x="17779" y="1160854"/>
                      <a:pt x="-11391" y="857927"/>
                      <a:pt x="0" y="707989"/>
                    </a:cubicBezTo>
                    <a:cubicBezTo>
                      <a:pt x="11391" y="558051"/>
                      <a:pt x="31474" y="200403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1" dirty="0"/>
                  <a:t>Interpretation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/>
                  <a:t>: </a:t>
                </a:r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=0.93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93%</m:t>
                    </m:r>
                  </m:oMath>
                </a14:m>
                <a:r>
                  <a:rPr lang="en-US" sz="3200" dirty="0"/>
                  <a:t>. It indicates that, almost 93% of the variability of the dependent variables explained by the independent variables.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96241E-075D-6772-5D04-66C1595F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84" y="5797476"/>
                <a:ext cx="10120431" cy="2062103"/>
              </a:xfrm>
              <a:prstGeom prst="rect">
                <a:avLst/>
              </a:prstGeom>
              <a:blipFill>
                <a:blip r:embed="rId5"/>
                <a:stretch>
                  <a:fillRect l="-1318" t="-1714" r="-1198" b="-7143"/>
                </a:stretch>
              </a:blip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10120431"/>
                          <a:gd name="connsiteY0" fmla="*/ 0 h 2062103"/>
                          <a:gd name="connsiteX1" fmla="*/ 674695 w 10120431"/>
                          <a:gd name="connsiteY1" fmla="*/ 0 h 2062103"/>
                          <a:gd name="connsiteX2" fmla="*/ 1349391 w 10120431"/>
                          <a:gd name="connsiteY2" fmla="*/ 0 h 2062103"/>
                          <a:gd name="connsiteX3" fmla="*/ 1720473 w 10120431"/>
                          <a:gd name="connsiteY3" fmla="*/ 0 h 2062103"/>
                          <a:gd name="connsiteX4" fmla="*/ 2091556 w 10120431"/>
                          <a:gd name="connsiteY4" fmla="*/ 0 h 2062103"/>
                          <a:gd name="connsiteX5" fmla="*/ 2665047 w 10120431"/>
                          <a:gd name="connsiteY5" fmla="*/ 0 h 2062103"/>
                          <a:gd name="connsiteX6" fmla="*/ 3542151 w 10120431"/>
                          <a:gd name="connsiteY6" fmla="*/ 0 h 2062103"/>
                          <a:gd name="connsiteX7" fmla="*/ 4318051 w 10120431"/>
                          <a:gd name="connsiteY7" fmla="*/ 0 h 2062103"/>
                          <a:gd name="connsiteX8" fmla="*/ 4992746 w 10120431"/>
                          <a:gd name="connsiteY8" fmla="*/ 0 h 2062103"/>
                          <a:gd name="connsiteX9" fmla="*/ 5363828 w 10120431"/>
                          <a:gd name="connsiteY9" fmla="*/ 0 h 2062103"/>
                          <a:gd name="connsiteX10" fmla="*/ 5836115 w 10120431"/>
                          <a:gd name="connsiteY10" fmla="*/ 0 h 2062103"/>
                          <a:gd name="connsiteX11" fmla="*/ 6308402 w 10120431"/>
                          <a:gd name="connsiteY11" fmla="*/ 0 h 2062103"/>
                          <a:gd name="connsiteX12" fmla="*/ 6881893 w 10120431"/>
                          <a:gd name="connsiteY12" fmla="*/ 0 h 2062103"/>
                          <a:gd name="connsiteX13" fmla="*/ 7354180 w 10120431"/>
                          <a:gd name="connsiteY13" fmla="*/ 0 h 2062103"/>
                          <a:gd name="connsiteX14" fmla="*/ 7725262 w 10120431"/>
                          <a:gd name="connsiteY14" fmla="*/ 0 h 2062103"/>
                          <a:gd name="connsiteX15" fmla="*/ 8399958 w 10120431"/>
                          <a:gd name="connsiteY15" fmla="*/ 0 h 2062103"/>
                          <a:gd name="connsiteX16" fmla="*/ 9175857 w 10120431"/>
                          <a:gd name="connsiteY16" fmla="*/ 0 h 2062103"/>
                          <a:gd name="connsiteX17" fmla="*/ 10120431 w 10120431"/>
                          <a:gd name="connsiteY17" fmla="*/ 0 h 2062103"/>
                          <a:gd name="connsiteX18" fmla="*/ 10120431 w 10120431"/>
                          <a:gd name="connsiteY18" fmla="*/ 625505 h 2062103"/>
                          <a:gd name="connsiteX19" fmla="*/ 10120431 w 10120431"/>
                          <a:gd name="connsiteY19" fmla="*/ 1292251 h 2062103"/>
                          <a:gd name="connsiteX20" fmla="*/ 10120431 w 10120431"/>
                          <a:gd name="connsiteY20" fmla="*/ 2062103 h 2062103"/>
                          <a:gd name="connsiteX21" fmla="*/ 9445736 w 10120431"/>
                          <a:gd name="connsiteY21" fmla="*/ 2062103 h 2062103"/>
                          <a:gd name="connsiteX22" fmla="*/ 8771040 w 10120431"/>
                          <a:gd name="connsiteY22" fmla="*/ 2062103 h 2062103"/>
                          <a:gd name="connsiteX23" fmla="*/ 7995140 w 10120431"/>
                          <a:gd name="connsiteY23" fmla="*/ 2062103 h 2062103"/>
                          <a:gd name="connsiteX24" fmla="*/ 7421649 w 10120431"/>
                          <a:gd name="connsiteY24" fmla="*/ 2062103 h 2062103"/>
                          <a:gd name="connsiteX25" fmla="*/ 6949363 w 10120431"/>
                          <a:gd name="connsiteY25" fmla="*/ 2062103 h 2062103"/>
                          <a:gd name="connsiteX26" fmla="*/ 6072259 w 10120431"/>
                          <a:gd name="connsiteY26" fmla="*/ 2062103 h 2062103"/>
                          <a:gd name="connsiteX27" fmla="*/ 5498768 w 10120431"/>
                          <a:gd name="connsiteY27" fmla="*/ 2062103 h 2062103"/>
                          <a:gd name="connsiteX28" fmla="*/ 4925276 w 10120431"/>
                          <a:gd name="connsiteY28" fmla="*/ 2062103 h 2062103"/>
                          <a:gd name="connsiteX29" fmla="*/ 4250581 w 10120431"/>
                          <a:gd name="connsiteY29" fmla="*/ 2062103 h 2062103"/>
                          <a:gd name="connsiteX30" fmla="*/ 3879499 w 10120431"/>
                          <a:gd name="connsiteY30" fmla="*/ 2062103 h 2062103"/>
                          <a:gd name="connsiteX31" fmla="*/ 3204803 w 10120431"/>
                          <a:gd name="connsiteY31" fmla="*/ 2062103 h 2062103"/>
                          <a:gd name="connsiteX32" fmla="*/ 2631312 w 10120431"/>
                          <a:gd name="connsiteY32" fmla="*/ 2062103 h 2062103"/>
                          <a:gd name="connsiteX33" fmla="*/ 1754208 w 10120431"/>
                          <a:gd name="connsiteY33" fmla="*/ 2062103 h 2062103"/>
                          <a:gd name="connsiteX34" fmla="*/ 1079513 w 10120431"/>
                          <a:gd name="connsiteY34" fmla="*/ 2062103 h 2062103"/>
                          <a:gd name="connsiteX35" fmla="*/ 0 w 10120431"/>
                          <a:gd name="connsiteY35" fmla="*/ 2062103 h 2062103"/>
                          <a:gd name="connsiteX36" fmla="*/ 0 w 10120431"/>
                          <a:gd name="connsiteY36" fmla="*/ 1333493 h 2062103"/>
                          <a:gd name="connsiteX37" fmla="*/ 0 w 10120431"/>
                          <a:gd name="connsiteY37" fmla="*/ 625505 h 2062103"/>
                          <a:gd name="connsiteX38" fmla="*/ 0 w 10120431"/>
                          <a:gd name="connsiteY38" fmla="*/ 0 h 20621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</a:cxnLst>
                        <a:rect l="l" t="t" r="r" b="b"/>
                        <a:pathLst>
                          <a:path w="10120431" h="2062103" fill="none" extrusionOk="0">
                            <a:moveTo>
                              <a:pt x="0" y="0"/>
                            </a:moveTo>
                            <a:cubicBezTo>
                              <a:pt x="297515" y="120"/>
                              <a:pt x="531096" y="24255"/>
                              <a:pt x="674695" y="0"/>
                            </a:cubicBezTo>
                            <a:cubicBezTo>
                              <a:pt x="818295" y="-24255"/>
                              <a:pt x="1102439" y="-11058"/>
                              <a:pt x="1349391" y="0"/>
                            </a:cubicBezTo>
                            <a:cubicBezTo>
                              <a:pt x="1596343" y="11058"/>
                              <a:pt x="1638671" y="14084"/>
                              <a:pt x="1720473" y="0"/>
                            </a:cubicBezTo>
                            <a:cubicBezTo>
                              <a:pt x="1802275" y="-14084"/>
                              <a:pt x="1916771" y="13205"/>
                              <a:pt x="2091556" y="0"/>
                            </a:cubicBezTo>
                            <a:cubicBezTo>
                              <a:pt x="2266341" y="-13205"/>
                              <a:pt x="2451503" y="-24470"/>
                              <a:pt x="2665047" y="0"/>
                            </a:cubicBezTo>
                            <a:cubicBezTo>
                              <a:pt x="2878591" y="24470"/>
                              <a:pt x="3250771" y="20454"/>
                              <a:pt x="3542151" y="0"/>
                            </a:cubicBezTo>
                            <a:cubicBezTo>
                              <a:pt x="3833531" y="-20454"/>
                              <a:pt x="3961888" y="24077"/>
                              <a:pt x="4318051" y="0"/>
                            </a:cubicBezTo>
                            <a:cubicBezTo>
                              <a:pt x="4674214" y="-24077"/>
                              <a:pt x="4750788" y="15875"/>
                              <a:pt x="4992746" y="0"/>
                            </a:cubicBezTo>
                            <a:cubicBezTo>
                              <a:pt x="5234704" y="-15875"/>
                              <a:pt x="5213198" y="-8627"/>
                              <a:pt x="5363828" y="0"/>
                            </a:cubicBezTo>
                            <a:cubicBezTo>
                              <a:pt x="5514458" y="8627"/>
                              <a:pt x="5624922" y="-4588"/>
                              <a:pt x="5836115" y="0"/>
                            </a:cubicBezTo>
                            <a:cubicBezTo>
                              <a:pt x="6047308" y="4588"/>
                              <a:pt x="6090090" y="-16101"/>
                              <a:pt x="6308402" y="0"/>
                            </a:cubicBezTo>
                            <a:cubicBezTo>
                              <a:pt x="6526714" y="16101"/>
                              <a:pt x="6618072" y="-16495"/>
                              <a:pt x="6881893" y="0"/>
                            </a:cubicBezTo>
                            <a:cubicBezTo>
                              <a:pt x="7145714" y="16495"/>
                              <a:pt x="7171233" y="-2069"/>
                              <a:pt x="7354180" y="0"/>
                            </a:cubicBezTo>
                            <a:cubicBezTo>
                              <a:pt x="7537127" y="2069"/>
                              <a:pt x="7585769" y="-15783"/>
                              <a:pt x="7725262" y="0"/>
                            </a:cubicBezTo>
                            <a:cubicBezTo>
                              <a:pt x="7864755" y="15783"/>
                              <a:pt x="8216616" y="4607"/>
                              <a:pt x="8399958" y="0"/>
                            </a:cubicBezTo>
                            <a:cubicBezTo>
                              <a:pt x="8583300" y="-4607"/>
                              <a:pt x="9014063" y="27961"/>
                              <a:pt x="9175857" y="0"/>
                            </a:cubicBezTo>
                            <a:cubicBezTo>
                              <a:pt x="9337651" y="-27961"/>
                              <a:pt x="9711375" y="-7887"/>
                              <a:pt x="10120431" y="0"/>
                            </a:cubicBezTo>
                            <a:cubicBezTo>
                              <a:pt x="10136749" y="273997"/>
                              <a:pt x="10135645" y="479852"/>
                              <a:pt x="10120431" y="625505"/>
                            </a:cubicBezTo>
                            <a:cubicBezTo>
                              <a:pt x="10105217" y="771158"/>
                              <a:pt x="10129887" y="1119268"/>
                              <a:pt x="10120431" y="1292251"/>
                            </a:cubicBezTo>
                            <a:cubicBezTo>
                              <a:pt x="10110975" y="1465234"/>
                              <a:pt x="10087761" y="1716131"/>
                              <a:pt x="10120431" y="2062103"/>
                            </a:cubicBezTo>
                            <a:cubicBezTo>
                              <a:pt x="9932655" y="2044012"/>
                              <a:pt x="9683416" y="2066714"/>
                              <a:pt x="9445736" y="2062103"/>
                            </a:cubicBezTo>
                            <a:cubicBezTo>
                              <a:pt x="9208056" y="2057492"/>
                              <a:pt x="9077363" y="2050378"/>
                              <a:pt x="8771040" y="2062103"/>
                            </a:cubicBezTo>
                            <a:cubicBezTo>
                              <a:pt x="8464717" y="2073828"/>
                              <a:pt x="8266092" y="2070463"/>
                              <a:pt x="7995140" y="2062103"/>
                            </a:cubicBezTo>
                            <a:cubicBezTo>
                              <a:pt x="7724188" y="2053743"/>
                              <a:pt x="7550901" y="2067262"/>
                              <a:pt x="7421649" y="2062103"/>
                            </a:cubicBezTo>
                            <a:cubicBezTo>
                              <a:pt x="7292397" y="2056944"/>
                              <a:pt x="7151975" y="2082318"/>
                              <a:pt x="6949363" y="2062103"/>
                            </a:cubicBezTo>
                            <a:cubicBezTo>
                              <a:pt x="6746751" y="2041888"/>
                              <a:pt x="6385400" y="2105415"/>
                              <a:pt x="6072259" y="2062103"/>
                            </a:cubicBezTo>
                            <a:cubicBezTo>
                              <a:pt x="5759118" y="2018791"/>
                              <a:pt x="5693790" y="2044470"/>
                              <a:pt x="5498768" y="2062103"/>
                            </a:cubicBezTo>
                            <a:cubicBezTo>
                              <a:pt x="5303746" y="2079736"/>
                              <a:pt x="5043817" y="2057087"/>
                              <a:pt x="4925276" y="2062103"/>
                            </a:cubicBezTo>
                            <a:cubicBezTo>
                              <a:pt x="4806735" y="2067119"/>
                              <a:pt x="4578389" y="2092846"/>
                              <a:pt x="4250581" y="2062103"/>
                            </a:cubicBezTo>
                            <a:cubicBezTo>
                              <a:pt x="3922774" y="2031360"/>
                              <a:pt x="4029355" y="2067219"/>
                              <a:pt x="3879499" y="2062103"/>
                            </a:cubicBezTo>
                            <a:cubicBezTo>
                              <a:pt x="3729643" y="2056987"/>
                              <a:pt x="3397823" y="2087294"/>
                              <a:pt x="3204803" y="2062103"/>
                            </a:cubicBezTo>
                            <a:cubicBezTo>
                              <a:pt x="3011783" y="2036912"/>
                              <a:pt x="2916126" y="2038971"/>
                              <a:pt x="2631312" y="2062103"/>
                            </a:cubicBezTo>
                            <a:cubicBezTo>
                              <a:pt x="2346498" y="2085235"/>
                              <a:pt x="2012731" y="2092089"/>
                              <a:pt x="1754208" y="2062103"/>
                            </a:cubicBezTo>
                            <a:cubicBezTo>
                              <a:pt x="1495685" y="2032117"/>
                              <a:pt x="1254942" y="2071187"/>
                              <a:pt x="1079513" y="2062103"/>
                            </a:cubicBezTo>
                            <a:cubicBezTo>
                              <a:pt x="904084" y="2053019"/>
                              <a:pt x="380888" y="2111409"/>
                              <a:pt x="0" y="2062103"/>
                            </a:cubicBezTo>
                            <a:cubicBezTo>
                              <a:pt x="14383" y="1805512"/>
                              <a:pt x="-12349" y="1515883"/>
                              <a:pt x="0" y="1333493"/>
                            </a:cubicBezTo>
                            <a:cubicBezTo>
                              <a:pt x="12349" y="1151103"/>
                              <a:pt x="24735" y="862934"/>
                              <a:pt x="0" y="625505"/>
                            </a:cubicBezTo>
                            <a:cubicBezTo>
                              <a:pt x="-24735" y="388076"/>
                              <a:pt x="19181" y="159622"/>
                              <a:pt x="0" y="0"/>
                            </a:cubicBezTo>
                            <a:close/>
                          </a:path>
                          <a:path w="10120431" h="2062103" stroke="0" extrusionOk="0">
                            <a:moveTo>
                              <a:pt x="0" y="0"/>
                            </a:moveTo>
                            <a:cubicBezTo>
                              <a:pt x="110594" y="-7204"/>
                              <a:pt x="335920" y="-19825"/>
                              <a:pt x="472287" y="0"/>
                            </a:cubicBezTo>
                            <a:cubicBezTo>
                              <a:pt x="608654" y="19825"/>
                              <a:pt x="685724" y="-3182"/>
                              <a:pt x="843369" y="0"/>
                            </a:cubicBezTo>
                            <a:cubicBezTo>
                              <a:pt x="1001014" y="3182"/>
                              <a:pt x="1264541" y="-22595"/>
                              <a:pt x="1416860" y="0"/>
                            </a:cubicBezTo>
                            <a:cubicBezTo>
                              <a:pt x="1569179" y="22595"/>
                              <a:pt x="1805782" y="20100"/>
                              <a:pt x="2091556" y="0"/>
                            </a:cubicBezTo>
                            <a:cubicBezTo>
                              <a:pt x="2377330" y="-20100"/>
                              <a:pt x="2510494" y="-22057"/>
                              <a:pt x="2867455" y="0"/>
                            </a:cubicBezTo>
                            <a:cubicBezTo>
                              <a:pt x="3224416" y="22057"/>
                              <a:pt x="3146356" y="10159"/>
                              <a:pt x="3339742" y="0"/>
                            </a:cubicBezTo>
                            <a:cubicBezTo>
                              <a:pt x="3533128" y="-10159"/>
                              <a:pt x="3713931" y="-8847"/>
                              <a:pt x="3913233" y="0"/>
                            </a:cubicBezTo>
                            <a:cubicBezTo>
                              <a:pt x="4112535" y="8847"/>
                              <a:pt x="4597183" y="-29832"/>
                              <a:pt x="4790337" y="0"/>
                            </a:cubicBezTo>
                            <a:cubicBezTo>
                              <a:pt x="4983491" y="29832"/>
                              <a:pt x="5359176" y="-2016"/>
                              <a:pt x="5566237" y="0"/>
                            </a:cubicBezTo>
                            <a:cubicBezTo>
                              <a:pt x="5773298" y="2016"/>
                              <a:pt x="5808693" y="16423"/>
                              <a:pt x="5937320" y="0"/>
                            </a:cubicBezTo>
                            <a:cubicBezTo>
                              <a:pt x="6065947" y="-16423"/>
                              <a:pt x="6190503" y="-12934"/>
                              <a:pt x="6409606" y="0"/>
                            </a:cubicBezTo>
                            <a:cubicBezTo>
                              <a:pt x="6628709" y="12934"/>
                              <a:pt x="6656352" y="8900"/>
                              <a:pt x="6780689" y="0"/>
                            </a:cubicBezTo>
                            <a:cubicBezTo>
                              <a:pt x="6905026" y="-8900"/>
                              <a:pt x="7294585" y="-668"/>
                              <a:pt x="7556588" y="0"/>
                            </a:cubicBezTo>
                            <a:cubicBezTo>
                              <a:pt x="7818591" y="668"/>
                              <a:pt x="8030427" y="9131"/>
                              <a:pt x="8332488" y="0"/>
                            </a:cubicBezTo>
                            <a:cubicBezTo>
                              <a:pt x="8634549" y="-9131"/>
                              <a:pt x="8562002" y="1077"/>
                              <a:pt x="8703571" y="0"/>
                            </a:cubicBezTo>
                            <a:cubicBezTo>
                              <a:pt x="8845140" y="-1077"/>
                              <a:pt x="9211295" y="16000"/>
                              <a:pt x="9378266" y="0"/>
                            </a:cubicBezTo>
                            <a:cubicBezTo>
                              <a:pt x="9545237" y="-16000"/>
                              <a:pt x="9948851" y="-36848"/>
                              <a:pt x="10120431" y="0"/>
                            </a:cubicBezTo>
                            <a:cubicBezTo>
                              <a:pt x="10131963" y="129988"/>
                              <a:pt x="10098658" y="387335"/>
                              <a:pt x="10120431" y="625505"/>
                            </a:cubicBezTo>
                            <a:cubicBezTo>
                              <a:pt x="10142204" y="863676"/>
                              <a:pt x="10091195" y="1084465"/>
                              <a:pt x="10120431" y="1312872"/>
                            </a:cubicBezTo>
                            <a:cubicBezTo>
                              <a:pt x="10149667" y="1541279"/>
                              <a:pt x="10088783" y="1695096"/>
                              <a:pt x="10120431" y="2062103"/>
                            </a:cubicBezTo>
                            <a:cubicBezTo>
                              <a:pt x="9811550" y="2088396"/>
                              <a:pt x="9602014" y="2059160"/>
                              <a:pt x="9445736" y="2062103"/>
                            </a:cubicBezTo>
                            <a:cubicBezTo>
                              <a:pt x="9289458" y="2065046"/>
                              <a:pt x="9039151" y="2026380"/>
                              <a:pt x="8669836" y="2062103"/>
                            </a:cubicBezTo>
                            <a:cubicBezTo>
                              <a:pt x="8300521" y="2097826"/>
                              <a:pt x="8292918" y="2034658"/>
                              <a:pt x="7995140" y="2062103"/>
                            </a:cubicBezTo>
                            <a:cubicBezTo>
                              <a:pt x="7697362" y="2089548"/>
                              <a:pt x="7659553" y="2063835"/>
                              <a:pt x="7522854" y="2062103"/>
                            </a:cubicBezTo>
                            <a:cubicBezTo>
                              <a:pt x="7386155" y="2060371"/>
                              <a:pt x="7094981" y="2037631"/>
                              <a:pt x="6949363" y="2062103"/>
                            </a:cubicBezTo>
                            <a:cubicBezTo>
                              <a:pt x="6803745" y="2086575"/>
                              <a:pt x="6645506" y="2060111"/>
                              <a:pt x="6375872" y="2062103"/>
                            </a:cubicBezTo>
                            <a:cubicBezTo>
                              <a:pt x="6106238" y="2064095"/>
                              <a:pt x="6096979" y="2073138"/>
                              <a:pt x="5903585" y="2062103"/>
                            </a:cubicBezTo>
                            <a:cubicBezTo>
                              <a:pt x="5710191" y="2051068"/>
                              <a:pt x="5708022" y="2070982"/>
                              <a:pt x="5532502" y="2062103"/>
                            </a:cubicBezTo>
                            <a:cubicBezTo>
                              <a:pt x="5356982" y="2053224"/>
                              <a:pt x="5285292" y="2067944"/>
                              <a:pt x="5161420" y="2062103"/>
                            </a:cubicBezTo>
                            <a:cubicBezTo>
                              <a:pt x="5037548" y="2056262"/>
                              <a:pt x="4848514" y="2047951"/>
                              <a:pt x="4689133" y="2062103"/>
                            </a:cubicBezTo>
                            <a:cubicBezTo>
                              <a:pt x="4529752" y="2076255"/>
                              <a:pt x="4185037" y="2045985"/>
                              <a:pt x="4014438" y="2062103"/>
                            </a:cubicBezTo>
                            <a:cubicBezTo>
                              <a:pt x="3843839" y="2078221"/>
                              <a:pt x="3500292" y="2055761"/>
                              <a:pt x="3339742" y="2062103"/>
                            </a:cubicBezTo>
                            <a:cubicBezTo>
                              <a:pt x="3179192" y="2068445"/>
                              <a:pt x="3012979" y="2061448"/>
                              <a:pt x="2867455" y="2062103"/>
                            </a:cubicBezTo>
                            <a:cubicBezTo>
                              <a:pt x="2721931" y="2062758"/>
                              <a:pt x="2414287" y="2088641"/>
                              <a:pt x="2192760" y="2062103"/>
                            </a:cubicBezTo>
                            <a:cubicBezTo>
                              <a:pt x="1971234" y="2035565"/>
                              <a:pt x="1642912" y="2065386"/>
                              <a:pt x="1416860" y="2062103"/>
                            </a:cubicBezTo>
                            <a:cubicBezTo>
                              <a:pt x="1190808" y="2058820"/>
                              <a:pt x="351299" y="2064295"/>
                              <a:pt x="0" y="2062103"/>
                            </a:cubicBezTo>
                            <a:cubicBezTo>
                              <a:pt x="18747" y="1841986"/>
                              <a:pt x="-17779" y="1671100"/>
                              <a:pt x="0" y="1415977"/>
                            </a:cubicBezTo>
                            <a:cubicBezTo>
                              <a:pt x="17779" y="1160854"/>
                              <a:pt x="-11391" y="857927"/>
                              <a:pt x="0" y="707989"/>
                            </a:cubicBezTo>
                            <a:cubicBezTo>
                              <a:pt x="11391" y="558051"/>
                              <a:pt x="31474" y="20040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8C228-CD33-0EDF-5619-8FC3B0EE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B89F-21A1-8C8C-9269-D333F815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Error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" t="-5389" r="-3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2" t="-5389" r="-2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192" t="-5389" r="-1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192" t="-5389" r="-384" b="-232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64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1DFE-2114-FFAC-8134-38A8C710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5748-1B5F-965A-2EE8-E8562BF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 of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 has unit.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coefficients are not symmetric function,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  <a:blipFill>
                <a:blip r:embed="rId2"/>
                <a:stretch>
                  <a:fillRect l="-931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1096966" y="2865033"/>
            <a:ext cx="12436469" cy="5262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Calculate correlation coefficient with proper interpretation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 algn="just">
              <a:buAutoNum type="alphaLcParenR"/>
            </a:pPr>
            <a:r>
              <a:rPr lang="en-US" sz="2800" b="1" dirty="0"/>
              <a:t> Estimate the liner regression model of project completion time on training score.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Predict the project completion time if the training score is 55.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How accurate your prediction?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 algn="just">
              <a:buAutoNum type="alphaLcParenR"/>
            </a:pPr>
            <a:r>
              <a:rPr lang="en-US" sz="2800" b="1" dirty="0"/>
              <a:t> Suppose you found a mistake in the training score for the 2nd employee after fitting the model. The correct score is 88. Now Calculate the corrected regression parameter.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F4795AC-F6EF-9577-B628-C24057AC22F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21624884"/>
              </p:ext>
            </p:extLst>
          </p:nvPr>
        </p:nvGraphicFramePr>
        <p:xfrm>
          <a:off x="1096965" y="1563573"/>
          <a:ext cx="1243647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30">
                  <a:extLst>
                    <a:ext uri="{9D8B030D-6E8A-4147-A177-3AD203B41FA5}">
                      <a16:colId xmlns:a16="http://schemas.microsoft.com/office/drawing/2014/main" val="531468285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43671370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562131715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3371467792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44490963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407600819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506220487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290669065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2751061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PCT: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1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TS: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34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785D32-A3E2-1F48-CCAF-224E4D82A2FA}"/>
              </a:ext>
            </a:extLst>
          </p:cNvPr>
          <p:cNvSpPr txBox="1"/>
          <p:nvPr/>
        </p:nvSpPr>
        <p:spPr>
          <a:xfrm>
            <a:off x="8368748" y="217407"/>
            <a:ext cx="5934766" cy="1077218"/>
          </a:xfrm>
          <a:custGeom>
            <a:avLst/>
            <a:gdLst>
              <a:gd name="connsiteX0" fmla="*/ 0 w 5934766"/>
              <a:gd name="connsiteY0" fmla="*/ 0 h 1077218"/>
              <a:gd name="connsiteX1" fmla="*/ 540723 w 5934766"/>
              <a:gd name="connsiteY1" fmla="*/ 0 h 1077218"/>
              <a:gd name="connsiteX2" fmla="*/ 1200142 w 5934766"/>
              <a:gd name="connsiteY2" fmla="*/ 0 h 1077218"/>
              <a:gd name="connsiteX3" fmla="*/ 1978255 w 5934766"/>
              <a:gd name="connsiteY3" fmla="*/ 0 h 1077218"/>
              <a:gd name="connsiteX4" fmla="*/ 2578326 w 5934766"/>
              <a:gd name="connsiteY4" fmla="*/ 0 h 1077218"/>
              <a:gd name="connsiteX5" fmla="*/ 3237745 w 5934766"/>
              <a:gd name="connsiteY5" fmla="*/ 0 h 1077218"/>
              <a:gd name="connsiteX6" fmla="*/ 3778468 w 5934766"/>
              <a:gd name="connsiteY6" fmla="*/ 0 h 1077218"/>
              <a:gd name="connsiteX7" fmla="*/ 4378538 w 5934766"/>
              <a:gd name="connsiteY7" fmla="*/ 0 h 1077218"/>
              <a:gd name="connsiteX8" fmla="*/ 4859914 w 5934766"/>
              <a:gd name="connsiteY8" fmla="*/ 0 h 1077218"/>
              <a:gd name="connsiteX9" fmla="*/ 5934766 w 5934766"/>
              <a:gd name="connsiteY9" fmla="*/ 0 h 1077218"/>
              <a:gd name="connsiteX10" fmla="*/ 5934766 w 5934766"/>
              <a:gd name="connsiteY10" fmla="*/ 538609 h 1077218"/>
              <a:gd name="connsiteX11" fmla="*/ 5934766 w 5934766"/>
              <a:gd name="connsiteY11" fmla="*/ 1077218 h 1077218"/>
              <a:gd name="connsiteX12" fmla="*/ 5216000 w 5934766"/>
              <a:gd name="connsiteY12" fmla="*/ 1077218 h 1077218"/>
              <a:gd name="connsiteX13" fmla="*/ 4734624 w 5934766"/>
              <a:gd name="connsiteY13" fmla="*/ 1077218 h 1077218"/>
              <a:gd name="connsiteX14" fmla="*/ 4134554 w 5934766"/>
              <a:gd name="connsiteY14" fmla="*/ 1077218 h 1077218"/>
              <a:gd name="connsiteX15" fmla="*/ 3593831 w 5934766"/>
              <a:gd name="connsiteY15" fmla="*/ 1077218 h 1077218"/>
              <a:gd name="connsiteX16" fmla="*/ 2934412 w 5934766"/>
              <a:gd name="connsiteY16" fmla="*/ 1077218 h 1077218"/>
              <a:gd name="connsiteX17" fmla="*/ 2274994 w 5934766"/>
              <a:gd name="connsiteY17" fmla="*/ 1077218 h 1077218"/>
              <a:gd name="connsiteX18" fmla="*/ 1734271 w 5934766"/>
              <a:gd name="connsiteY18" fmla="*/ 1077218 h 1077218"/>
              <a:gd name="connsiteX19" fmla="*/ 956157 w 5934766"/>
              <a:gd name="connsiteY19" fmla="*/ 1077218 h 1077218"/>
              <a:gd name="connsiteX20" fmla="*/ 0 w 5934766"/>
              <a:gd name="connsiteY20" fmla="*/ 1077218 h 1077218"/>
              <a:gd name="connsiteX21" fmla="*/ 0 w 5934766"/>
              <a:gd name="connsiteY21" fmla="*/ 560153 h 1077218"/>
              <a:gd name="connsiteX22" fmla="*/ 0 w 5934766"/>
              <a:gd name="connsiteY2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34766" h="1077218" fill="none" extrusionOk="0">
                <a:moveTo>
                  <a:pt x="0" y="0"/>
                </a:moveTo>
                <a:cubicBezTo>
                  <a:pt x="245822" y="4698"/>
                  <a:pt x="372308" y="15711"/>
                  <a:pt x="540723" y="0"/>
                </a:cubicBezTo>
                <a:cubicBezTo>
                  <a:pt x="709138" y="-15711"/>
                  <a:pt x="1016973" y="-25347"/>
                  <a:pt x="1200142" y="0"/>
                </a:cubicBezTo>
                <a:cubicBezTo>
                  <a:pt x="1383311" y="25347"/>
                  <a:pt x="1630037" y="12870"/>
                  <a:pt x="1978255" y="0"/>
                </a:cubicBezTo>
                <a:cubicBezTo>
                  <a:pt x="2326473" y="-12870"/>
                  <a:pt x="2441277" y="-6685"/>
                  <a:pt x="2578326" y="0"/>
                </a:cubicBezTo>
                <a:cubicBezTo>
                  <a:pt x="2715375" y="6685"/>
                  <a:pt x="2917551" y="-5215"/>
                  <a:pt x="3237745" y="0"/>
                </a:cubicBezTo>
                <a:cubicBezTo>
                  <a:pt x="3557939" y="5215"/>
                  <a:pt x="3531036" y="-12920"/>
                  <a:pt x="3778468" y="0"/>
                </a:cubicBezTo>
                <a:cubicBezTo>
                  <a:pt x="4025900" y="12920"/>
                  <a:pt x="4220017" y="-28716"/>
                  <a:pt x="4378538" y="0"/>
                </a:cubicBezTo>
                <a:cubicBezTo>
                  <a:pt x="4537059" y="28716"/>
                  <a:pt x="4717063" y="10389"/>
                  <a:pt x="4859914" y="0"/>
                </a:cubicBezTo>
                <a:cubicBezTo>
                  <a:pt x="5002765" y="-10389"/>
                  <a:pt x="5692372" y="-6305"/>
                  <a:pt x="5934766" y="0"/>
                </a:cubicBezTo>
                <a:cubicBezTo>
                  <a:pt x="5929980" y="265279"/>
                  <a:pt x="5943874" y="389207"/>
                  <a:pt x="5934766" y="538609"/>
                </a:cubicBezTo>
                <a:cubicBezTo>
                  <a:pt x="5925658" y="688011"/>
                  <a:pt x="5951071" y="915811"/>
                  <a:pt x="5934766" y="1077218"/>
                </a:cubicBezTo>
                <a:cubicBezTo>
                  <a:pt x="5768523" y="1055737"/>
                  <a:pt x="5378455" y="1087775"/>
                  <a:pt x="5216000" y="1077218"/>
                </a:cubicBezTo>
                <a:cubicBezTo>
                  <a:pt x="5053545" y="1066661"/>
                  <a:pt x="4862516" y="1057325"/>
                  <a:pt x="4734624" y="1077218"/>
                </a:cubicBezTo>
                <a:cubicBezTo>
                  <a:pt x="4606732" y="1097111"/>
                  <a:pt x="4415501" y="1083946"/>
                  <a:pt x="4134554" y="1077218"/>
                </a:cubicBezTo>
                <a:cubicBezTo>
                  <a:pt x="3853607" y="1070491"/>
                  <a:pt x="3851561" y="1098773"/>
                  <a:pt x="3593831" y="1077218"/>
                </a:cubicBezTo>
                <a:cubicBezTo>
                  <a:pt x="3336101" y="1055663"/>
                  <a:pt x="3083455" y="1070840"/>
                  <a:pt x="2934412" y="1077218"/>
                </a:cubicBezTo>
                <a:cubicBezTo>
                  <a:pt x="2785369" y="1083596"/>
                  <a:pt x="2483108" y="1104794"/>
                  <a:pt x="2274994" y="1077218"/>
                </a:cubicBezTo>
                <a:cubicBezTo>
                  <a:pt x="2066880" y="1049642"/>
                  <a:pt x="2002162" y="1051243"/>
                  <a:pt x="1734271" y="1077218"/>
                </a:cubicBezTo>
                <a:cubicBezTo>
                  <a:pt x="1466380" y="1103193"/>
                  <a:pt x="1133788" y="1115101"/>
                  <a:pt x="956157" y="1077218"/>
                </a:cubicBezTo>
                <a:cubicBezTo>
                  <a:pt x="778526" y="1039335"/>
                  <a:pt x="336497" y="1068348"/>
                  <a:pt x="0" y="1077218"/>
                </a:cubicBezTo>
                <a:cubicBezTo>
                  <a:pt x="22619" y="902784"/>
                  <a:pt x="4507" y="748047"/>
                  <a:pt x="0" y="560153"/>
                </a:cubicBezTo>
                <a:cubicBezTo>
                  <a:pt x="-4507" y="372259"/>
                  <a:pt x="17899" y="126467"/>
                  <a:pt x="0" y="0"/>
                </a:cubicBezTo>
                <a:close/>
              </a:path>
              <a:path w="5934766" h="1077218" stroke="0" extrusionOk="0">
                <a:moveTo>
                  <a:pt x="0" y="0"/>
                </a:moveTo>
                <a:cubicBezTo>
                  <a:pt x="299952" y="19486"/>
                  <a:pt x="301623" y="-28686"/>
                  <a:pt x="600071" y="0"/>
                </a:cubicBezTo>
                <a:cubicBezTo>
                  <a:pt x="898519" y="28686"/>
                  <a:pt x="962227" y="-24392"/>
                  <a:pt x="1200142" y="0"/>
                </a:cubicBezTo>
                <a:cubicBezTo>
                  <a:pt x="1438057" y="24392"/>
                  <a:pt x="1678076" y="-16564"/>
                  <a:pt x="1978255" y="0"/>
                </a:cubicBezTo>
                <a:cubicBezTo>
                  <a:pt x="2278434" y="16564"/>
                  <a:pt x="2322508" y="18199"/>
                  <a:pt x="2637674" y="0"/>
                </a:cubicBezTo>
                <a:cubicBezTo>
                  <a:pt x="2952840" y="-18199"/>
                  <a:pt x="3154143" y="35604"/>
                  <a:pt x="3415788" y="0"/>
                </a:cubicBezTo>
                <a:cubicBezTo>
                  <a:pt x="3677433" y="-35604"/>
                  <a:pt x="3801657" y="-22217"/>
                  <a:pt x="4134554" y="0"/>
                </a:cubicBezTo>
                <a:cubicBezTo>
                  <a:pt x="4467451" y="22217"/>
                  <a:pt x="4660598" y="-11422"/>
                  <a:pt x="4793972" y="0"/>
                </a:cubicBezTo>
                <a:cubicBezTo>
                  <a:pt x="4927346" y="11422"/>
                  <a:pt x="5434184" y="-20438"/>
                  <a:pt x="5934766" y="0"/>
                </a:cubicBezTo>
                <a:cubicBezTo>
                  <a:pt x="5925391" y="211197"/>
                  <a:pt x="5939174" y="327438"/>
                  <a:pt x="5934766" y="560153"/>
                </a:cubicBezTo>
                <a:cubicBezTo>
                  <a:pt x="5930358" y="792868"/>
                  <a:pt x="5919590" y="889403"/>
                  <a:pt x="5934766" y="1077218"/>
                </a:cubicBezTo>
                <a:cubicBezTo>
                  <a:pt x="5798746" y="1075368"/>
                  <a:pt x="5602667" y="1093879"/>
                  <a:pt x="5453391" y="1077218"/>
                </a:cubicBezTo>
                <a:cubicBezTo>
                  <a:pt x="5304115" y="1060557"/>
                  <a:pt x="5029531" y="1100209"/>
                  <a:pt x="4793972" y="1077218"/>
                </a:cubicBezTo>
                <a:cubicBezTo>
                  <a:pt x="4558413" y="1054227"/>
                  <a:pt x="4340643" y="1055214"/>
                  <a:pt x="4075206" y="1077218"/>
                </a:cubicBezTo>
                <a:cubicBezTo>
                  <a:pt x="3809769" y="1099222"/>
                  <a:pt x="3653881" y="1072891"/>
                  <a:pt x="3415788" y="1077218"/>
                </a:cubicBezTo>
                <a:cubicBezTo>
                  <a:pt x="3177695" y="1081545"/>
                  <a:pt x="2916549" y="1079122"/>
                  <a:pt x="2756369" y="1077218"/>
                </a:cubicBezTo>
                <a:cubicBezTo>
                  <a:pt x="2596189" y="1075314"/>
                  <a:pt x="2361410" y="1089373"/>
                  <a:pt x="2215646" y="1077218"/>
                </a:cubicBezTo>
                <a:cubicBezTo>
                  <a:pt x="2069882" y="1065063"/>
                  <a:pt x="1791117" y="1059177"/>
                  <a:pt x="1615575" y="1077218"/>
                </a:cubicBezTo>
                <a:cubicBezTo>
                  <a:pt x="1440033" y="1095259"/>
                  <a:pt x="1196609" y="1044706"/>
                  <a:pt x="896809" y="1077218"/>
                </a:cubicBezTo>
                <a:cubicBezTo>
                  <a:pt x="597009" y="1109730"/>
                  <a:pt x="277061" y="1079114"/>
                  <a:pt x="0" y="1077218"/>
                </a:cubicBezTo>
                <a:cubicBezTo>
                  <a:pt x="-2832" y="893759"/>
                  <a:pt x="12858" y="673448"/>
                  <a:pt x="0" y="517065"/>
                </a:cubicBezTo>
                <a:cubicBezTo>
                  <a:pt x="-12858" y="360682"/>
                  <a:pt x="9138" y="14137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5925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PCT = Project Completion Time</a:t>
            </a:r>
          </a:p>
          <a:p>
            <a:r>
              <a:rPr lang="en-US" sz="3200" dirty="0"/>
              <a:t>TS = Training Score</a:t>
            </a:r>
          </a:p>
        </p:txBody>
      </p:sp>
    </p:spTree>
    <p:extLst>
      <p:ext uri="{BB962C8B-B14F-4D97-AF65-F5344CB8AC3E}">
        <p14:creationId xmlns:p14="http://schemas.microsoft.com/office/powerpoint/2010/main" val="20771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Regression refers to the cause-and-effect relationship between two or more variables, where affected variables are dependent variables and causal variables are independent variables.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This relationship is mathematically expressed, highlighting the impact of independent variables on dependent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/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𝑫𝒆𝒑𝒆𝒏𝒅𝒆𝒏𝒕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/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𝑰𝒏𝒅𝒆𝒑𝒆𝒏𝒅𝒆𝒏𝒕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6AF18-431A-ED30-7CBB-098DC4D6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09F3-EF9E-9544-BC84-A0885FD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There is a positive relationship between income and expenditure, i.e. an increase in income increases expenditures.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As increase in income causes an increase in expenditures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“Income” as independent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and “Expenditures” as 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20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 vs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3149E-B407-59CE-EA0E-71232552AA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6189148"/>
              </p:ext>
            </p:extLst>
          </p:nvPr>
        </p:nvGraphicFramePr>
        <p:xfrm>
          <a:off x="266039" y="2028682"/>
          <a:ext cx="14047120" cy="610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560">
                  <a:extLst>
                    <a:ext uri="{9D8B030D-6E8A-4147-A177-3AD203B41FA5}">
                      <a16:colId xmlns:a16="http://schemas.microsoft.com/office/drawing/2014/main" val="4189334057"/>
                    </a:ext>
                  </a:extLst>
                </a:gridCol>
                <a:gridCol w="7023560">
                  <a:extLst>
                    <a:ext uri="{9D8B030D-6E8A-4147-A177-3AD203B41FA5}">
                      <a16:colId xmlns:a16="http://schemas.microsoft.com/office/drawing/2014/main" val="2818283863"/>
                    </a:ext>
                  </a:extLst>
                </a:gridCol>
              </a:tblGrid>
              <a:tr h="6250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01978"/>
                  </a:ext>
                </a:extLst>
              </a:tr>
              <a:tr h="2169297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Correlation is a statistical measure that determines the association between two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Regression describe how to numerically relate an independent variable to the 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16995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There is no dependent variable and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Must be one dependent variable and one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060312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linear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cause and effect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9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42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</a:t>
            </a:r>
            <a:r>
              <a:rPr lang="en-US" sz="3200" dirty="0">
                <a:highlight>
                  <a:srgbClr val="FFFF00"/>
                </a:highlight>
              </a:rPr>
              <a:t>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697665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80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997</TotalTime>
  <Words>1473</Words>
  <Application>Microsoft Office PowerPoint</Application>
  <PresentationFormat>Custom</PresentationFormat>
  <Paragraphs>365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Cambria Math</vt:lpstr>
      <vt:lpstr>Century Schoolbook</vt:lpstr>
      <vt:lpstr>Georgia</vt:lpstr>
      <vt:lpstr>Trebuchet MS</vt:lpstr>
      <vt:lpstr>Wingdings</vt:lpstr>
      <vt:lpstr>Wood Type</vt:lpstr>
      <vt:lpstr>Regression</vt:lpstr>
      <vt:lpstr>Regression</vt:lpstr>
      <vt:lpstr>Regression</vt:lpstr>
      <vt:lpstr>Regression</vt:lpstr>
      <vt:lpstr>Regression</vt:lpstr>
      <vt:lpstr>Regression</vt:lpstr>
      <vt:lpstr>Correlation vs Regression</vt:lpstr>
      <vt:lpstr>Types of Regression</vt:lpstr>
      <vt:lpstr>Types of Regression</vt:lpstr>
      <vt:lpstr>Types of Regression</vt:lpstr>
      <vt:lpstr>Types of Regression</vt:lpstr>
      <vt:lpstr>Types of Regression</vt:lpstr>
      <vt:lpstr>Types of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Example</vt:lpstr>
      <vt:lpstr>Example</vt:lpstr>
      <vt:lpstr>Example</vt:lpstr>
      <vt:lpstr>Example</vt:lpstr>
      <vt:lpstr>Self practice</vt:lpstr>
      <vt:lpstr>Goodness of Fit</vt:lpstr>
      <vt:lpstr>Coefficient of determination</vt:lpstr>
      <vt:lpstr>Coefficient of determination</vt:lpstr>
      <vt:lpstr>Coefficient of determination</vt:lpstr>
      <vt:lpstr>Coefficient of determination</vt:lpstr>
      <vt:lpstr>Error Calculation</vt:lpstr>
      <vt:lpstr>Properties of Regression Coefficients</vt:lpstr>
      <vt:lpstr>Self Practice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725</cp:revision>
  <dcterms:created xsi:type="dcterms:W3CDTF">2023-10-05T14:06:45Z</dcterms:created>
  <dcterms:modified xsi:type="dcterms:W3CDTF">2024-09-10T13:17:26Z</dcterms:modified>
</cp:coreProperties>
</file>