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7" r:id="rId4"/>
    <p:sldId id="408" r:id="rId5"/>
    <p:sldId id="409" r:id="rId6"/>
    <p:sldId id="410" r:id="rId7"/>
    <p:sldId id="411" r:id="rId8"/>
    <p:sldId id="412" r:id="rId9"/>
    <p:sldId id="413" r:id="rId10"/>
    <p:sldId id="414" r:id="rId11"/>
    <p:sldId id="415" r:id="rId12"/>
    <p:sldId id="416" r:id="rId13"/>
    <p:sldId id="417" r:id="rId14"/>
    <p:sldId id="431"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363" r:id="rId2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12/30/2024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12/30/2024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12/30/2024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Introduction to Sampling</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 methods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two types of sampling methods,</a:t>
            </a:r>
          </a:p>
          <a:p>
            <a:pPr algn="just"/>
            <a:endParaRPr lang="en-US" sz="3200" dirty="0"/>
          </a:p>
          <a:p>
            <a:pPr marL="514350" indent="-514350" algn="just">
              <a:buFont typeface="+mj-lt"/>
              <a:buAutoNum type="alphaLcParenR"/>
            </a:pPr>
            <a:r>
              <a:rPr lang="en-US" sz="3200" dirty="0"/>
              <a:t>Probability Sampling</a:t>
            </a:r>
          </a:p>
          <a:p>
            <a:pPr marL="514350" indent="-514350" algn="just">
              <a:buFont typeface="+mj-lt"/>
              <a:buAutoNum type="alphaLcParenR"/>
            </a:pPr>
            <a:endParaRPr lang="en-US" sz="3200" dirty="0"/>
          </a:p>
          <a:p>
            <a:pPr marL="514350" indent="-514350" algn="just">
              <a:buFont typeface="+mj-lt"/>
              <a:buAutoNum type="alphaLcParenR"/>
            </a:pPr>
            <a:r>
              <a:rPr lang="en-US" sz="3200" dirty="0"/>
              <a:t>Non probability sampling</a:t>
            </a:r>
          </a:p>
        </p:txBody>
      </p:sp>
      <p:sp>
        <p:nvSpPr>
          <p:cNvPr id="4" name="TextBox 3">
            <a:extLst>
              <a:ext uri="{FF2B5EF4-FFF2-40B4-BE49-F238E27FC236}">
                <a16:creationId xmlns:a16="http://schemas.microsoft.com/office/drawing/2014/main" id="{A4F88E4B-B14F-62A8-0D7E-EA7AC7219E45}"/>
              </a:ext>
            </a:extLst>
          </p:cNvPr>
          <p:cNvSpPr txBox="1"/>
          <p:nvPr/>
        </p:nvSpPr>
        <p:spPr>
          <a:xfrm>
            <a:off x="5589727" y="3428533"/>
            <a:ext cx="5607008" cy="523220"/>
          </a:xfrm>
          <a:custGeom>
            <a:avLst/>
            <a:gdLst>
              <a:gd name="connsiteX0" fmla="*/ 0 w 5607008"/>
              <a:gd name="connsiteY0" fmla="*/ 0 h 523220"/>
              <a:gd name="connsiteX1" fmla="*/ 623001 w 5607008"/>
              <a:gd name="connsiteY1" fmla="*/ 0 h 523220"/>
              <a:gd name="connsiteX2" fmla="*/ 1246002 w 5607008"/>
              <a:gd name="connsiteY2" fmla="*/ 0 h 523220"/>
              <a:gd name="connsiteX3" fmla="*/ 1925073 w 5607008"/>
              <a:gd name="connsiteY3" fmla="*/ 0 h 523220"/>
              <a:gd name="connsiteX4" fmla="*/ 2604144 w 5607008"/>
              <a:gd name="connsiteY4" fmla="*/ 0 h 523220"/>
              <a:gd name="connsiteX5" fmla="*/ 3171075 w 5607008"/>
              <a:gd name="connsiteY5" fmla="*/ 0 h 523220"/>
              <a:gd name="connsiteX6" fmla="*/ 3850145 w 5607008"/>
              <a:gd name="connsiteY6" fmla="*/ 0 h 523220"/>
              <a:gd name="connsiteX7" fmla="*/ 4529216 w 5607008"/>
              <a:gd name="connsiteY7" fmla="*/ 0 h 523220"/>
              <a:gd name="connsiteX8" fmla="*/ 5607008 w 5607008"/>
              <a:gd name="connsiteY8" fmla="*/ 0 h 523220"/>
              <a:gd name="connsiteX9" fmla="*/ 5607008 w 5607008"/>
              <a:gd name="connsiteY9" fmla="*/ 523220 h 523220"/>
              <a:gd name="connsiteX10" fmla="*/ 4984007 w 5607008"/>
              <a:gd name="connsiteY10" fmla="*/ 523220 h 523220"/>
              <a:gd name="connsiteX11" fmla="*/ 4248866 w 5607008"/>
              <a:gd name="connsiteY11" fmla="*/ 523220 h 523220"/>
              <a:gd name="connsiteX12" fmla="*/ 3738005 w 5607008"/>
              <a:gd name="connsiteY12" fmla="*/ 523220 h 523220"/>
              <a:gd name="connsiteX13" fmla="*/ 3002864 w 5607008"/>
              <a:gd name="connsiteY13" fmla="*/ 523220 h 523220"/>
              <a:gd name="connsiteX14" fmla="*/ 2435933 w 5607008"/>
              <a:gd name="connsiteY14" fmla="*/ 523220 h 523220"/>
              <a:gd name="connsiteX15" fmla="*/ 1700792 w 5607008"/>
              <a:gd name="connsiteY15" fmla="*/ 523220 h 523220"/>
              <a:gd name="connsiteX16" fmla="*/ 1133862 w 5607008"/>
              <a:gd name="connsiteY16" fmla="*/ 523220 h 523220"/>
              <a:gd name="connsiteX17" fmla="*/ 0 w 5607008"/>
              <a:gd name="connsiteY17" fmla="*/ 523220 h 523220"/>
              <a:gd name="connsiteX18" fmla="*/ 0 w 5607008"/>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7008" h="523220" fill="none" extrusionOk="0">
                <a:moveTo>
                  <a:pt x="0" y="0"/>
                </a:moveTo>
                <a:cubicBezTo>
                  <a:pt x="154131" y="-21735"/>
                  <a:pt x="459408" y="18230"/>
                  <a:pt x="623001" y="0"/>
                </a:cubicBezTo>
                <a:cubicBezTo>
                  <a:pt x="786594" y="-18230"/>
                  <a:pt x="984034" y="-4232"/>
                  <a:pt x="1246002" y="0"/>
                </a:cubicBezTo>
                <a:cubicBezTo>
                  <a:pt x="1507970" y="4232"/>
                  <a:pt x="1619882" y="-23095"/>
                  <a:pt x="1925073" y="0"/>
                </a:cubicBezTo>
                <a:cubicBezTo>
                  <a:pt x="2230264" y="23095"/>
                  <a:pt x="2417556" y="1032"/>
                  <a:pt x="2604144" y="0"/>
                </a:cubicBezTo>
                <a:cubicBezTo>
                  <a:pt x="2790732" y="-1032"/>
                  <a:pt x="2941714" y="26437"/>
                  <a:pt x="3171075" y="0"/>
                </a:cubicBezTo>
                <a:cubicBezTo>
                  <a:pt x="3400436" y="-26437"/>
                  <a:pt x="3664864" y="29797"/>
                  <a:pt x="3850145" y="0"/>
                </a:cubicBezTo>
                <a:cubicBezTo>
                  <a:pt x="4035426" y="-29797"/>
                  <a:pt x="4301276" y="-27020"/>
                  <a:pt x="4529216" y="0"/>
                </a:cubicBezTo>
                <a:cubicBezTo>
                  <a:pt x="4757156" y="27020"/>
                  <a:pt x="5247156" y="-41732"/>
                  <a:pt x="5607008" y="0"/>
                </a:cubicBezTo>
                <a:cubicBezTo>
                  <a:pt x="5629944" y="164336"/>
                  <a:pt x="5610577" y="395037"/>
                  <a:pt x="5607008" y="523220"/>
                </a:cubicBezTo>
                <a:cubicBezTo>
                  <a:pt x="5420100" y="516892"/>
                  <a:pt x="5263989" y="515052"/>
                  <a:pt x="4984007" y="523220"/>
                </a:cubicBezTo>
                <a:cubicBezTo>
                  <a:pt x="4704025" y="531388"/>
                  <a:pt x="4483186" y="501496"/>
                  <a:pt x="4248866" y="523220"/>
                </a:cubicBezTo>
                <a:cubicBezTo>
                  <a:pt x="4014546" y="544944"/>
                  <a:pt x="3903657" y="541377"/>
                  <a:pt x="3738005" y="523220"/>
                </a:cubicBezTo>
                <a:cubicBezTo>
                  <a:pt x="3572353" y="505063"/>
                  <a:pt x="3312059" y="534778"/>
                  <a:pt x="3002864" y="523220"/>
                </a:cubicBezTo>
                <a:cubicBezTo>
                  <a:pt x="2693669" y="511662"/>
                  <a:pt x="2668303" y="521443"/>
                  <a:pt x="2435933" y="523220"/>
                </a:cubicBezTo>
                <a:cubicBezTo>
                  <a:pt x="2203563" y="524997"/>
                  <a:pt x="1916175" y="535360"/>
                  <a:pt x="1700792" y="523220"/>
                </a:cubicBezTo>
                <a:cubicBezTo>
                  <a:pt x="1485409" y="511080"/>
                  <a:pt x="1325002" y="498557"/>
                  <a:pt x="1133862" y="523220"/>
                </a:cubicBezTo>
                <a:cubicBezTo>
                  <a:pt x="942722" y="547884"/>
                  <a:pt x="236095" y="521210"/>
                  <a:pt x="0" y="523220"/>
                </a:cubicBezTo>
                <a:cubicBezTo>
                  <a:pt x="7734" y="271359"/>
                  <a:pt x="22840" y="195705"/>
                  <a:pt x="0" y="0"/>
                </a:cubicBezTo>
                <a:close/>
              </a:path>
              <a:path w="5607008" h="523220" stroke="0" extrusionOk="0">
                <a:moveTo>
                  <a:pt x="0" y="0"/>
                </a:moveTo>
                <a:cubicBezTo>
                  <a:pt x="217198" y="3509"/>
                  <a:pt x="532317" y="-34979"/>
                  <a:pt x="735141" y="0"/>
                </a:cubicBezTo>
                <a:cubicBezTo>
                  <a:pt x="937965" y="34979"/>
                  <a:pt x="1153841" y="21440"/>
                  <a:pt x="1302072" y="0"/>
                </a:cubicBezTo>
                <a:cubicBezTo>
                  <a:pt x="1450303" y="-21440"/>
                  <a:pt x="1623169" y="-1255"/>
                  <a:pt x="1756863" y="0"/>
                </a:cubicBezTo>
                <a:cubicBezTo>
                  <a:pt x="1890557" y="1255"/>
                  <a:pt x="2125996" y="-19931"/>
                  <a:pt x="2379863" y="0"/>
                </a:cubicBezTo>
                <a:cubicBezTo>
                  <a:pt x="2633730" y="19931"/>
                  <a:pt x="2738297" y="-26870"/>
                  <a:pt x="3002864" y="0"/>
                </a:cubicBezTo>
                <a:cubicBezTo>
                  <a:pt x="3267431" y="26870"/>
                  <a:pt x="3360855" y="24348"/>
                  <a:pt x="3569795" y="0"/>
                </a:cubicBezTo>
                <a:cubicBezTo>
                  <a:pt x="3778735" y="-24348"/>
                  <a:pt x="3991346" y="24356"/>
                  <a:pt x="4192796" y="0"/>
                </a:cubicBezTo>
                <a:cubicBezTo>
                  <a:pt x="4394246" y="-24356"/>
                  <a:pt x="4697862" y="30318"/>
                  <a:pt x="4871867" y="0"/>
                </a:cubicBezTo>
                <a:cubicBezTo>
                  <a:pt x="5045872" y="-30318"/>
                  <a:pt x="5457549" y="-31639"/>
                  <a:pt x="5607008" y="0"/>
                </a:cubicBezTo>
                <a:cubicBezTo>
                  <a:pt x="5584412" y="174902"/>
                  <a:pt x="5592090" y="330165"/>
                  <a:pt x="5607008" y="523220"/>
                </a:cubicBezTo>
                <a:cubicBezTo>
                  <a:pt x="5460137" y="545427"/>
                  <a:pt x="5259720" y="520408"/>
                  <a:pt x="5096147" y="523220"/>
                </a:cubicBezTo>
                <a:cubicBezTo>
                  <a:pt x="4932574" y="526032"/>
                  <a:pt x="4608757" y="517551"/>
                  <a:pt x="4361006" y="523220"/>
                </a:cubicBezTo>
                <a:cubicBezTo>
                  <a:pt x="4113255" y="528889"/>
                  <a:pt x="3865056" y="540880"/>
                  <a:pt x="3681935" y="523220"/>
                </a:cubicBezTo>
                <a:cubicBezTo>
                  <a:pt x="3498814" y="505560"/>
                  <a:pt x="3316519" y="525814"/>
                  <a:pt x="3115004" y="523220"/>
                </a:cubicBezTo>
                <a:cubicBezTo>
                  <a:pt x="2913489" y="520626"/>
                  <a:pt x="2722089" y="549022"/>
                  <a:pt x="2379863" y="523220"/>
                </a:cubicBezTo>
                <a:cubicBezTo>
                  <a:pt x="2037637" y="497418"/>
                  <a:pt x="2051438" y="528776"/>
                  <a:pt x="1925073" y="523220"/>
                </a:cubicBezTo>
                <a:cubicBezTo>
                  <a:pt x="1798708" y="517665"/>
                  <a:pt x="1464218" y="491247"/>
                  <a:pt x="1246002" y="523220"/>
                </a:cubicBezTo>
                <a:cubicBezTo>
                  <a:pt x="1027786" y="555193"/>
                  <a:pt x="957108" y="507808"/>
                  <a:pt x="791211" y="523220"/>
                </a:cubicBezTo>
                <a:cubicBezTo>
                  <a:pt x="625314" y="538632"/>
                  <a:pt x="368859" y="487166"/>
                  <a:pt x="0" y="523220"/>
                </a:cubicBezTo>
                <a:cubicBezTo>
                  <a:pt x="-17261" y="322349"/>
                  <a:pt x="-16362" y="25357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800" dirty="0"/>
              <a:t>Principle of randomization is used</a:t>
            </a:r>
          </a:p>
        </p:txBody>
      </p:sp>
      <p:sp>
        <p:nvSpPr>
          <p:cNvPr id="5" name="TextBox 4">
            <a:extLst>
              <a:ext uri="{FF2B5EF4-FFF2-40B4-BE49-F238E27FC236}">
                <a16:creationId xmlns:a16="http://schemas.microsoft.com/office/drawing/2014/main" id="{C2C2D068-CE78-3F6F-2C15-1C823BADABEE}"/>
              </a:ext>
            </a:extLst>
          </p:cNvPr>
          <p:cNvSpPr txBox="1"/>
          <p:nvPr/>
        </p:nvSpPr>
        <p:spPr>
          <a:xfrm>
            <a:off x="6451253" y="4629215"/>
            <a:ext cx="6275702" cy="523220"/>
          </a:xfrm>
          <a:custGeom>
            <a:avLst/>
            <a:gdLst>
              <a:gd name="connsiteX0" fmla="*/ 0 w 6275702"/>
              <a:gd name="connsiteY0" fmla="*/ 0 h 523220"/>
              <a:gd name="connsiteX1" fmla="*/ 697300 w 6275702"/>
              <a:gd name="connsiteY1" fmla="*/ 0 h 523220"/>
              <a:gd name="connsiteX2" fmla="*/ 1394600 w 6275702"/>
              <a:gd name="connsiteY2" fmla="*/ 0 h 523220"/>
              <a:gd name="connsiteX3" fmla="*/ 2154658 w 6275702"/>
              <a:gd name="connsiteY3" fmla="*/ 0 h 523220"/>
              <a:gd name="connsiteX4" fmla="*/ 2914715 w 6275702"/>
              <a:gd name="connsiteY4" fmla="*/ 0 h 523220"/>
              <a:gd name="connsiteX5" fmla="*/ 3549258 w 6275702"/>
              <a:gd name="connsiteY5" fmla="*/ 0 h 523220"/>
              <a:gd name="connsiteX6" fmla="*/ 4309315 w 6275702"/>
              <a:gd name="connsiteY6" fmla="*/ 0 h 523220"/>
              <a:gd name="connsiteX7" fmla="*/ 5069373 w 6275702"/>
              <a:gd name="connsiteY7" fmla="*/ 0 h 523220"/>
              <a:gd name="connsiteX8" fmla="*/ 6275702 w 6275702"/>
              <a:gd name="connsiteY8" fmla="*/ 0 h 523220"/>
              <a:gd name="connsiteX9" fmla="*/ 6275702 w 6275702"/>
              <a:gd name="connsiteY9" fmla="*/ 523220 h 523220"/>
              <a:gd name="connsiteX10" fmla="*/ 5578402 w 6275702"/>
              <a:gd name="connsiteY10" fmla="*/ 523220 h 523220"/>
              <a:gd name="connsiteX11" fmla="*/ 4755588 w 6275702"/>
              <a:gd name="connsiteY11" fmla="*/ 523220 h 523220"/>
              <a:gd name="connsiteX12" fmla="*/ 4183801 w 6275702"/>
              <a:gd name="connsiteY12" fmla="*/ 523220 h 523220"/>
              <a:gd name="connsiteX13" fmla="*/ 3360987 w 6275702"/>
              <a:gd name="connsiteY13" fmla="*/ 523220 h 523220"/>
              <a:gd name="connsiteX14" fmla="*/ 2726444 w 6275702"/>
              <a:gd name="connsiteY14" fmla="*/ 523220 h 523220"/>
              <a:gd name="connsiteX15" fmla="*/ 1903630 w 6275702"/>
              <a:gd name="connsiteY15" fmla="*/ 523220 h 523220"/>
              <a:gd name="connsiteX16" fmla="*/ 1269086 w 6275702"/>
              <a:gd name="connsiteY16" fmla="*/ 523220 h 523220"/>
              <a:gd name="connsiteX17" fmla="*/ 0 w 6275702"/>
              <a:gd name="connsiteY17" fmla="*/ 523220 h 523220"/>
              <a:gd name="connsiteX18" fmla="*/ 0 w 6275702"/>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75702" h="523220" fill="none" extrusionOk="0">
                <a:moveTo>
                  <a:pt x="0" y="0"/>
                </a:moveTo>
                <a:cubicBezTo>
                  <a:pt x="177227" y="22276"/>
                  <a:pt x="474869" y="3677"/>
                  <a:pt x="697300" y="0"/>
                </a:cubicBezTo>
                <a:cubicBezTo>
                  <a:pt x="919731" y="-3677"/>
                  <a:pt x="1246445" y="-20200"/>
                  <a:pt x="1394600" y="0"/>
                </a:cubicBezTo>
                <a:cubicBezTo>
                  <a:pt x="1542755" y="20200"/>
                  <a:pt x="1799175" y="-20212"/>
                  <a:pt x="2154658" y="0"/>
                </a:cubicBezTo>
                <a:cubicBezTo>
                  <a:pt x="2510141" y="20212"/>
                  <a:pt x="2610049" y="-28364"/>
                  <a:pt x="2914715" y="0"/>
                </a:cubicBezTo>
                <a:cubicBezTo>
                  <a:pt x="3219381" y="28364"/>
                  <a:pt x="3309935" y="3458"/>
                  <a:pt x="3549258" y="0"/>
                </a:cubicBezTo>
                <a:cubicBezTo>
                  <a:pt x="3788581" y="-3458"/>
                  <a:pt x="4058967" y="24145"/>
                  <a:pt x="4309315" y="0"/>
                </a:cubicBezTo>
                <a:cubicBezTo>
                  <a:pt x="4559663" y="-24145"/>
                  <a:pt x="4831906" y="-11883"/>
                  <a:pt x="5069373" y="0"/>
                </a:cubicBezTo>
                <a:cubicBezTo>
                  <a:pt x="5306840" y="11883"/>
                  <a:pt x="5831464" y="-38196"/>
                  <a:pt x="6275702" y="0"/>
                </a:cubicBezTo>
                <a:cubicBezTo>
                  <a:pt x="6298638" y="164336"/>
                  <a:pt x="6279271" y="395037"/>
                  <a:pt x="6275702" y="523220"/>
                </a:cubicBezTo>
                <a:cubicBezTo>
                  <a:pt x="5962611" y="544883"/>
                  <a:pt x="5822451" y="513757"/>
                  <a:pt x="5578402" y="523220"/>
                </a:cubicBezTo>
                <a:cubicBezTo>
                  <a:pt x="5334353" y="532683"/>
                  <a:pt x="5062104" y="523180"/>
                  <a:pt x="4755588" y="523220"/>
                </a:cubicBezTo>
                <a:cubicBezTo>
                  <a:pt x="4449072" y="523260"/>
                  <a:pt x="4313142" y="515710"/>
                  <a:pt x="4183801" y="523220"/>
                </a:cubicBezTo>
                <a:cubicBezTo>
                  <a:pt x="4054460" y="530730"/>
                  <a:pt x="3603266" y="483419"/>
                  <a:pt x="3360987" y="523220"/>
                </a:cubicBezTo>
                <a:cubicBezTo>
                  <a:pt x="3118708" y="563021"/>
                  <a:pt x="2982411" y="498196"/>
                  <a:pt x="2726444" y="523220"/>
                </a:cubicBezTo>
                <a:cubicBezTo>
                  <a:pt x="2470477" y="548244"/>
                  <a:pt x="2296011" y="546819"/>
                  <a:pt x="1903630" y="523220"/>
                </a:cubicBezTo>
                <a:cubicBezTo>
                  <a:pt x="1511249" y="499621"/>
                  <a:pt x="1563762" y="534322"/>
                  <a:pt x="1269086" y="523220"/>
                </a:cubicBezTo>
                <a:cubicBezTo>
                  <a:pt x="974410" y="512118"/>
                  <a:pt x="585677" y="503567"/>
                  <a:pt x="0" y="523220"/>
                </a:cubicBezTo>
                <a:cubicBezTo>
                  <a:pt x="7734" y="271359"/>
                  <a:pt x="22840" y="195705"/>
                  <a:pt x="0" y="0"/>
                </a:cubicBezTo>
                <a:close/>
              </a:path>
              <a:path w="6275702" h="523220" stroke="0" extrusionOk="0">
                <a:moveTo>
                  <a:pt x="0" y="0"/>
                </a:moveTo>
                <a:cubicBezTo>
                  <a:pt x="233267" y="27949"/>
                  <a:pt x="566305" y="-26761"/>
                  <a:pt x="822814" y="0"/>
                </a:cubicBezTo>
                <a:cubicBezTo>
                  <a:pt x="1079323" y="26761"/>
                  <a:pt x="1215746" y="27495"/>
                  <a:pt x="1457357" y="0"/>
                </a:cubicBezTo>
                <a:cubicBezTo>
                  <a:pt x="1698968" y="-27495"/>
                  <a:pt x="1794506" y="18713"/>
                  <a:pt x="1966387" y="0"/>
                </a:cubicBezTo>
                <a:cubicBezTo>
                  <a:pt x="2138268" y="-18713"/>
                  <a:pt x="2317564" y="10834"/>
                  <a:pt x="2663687" y="0"/>
                </a:cubicBezTo>
                <a:cubicBezTo>
                  <a:pt x="3009810" y="-10834"/>
                  <a:pt x="3173164" y="3503"/>
                  <a:pt x="3360987" y="0"/>
                </a:cubicBezTo>
                <a:cubicBezTo>
                  <a:pt x="3548810" y="-3503"/>
                  <a:pt x="3840683" y="26743"/>
                  <a:pt x="3995530" y="0"/>
                </a:cubicBezTo>
                <a:cubicBezTo>
                  <a:pt x="4150377" y="-26743"/>
                  <a:pt x="4348645" y="8970"/>
                  <a:pt x="4692830" y="0"/>
                </a:cubicBezTo>
                <a:cubicBezTo>
                  <a:pt x="5037015" y="-8970"/>
                  <a:pt x="5077670" y="-436"/>
                  <a:pt x="5452888" y="0"/>
                </a:cubicBezTo>
                <a:cubicBezTo>
                  <a:pt x="5828106" y="436"/>
                  <a:pt x="5886667" y="14861"/>
                  <a:pt x="6275702" y="0"/>
                </a:cubicBezTo>
                <a:cubicBezTo>
                  <a:pt x="6253106" y="174902"/>
                  <a:pt x="6260784" y="330165"/>
                  <a:pt x="6275702" y="523220"/>
                </a:cubicBezTo>
                <a:cubicBezTo>
                  <a:pt x="6080958" y="498814"/>
                  <a:pt x="5963163" y="531345"/>
                  <a:pt x="5703916" y="523220"/>
                </a:cubicBezTo>
                <a:cubicBezTo>
                  <a:pt x="5444669" y="515095"/>
                  <a:pt x="5105004" y="525084"/>
                  <a:pt x="4881102" y="523220"/>
                </a:cubicBezTo>
                <a:cubicBezTo>
                  <a:pt x="4657200" y="521356"/>
                  <a:pt x="4370512" y="495147"/>
                  <a:pt x="4121044" y="523220"/>
                </a:cubicBezTo>
                <a:cubicBezTo>
                  <a:pt x="3871576" y="551293"/>
                  <a:pt x="3650100" y="521909"/>
                  <a:pt x="3486501" y="523220"/>
                </a:cubicBezTo>
                <a:cubicBezTo>
                  <a:pt x="3322902" y="524531"/>
                  <a:pt x="2951992" y="496644"/>
                  <a:pt x="2663687" y="523220"/>
                </a:cubicBezTo>
                <a:cubicBezTo>
                  <a:pt x="2375382" y="549796"/>
                  <a:pt x="2397903" y="524093"/>
                  <a:pt x="2154658" y="523220"/>
                </a:cubicBezTo>
                <a:cubicBezTo>
                  <a:pt x="1911413" y="522347"/>
                  <a:pt x="1718439" y="526724"/>
                  <a:pt x="1394600" y="523220"/>
                </a:cubicBezTo>
                <a:cubicBezTo>
                  <a:pt x="1070761" y="519716"/>
                  <a:pt x="1129335" y="498067"/>
                  <a:pt x="885571" y="523220"/>
                </a:cubicBezTo>
                <a:cubicBezTo>
                  <a:pt x="641807" y="548373"/>
                  <a:pt x="196082" y="486959"/>
                  <a:pt x="0" y="523220"/>
                </a:cubicBezTo>
                <a:cubicBezTo>
                  <a:pt x="-17261" y="322349"/>
                  <a:pt x="-16362" y="25357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800" dirty="0"/>
              <a:t>Principle of randomization is not used</a:t>
            </a:r>
          </a:p>
        </p:txBody>
      </p:sp>
    </p:spTree>
    <p:extLst>
      <p:ext uri="{BB962C8B-B14F-4D97-AF65-F5344CB8AC3E}">
        <p14:creationId xmlns:p14="http://schemas.microsoft.com/office/powerpoint/2010/main" val="17496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probability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Four types of probability sampling</a:t>
            </a:r>
          </a:p>
          <a:p>
            <a:pPr algn="just"/>
            <a:endParaRPr lang="en-US" sz="3200" dirty="0"/>
          </a:p>
          <a:p>
            <a:pPr marL="514350" indent="-514350" algn="just">
              <a:buFont typeface="+mj-lt"/>
              <a:buAutoNum type="arabicPeriod"/>
            </a:pPr>
            <a:r>
              <a:rPr lang="en-US" sz="3200" dirty="0"/>
              <a:t>Simple Random Sampling</a:t>
            </a:r>
          </a:p>
          <a:p>
            <a:pPr marL="514350" indent="-514350" algn="just">
              <a:buFont typeface="+mj-lt"/>
              <a:buAutoNum type="arabicPeriod"/>
            </a:pPr>
            <a:r>
              <a:rPr lang="en-US" sz="3200" dirty="0"/>
              <a:t>Systematic Sampling</a:t>
            </a:r>
          </a:p>
          <a:p>
            <a:pPr marL="514350" indent="-514350" algn="just">
              <a:buFont typeface="+mj-lt"/>
              <a:buAutoNum type="arabicPeriod"/>
            </a:pPr>
            <a:r>
              <a:rPr lang="en-US" sz="3200" dirty="0"/>
              <a:t>Cluster Sampling</a:t>
            </a:r>
          </a:p>
          <a:p>
            <a:pPr marL="514350" indent="-514350" algn="just">
              <a:buFont typeface="+mj-lt"/>
              <a:buAutoNum type="arabicPeriod"/>
            </a:pPr>
            <a:r>
              <a:rPr lang="en-US" sz="3200" dirty="0"/>
              <a:t>Stratified Sampling</a:t>
            </a:r>
          </a:p>
        </p:txBody>
      </p:sp>
    </p:spTree>
    <p:extLst>
      <p:ext uri="{BB962C8B-B14F-4D97-AF65-F5344CB8AC3E}">
        <p14:creationId xmlns:p14="http://schemas.microsoft.com/office/powerpoint/2010/main" val="38869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Simple Random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simple random sample is a randomly selected subset of a population.</a:t>
            </a:r>
          </a:p>
          <a:p>
            <a:pPr algn="just"/>
            <a:endParaRPr lang="en-US" sz="3200" dirty="0"/>
          </a:p>
          <a:p>
            <a:pPr algn="just"/>
            <a:r>
              <a:rPr lang="en-US" sz="3200" dirty="0"/>
              <a:t>In this sampling method, each member of the population has an exactly equal chance of being selected.</a:t>
            </a:r>
          </a:p>
          <a:p>
            <a:pPr algn="just"/>
            <a:endParaRPr lang="en-US" sz="3200" dirty="0"/>
          </a:p>
          <a:p>
            <a:pPr algn="just"/>
            <a:r>
              <a:rPr lang="en-US" sz="3200" dirty="0"/>
              <a:t>This method is the most straightforward of all the probability sampling methods</a:t>
            </a:r>
          </a:p>
        </p:txBody>
      </p:sp>
    </p:spTree>
    <p:extLst>
      <p:ext uri="{BB962C8B-B14F-4D97-AF65-F5344CB8AC3E}">
        <p14:creationId xmlns:p14="http://schemas.microsoft.com/office/powerpoint/2010/main" val="272542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Simple Random Sampling</a:t>
            </a:r>
          </a:p>
        </p:txBody>
      </p:sp>
      <p:pic>
        <p:nvPicPr>
          <p:cNvPr id="6" name="Content Placeholder 5">
            <a:extLst>
              <a:ext uri="{FF2B5EF4-FFF2-40B4-BE49-F238E27FC236}">
                <a16:creationId xmlns:a16="http://schemas.microsoft.com/office/drawing/2014/main" id="{44B95ED3-19D0-211B-2198-2A6493A0576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5462"/>
          <a:stretch/>
        </p:blipFill>
        <p:spPr>
          <a:xfrm>
            <a:off x="623159" y="2028683"/>
            <a:ext cx="13384081" cy="4652035"/>
          </a:xfrm>
          <a:custGeom>
            <a:avLst/>
            <a:gdLst>
              <a:gd name="connsiteX0" fmla="*/ 0 w 13384081"/>
              <a:gd name="connsiteY0" fmla="*/ 0 h 4652035"/>
              <a:gd name="connsiteX1" fmla="*/ 936886 w 13384081"/>
              <a:gd name="connsiteY1" fmla="*/ 0 h 4652035"/>
              <a:gd name="connsiteX2" fmla="*/ 1739931 w 13384081"/>
              <a:gd name="connsiteY2" fmla="*/ 0 h 4652035"/>
              <a:gd name="connsiteX3" fmla="*/ 2409135 w 13384081"/>
              <a:gd name="connsiteY3" fmla="*/ 0 h 4652035"/>
              <a:gd name="connsiteX4" fmla="*/ 2944498 w 13384081"/>
              <a:gd name="connsiteY4" fmla="*/ 0 h 4652035"/>
              <a:gd name="connsiteX5" fmla="*/ 3479861 w 13384081"/>
              <a:gd name="connsiteY5" fmla="*/ 0 h 4652035"/>
              <a:gd name="connsiteX6" fmla="*/ 4149065 w 13384081"/>
              <a:gd name="connsiteY6" fmla="*/ 0 h 4652035"/>
              <a:gd name="connsiteX7" fmla="*/ 4550588 w 13384081"/>
              <a:gd name="connsiteY7" fmla="*/ 0 h 4652035"/>
              <a:gd name="connsiteX8" fmla="*/ 5353632 w 13384081"/>
              <a:gd name="connsiteY8" fmla="*/ 0 h 4652035"/>
              <a:gd name="connsiteX9" fmla="*/ 5621314 w 13384081"/>
              <a:gd name="connsiteY9" fmla="*/ 0 h 4652035"/>
              <a:gd name="connsiteX10" fmla="*/ 6558200 w 13384081"/>
              <a:gd name="connsiteY10" fmla="*/ 0 h 4652035"/>
              <a:gd name="connsiteX11" fmla="*/ 7495085 w 13384081"/>
              <a:gd name="connsiteY11" fmla="*/ 0 h 4652035"/>
              <a:gd name="connsiteX12" fmla="*/ 8431971 w 13384081"/>
              <a:gd name="connsiteY12" fmla="*/ 0 h 4652035"/>
              <a:gd name="connsiteX13" fmla="*/ 8967334 w 13384081"/>
              <a:gd name="connsiteY13" fmla="*/ 0 h 4652035"/>
              <a:gd name="connsiteX14" fmla="*/ 9636538 w 13384081"/>
              <a:gd name="connsiteY14" fmla="*/ 0 h 4652035"/>
              <a:gd name="connsiteX15" fmla="*/ 9904220 w 13384081"/>
              <a:gd name="connsiteY15" fmla="*/ 0 h 4652035"/>
              <a:gd name="connsiteX16" fmla="*/ 10573424 w 13384081"/>
              <a:gd name="connsiteY16" fmla="*/ 0 h 4652035"/>
              <a:gd name="connsiteX17" fmla="*/ 11376469 w 13384081"/>
              <a:gd name="connsiteY17" fmla="*/ 0 h 4652035"/>
              <a:gd name="connsiteX18" fmla="*/ 11777991 w 13384081"/>
              <a:gd name="connsiteY18" fmla="*/ 0 h 4652035"/>
              <a:gd name="connsiteX19" fmla="*/ 12714877 w 13384081"/>
              <a:gd name="connsiteY19" fmla="*/ 0 h 4652035"/>
              <a:gd name="connsiteX20" fmla="*/ 13384081 w 13384081"/>
              <a:gd name="connsiteY20" fmla="*/ 0 h 4652035"/>
              <a:gd name="connsiteX21" fmla="*/ 13384081 w 13384081"/>
              <a:gd name="connsiteY21" fmla="*/ 757617 h 4652035"/>
              <a:gd name="connsiteX22" fmla="*/ 13384081 w 13384081"/>
              <a:gd name="connsiteY22" fmla="*/ 1329153 h 4652035"/>
              <a:gd name="connsiteX23" fmla="*/ 13384081 w 13384081"/>
              <a:gd name="connsiteY23" fmla="*/ 2086770 h 4652035"/>
              <a:gd name="connsiteX24" fmla="*/ 13384081 w 13384081"/>
              <a:gd name="connsiteY24" fmla="*/ 2658306 h 4652035"/>
              <a:gd name="connsiteX25" fmla="*/ 13384081 w 13384081"/>
              <a:gd name="connsiteY25" fmla="*/ 3183321 h 4652035"/>
              <a:gd name="connsiteX26" fmla="*/ 13384081 w 13384081"/>
              <a:gd name="connsiteY26" fmla="*/ 3847898 h 4652035"/>
              <a:gd name="connsiteX27" fmla="*/ 13384081 w 13384081"/>
              <a:gd name="connsiteY27" fmla="*/ 4652035 h 4652035"/>
              <a:gd name="connsiteX28" fmla="*/ 12581036 w 13384081"/>
              <a:gd name="connsiteY28" fmla="*/ 4652035 h 4652035"/>
              <a:gd name="connsiteX29" fmla="*/ 12179514 w 13384081"/>
              <a:gd name="connsiteY29" fmla="*/ 4652035 h 4652035"/>
              <a:gd name="connsiteX30" fmla="*/ 11777991 w 13384081"/>
              <a:gd name="connsiteY30" fmla="*/ 4652035 h 4652035"/>
              <a:gd name="connsiteX31" fmla="*/ 11510310 w 13384081"/>
              <a:gd name="connsiteY31" fmla="*/ 4652035 h 4652035"/>
              <a:gd name="connsiteX32" fmla="*/ 11242628 w 13384081"/>
              <a:gd name="connsiteY32" fmla="*/ 4652035 h 4652035"/>
              <a:gd name="connsiteX33" fmla="*/ 10974946 w 13384081"/>
              <a:gd name="connsiteY33" fmla="*/ 4652035 h 4652035"/>
              <a:gd name="connsiteX34" fmla="*/ 10305742 w 13384081"/>
              <a:gd name="connsiteY34" fmla="*/ 4652035 h 4652035"/>
              <a:gd name="connsiteX35" fmla="*/ 10038061 w 13384081"/>
              <a:gd name="connsiteY35" fmla="*/ 4652035 h 4652035"/>
              <a:gd name="connsiteX36" fmla="*/ 9636538 w 13384081"/>
              <a:gd name="connsiteY36" fmla="*/ 4652035 h 4652035"/>
              <a:gd name="connsiteX37" fmla="*/ 8967334 w 13384081"/>
              <a:gd name="connsiteY37" fmla="*/ 4652035 h 4652035"/>
              <a:gd name="connsiteX38" fmla="*/ 8699653 w 13384081"/>
              <a:gd name="connsiteY38" fmla="*/ 4652035 h 4652035"/>
              <a:gd name="connsiteX39" fmla="*/ 8030449 w 13384081"/>
              <a:gd name="connsiteY39" fmla="*/ 4652035 h 4652035"/>
              <a:gd name="connsiteX40" fmla="*/ 7762767 w 13384081"/>
              <a:gd name="connsiteY40" fmla="*/ 4652035 h 4652035"/>
              <a:gd name="connsiteX41" fmla="*/ 7093563 w 13384081"/>
              <a:gd name="connsiteY41" fmla="*/ 4652035 h 4652035"/>
              <a:gd name="connsiteX42" fmla="*/ 6156677 w 13384081"/>
              <a:gd name="connsiteY42" fmla="*/ 4652035 h 4652035"/>
              <a:gd name="connsiteX43" fmla="*/ 5353632 w 13384081"/>
              <a:gd name="connsiteY43" fmla="*/ 4652035 h 4652035"/>
              <a:gd name="connsiteX44" fmla="*/ 5085951 w 13384081"/>
              <a:gd name="connsiteY44" fmla="*/ 4652035 h 4652035"/>
              <a:gd name="connsiteX45" fmla="*/ 4550588 w 13384081"/>
              <a:gd name="connsiteY45" fmla="*/ 4652035 h 4652035"/>
              <a:gd name="connsiteX46" fmla="*/ 3881383 w 13384081"/>
              <a:gd name="connsiteY46" fmla="*/ 4652035 h 4652035"/>
              <a:gd name="connsiteX47" fmla="*/ 3078339 w 13384081"/>
              <a:gd name="connsiteY47" fmla="*/ 4652035 h 4652035"/>
              <a:gd name="connsiteX48" fmla="*/ 2275294 w 13384081"/>
              <a:gd name="connsiteY48" fmla="*/ 4652035 h 4652035"/>
              <a:gd name="connsiteX49" fmla="*/ 1472249 w 13384081"/>
              <a:gd name="connsiteY49" fmla="*/ 4652035 h 4652035"/>
              <a:gd name="connsiteX50" fmla="*/ 1204567 w 13384081"/>
              <a:gd name="connsiteY50" fmla="*/ 4652035 h 4652035"/>
              <a:gd name="connsiteX51" fmla="*/ 0 w 13384081"/>
              <a:gd name="connsiteY51" fmla="*/ 4652035 h 4652035"/>
              <a:gd name="connsiteX52" fmla="*/ 0 w 13384081"/>
              <a:gd name="connsiteY52" fmla="*/ 3987459 h 4652035"/>
              <a:gd name="connsiteX53" fmla="*/ 0 w 13384081"/>
              <a:gd name="connsiteY53" fmla="*/ 3462443 h 4652035"/>
              <a:gd name="connsiteX54" fmla="*/ 0 w 13384081"/>
              <a:gd name="connsiteY54" fmla="*/ 2937428 h 4652035"/>
              <a:gd name="connsiteX55" fmla="*/ 0 w 13384081"/>
              <a:gd name="connsiteY55" fmla="*/ 2365892 h 4652035"/>
              <a:gd name="connsiteX56" fmla="*/ 0 w 13384081"/>
              <a:gd name="connsiteY56" fmla="*/ 1794356 h 4652035"/>
              <a:gd name="connsiteX57" fmla="*/ 0 w 13384081"/>
              <a:gd name="connsiteY57" fmla="*/ 1222821 h 4652035"/>
              <a:gd name="connsiteX58" fmla="*/ 0 w 13384081"/>
              <a:gd name="connsiteY58" fmla="*/ 0 h 465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3384081" h="4652035" fill="none" extrusionOk="0">
                <a:moveTo>
                  <a:pt x="0" y="0"/>
                </a:moveTo>
                <a:cubicBezTo>
                  <a:pt x="290466" y="1438"/>
                  <a:pt x="616568" y="30273"/>
                  <a:pt x="936886" y="0"/>
                </a:cubicBezTo>
                <a:cubicBezTo>
                  <a:pt x="1257204" y="-30273"/>
                  <a:pt x="1532008" y="-2741"/>
                  <a:pt x="1739931" y="0"/>
                </a:cubicBezTo>
                <a:cubicBezTo>
                  <a:pt x="1947854" y="2741"/>
                  <a:pt x="2177212" y="6672"/>
                  <a:pt x="2409135" y="0"/>
                </a:cubicBezTo>
                <a:cubicBezTo>
                  <a:pt x="2641058" y="-6672"/>
                  <a:pt x="2801796" y="-25265"/>
                  <a:pt x="2944498" y="0"/>
                </a:cubicBezTo>
                <a:cubicBezTo>
                  <a:pt x="3087200" y="25265"/>
                  <a:pt x="3236879" y="12069"/>
                  <a:pt x="3479861" y="0"/>
                </a:cubicBezTo>
                <a:cubicBezTo>
                  <a:pt x="3722843" y="-12069"/>
                  <a:pt x="3930588" y="2723"/>
                  <a:pt x="4149065" y="0"/>
                </a:cubicBezTo>
                <a:cubicBezTo>
                  <a:pt x="4367542" y="-2723"/>
                  <a:pt x="4384154" y="-12412"/>
                  <a:pt x="4550588" y="0"/>
                </a:cubicBezTo>
                <a:cubicBezTo>
                  <a:pt x="4717022" y="12412"/>
                  <a:pt x="5074345" y="8697"/>
                  <a:pt x="5353632" y="0"/>
                </a:cubicBezTo>
                <a:cubicBezTo>
                  <a:pt x="5632919" y="-8697"/>
                  <a:pt x="5510718" y="137"/>
                  <a:pt x="5621314" y="0"/>
                </a:cubicBezTo>
                <a:cubicBezTo>
                  <a:pt x="5731910" y="-137"/>
                  <a:pt x="6292562" y="19574"/>
                  <a:pt x="6558200" y="0"/>
                </a:cubicBezTo>
                <a:cubicBezTo>
                  <a:pt x="6823838" y="-19574"/>
                  <a:pt x="7283805" y="-6584"/>
                  <a:pt x="7495085" y="0"/>
                </a:cubicBezTo>
                <a:cubicBezTo>
                  <a:pt x="7706366" y="6584"/>
                  <a:pt x="8123929" y="1605"/>
                  <a:pt x="8431971" y="0"/>
                </a:cubicBezTo>
                <a:cubicBezTo>
                  <a:pt x="8740013" y="-1605"/>
                  <a:pt x="8842092" y="9198"/>
                  <a:pt x="8967334" y="0"/>
                </a:cubicBezTo>
                <a:cubicBezTo>
                  <a:pt x="9092576" y="-9198"/>
                  <a:pt x="9453450" y="613"/>
                  <a:pt x="9636538" y="0"/>
                </a:cubicBezTo>
                <a:cubicBezTo>
                  <a:pt x="9819626" y="-613"/>
                  <a:pt x="9843162" y="161"/>
                  <a:pt x="9904220" y="0"/>
                </a:cubicBezTo>
                <a:cubicBezTo>
                  <a:pt x="9965278" y="-161"/>
                  <a:pt x="10437186" y="-16658"/>
                  <a:pt x="10573424" y="0"/>
                </a:cubicBezTo>
                <a:cubicBezTo>
                  <a:pt x="10709662" y="16658"/>
                  <a:pt x="11213209" y="-31090"/>
                  <a:pt x="11376469" y="0"/>
                </a:cubicBezTo>
                <a:cubicBezTo>
                  <a:pt x="11539730" y="31090"/>
                  <a:pt x="11582404" y="-17387"/>
                  <a:pt x="11777991" y="0"/>
                </a:cubicBezTo>
                <a:cubicBezTo>
                  <a:pt x="11973578" y="17387"/>
                  <a:pt x="12437903" y="-12581"/>
                  <a:pt x="12714877" y="0"/>
                </a:cubicBezTo>
                <a:cubicBezTo>
                  <a:pt x="12991851" y="12581"/>
                  <a:pt x="13169780" y="-30855"/>
                  <a:pt x="13384081" y="0"/>
                </a:cubicBezTo>
                <a:cubicBezTo>
                  <a:pt x="13351751" y="188469"/>
                  <a:pt x="13353181" y="544241"/>
                  <a:pt x="13384081" y="757617"/>
                </a:cubicBezTo>
                <a:cubicBezTo>
                  <a:pt x="13414981" y="970993"/>
                  <a:pt x="13357323" y="1133156"/>
                  <a:pt x="13384081" y="1329153"/>
                </a:cubicBezTo>
                <a:cubicBezTo>
                  <a:pt x="13410839" y="1525150"/>
                  <a:pt x="13364259" y="1808257"/>
                  <a:pt x="13384081" y="2086770"/>
                </a:cubicBezTo>
                <a:cubicBezTo>
                  <a:pt x="13403903" y="2365283"/>
                  <a:pt x="13378134" y="2446025"/>
                  <a:pt x="13384081" y="2658306"/>
                </a:cubicBezTo>
                <a:cubicBezTo>
                  <a:pt x="13390028" y="2870587"/>
                  <a:pt x="13387898" y="2961171"/>
                  <a:pt x="13384081" y="3183321"/>
                </a:cubicBezTo>
                <a:cubicBezTo>
                  <a:pt x="13380264" y="3405472"/>
                  <a:pt x="13370322" y="3699881"/>
                  <a:pt x="13384081" y="3847898"/>
                </a:cubicBezTo>
                <a:cubicBezTo>
                  <a:pt x="13397840" y="3995915"/>
                  <a:pt x="13370190" y="4426412"/>
                  <a:pt x="13384081" y="4652035"/>
                </a:cubicBezTo>
                <a:cubicBezTo>
                  <a:pt x="13041873" y="4685126"/>
                  <a:pt x="12806376" y="4678741"/>
                  <a:pt x="12581036" y="4652035"/>
                </a:cubicBezTo>
                <a:cubicBezTo>
                  <a:pt x="12355696" y="4625329"/>
                  <a:pt x="12301269" y="4650044"/>
                  <a:pt x="12179514" y="4652035"/>
                </a:cubicBezTo>
                <a:cubicBezTo>
                  <a:pt x="12057759" y="4654026"/>
                  <a:pt x="11874127" y="4668788"/>
                  <a:pt x="11777991" y="4652035"/>
                </a:cubicBezTo>
                <a:cubicBezTo>
                  <a:pt x="11681855" y="4635282"/>
                  <a:pt x="11636031" y="4647981"/>
                  <a:pt x="11510310" y="4652035"/>
                </a:cubicBezTo>
                <a:cubicBezTo>
                  <a:pt x="11384589" y="4656089"/>
                  <a:pt x="11343499" y="4659958"/>
                  <a:pt x="11242628" y="4652035"/>
                </a:cubicBezTo>
                <a:cubicBezTo>
                  <a:pt x="11141757" y="4644112"/>
                  <a:pt x="11099500" y="4639313"/>
                  <a:pt x="10974946" y="4652035"/>
                </a:cubicBezTo>
                <a:cubicBezTo>
                  <a:pt x="10850392" y="4664757"/>
                  <a:pt x="10477957" y="4683196"/>
                  <a:pt x="10305742" y="4652035"/>
                </a:cubicBezTo>
                <a:cubicBezTo>
                  <a:pt x="10133527" y="4620874"/>
                  <a:pt x="10164887" y="4659770"/>
                  <a:pt x="10038061" y="4652035"/>
                </a:cubicBezTo>
                <a:cubicBezTo>
                  <a:pt x="9911235" y="4644300"/>
                  <a:pt x="9823445" y="4654043"/>
                  <a:pt x="9636538" y="4652035"/>
                </a:cubicBezTo>
                <a:cubicBezTo>
                  <a:pt x="9449631" y="4650027"/>
                  <a:pt x="9175571" y="4681503"/>
                  <a:pt x="8967334" y="4652035"/>
                </a:cubicBezTo>
                <a:cubicBezTo>
                  <a:pt x="8759097" y="4622567"/>
                  <a:pt x="8796698" y="4661019"/>
                  <a:pt x="8699653" y="4652035"/>
                </a:cubicBezTo>
                <a:cubicBezTo>
                  <a:pt x="8602608" y="4643051"/>
                  <a:pt x="8287220" y="4627453"/>
                  <a:pt x="8030449" y="4652035"/>
                </a:cubicBezTo>
                <a:cubicBezTo>
                  <a:pt x="7773678" y="4676617"/>
                  <a:pt x="7835741" y="4647288"/>
                  <a:pt x="7762767" y="4652035"/>
                </a:cubicBezTo>
                <a:cubicBezTo>
                  <a:pt x="7689793" y="4656782"/>
                  <a:pt x="7417835" y="4651742"/>
                  <a:pt x="7093563" y="4652035"/>
                </a:cubicBezTo>
                <a:cubicBezTo>
                  <a:pt x="6769291" y="4652328"/>
                  <a:pt x="6537799" y="4663811"/>
                  <a:pt x="6156677" y="4652035"/>
                </a:cubicBezTo>
                <a:cubicBezTo>
                  <a:pt x="5775555" y="4640259"/>
                  <a:pt x="5683639" y="4623657"/>
                  <a:pt x="5353632" y="4652035"/>
                </a:cubicBezTo>
                <a:cubicBezTo>
                  <a:pt x="5023626" y="4680413"/>
                  <a:pt x="5187682" y="4658289"/>
                  <a:pt x="5085951" y="4652035"/>
                </a:cubicBezTo>
                <a:cubicBezTo>
                  <a:pt x="4984220" y="4645781"/>
                  <a:pt x="4724515" y="4661949"/>
                  <a:pt x="4550588" y="4652035"/>
                </a:cubicBezTo>
                <a:cubicBezTo>
                  <a:pt x="4376661" y="4642121"/>
                  <a:pt x="4070600" y="4631005"/>
                  <a:pt x="3881383" y="4652035"/>
                </a:cubicBezTo>
                <a:cubicBezTo>
                  <a:pt x="3692167" y="4673065"/>
                  <a:pt x="3460714" y="4682695"/>
                  <a:pt x="3078339" y="4652035"/>
                </a:cubicBezTo>
                <a:cubicBezTo>
                  <a:pt x="2695964" y="4621375"/>
                  <a:pt x="2555846" y="4675337"/>
                  <a:pt x="2275294" y="4652035"/>
                </a:cubicBezTo>
                <a:cubicBezTo>
                  <a:pt x="1994742" y="4628733"/>
                  <a:pt x="1853341" y="4618466"/>
                  <a:pt x="1472249" y="4652035"/>
                </a:cubicBezTo>
                <a:cubicBezTo>
                  <a:pt x="1091157" y="4685604"/>
                  <a:pt x="1305989" y="4650571"/>
                  <a:pt x="1204567" y="4652035"/>
                </a:cubicBezTo>
                <a:cubicBezTo>
                  <a:pt x="1103145" y="4653499"/>
                  <a:pt x="520512" y="4685415"/>
                  <a:pt x="0" y="4652035"/>
                </a:cubicBezTo>
                <a:cubicBezTo>
                  <a:pt x="11359" y="4488662"/>
                  <a:pt x="-54" y="4308677"/>
                  <a:pt x="0" y="3987459"/>
                </a:cubicBezTo>
                <a:cubicBezTo>
                  <a:pt x="54" y="3666241"/>
                  <a:pt x="-5389" y="3720357"/>
                  <a:pt x="0" y="3462443"/>
                </a:cubicBezTo>
                <a:cubicBezTo>
                  <a:pt x="5389" y="3204529"/>
                  <a:pt x="-8402" y="3137568"/>
                  <a:pt x="0" y="2937428"/>
                </a:cubicBezTo>
                <a:cubicBezTo>
                  <a:pt x="8402" y="2737289"/>
                  <a:pt x="20468" y="2531984"/>
                  <a:pt x="0" y="2365892"/>
                </a:cubicBezTo>
                <a:cubicBezTo>
                  <a:pt x="-20468" y="2199800"/>
                  <a:pt x="-26084" y="1954329"/>
                  <a:pt x="0" y="1794356"/>
                </a:cubicBezTo>
                <a:cubicBezTo>
                  <a:pt x="26084" y="1634383"/>
                  <a:pt x="6927" y="1412993"/>
                  <a:pt x="0" y="1222821"/>
                </a:cubicBezTo>
                <a:cubicBezTo>
                  <a:pt x="-6927" y="1032650"/>
                  <a:pt x="39674" y="478472"/>
                  <a:pt x="0" y="0"/>
                </a:cubicBezTo>
                <a:close/>
              </a:path>
              <a:path w="13384081" h="4652035" stroke="0" extrusionOk="0">
                <a:moveTo>
                  <a:pt x="0" y="0"/>
                </a:moveTo>
                <a:cubicBezTo>
                  <a:pt x="464781" y="-16512"/>
                  <a:pt x="724430" y="37758"/>
                  <a:pt x="936886" y="0"/>
                </a:cubicBezTo>
                <a:cubicBezTo>
                  <a:pt x="1149342" y="-37758"/>
                  <a:pt x="1503737" y="-5766"/>
                  <a:pt x="1873771" y="0"/>
                </a:cubicBezTo>
                <a:cubicBezTo>
                  <a:pt x="2243806" y="5766"/>
                  <a:pt x="2407828" y="37809"/>
                  <a:pt x="2676816" y="0"/>
                </a:cubicBezTo>
                <a:cubicBezTo>
                  <a:pt x="2945805" y="-37809"/>
                  <a:pt x="3057181" y="16190"/>
                  <a:pt x="3212179" y="0"/>
                </a:cubicBezTo>
                <a:cubicBezTo>
                  <a:pt x="3367177" y="-16190"/>
                  <a:pt x="3522799" y="-18742"/>
                  <a:pt x="3613702" y="0"/>
                </a:cubicBezTo>
                <a:cubicBezTo>
                  <a:pt x="3704605" y="18742"/>
                  <a:pt x="3833997" y="-17688"/>
                  <a:pt x="4015224" y="0"/>
                </a:cubicBezTo>
                <a:cubicBezTo>
                  <a:pt x="4196451" y="17688"/>
                  <a:pt x="4409490" y="10527"/>
                  <a:pt x="4550588" y="0"/>
                </a:cubicBezTo>
                <a:cubicBezTo>
                  <a:pt x="4691686" y="-10527"/>
                  <a:pt x="5072018" y="45022"/>
                  <a:pt x="5487473" y="0"/>
                </a:cubicBezTo>
                <a:cubicBezTo>
                  <a:pt x="5902928" y="-45022"/>
                  <a:pt x="5881616" y="32630"/>
                  <a:pt x="6156677" y="0"/>
                </a:cubicBezTo>
                <a:cubicBezTo>
                  <a:pt x="6431738" y="-32630"/>
                  <a:pt x="6435702" y="-15783"/>
                  <a:pt x="6558200" y="0"/>
                </a:cubicBezTo>
                <a:cubicBezTo>
                  <a:pt x="6680698" y="15783"/>
                  <a:pt x="6964714" y="-27436"/>
                  <a:pt x="7227404" y="0"/>
                </a:cubicBezTo>
                <a:cubicBezTo>
                  <a:pt x="7490094" y="27436"/>
                  <a:pt x="7517947" y="-12070"/>
                  <a:pt x="7628926" y="0"/>
                </a:cubicBezTo>
                <a:cubicBezTo>
                  <a:pt x="7739905" y="12070"/>
                  <a:pt x="8101004" y="8205"/>
                  <a:pt x="8431971" y="0"/>
                </a:cubicBezTo>
                <a:cubicBezTo>
                  <a:pt x="8762938" y="-8205"/>
                  <a:pt x="9055261" y="-42091"/>
                  <a:pt x="9368857" y="0"/>
                </a:cubicBezTo>
                <a:cubicBezTo>
                  <a:pt x="9682453" y="42091"/>
                  <a:pt x="9862877" y="17845"/>
                  <a:pt x="10305742" y="0"/>
                </a:cubicBezTo>
                <a:cubicBezTo>
                  <a:pt x="10748607" y="-17845"/>
                  <a:pt x="10721249" y="-34923"/>
                  <a:pt x="11108787" y="0"/>
                </a:cubicBezTo>
                <a:cubicBezTo>
                  <a:pt x="11496325" y="34923"/>
                  <a:pt x="11251858" y="13214"/>
                  <a:pt x="11376469" y="0"/>
                </a:cubicBezTo>
                <a:cubicBezTo>
                  <a:pt x="11501080" y="-13214"/>
                  <a:pt x="12001333" y="-29137"/>
                  <a:pt x="12313355" y="0"/>
                </a:cubicBezTo>
                <a:cubicBezTo>
                  <a:pt x="12625377" y="29137"/>
                  <a:pt x="13144480" y="-21583"/>
                  <a:pt x="13384081" y="0"/>
                </a:cubicBezTo>
                <a:cubicBezTo>
                  <a:pt x="13385727" y="173072"/>
                  <a:pt x="13383589" y="421243"/>
                  <a:pt x="13384081" y="571536"/>
                </a:cubicBezTo>
                <a:cubicBezTo>
                  <a:pt x="13384573" y="721829"/>
                  <a:pt x="13392083" y="998537"/>
                  <a:pt x="13384081" y="1329153"/>
                </a:cubicBezTo>
                <a:cubicBezTo>
                  <a:pt x="13376079" y="1659769"/>
                  <a:pt x="13404427" y="1847676"/>
                  <a:pt x="13384081" y="2086770"/>
                </a:cubicBezTo>
                <a:cubicBezTo>
                  <a:pt x="13363735" y="2325864"/>
                  <a:pt x="13373185" y="2393256"/>
                  <a:pt x="13384081" y="2611785"/>
                </a:cubicBezTo>
                <a:cubicBezTo>
                  <a:pt x="13394977" y="2830315"/>
                  <a:pt x="13398652" y="2959551"/>
                  <a:pt x="13384081" y="3136801"/>
                </a:cubicBezTo>
                <a:cubicBezTo>
                  <a:pt x="13369510" y="3314051"/>
                  <a:pt x="13374260" y="3500599"/>
                  <a:pt x="13384081" y="3708336"/>
                </a:cubicBezTo>
                <a:cubicBezTo>
                  <a:pt x="13393902" y="3916074"/>
                  <a:pt x="13359787" y="4234253"/>
                  <a:pt x="13384081" y="4652035"/>
                </a:cubicBezTo>
                <a:cubicBezTo>
                  <a:pt x="13126850" y="4685331"/>
                  <a:pt x="12797782" y="4634981"/>
                  <a:pt x="12447195" y="4652035"/>
                </a:cubicBezTo>
                <a:cubicBezTo>
                  <a:pt x="12096608" y="4669089"/>
                  <a:pt x="11966741" y="4618227"/>
                  <a:pt x="11644150" y="4652035"/>
                </a:cubicBezTo>
                <a:cubicBezTo>
                  <a:pt x="11321559" y="4685843"/>
                  <a:pt x="11149653" y="4641902"/>
                  <a:pt x="10974946" y="4652035"/>
                </a:cubicBezTo>
                <a:cubicBezTo>
                  <a:pt x="10800239" y="4662168"/>
                  <a:pt x="10661517" y="4664059"/>
                  <a:pt x="10439583" y="4652035"/>
                </a:cubicBezTo>
                <a:cubicBezTo>
                  <a:pt x="10217649" y="4640011"/>
                  <a:pt x="9904234" y="4649595"/>
                  <a:pt x="9502698" y="4652035"/>
                </a:cubicBezTo>
                <a:cubicBezTo>
                  <a:pt x="9101162" y="4654475"/>
                  <a:pt x="9322211" y="4648437"/>
                  <a:pt x="9235016" y="4652035"/>
                </a:cubicBezTo>
                <a:cubicBezTo>
                  <a:pt x="9147821" y="4655633"/>
                  <a:pt x="8678412" y="4671065"/>
                  <a:pt x="8298130" y="4652035"/>
                </a:cubicBezTo>
                <a:cubicBezTo>
                  <a:pt x="7917848" y="4633005"/>
                  <a:pt x="8081789" y="4631975"/>
                  <a:pt x="7896608" y="4652035"/>
                </a:cubicBezTo>
                <a:cubicBezTo>
                  <a:pt x="7711427" y="4672095"/>
                  <a:pt x="7387018" y="4628153"/>
                  <a:pt x="7093563" y="4652035"/>
                </a:cubicBezTo>
                <a:cubicBezTo>
                  <a:pt x="6800109" y="4675917"/>
                  <a:pt x="6674746" y="4690237"/>
                  <a:pt x="6290518" y="4652035"/>
                </a:cubicBezTo>
                <a:cubicBezTo>
                  <a:pt x="5906291" y="4613833"/>
                  <a:pt x="5778242" y="4678535"/>
                  <a:pt x="5621314" y="4652035"/>
                </a:cubicBezTo>
                <a:cubicBezTo>
                  <a:pt x="5464386" y="4625535"/>
                  <a:pt x="5379790" y="4667569"/>
                  <a:pt x="5219792" y="4652035"/>
                </a:cubicBezTo>
                <a:cubicBezTo>
                  <a:pt x="5059794" y="4636501"/>
                  <a:pt x="4779601" y="4656070"/>
                  <a:pt x="4550588" y="4652035"/>
                </a:cubicBezTo>
                <a:cubicBezTo>
                  <a:pt x="4321575" y="4648000"/>
                  <a:pt x="3973788" y="4671328"/>
                  <a:pt x="3747543" y="4652035"/>
                </a:cubicBezTo>
                <a:cubicBezTo>
                  <a:pt x="3521299" y="4632742"/>
                  <a:pt x="3494191" y="4669427"/>
                  <a:pt x="3346020" y="4652035"/>
                </a:cubicBezTo>
                <a:cubicBezTo>
                  <a:pt x="3197849" y="4634643"/>
                  <a:pt x="2785446" y="4646369"/>
                  <a:pt x="2409135" y="4652035"/>
                </a:cubicBezTo>
                <a:cubicBezTo>
                  <a:pt x="2032825" y="4657701"/>
                  <a:pt x="2176459" y="4653252"/>
                  <a:pt x="2007612" y="4652035"/>
                </a:cubicBezTo>
                <a:cubicBezTo>
                  <a:pt x="1838765" y="4650818"/>
                  <a:pt x="1784586" y="4671750"/>
                  <a:pt x="1606090" y="4652035"/>
                </a:cubicBezTo>
                <a:cubicBezTo>
                  <a:pt x="1427594" y="4632320"/>
                  <a:pt x="1074015" y="4621573"/>
                  <a:pt x="936886" y="4652035"/>
                </a:cubicBezTo>
                <a:cubicBezTo>
                  <a:pt x="799757" y="4682497"/>
                  <a:pt x="214222" y="4638626"/>
                  <a:pt x="0" y="4652035"/>
                </a:cubicBezTo>
                <a:cubicBezTo>
                  <a:pt x="145" y="4545209"/>
                  <a:pt x="-11217" y="4242946"/>
                  <a:pt x="0" y="4127020"/>
                </a:cubicBezTo>
                <a:cubicBezTo>
                  <a:pt x="11217" y="4011095"/>
                  <a:pt x="21267" y="3740754"/>
                  <a:pt x="0" y="3462443"/>
                </a:cubicBezTo>
                <a:cubicBezTo>
                  <a:pt x="-21267" y="3184132"/>
                  <a:pt x="-450" y="2926625"/>
                  <a:pt x="0" y="2704826"/>
                </a:cubicBezTo>
                <a:cubicBezTo>
                  <a:pt x="450" y="2483027"/>
                  <a:pt x="-27222" y="2295887"/>
                  <a:pt x="0" y="2133290"/>
                </a:cubicBezTo>
                <a:cubicBezTo>
                  <a:pt x="27222" y="1970693"/>
                  <a:pt x="2279" y="1830821"/>
                  <a:pt x="0" y="1608275"/>
                </a:cubicBezTo>
                <a:cubicBezTo>
                  <a:pt x="-2279" y="1385730"/>
                  <a:pt x="-5871" y="1169146"/>
                  <a:pt x="0" y="990219"/>
                </a:cubicBezTo>
                <a:cubicBezTo>
                  <a:pt x="5871" y="811292"/>
                  <a:pt x="45095" y="334294"/>
                  <a:pt x="0" y="0"/>
                </a:cubicBezTo>
                <a:close/>
              </a:path>
            </a:pathLst>
          </a:custGeom>
          <a:ln w="19050">
            <a:solidFill>
              <a:schemeClr val="tx1"/>
            </a:solidFill>
            <a:extLst>
              <a:ext uri="{C807C97D-BFC1-408E-A445-0C87EB9F89A2}">
                <ask:lineSketchStyleProps xmlns:ask="http://schemas.microsoft.com/office/drawing/2018/sketchyshapes" sd="693316214">
                  <ask:type>
                    <ask:lineSketchFreehand/>
                  </ask:type>
                </ask:lineSketchStyleProps>
              </a:ext>
            </a:extLst>
          </a:ln>
        </p:spPr>
      </p:pic>
    </p:spTree>
    <p:extLst>
      <p:ext uri="{BB962C8B-B14F-4D97-AF65-F5344CB8AC3E}">
        <p14:creationId xmlns:p14="http://schemas.microsoft.com/office/powerpoint/2010/main" val="210365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64899-A01F-145F-84E6-0EDA2AA0B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61616D-AF3A-00D1-6A41-025A73C264FC}"/>
              </a:ext>
            </a:extLst>
          </p:cNvPr>
          <p:cNvSpPr>
            <a:spLocks noGrp="1"/>
          </p:cNvSpPr>
          <p:nvPr>
            <p:ph type="title"/>
          </p:nvPr>
        </p:nvSpPr>
        <p:spPr>
          <a:xfrm>
            <a:off x="1283818" y="97470"/>
            <a:ext cx="12070080" cy="1931213"/>
          </a:xfrm>
        </p:spPr>
        <p:txBody>
          <a:bodyPr/>
          <a:lstStyle/>
          <a:p>
            <a:r>
              <a:rPr lang="en-US" dirty="0"/>
              <a:t>Simple Random Sampling</a:t>
            </a:r>
          </a:p>
        </p:txBody>
      </p:sp>
      <p:sp>
        <p:nvSpPr>
          <p:cNvPr id="3" name="Content Placeholder 2">
            <a:extLst>
              <a:ext uri="{FF2B5EF4-FFF2-40B4-BE49-F238E27FC236}">
                <a16:creationId xmlns:a16="http://schemas.microsoft.com/office/drawing/2014/main" id="{12637F0F-C976-6614-4D89-3237EA809A13}"/>
              </a:ext>
            </a:extLst>
          </p:cNvPr>
          <p:cNvSpPr>
            <a:spLocks noGrp="1"/>
          </p:cNvSpPr>
          <p:nvPr>
            <p:ph sz="quarter" idx="13"/>
          </p:nvPr>
        </p:nvSpPr>
        <p:spPr>
          <a:xfrm>
            <a:off x="1096529" y="2123350"/>
            <a:ext cx="12436591" cy="5827953"/>
          </a:xfrm>
        </p:spPr>
        <p:txBody>
          <a:bodyPr>
            <a:normAutofit/>
          </a:bodyPr>
          <a:lstStyle/>
          <a:p>
            <a:pPr algn="just">
              <a:lnSpc>
                <a:spcPct val="150000"/>
              </a:lnSpc>
            </a:pPr>
            <a:r>
              <a:rPr lang="en-US" sz="3200" dirty="0"/>
              <a:t>A university wants to conduct a survey to understand the study habits of undergraduate students across all departments. The university has 5,000 undergraduate students enrolled, and the administration decides to survey 200 students. To ensure fairness, they want each student to have an equal chance of being selected. What sampling technique? How can the university implement this technique to select 200 students?</a:t>
            </a:r>
          </a:p>
        </p:txBody>
      </p:sp>
    </p:spTree>
    <p:extLst>
      <p:ext uri="{BB962C8B-B14F-4D97-AF65-F5344CB8AC3E}">
        <p14:creationId xmlns:p14="http://schemas.microsoft.com/office/powerpoint/2010/main" val="361179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challenges…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You have a complete list of every member of the population.</a:t>
            </a:r>
          </a:p>
          <a:p>
            <a:pPr marL="514350" indent="-514350" algn="just">
              <a:buFont typeface="+mj-lt"/>
              <a:buAutoNum type="arabicPeriod"/>
            </a:pPr>
            <a:endParaRPr lang="en-US" sz="3200" dirty="0"/>
          </a:p>
          <a:p>
            <a:pPr marL="514350" indent="-514350" algn="just">
              <a:buFont typeface="+mj-lt"/>
              <a:buAutoNum type="arabicPeriod"/>
            </a:pPr>
            <a:r>
              <a:rPr lang="en-US" sz="3200" dirty="0"/>
              <a:t>You can contact or access each member of the population if they are selected.</a:t>
            </a:r>
          </a:p>
          <a:p>
            <a:pPr marL="514350" indent="-514350" algn="just">
              <a:buFont typeface="+mj-lt"/>
              <a:buAutoNum type="arabicPeriod"/>
            </a:pPr>
            <a:endParaRPr lang="en-US" sz="3200" dirty="0"/>
          </a:p>
          <a:p>
            <a:pPr marL="514350" indent="-514350" algn="just">
              <a:buFont typeface="+mj-lt"/>
              <a:buAutoNum type="arabicPeriod"/>
            </a:pPr>
            <a:r>
              <a:rPr lang="en-US" sz="3200" dirty="0"/>
              <a:t>You have the time and resources to collect data from the necessary sample size.</a:t>
            </a:r>
          </a:p>
        </p:txBody>
      </p:sp>
      <p:sp>
        <p:nvSpPr>
          <p:cNvPr id="4" name="TextBox 3">
            <a:extLst>
              <a:ext uri="{FF2B5EF4-FFF2-40B4-BE49-F238E27FC236}">
                <a16:creationId xmlns:a16="http://schemas.microsoft.com/office/drawing/2014/main" id="{2DEFEF74-B492-B71D-F023-1018398B22A7}"/>
              </a:ext>
            </a:extLst>
          </p:cNvPr>
          <p:cNvSpPr txBox="1"/>
          <p:nvPr/>
        </p:nvSpPr>
        <p:spPr>
          <a:xfrm>
            <a:off x="6560110" y="6208476"/>
            <a:ext cx="7809034" cy="1815882"/>
          </a:xfrm>
          <a:custGeom>
            <a:avLst/>
            <a:gdLst>
              <a:gd name="connsiteX0" fmla="*/ 0 w 7809034"/>
              <a:gd name="connsiteY0" fmla="*/ 0 h 1815882"/>
              <a:gd name="connsiteX1" fmla="*/ 572662 w 7809034"/>
              <a:gd name="connsiteY1" fmla="*/ 0 h 1815882"/>
              <a:gd name="connsiteX2" fmla="*/ 989144 w 7809034"/>
              <a:gd name="connsiteY2" fmla="*/ 0 h 1815882"/>
              <a:gd name="connsiteX3" fmla="*/ 1483716 w 7809034"/>
              <a:gd name="connsiteY3" fmla="*/ 0 h 1815882"/>
              <a:gd name="connsiteX4" fmla="*/ 1978289 w 7809034"/>
              <a:gd name="connsiteY4" fmla="*/ 0 h 1815882"/>
              <a:gd name="connsiteX5" fmla="*/ 2785222 w 7809034"/>
              <a:gd name="connsiteY5" fmla="*/ 0 h 1815882"/>
              <a:gd name="connsiteX6" fmla="*/ 3514065 w 7809034"/>
              <a:gd name="connsiteY6" fmla="*/ 0 h 1815882"/>
              <a:gd name="connsiteX7" fmla="*/ 4008637 w 7809034"/>
              <a:gd name="connsiteY7" fmla="*/ 0 h 1815882"/>
              <a:gd name="connsiteX8" fmla="*/ 4737481 w 7809034"/>
              <a:gd name="connsiteY8" fmla="*/ 0 h 1815882"/>
              <a:gd name="connsiteX9" fmla="*/ 5310143 w 7809034"/>
              <a:gd name="connsiteY9" fmla="*/ 0 h 1815882"/>
              <a:gd name="connsiteX10" fmla="*/ 5960896 w 7809034"/>
              <a:gd name="connsiteY10" fmla="*/ 0 h 1815882"/>
              <a:gd name="connsiteX11" fmla="*/ 6689739 w 7809034"/>
              <a:gd name="connsiteY11" fmla="*/ 0 h 1815882"/>
              <a:gd name="connsiteX12" fmla="*/ 7184311 w 7809034"/>
              <a:gd name="connsiteY12" fmla="*/ 0 h 1815882"/>
              <a:gd name="connsiteX13" fmla="*/ 7809034 w 7809034"/>
              <a:gd name="connsiteY13" fmla="*/ 0 h 1815882"/>
              <a:gd name="connsiteX14" fmla="*/ 7809034 w 7809034"/>
              <a:gd name="connsiteY14" fmla="*/ 641612 h 1815882"/>
              <a:gd name="connsiteX15" fmla="*/ 7809034 w 7809034"/>
              <a:gd name="connsiteY15" fmla="*/ 1246906 h 1815882"/>
              <a:gd name="connsiteX16" fmla="*/ 7809034 w 7809034"/>
              <a:gd name="connsiteY16" fmla="*/ 1815882 h 1815882"/>
              <a:gd name="connsiteX17" fmla="*/ 7236372 w 7809034"/>
              <a:gd name="connsiteY17" fmla="*/ 1815882 h 1815882"/>
              <a:gd name="connsiteX18" fmla="*/ 6507528 w 7809034"/>
              <a:gd name="connsiteY18" fmla="*/ 1815882 h 1815882"/>
              <a:gd name="connsiteX19" fmla="*/ 5778685 w 7809034"/>
              <a:gd name="connsiteY19" fmla="*/ 1815882 h 1815882"/>
              <a:gd name="connsiteX20" fmla="*/ 5284113 w 7809034"/>
              <a:gd name="connsiteY20" fmla="*/ 1815882 h 1815882"/>
              <a:gd name="connsiteX21" fmla="*/ 4867631 w 7809034"/>
              <a:gd name="connsiteY21" fmla="*/ 1815882 h 1815882"/>
              <a:gd name="connsiteX22" fmla="*/ 4216878 w 7809034"/>
              <a:gd name="connsiteY22" fmla="*/ 1815882 h 1815882"/>
              <a:gd name="connsiteX23" fmla="*/ 3488035 w 7809034"/>
              <a:gd name="connsiteY23" fmla="*/ 1815882 h 1815882"/>
              <a:gd name="connsiteX24" fmla="*/ 2681102 w 7809034"/>
              <a:gd name="connsiteY24" fmla="*/ 1815882 h 1815882"/>
              <a:gd name="connsiteX25" fmla="*/ 1952259 w 7809034"/>
              <a:gd name="connsiteY25" fmla="*/ 1815882 h 1815882"/>
              <a:gd name="connsiteX26" fmla="*/ 1379596 w 7809034"/>
              <a:gd name="connsiteY26" fmla="*/ 1815882 h 1815882"/>
              <a:gd name="connsiteX27" fmla="*/ 963114 w 7809034"/>
              <a:gd name="connsiteY27" fmla="*/ 1815882 h 1815882"/>
              <a:gd name="connsiteX28" fmla="*/ 0 w 7809034"/>
              <a:gd name="connsiteY28" fmla="*/ 1815882 h 1815882"/>
              <a:gd name="connsiteX29" fmla="*/ 0 w 7809034"/>
              <a:gd name="connsiteY29" fmla="*/ 1210588 h 1815882"/>
              <a:gd name="connsiteX30" fmla="*/ 0 w 7809034"/>
              <a:gd name="connsiteY30" fmla="*/ 587135 h 1815882"/>
              <a:gd name="connsiteX31" fmla="*/ 0 w 7809034"/>
              <a:gd name="connsiteY31"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9034" h="1815882" fill="none" extrusionOk="0">
                <a:moveTo>
                  <a:pt x="0" y="0"/>
                </a:moveTo>
                <a:cubicBezTo>
                  <a:pt x="212658" y="-23618"/>
                  <a:pt x="440260" y="23825"/>
                  <a:pt x="572662" y="0"/>
                </a:cubicBezTo>
                <a:cubicBezTo>
                  <a:pt x="705064" y="-23825"/>
                  <a:pt x="847554" y="8595"/>
                  <a:pt x="989144" y="0"/>
                </a:cubicBezTo>
                <a:cubicBezTo>
                  <a:pt x="1130734" y="-8595"/>
                  <a:pt x="1331808" y="1023"/>
                  <a:pt x="1483716" y="0"/>
                </a:cubicBezTo>
                <a:cubicBezTo>
                  <a:pt x="1635624" y="-1023"/>
                  <a:pt x="1831259" y="-16492"/>
                  <a:pt x="1978289" y="0"/>
                </a:cubicBezTo>
                <a:cubicBezTo>
                  <a:pt x="2125319" y="16492"/>
                  <a:pt x="2387233" y="26488"/>
                  <a:pt x="2785222" y="0"/>
                </a:cubicBezTo>
                <a:cubicBezTo>
                  <a:pt x="3183211" y="-26488"/>
                  <a:pt x="3166783" y="19345"/>
                  <a:pt x="3514065" y="0"/>
                </a:cubicBezTo>
                <a:cubicBezTo>
                  <a:pt x="3861347" y="-19345"/>
                  <a:pt x="3888226" y="-22730"/>
                  <a:pt x="4008637" y="0"/>
                </a:cubicBezTo>
                <a:cubicBezTo>
                  <a:pt x="4129048" y="22730"/>
                  <a:pt x="4431767" y="-13884"/>
                  <a:pt x="4737481" y="0"/>
                </a:cubicBezTo>
                <a:cubicBezTo>
                  <a:pt x="5043195" y="13884"/>
                  <a:pt x="5067472" y="-8521"/>
                  <a:pt x="5310143" y="0"/>
                </a:cubicBezTo>
                <a:cubicBezTo>
                  <a:pt x="5552814" y="8521"/>
                  <a:pt x="5700976" y="20641"/>
                  <a:pt x="5960896" y="0"/>
                </a:cubicBezTo>
                <a:cubicBezTo>
                  <a:pt x="6220816" y="-20641"/>
                  <a:pt x="6342375" y="-23910"/>
                  <a:pt x="6689739" y="0"/>
                </a:cubicBezTo>
                <a:cubicBezTo>
                  <a:pt x="7037103" y="23910"/>
                  <a:pt x="7065398" y="22780"/>
                  <a:pt x="7184311" y="0"/>
                </a:cubicBezTo>
                <a:cubicBezTo>
                  <a:pt x="7303224" y="-22780"/>
                  <a:pt x="7628750" y="13896"/>
                  <a:pt x="7809034" y="0"/>
                </a:cubicBezTo>
                <a:cubicBezTo>
                  <a:pt x="7797455" y="245194"/>
                  <a:pt x="7807971" y="388683"/>
                  <a:pt x="7809034" y="641612"/>
                </a:cubicBezTo>
                <a:cubicBezTo>
                  <a:pt x="7810097" y="894541"/>
                  <a:pt x="7825653" y="1111795"/>
                  <a:pt x="7809034" y="1246906"/>
                </a:cubicBezTo>
                <a:cubicBezTo>
                  <a:pt x="7792415" y="1382017"/>
                  <a:pt x="7815285" y="1592595"/>
                  <a:pt x="7809034" y="1815882"/>
                </a:cubicBezTo>
                <a:cubicBezTo>
                  <a:pt x="7688533" y="1794171"/>
                  <a:pt x="7426238" y="1810737"/>
                  <a:pt x="7236372" y="1815882"/>
                </a:cubicBezTo>
                <a:cubicBezTo>
                  <a:pt x="7046506" y="1821027"/>
                  <a:pt x="6767029" y="1829181"/>
                  <a:pt x="6507528" y="1815882"/>
                </a:cubicBezTo>
                <a:cubicBezTo>
                  <a:pt x="6248027" y="1802583"/>
                  <a:pt x="5995507" y="1843124"/>
                  <a:pt x="5778685" y="1815882"/>
                </a:cubicBezTo>
                <a:cubicBezTo>
                  <a:pt x="5561863" y="1788640"/>
                  <a:pt x="5506622" y="1811567"/>
                  <a:pt x="5284113" y="1815882"/>
                </a:cubicBezTo>
                <a:cubicBezTo>
                  <a:pt x="5061604" y="1820197"/>
                  <a:pt x="5021951" y="1814992"/>
                  <a:pt x="4867631" y="1815882"/>
                </a:cubicBezTo>
                <a:cubicBezTo>
                  <a:pt x="4713311" y="1816772"/>
                  <a:pt x="4488585" y="1829934"/>
                  <a:pt x="4216878" y="1815882"/>
                </a:cubicBezTo>
                <a:cubicBezTo>
                  <a:pt x="3945171" y="1801830"/>
                  <a:pt x="3670342" y="1819646"/>
                  <a:pt x="3488035" y="1815882"/>
                </a:cubicBezTo>
                <a:cubicBezTo>
                  <a:pt x="3305728" y="1812118"/>
                  <a:pt x="3003987" y="1803510"/>
                  <a:pt x="2681102" y="1815882"/>
                </a:cubicBezTo>
                <a:cubicBezTo>
                  <a:pt x="2358217" y="1828254"/>
                  <a:pt x="2235200" y="1838000"/>
                  <a:pt x="1952259" y="1815882"/>
                </a:cubicBezTo>
                <a:cubicBezTo>
                  <a:pt x="1669318" y="1793764"/>
                  <a:pt x="1514522" y="1838724"/>
                  <a:pt x="1379596" y="1815882"/>
                </a:cubicBezTo>
                <a:cubicBezTo>
                  <a:pt x="1244670" y="1793040"/>
                  <a:pt x="1142486" y="1799893"/>
                  <a:pt x="963114" y="1815882"/>
                </a:cubicBezTo>
                <a:cubicBezTo>
                  <a:pt x="783742" y="1831871"/>
                  <a:pt x="287788" y="1861310"/>
                  <a:pt x="0" y="1815882"/>
                </a:cubicBezTo>
                <a:cubicBezTo>
                  <a:pt x="28501" y="1527536"/>
                  <a:pt x="13924" y="1395575"/>
                  <a:pt x="0" y="1210588"/>
                </a:cubicBezTo>
                <a:cubicBezTo>
                  <a:pt x="-13924" y="1025601"/>
                  <a:pt x="17135" y="799389"/>
                  <a:pt x="0" y="587135"/>
                </a:cubicBezTo>
                <a:cubicBezTo>
                  <a:pt x="-17135" y="374881"/>
                  <a:pt x="18662" y="243146"/>
                  <a:pt x="0" y="0"/>
                </a:cubicBezTo>
                <a:close/>
              </a:path>
              <a:path w="7809034" h="1815882" stroke="0" extrusionOk="0">
                <a:moveTo>
                  <a:pt x="0" y="0"/>
                </a:moveTo>
                <a:cubicBezTo>
                  <a:pt x="291370" y="-1707"/>
                  <a:pt x="416009" y="-25247"/>
                  <a:pt x="806934" y="0"/>
                </a:cubicBezTo>
                <a:cubicBezTo>
                  <a:pt x="1197859" y="25247"/>
                  <a:pt x="1185569" y="-20345"/>
                  <a:pt x="1379596" y="0"/>
                </a:cubicBezTo>
                <a:cubicBezTo>
                  <a:pt x="1573623" y="20345"/>
                  <a:pt x="1689385" y="11746"/>
                  <a:pt x="1796078" y="0"/>
                </a:cubicBezTo>
                <a:cubicBezTo>
                  <a:pt x="1902771" y="-11746"/>
                  <a:pt x="2135083" y="27841"/>
                  <a:pt x="2446831" y="0"/>
                </a:cubicBezTo>
                <a:cubicBezTo>
                  <a:pt x="2758579" y="-27841"/>
                  <a:pt x="2934586" y="538"/>
                  <a:pt x="3097583" y="0"/>
                </a:cubicBezTo>
                <a:cubicBezTo>
                  <a:pt x="3260580" y="-538"/>
                  <a:pt x="3405530" y="-2786"/>
                  <a:pt x="3670246" y="0"/>
                </a:cubicBezTo>
                <a:cubicBezTo>
                  <a:pt x="3934962" y="2786"/>
                  <a:pt x="4158362" y="-7592"/>
                  <a:pt x="4320999" y="0"/>
                </a:cubicBezTo>
                <a:cubicBezTo>
                  <a:pt x="4483636" y="7592"/>
                  <a:pt x="4830699" y="-17977"/>
                  <a:pt x="5049842" y="0"/>
                </a:cubicBezTo>
                <a:cubicBezTo>
                  <a:pt x="5268985" y="17977"/>
                  <a:pt x="5323478" y="-17316"/>
                  <a:pt x="5544414" y="0"/>
                </a:cubicBezTo>
                <a:cubicBezTo>
                  <a:pt x="5765350" y="17316"/>
                  <a:pt x="6071799" y="27188"/>
                  <a:pt x="6351348" y="0"/>
                </a:cubicBezTo>
                <a:cubicBezTo>
                  <a:pt x="6630897" y="-27188"/>
                  <a:pt x="6607397" y="11728"/>
                  <a:pt x="6845920" y="0"/>
                </a:cubicBezTo>
                <a:cubicBezTo>
                  <a:pt x="7084443" y="-11728"/>
                  <a:pt x="7576527" y="29366"/>
                  <a:pt x="7809034" y="0"/>
                </a:cubicBezTo>
                <a:cubicBezTo>
                  <a:pt x="7789542" y="126519"/>
                  <a:pt x="7823305" y="424428"/>
                  <a:pt x="7809034" y="550818"/>
                </a:cubicBezTo>
                <a:cubicBezTo>
                  <a:pt x="7794763" y="677208"/>
                  <a:pt x="7804136" y="865389"/>
                  <a:pt x="7809034" y="1101635"/>
                </a:cubicBezTo>
                <a:cubicBezTo>
                  <a:pt x="7813932" y="1337881"/>
                  <a:pt x="7789098" y="1577354"/>
                  <a:pt x="7809034" y="1815882"/>
                </a:cubicBezTo>
                <a:cubicBezTo>
                  <a:pt x="7494846" y="1845641"/>
                  <a:pt x="7218884" y="1855813"/>
                  <a:pt x="7002100" y="1815882"/>
                </a:cubicBezTo>
                <a:cubicBezTo>
                  <a:pt x="6785316" y="1775951"/>
                  <a:pt x="6448902" y="1841427"/>
                  <a:pt x="6273257" y="1815882"/>
                </a:cubicBezTo>
                <a:cubicBezTo>
                  <a:pt x="6097612" y="1790337"/>
                  <a:pt x="6035840" y="1807554"/>
                  <a:pt x="5856776" y="1815882"/>
                </a:cubicBezTo>
                <a:cubicBezTo>
                  <a:pt x="5677712" y="1824210"/>
                  <a:pt x="5494075" y="1800038"/>
                  <a:pt x="5362203" y="1815882"/>
                </a:cubicBezTo>
                <a:cubicBezTo>
                  <a:pt x="5230331" y="1831726"/>
                  <a:pt x="5053069" y="1828380"/>
                  <a:pt x="4789541" y="1815882"/>
                </a:cubicBezTo>
                <a:cubicBezTo>
                  <a:pt x="4526013" y="1803384"/>
                  <a:pt x="4375725" y="1831261"/>
                  <a:pt x="4216878" y="1815882"/>
                </a:cubicBezTo>
                <a:cubicBezTo>
                  <a:pt x="4058031" y="1800503"/>
                  <a:pt x="3770167" y="1843096"/>
                  <a:pt x="3644216" y="1815882"/>
                </a:cubicBezTo>
                <a:cubicBezTo>
                  <a:pt x="3518265" y="1788668"/>
                  <a:pt x="3245766" y="1821698"/>
                  <a:pt x="2915373" y="1815882"/>
                </a:cubicBezTo>
                <a:cubicBezTo>
                  <a:pt x="2584980" y="1810066"/>
                  <a:pt x="2514205" y="1807241"/>
                  <a:pt x="2264620" y="1815882"/>
                </a:cubicBezTo>
                <a:cubicBezTo>
                  <a:pt x="2015035" y="1824523"/>
                  <a:pt x="1786283" y="1796716"/>
                  <a:pt x="1613867" y="1815882"/>
                </a:cubicBezTo>
                <a:cubicBezTo>
                  <a:pt x="1441451" y="1835048"/>
                  <a:pt x="1084476" y="1790014"/>
                  <a:pt x="885024" y="1815882"/>
                </a:cubicBezTo>
                <a:cubicBezTo>
                  <a:pt x="685572" y="1841750"/>
                  <a:pt x="397263" y="1810880"/>
                  <a:pt x="0" y="1815882"/>
                </a:cubicBezTo>
                <a:cubicBezTo>
                  <a:pt x="-16297" y="1701888"/>
                  <a:pt x="-22614" y="1505292"/>
                  <a:pt x="0" y="1265064"/>
                </a:cubicBezTo>
                <a:cubicBezTo>
                  <a:pt x="22614" y="1024836"/>
                  <a:pt x="30004" y="827227"/>
                  <a:pt x="0" y="623453"/>
                </a:cubicBezTo>
                <a:cubicBezTo>
                  <a:pt x="-30004" y="419679"/>
                  <a:pt x="12117" y="249209"/>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800"/>
              <a:t>Simple random sampling works best if you have a lot of time and resources to conduct your study, or if you are studying a limited population that can easily be sampled.</a:t>
            </a:r>
            <a:endParaRPr lang="en-US" sz="2800" dirty="0"/>
          </a:p>
        </p:txBody>
      </p:sp>
    </p:spTree>
    <p:extLst>
      <p:ext uri="{BB962C8B-B14F-4D97-AF65-F5344CB8AC3E}">
        <p14:creationId xmlns:p14="http://schemas.microsoft.com/office/powerpoint/2010/main" val="108570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788197"/>
          </a:xfrm>
        </p:spPr>
        <p:txBody>
          <a:bodyPr>
            <a:normAutofit fontScale="92500"/>
          </a:bodyPr>
          <a:lstStyle/>
          <a:p>
            <a:pPr algn="just">
              <a:lnSpc>
                <a:spcPct val="150000"/>
              </a:lnSpc>
            </a:pPr>
            <a:r>
              <a:rPr lang="en-US" sz="3200" dirty="0"/>
              <a:t>Systematic sampling is a probability sampling method in which researchers select members of the population at a </a:t>
            </a:r>
            <a:r>
              <a:rPr lang="en-US" sz="3200" dirty="0">
                <a:solidFill>
                  <a:srgbClr val="FF0000"/>
                </a:solidFill>
              </a:rPr>
              <a:t>regular interval</a:t>
            </a:r>
            <a:r>
              <a:rPr lang="en-US" sz="3200" dirty="0"/>
              <a:t> (or k) determined in advance.</a:t>
            </a:r>
          </a:p>
          <a:p>
            <a:pPr algn="just">
              <a:lnSpc>
                <a:spcPct val="150000"/>
              </a:lnSpc>
            </a:pPr>
            <a:endParaRPr lang="en-US" sz="3200" dirty="0"/>
          </a:p>
          <a:p>
            <a:pPr algn="just">
              <a:lnSpc>
                <a:spcPct val="150000"/>
              </a:lnSpc>
            </a:pPr>
            <a:r>
              <a:rPr lang="en-US" sz="3200" dirty="0"/>
              <a:t>If the population order is random or random-like (e.g., alphabetical), then this method will give you a representative sample that can be used to draw conclusions about your population of interest.</a:t>
            </a:r>
          </a:p>
        </p:txBody>
      </p:sp>
    </p:spTree>
    <p:extLst>
      <p:ext uri="{BB962C8B-B14F-4D97-AF65-F5344CB8AC3E}">
        <p14:creationId xmlns:p14="http://schemas.microsoft.com/office/powerpoint/2010/main" val="2359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pic>
        <p:nvPicPr>
          <p:cNvPr id="5" name="Content Placeholder 4">
            <a:extLst>
              <a:ext uri="{FF2B5EF4-FFF2-40B4-BE49-F238E27FC236}">
                <a16:creationId xmlns:a16="http://schemas.microsoft.com/office/drawing/2014/main" id="{10F9461B-F94C-9220-C8DA-BC78E3E70B6A}"/>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2448"/>
          <a:stretch/>
        </p:blipFill>
        <p:spPr>
          <a:xfrm>
            <a:off x="599920" y="2028683"/>
            <a:ext cx="13430559" cy="4670697"/>
          </a:xfrm>
          <a:custGeom>
            <a:avLst/>
            <a:gdLst>
              <a:gd name="connsiteX0" fmla="*/ 0 w 13430559"/>
              <a:gd name="connsiteY0" fmla="*/ 0 h 4670697"/>
              <a:gd name="connsiteX1" fmla="*/ 940139 w 13430559"/>
              <a:gd name="connsiteY1" fmla="*/ 0 h 4670697"/>
              <a:gd name="connsiteX2" fmla="*/ 1745973 w 13430559"/>
              <a:gd name="connsiteY2" fmla="*/ 0 h 4670697"/>
              <a:gd name="connsiteX3" fmla="*/ 2417501 w 13430559"/>
              <a:gd name="connsiteY3" fmla="*/ 0 h 4670697"/>
              <a:gd name="connsiteX4" fmla="*/ 2954723 w 13430559"/>
              <a:gd name="connsiteY4" fmla="*/ 0 h 4670697"/>
              <a:gd name="connsiteX5" fmla="*/ 3491945 w 13430559"/>
              <a:gd name="connsiteY5" fmla="*/ 0 h 4670697"/>
              <a:gd name="connsiteX6" fmla="*/ 4163473 w 13430559"/>
              <a:gd name="connsiteY6" fmla="*/ 0 h 4670697"/>
              <a:gd name="connsiteX7" fmla="*/ 4566390 w 13430559"/>
              <a:gd name="connsiteY7" fmla="*/ 0 h 4670697"/>
              <a:gd name="connsiteX8" fmla="*/ 5372224 w 13430559"/>
              <a:gd name="connsiteY8" fmla="*/ 0 h 4670697"/>
              <a:gd name="connsiteX9" fmla="*/ 5640835 w 13430559"/>
              <a:gd name="connsiteY9" fmla="*/ 0 h 4670697"/>
              <a:gd name="connsiteX10" fmla="*/ 6580974 w 13430559"/>
              <a:gd name="connsiteY10" fmla="*/ 0 h 4670697"/>
              <a:gd name="connsiteX11" fmla="*/ 7521113 w 13430559"/>
              <a:gd name="connsiteY11" fmla="*/ 0 h 4670697"/>
              <a:gd name="connsiteX12" fmla="*/ 8461252 w 13430559"/>
              <a:gd name="connsiteY12" fmla="*/ 0 h 4670697"/>
              <a:gd name="connsiteX13" fmla="*/ 8998475 w 13430559"/>
              <a:gd name="connsiteY13" fmla="*/ 0 h 4670697"/>
              <a:gd name="connsiteX14" fmla="*/ 9670002 w 13430559"/>
              <a:gd name="connsiteY14" fmla="*/ 0 h 4670697"/>
              <a:gd name="connsiteX15" fmla="*/ 9938614 w 13430559"/>
              <a:gd name="connsiteY15" fmla="*/ 0 h 4670697"/>
              <a:gd name="connsiteX16" fmla="*/ 10610142 w 13430559"/>
              <a:gd name="connsiteY16" fmla="*/ 0 h 4670697"/>
              <a:gd name="connsiteX17" fmla="*/ 11415975 w 13430559"/>
              <a:gd name="connsiteY17" fmla="*/ 0 h 4670697"/>
              <a:gd name="connsiteX18" fmla="*/ 11818892 w 13430559"/>
              <a:gd name="connsiteY18" fmla="*/ 0 h 4670697"/>
              <a:gd name="connsiteX19" fmla="*/ 12759031 w 13430559"/>
              <a:gd name="connsiteY19" fmla="*/ 0 h 4670697"/>
              <a:gd name="connsiteX20" fmla="*/ 13430559 w 13430559"/>
              <a:gd name="connsiteY20" fmla="*/ 0 h 4670697"/>
              <a:gd name="connsiteX21" fmla="*/ 13430559 w 13430559"/>
              <a:gd name="connsiteY21" fmla="*/ 760656 h 4670697"/>
              <a:gd name="connsiteX22" fmla="*/ 13430559 w 13430559"/>
              <a:gd name="connsiteY22" fmla="*/ 1334485 h 4670697"/>
              <a:gd name="connsiteX23" fmla="*/ 13430559 w 13430559"/>
              <a:gd name="connsiteY23" fmla="*/ 2095141 h 4670697"/>
              <a:gd name="connsiteX24" fmla="*/ 13430559 w 13430559"/>
              <a:gd name="connsiteY24" fmla="*/ 2668970 h 4670697"/>
              <a:gd name="connsiteX25" fmla="*/ 13430559 w 13430559"/>
              <a:gd name="connsiteY25" fmla="*/ 3196091 h 4670697"/>
              <a:gd name="connsiteX26" fmla="*/ 13430559 w 13430559"/>
              <a:gd name="connsiteY26" fmla="*/ 3863334 h 4670697"/>
              <a:gd name="connsiteX27" fmla="*/ 13430559 w 13430559"/>
              <a:gd name="connsiteY27" fmla="*/ 4670697 h 4670697"/>
              <a:gd name="connsiteX28" fmla="*/ 12624725 w 13430559"/>
              <a:gd name="connsiteY28" fmla="*/ 4670697 h 4670697"/>
              <a:gd name="connsiteX29" fmla="*/ 12221809 w 13430559"/>
              <a:gd name="connsiteY29" fmla="*/ 4670697 h 4670697"/>
              <a:gd name="connsiteX30" fmla="*/ 11818892 w 13430559"/>
              <a:gd name="connsiteY30" fmla="*/ 4670697 h 4670697"/>
              <a:gd name="connsiteX31" fmla="*/ 11550281 w 13430559"/>
              <a:gd name="connsiteY31" fmla="*/ 4670697 h 4670697"/>
              <a:gd name="connsiteX32" fmla="*/ 11281670 w 13430559"/>
              <a:gd name="connsiteY32" fmla="*/ 4670697 h 4670697"/>
              <a:gd name="connsiteX33" fmla="*/ 11013058 w 13430559"/>
              <a:gd name="connsiteY33" fmla="*/ 4670697 h 4670697"/>
              <a:gd name="connsiteX34" fmla="*/ 10341530 w 13430559"/>
              <a:gd name="connsiteY34" fmla="*/ 4670697 h 4670697"/>
              <a:gd name="connsiteX35" fmla="*/ 10072919 w 13430559"/>
              <a:gd name="connsiteY35" fmla="*/ 4670697 h 4670697"/>
              <a:gd name="connsiteX36" fmla="*/ 9670002 w 13430559"/>
              <a:gd name="connsiteY36" fmla="*/ 4670697 h 4670697"/>
              <a:gd name="connsiteX37" fmla="*/ 8998475 w 13430559"/>
              <a:gd name="connsiteY37" fmla="*/ 4670697 h 4670697"/>
              <a:gd name="connsiteX38" fmla="*/ 8729863 w 13430559"/>
              <a:gd name="connsiteY38" fmla="*/ 4670697 h 4670697"/>
              <a:gd name="connsiteX39" fmla="*/ 8058335 w 13430559"/>
              <a:gd name="connsiteY39" fmla="*/ 4670697 h 4670697"/>
              <a:gd name="connsiteX40" fmla="*/ 7789724 w 13430559"/>
              <a:gd name="connsiteY40" fmla="*/ 4670697 h 4670697"/>
              <a:gd name="connsiteX41" fmla="*/ 7118196 w 13430559"/>
              <a:gd name="connsiteY41" fmla="*/ 4670697 h 4670697"/>
              <a:gd name="connsiteX42" fmla="*/ 6178057 w 13430559"/>
              <a:gd name="connsiteY42" fmla="*/ 4670697 h 4670697"/>
              <a:gd name="connsiteX43" fmla="*/ 5372224 w 13430559"/>
              <a:gd name="connsiteY43" fmla="*/ 4670697 h 4670697"/>
              <a:gd name="connsiteX44" fmla="*/ 5103612 w 13430559"/>
              <a:gd name="connsiteY44" fmla="*/ 4670697 h 4670697"/>
              <a:gd name="connsiteX45" fmla="*/ 4566390 w 13430559"/>
              <a:gd name="connsiteY45" fmla="*/ 4670697 h 4670697"/>
              <a:gd name="connsiteX46" fmla="*/ 3894862 w 13430559"/>
              <a:gd name="connsiteY46" fmla="*/ 4670697 h 4670697"/>
              <a:gd name="connsiteX47" fmla="*/ 3089029 w 13430559"/>
              <a:gd name="connsiteY47" fmla="*/ 4670697 h 4670697"/>
              <a:gd name="connsiteX48" fmla="*/ 2283195 w 13430559"/>
              <a:gd name="connsiteY48" fmla="*/ 4670697 h 4670697"/>
              <a:gd name="connsiteX49" fmla="*/ 1477361 w 13430559"/>
              <a:gd name="connsiteY49" fmla="*/ 4670697 h 4670697"/>
              <a:gd name="connsiteX50" fmla="*/ 1208750 w 13430559"/>
              <a:gd name="connsiteY50" fmla="*/ 4670697 h 4670697"/>
              <a:gd name="connsiteX51" fmla="*/ 0 w 13430559"/>
              <a:gd name="connsiteY51" fmla="*/ 4670697 h 4670697"/>
              <a:gd name="connsiteX52" fmla="*/ 0 w 13430559"/>
              <a:gd name="connsiteY52" fmla="*/ 4003455 h 4670697"/>
              <a:gd name="connsiteX53" fmla="*/ 0 w 13430559"/>
              <a:gd name="connsiteY53" fmla="*/ 3476333 h 4670697"/>
              <a:gd name="connsiteX54" fmla="*/ 0 w 13430559"/>
              <a:gd name="connsiteY54" fmla="*/ 2949212 h 4670697"/>
              <a:gd name="connsiteX55" fmla="*/ 0 w 13430559"/>
              <a:gd name="connsiteY55" fmla="*/ 2375383 h 4670697"/>
              <a:gd name="connsiteX56" fmla="*/ 0 w 13430559"/>
              <a:gd name="connsiteY56" fmla="*/ 1801555 h 4670697"/>
              <a:gd name="connsiteX57" fmla="*/ 0 w 13430559"/>
              <a:gd name="connsiteY57" fmla="*/ 1227726 h 4670697"/>
              <a:gd name="connsiteX58" fmla="*/ 0 w 13430559"/>
              <a:gd name="connsiteY58" fmla="*/ 0 h 46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3430559" h="4670697" fill="none" extrusionOk="0">
                <a:moveTo>
                  <a:pt x="0" y="0"/>
                </a:moveTo>
                <a:cubicBezTo>
                  <a:pt x="253308" y="-1912"/>
                  <a:pt x="505150" y="-36367"/>
                  <a:pt x="940139" y="0"/>
                </a:cubicBezTo>
                <a:cubicBezTo>
                  <a:pt x="1375128" y="36367"/>
                  <a:pt x="1358779" y="-20508"/>
                  <a:pt x="1745973" y="0"/>
                </a:cubicBezTo>
                <a:cubicBezTo>
                  <a:pt x="2133167" y="20508"/>
                  <a:pt x="2148519" y="-15661"/>
                  <a:pt x="2417501" y="0"/>
                </a:cubicBezTo>
                <a:cubicBezTo>
                  <a:pt x="2686483" y="15661"/>
                  <a:pt x="2717306" y="21763"/>
                  <a:pt x="2954723" y="0"/>
                </a:cubicBezTo>
                <a:cubicBezTo>
                  <a:pt x="3192140" y="-21763"/>
                  <a:pt x="3339303" y="-12164"/>
                  <a:pt x="3491945" y="0"/>
                </a:cubicBezTo>
                <a:cubicBezTo>
                  <a:pt x="3644587" y="12164"/>
                  <a:pt x="3998102" y="16557"/>
                  <a:pt x="4163473" y="0"/>
                </a:cubicBezTo>
                <a:cubicBezTo>
                  <a:pt x="4328844" y="-16557"/>
                  <a:pt x="4426394" y="-12740"/>
                  <a:pt x="4566390" y="0"/>
                </a:cubicBezTo>
                <a:cubicBezTo>
                  <a:pt x="4706386" y="12740"/>
                  <a:pt x="5108172" y="-37844"/>
                  <a:pt x="5372224" y="0"/>
                </a:cubicBezTo>
                <a:cubicBezTo>
                  <a:pt x="5636276" y="37844"/>
                  <a:pt x="5584731" y="6126"/>
                  <a:pt x="5640835" y="0"/>
                </a:cubicBezTo>
                <a:cubicBezTo>
                  <a:pt x="5696939" y="-6126"/>
                  <a:pt x="6326480" y="-17272"/>
                  <a:pt x="6580974" y="0"/>
                </a:cubicBezTo>
                <a:cubicBezTo>
                  <a:pt x="6835468" y="17272"/>
                  <a:pt x="7308207" y="-30990"/>
                  <a:pt x="7521113" y="0"/>
                </a:cubicBezTo>
                <a:cubicBezTo>
                  <a:pt x="7734019" y="30990"/>
                  <a:pt x="8106104" y="-33204"/>
                  <a:pt x="8461252" y="0"/>
                </a:cubicBezTo>
                <a:cubicBezTo>
                  <a:pt x="8816400" y="33204"/>
                  <a:pt x="8835752" y="-20396"/>
                  <a:pt x="8998475" y="0"/>
                </a:cubicBezTo>
                <a:cubicBezTo>
                  <a:pt x="9161198" y="20396"/>
                  <a:pt x="9469429" y="22288"/>
                  <a:pt x="9670002" y="0"/>
                </a:cubicBezTo>
                <a:cubicBezTo>
                  <a:pt x="9870575" y="-22288"/>
                  <a:pt x="9863377" y="11156"/>
                  <a:pt x="9938614" y="0"/>
                </a:cubicBezTo>
                <a:cubicBezTo>
                  <a:pt x="10013851" y="-11156"/>
                  <a:pt x="10342252" y="-13422"/>
                  <a:pt x="10610142" y="0"/>
                </a:cubicBezTo>
                <a:cubicBezTo>
                  <a:pt x="10878032" y="13422"/>
                  <a:pt x="11252752" y="-33975"/>
                  <a:pt x="11415975" y="0"/>
                </a:cubicBezTo>
                <a:cubicBezTo>
                  <a:pt x="11579198" y="33975"/>
                  <a:pt x="11687800" y="-16966"/>
                  <a:pt x="11818892" y="0"/>
                </a:cubicBezTo>
                <a:cubicBezTo>
                  <a:pt x="11949984" y="16966"/>
                  <a:pt x="12545060" y="31238"/>
                  <a:pt x="12759031" y="0"/>
                </a:cubicBezTo>
                <a:cubicBezTo>
                  <a:pt x="12973002" y="-31238"/>
                  <a:pt x="13280646" y="19373"/>
                  <a:pt x="13430559" y="0"/>
                </a:cubicBezTo>
                <a:cubicBezTo>
                  <a:pt x="13393991" y="189249"/>
                  <a:pt x="13462768" y="504088"/>
                  <a:pt x="13430559" y="760656"/>
                </a:cubicBezTo>
                <a:cubicBezTo>
                  <a:pt x="13398350" y="1017224"/>
                  <a:pt x="13447632" y="1177436"/>
                  <a:pt x="13430559" y="1334485"/>
                </a:cubicBezTo>
                <a:cubicBezTo>
                  <a:pt x="13413486" y="1491534"/>
                  <a:pt x="13440586" y="1727535"/>
                  <a:pt x="13430559" y="2095141"/>
                </a:cubicBezTo>
                <a:cubicBezTo>
                  <a:pt x="13420532" y="2462747"/>
                  <a:pt x="13459016" y="2436532"/>
                  <a:pt x="13430559" y="2668970"/>
                </a:cubicBezTo>
                <a:cubicBezTo>
                  <a:pt x="13402102" y="2901408"/>
                  <a:pt x="13435737" y="3062514"/>
                  <a:pt x="13430559" y="3196091"/>
                </a:cubicBezTo>
                <a:cubicBezTo>
                  <a:pt x="13425381" y="3329668"/>
                  <a:pt x="13452242" y="3643857"/>
                  <a:pt x="13430559" y="3863334"/>
                </a:cubicBezTo>
                <a:cubicBezTo>
                  <a:pt x="13408876" y="4082811"/>
                  <a:pt x="13447814" y="4386245"/>
                  <a:pt x="13430559" y="4670697"/>
                </a:cubicBezTo>
                <a:cubicBezTo>
                  <a:pt x="13047040" y="4634944"/>
                  <a:pt x="12878940" y="4698746"/>
                  <a:pt x="12624725" y="4670697"/>
                </a:cubicBezTo>
                <a:cubicBezTo>
                  <a:pt x="12370510" y="4642648"/>
                  <a:pt x="12390624" y="4690832"/>
                  <a:pt x="12221809" y="4670697"/>
                </a:cubicBezTo>
                <a:cubicBezTo>
                  <a:pt x="12052994" y="4650562"/>
                  <a:pt x="11952336" y="4676900"/>
                  <a:pt x="11818892" y="4670697"/>
                </a:cubicBezTo>
                <a:cubicBezTo>
                  <a:pt x="11685448" y="4664494"/>
                  <a:pt x="11642741" y="4665767"/>
                  <a:pt x="11550281" y="4670697"/>
                </a:cubicBezTo>
                <a:cubicBezTo>
                  <a:pt x="11457821" y="4675627"/>
                  <a:pt x="11364393" y="4683574"/>
                  <a:pt x="11281670" y="4670697"/>
                </a:cubicBezTo>
                <a:cubicBezTo>
                  <a:pt x="11198947" y="4657820"/>
                  <a:pt x="11069571" y="4674564"/>
                  <a:pt x="11013058" y="4670697"/>
                </a:cubicBezTo>
                <a:cubicBezTo>
                  <a:pt x="10956545" y="4666830"/>
                  <a:pt x="10575997" y="4660185"/>
                  <a:pt x="10341530" y="4670697"/>
                </a:cubicBezTo>
                <a:cubicBezTo>
                  <a:pt x="10107063" y="4681209"/>
                  <a:pt x="10194090" y="4682279"/>
                  <a:pt x="10072919" y="4670697"/>
                </a:cubicBezTo>
                <a:cubicBezTo>
                  <a:pt x="9951748" y="4659115"/>
                  <a:pt x="9779619" y="4669113"/>
                  <a:pt x="9670002" y="4670697"/>
                </a:cubicBezTo>
                <a:cubicBezTo>
                  <a:pt x="9560385" y="4672281"/>
                  <a:pt x="9268375" y="4642732"/>
                  <a:pt x="8998475" y="4670697"/>
                </a:cubicBezTo>
                <a:cubicBezTo>
                  <a:pt x="8728575" y="4698662"/>
                  <a:pt x="8817695" y="4683595"/>
                  <a:pt x="8729863" y="4670697"/>
                </a:cubicBezTo>
                <a:cubicBezTo>
                  <a:pt x="8642031" y="4657799"/>
                  <a:pt x="8294102" y="4651095"/>
                  <a:pt x="8058335" y="4670697"/>
                </a:cubicBezTo>
                <a:cubicBezTo>
                  <a:pt x="7822568" y="4690299"/>
                  <a:pt x="7850214" y="4657537"/>
                  <a:pt x="7789724" y="4670697"/>
                </a:cubicBezTo>
                <a:cubicBezTo>
                  <a:pt x="7729234" y="4683857"/>
                  <a:pt x="7327536" y="4703007"/>
                  <a:pt x="7118196" y="4670697"/>
                </a:cubicBezTo>
                <a:cubicBezTo>
                  <a:pt x="6908856" y="4638387"/>
                  <a:pt x="6630941" y="4698328"/>
                  <a:pt x="6178057" y="4670697"/>
                </a:cubicBezTo>
                <a:cubicBezTo>
                  <a:pt x="5725173" y="4643066"/>
                  <a:pt x="5537579" y="4652160"/>
                  <a:pt x="5372224" y="4670697"/>
                </a:cubicBezTo>
                <a:cubicBezTo>
                  <a:pt x="5206869" y="4689234"/>
                  <a:pt x="5226434" y="4672365"/>
                  <a:pt x="5103612" y="4670697"/>
                </a:cubicBezTo>
                <a:cubicBezTo>
                  <a:pt x="4980790" y="4669029"/>
                  <a:pt x="4708277" y="4666552"/>
                  <a:pt x="4566390" y="4670697"/>
                </a:cubicBezTo>
                <a:cubicBezTo>
                  <a:pt x="4424503" y="4674842"/>
                  <a:pt x="4155948" y="4651506"/>
                  <a:pt x="3894862" y="4670697"/>
                </a:cubicBezTo>
                <a:cubicBezTo>
                  <a:pt x="3633776" y="4689888"/>
                  <a:pt x="3362447" y="4631465"/>
                  <a:pt x="3089029" y="4670697"/>
                </a:cubicBezTo>
                <a:cubicBezTo>
                  <a:pt x="2815611" y="4709929"/>
                  <a:pt x="2511287" y="4690395"/>
                  <a:pt x="2283195" y="4670697"/>
                </a:cubicBezTo>
                <a:cubicBezTo>
                  <a:pt x="2055103" y="4650999"/>
                  <a:pt x="1878830" y="4690254"/>
                  <a:pt x="1477361" y="4670697"/>
                </a:cubicBezTo>
                <a:cubicBezTo>
                  <a:pt x="1075892" y="4651140"/>
                  <a:pt x="1294401" y="4671015"/>
                  <a:pt x="1208750" y="4670697"/>
                </a:cubicBezTo>
                <a:cubicBezTo>
                  <a:pt x="1123099" y="4670379"/>
                  <a:pt x="328134" y="4681122"/>
                  <a:pt x="0" y="4670697"/>
                </a:cubicBezTo>
                <a:cubicBezTo>
                  <a:pt x="29856" y="4432444"/>
                  <a:pt x="27096" y="4299217"/>
                  <a:pt x="0" y="4003455"/>
                </a:cubicBezTo>
                <a:cubicBezTo>
                  <a:pt x="-27096" y="3707693"/>
                  <a:pt x="-25025" y="3633036"/>
                  <a:pt x="0" y="3476333"/>
                </a:cubicBezTo>
                <a:cubicBezTo>
                  <a:pt x="25025" y="3319630"/>
                  <a:pt x="11127" y="3086984"/>
                  <a:pt x="0" y="2949212"/>
                </a:cubicBezTo>
                <a:cubicBezTo>
                  <a:pt x="-11127" y="2811440"/>
                  <a:pt x="-12944" y="2594979"/>
                  <a:pt x="0" y="2375383"/>
                </a:cubicBezTo>
                <a:cubicBezTo>
                  <a:pt x="12944" y="2155787"/>
                  <a:pt x="-17861" y="2028448"/>
                  <a:pt x="0" y="1801555"/>
                </a:cubicBezTo>
                <a:cubicBezTo>
                  <a:pt x="17861" y="1574662"/>
                  <a:pt x="5999" y="1403287"/>
                  <a:pt x="0" y="1227726"/>
                </a:cubicBezTo>
                <a:cubicBezTo>
                  <a:pt x="-5999" y="1052165"/>
                  <a:pt x="40761" y="575520"/>
                  <a:pt x="0" y="0"/>
                </a:cubicBezTo>
                <a:close/>
              </a:path>
              <a:path w="13430559" h="4670697" stroke="0" extrusionOk="0">
                <a:moveTo>
                  <a:pt x="0" y="0"/>
                </a:moveTo>
                <a:cubicBezTo>
                  <a:pt x="326915" y="-25295"/>
                  <a:pt x="488271" y="-34577"/>
                  <a:pt x="940139" y="0"/>
                </a:cubicBezTo>
                <a:cubicBezTo>
                  <a:pt x="1392007" y="34577"/>
                  <a:pt x="1447776" y="10413"/>
                  <a:pt x="1880278" y="0"/>
                </a:cubicBezTo>
                <a:cubicBezTo>
                  <a:pt x="2312780" y="-10413"/>
                  <a:pt x="2434026" y="-3731"/>
                  <a:pt x="2686112" y="0"/>
                </a:cubicBezTo>
                <a:cubicBezTo>
                  <a:pt x="2938198" y="3731"/>
                  <a:pt x="3066091" y="6919"/>
                  <a:pt x="3223334" y="0"/>
                </a:cubicBezTo>
                <a:cubicBezTo>
                  <a:pt x="3380577" y="-6919"/>
                  <a:pt x="3481588" y="-8972"/>
                  <a:pt x="3626251" y="0"/>
                </a:cubicBezTo>
                <a:cubicBezTo>
                  <a:pt x="3770914" y="8972"/>
                  <a:pt x="3831736" y="10716"/>
                  <a:pt x="4029168" y="0"/>
                </a:cubicBezTo>
                <a:cubicBezTo>
                  <a:pt x="4226600" y="-10716"/>
                  <a:pt x="4326844" y="20777"/>
                  <a:pt x="4566390" y="0"/>
                </a:cubicBezTo>
                <a:cubicBezTo>
                  <a:pt x="4805936" y="-20777"/>
                  <a:pt x="5283607" y="15668"/>
                  <a:pt x="5506529" y="0"/>
                </a:cubicBezTo>
                <a:cubicBezTo>
                  <a:pt x="5729451" y="-15668"/>
                  <a:pt x="5859688" y="2572"/>
                  <a:pt x="6178057" y="0"/>
                </a:cubicBezTo>
                <a:cubicBezTo>
                  <a:pt x="6496426" y="-2572"/>
                  <a:pt x="6489476" y="18611"/>
                  <a:pt x="6580974" y="0"/>
                </a:cubicBezTo>
                <a:cubicBezTo>
                  <a:pt x="6672472" y="-18611"/>
                  <a:pt x="6973324" y="30760"/>
                  <a:pt x="7252502" y="0"/>
                </a:cubicBezTo>
                <a:cubicBezTo>
                  <a:pt x="7531680" y="-30760"/>
                  <a:pt x="7534735" y="-12348"/>
                  <a:pt x="7655419" y="0"/>
                </a:cubicBezTo>
                <a:cubicBezTo>
                  <a:pt x="7776103" y="12348"/>
                  <a:pt x="8217706" y="-19281"/>
                  <a:pt x="8461252" y="0"/>
                </a:cubicBezTo>
                <a:cubicBezTo>
                  <a:pt x="8704798" y="19281"/>
                  <a:pt x="9152818" y="3696"/>
                  <a:pt x="9401391" y="0"/>
                </a:cubicBezTo>
                <a:cubicBezTo>
                  <a:pt x="9649964" y="-3696"/>
                  <a:pt x="10035317" y="12389"/>
                  <a:pt x="10341530" y="0"/>
                </a:cubicBezTo>
                <a:cubicBezTo>
                  <a:pt x="10647743" y="-12389"/>
                  <a:pt x="10976720" y="-11793"/>
                  <a:pt x="11147364" y="0"/>
                </a:cubicBezTo>
                <a:cubicBezTo>
                  <a:pt x="11318008" y="11793"/>
                  <a:pt x="11284296" y="1877"/>
                  <a:pt x="11415975" y="0"/>
                </a:cubicBezTo>
                <a:cubicBezTo>
                  <a:pt x="11547654" y="-1877"/>
                  <a:pt x="12146902" y="18974"/>
                  <a:pt x="12356114" y="0"/>
                </a:cubicBezTo>
                <a:cubicBezTo>
                  <a:pt x="12565326" y="-18974"/>
                  <a:pt x="13007826" y="-15403"/>
                  <a:pt x="13430559" y="0"/>
                </a:cubicBezTo>
                <a:cubicBezTo>
                  <a:pt x="13417621" y="239106"/>
                  <a:pt x="13408495" y="429722"/>
                  <a:pt x="13430559" y="573828"/>
                </a:cubicBezTo>
                <a:cubicBezTo>
                  <a:pt x="13452623" y="717934"/>
                  <a:pt x="13451424" y="1075063"/>
                  <a:pt x="13430559" y="1334485"/>
                </a:cubicBezTo>
                <a:cubicBezTo>
                  <a:pt x="13409694" y="1593907"/>
                  <a:pt x="13406947" y="1819754"/>
                  <a:pt x="13430559" y="2095141"/>
                </a:cubicBezTo>
                <a:cubicBezTo>
                  <a:pt x="13454171" y="2370528"/>
                  <a:pt x="13431550" y="2450392"/>
                  <a:pt x="13430559" y="2622263"/>
                </a:cubicBezTo>
                <a:cubicBezTo>
                  <a:pt x="13429568" y="2794134"/>
                  <a:pt x="13437288" y="2966865"/>
                  <a:pt x="13430559" y="3149384"/>
                </a:cubicBezTo>
                <a:cubicBezTo>
                  <a:pt x="13423830" y="3331903"/>
                  <a:pt x="13452636" y="3443251"/>
                  <a:pt x="13430559" y="3723213"/>
                </a:cubicBezTo>
                <a:cubicBezTo>
                  <a:pt x="13408482" y="4003175"/>
                  <a:pt x="13456287" y="4350815"/>
                  <a:pt x="13430559" y="4670697"/>
                </a:cubicBezTo>
                <a:cubicBezTo>
                  <a:pt x="13220238" y="4691851"/>
                  <a:pt x="12699092" y="4677451"/>
                  <a:pt x="12490420" y="4670697"/>
                </a:cubicBezTo>
                <a:cubicBezTo>
                  <a:pt x="12281748" y="4663943"/>
                  <a:pt x="11976942" y="4662253"/>
                  <a:pt x="11684586" y="4670697"/>
                </a:cubicBezTo>
                <a:cubicBezTo>
                  <a:pt x="11392230" y="4679141"/>
                  <a:pt x="11155542" y="4691388"/>
                  <a:pt x="11013058" y="4670697"/>
                </a:cubicBezTo>
                <a:cubicBezTo>
                  <a:pt x="10870574" y="4650006"/>
                  <a:pt x="10594633" y="4646168"/>
                  <a:pt x="10475836" y="4670697"/>
                </a:cubicBezTo>
                <a:cubicBezTo>
                  <a:pt x="10357039" y="4695226"/>
                  <a:pt x="9944584" y="4698728"/>
                  <a:pt x="9535697" y="4670697"/>
                </a:cubicBezTo>
                <a:cubicBezTo>
                  <a:pt x="9126810" y="4642666"/>
                  <a:pt x="9397222" y="4673242"/>
                  <a:pt x="9267086" y="4670697"/>
                </a:cubicBezTo>
                <a:cubicBezTo>
                  <a:pt x="9136950" y="4668152"/>
                  <a:pt x="8770010" y="4670692"/>
                  <a:pt x="8326947" y="4670697"/>
                </a:cubicBezTo>
                <a:cubicBezTo>
                  <a:pt x="7883884" y="4670702"/>
                  <a:pt x="8018292" y="4672079"/>
                  <a:pt x="7924030" y="4670697"/>
                </a:cubicBezTo>
                <a:cubicBezTo>
                  <a:pt x="7829768" y="4669315"/>
                  <a:pt x="7291428" y="4685898"/>
                  <a:pt x="7118196" y="4670697"/>
                </a:cubicBezTo>
                <a:cubicBezTo>
                  <a:pt x="6944964" y="4655496"/>
                  <a:pt x="6673931" y="4661911"/>
                  <a:pt x="6312363" y="4670697"/>
                </a:cubicBezTo>
                <a:cubicBezTo>
                  <a:pt x="5950795" y="4679483"/>
                  <a:pt x="5809339" y="4656044"/>
                  <a:pt x="5640835" y="4670697"/>
                </a:cubicBezTo>
                <a:cubicBezTo>
                  <a:pt x="5472331" y="4685350"/>
                  <a:pt x="5361574" y="4680546"/>
                  <a:pt x="5237918" y="4670697"/>
                </a:cubicBezTo>
                <a:cubicBezTo>
                  <a:pt x="5114262" y="4660848"/>
                  <a:pt x="4746260" y="4660098"/>
                  <a:pt x="4566390" y="4670697"/>
                </a:cubicBezTo>
                <a:cubicBezTo>
                  <a:pt x="4386520" y="4681296"/>
                  <a:pt x="4065699" y="4655328"/>
                  <a:pt x="3760557" y="4670697"/>
                </a:cubicBezTo>
                <a:cubicBezTo>
                  <a:pt x="3455415" y="4686066"/>
                  <a:pt x="3441252" y="4674399"/>
                  <a:pt x="3357640" y="4670697"/>
                </a:cubicBezTo>
                <a:cubicBezTo>
                  <a:pt x="3274028" y="4666995"/>
                  <a:pt x="2692804" y="4675773"/>
                  <a:pt x="2417501" y="4670697"/>
                </a:cubicBezTo>
                <a:cubicBezTo>
                  <a:pt x="2142198" y="4665621"/>
                  <a:pt x="2143579" y="4651709"/>
                  <a:pt x="2014584" y="4670697"/>
                </a:cubicBezTo>
                <a:cubicBezTo>
                  <a:pt x="1885589" y="4689685"/>
                  <a:pt x="1792996" y="4666463"/>
                  <a:pt x="1611667" y="4670697"/>
                </a:cubicBezTo>
                <a:cubicBezTo>
                  <a:pt x="1430338" y="4674931"/>
                  <a:pt x="1204837" y="4692073"/>
                  <a:pt x="940139" y="4670697"/>
                </a:cubicBezTo>
                <a:cubicBezTo>
                  <a:pt x="675441" y="4649321"/>
                  <a:pt x="235214" y="4649091"/>
                  <a:pt x="0" y="4670697"/>
                </a:cubicBezTo>
                <a:cubicBezTo>
                  <a:pt x="7454" y="4460379"/>
                  <a:pt x="13952" y="4263661"/>
                  <a:pt x="0" y="4143575"/>
                </a:cubicBezTo>
                <a:cubicBezTo>
                  <a:pt x="-13952" y="4023489"/>
                  <a:pt x="29937" y="3661048"/>
                  <a:pt x="0" y="3476333"/>
                </a:cubicBezTo>
                <a:cubicBezTo>
                  <a:pt x="-29937" y="3291618"/>
                  <a:pt x="13305" y="2887983"/>
                  <a:pt x="0" y="2715677"/>
                </a:cubicBezTo>
                <a:cubicBezTo>
                  <a:pt x="-13305" y="2543371"/>
                  <a:pt x="-10911" y="2397378"/>
                  <a:pt x="0" y="2141848"/>
                </a:cubicBezTo>
                <a:cubicBezTo>
                  <a:pt x="10911" y="1886318"/>
                  <a:pt x="6196" y="1721926"/>
                  <a:pt x="0" y="1614727"/>
                </a:cubicBezTo>
                <a:cubicBezTo>
                  <a:pt x="-6196" y="1507528"/>
                  <a:pt x="12651" y="1264509"/>
                  <a:pt x="0" y="994191"/>
                </a:cubicBezTo>
                <a:cubicBezTo>
                  <a:pt x="-12651" y="723873"/>
                  <a:pt x="40001" y="338522"/>
                  <a:pt x="0" y="0"/>
                </a:cubicBezTo>
                <a:close/>
              </a:path>
            </a:pathLst>
          </a:custGeom>
          <a:ln w="19050">
            <a:solidFill>
              <a:schemeClr val="tx1"/>
            </a:solidFill>
            <a:extLst>
              <a:ext uri="{C807C97D-BFC1-408E-A445-0C87EB9F89A2}">
                <ask:lineSketchStyleProps xmlns:ask="http://schemas.microsoft.com/office/drawing/2018/sketchyshapes" sd="693316214">
                  <ask:type>
                    <ask:lineSketchFreehand/>
                  </ask:type>
                </ask:lineSketchStyleProps>
              </a:ext>
            </a:extLst>
          </a:ln>
        </p:spPr>
      </p:pic>
    </p:spTree>
    <p:extLst>
      <p:ext uri="{BB962C8B-B14F-4D97-AF65-F5344CB8AC3E}">
        <p14:creationId xmlns:p14="http://schemas.microsoft.com/office/powerpoint/2010/main" val="334036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You run a department store and are interested in how you can improve the store experience for your customers.</a:t>
            </a:r>
          </a:p>
          <a:p>
            <a:pPr algn="just"/>
            <a:endParaRPr lang="en-US" sz="3200" dirty="0"/>
          </a:p>
          <a:p>
            <a:pPr algn="just"/>
            <a:r>
              <a:rPr lang="en-US" sz="3200" dirty="0"/>
              <a:t>To investigate this question, you ask an employee to stand by the store entrance and survey every 20th visitor who leaves, every day for a week.</a:t>
            </a:r>
          </a:p>
        </p:txBody>
      </p:sp>
    </p:spTree>
    <p:extLst>
      <p:ext uri="{BB962C8B-B14F-4D97-AF65-F5344CB8AC3E}">
        <p14:creationId xmlns:p14="http://schemas.microsoft.com/office/powerpoint/2010/main" val="98742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this method the population is divided into a required number of mutually exclusive groups of classes.</a:t>
            </a:r>
          </a:p>
          <a:p>
            <a:pPr algn="just"/>
            <a:endParaRPr lang="en-US" sz="3200" dirty="0"/>
          </a:p>
          <a:p>
            <a:pPr algn="just"/>
            <a:r>
              <a:rPr lang="en-US" sz="3200" dirty="0"/>
              <a:t>These groups or classes are known as clusters.</a:t>
            </a:r>
          </a:p>
          <a:p>
            <a:pPr algn="just"/>
            <a:endParaRPr lang="en-US" sz="3200" dirty="0"/>
          </a:p>
          <a:p>
            <a:pPr algn="just"/>
            <a:r>
              <a:rPr lang="en-US" sz="3200" dirty="0"/>
              <a:t>Then some clusters are randomly selected and data are collected from all the units included in these selected clusters.</a:t>
            </a:r>
          </a:p>
        </p:txBody>
      </p:sp>
    </p:spTree>
    <p:extLst>
      <p:ext uri="{BB962C8B-B14F-4D97-AF65-F5344CB8AC3E}">
        <p14:creationId xmlns:p14="http://schemas.microsoft.com/office/powerpoint/2010/main" val="358638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 In order to make any decision about some characteristics, it is necessary to collect and analyze data on it.</a:t>
            </a:r>
          </a:p>
          <a:p>
            <a:endParaRPr lang="en-US" sz="3200" dirty="0"/>
          </a:p>
          <a:p>
            <a:r>
              <a:rPr lang="en-US" sz="3200" dirty="0"/>
              <a:t> To collect such data, the method of collection is important.</a:t>
            </a:r>
          </a:p>
          <a:p>
            <a:endParaRPr lang="en-US" sz="3200" dirty="0"/>
          </a:p>
          <a:p>
            <a:r>
              <a:rPr lang="en-US" sz="3200" dirty="0"/>
              <a:t> This methods are simply define as “Sampling”.</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pic>
        <p:nvPicPr>
          <p:cNvPr id="5" name="Content Placeholder 4">
            <a:extLst>
              <a:ext uri="{FF2B5EF4-FFF2-40B4-BE49-F238E27FC236}">
                <a16:creationId xmlns:a16="http://schemas.microsoft.com/office/drawing/2014/main" id="{7592FEFF-BC43-1975-B532-24BB215412BE}"/>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21006"/>
          <a:stretch/>
        </p:blipFill>
        <p:spPr>
          <a:xfrm>
            <a:off x="628229" y="2028683"/>
            <a:ext cx="13373942" cy="4174877"/>
          </a:xfrm>
          <a:custGeom>
            <a:avLst/>
            <a:gdLst>
              <a:gd name="connsiteX0" fmla="*/ 0 w 13373942"/>
              <a:gd name="connsiteY0" fmla="*/ 0 h 4174877"/>
              <a:gd name="connsiteX1" fmla="*/ 267479 w 13373942"/>
              <a:gd name="connsiteY1" fmla="*/ 0 h 4174877"/>
              <a:gd name="connsiteX2" fmla="*/ 1203655 w 13373942"/>
              <a:gd name="connsiteY2" fmla="*/ 0 h 4174877"/>
              <a:gd name="connsiteX3" fmla="*/ 1471134 w 13373942"/>
              <a:gd name="connsiteY3" fmla="*/ 0 h 4174877"/>
              <a:gd name="connsiteX4" fmla="*/ 1738612 w 13373942"/>
              <a:gd name="connsiteY4" fmla="*/ 0 h 4174877"/>
              <a:gd name="connsiteX5" fmla="*/ 2273570 w 13373942"/>
              <a:gd name="connsiteY5" fmla="*/ 0 h 4174877"/>
              <a:gd name="connsiteX6" fmla="*/ 3076007 w 13373942"/>
              <a:gd name="connsiteY6" fmla="*/ 0 h 4174877"/>
              <a:gd name="connsiteX7" fmla="*/ 4012183 w 13373942"/>
              <a:gd name="connsiteY7" fmla="*/ 0 h 4174877"/>
              <a:gd name="connsiteX8" fmla="*/ 4279661 w 13373942"/>
              <a:gd name="connsiteY8" fmla="*/ 0 h 4174877"/>
              <a:gd name="connsiteX9" fmla="*/ 4680880 w 13373942"/>
              <a:gd name="connsiteY9" fmla="*/ 0 h 4174877"/>
              <a:gd name="connsiteX10" fmla="*/ 5215837 w 13373942"/>
              <a:gd name="connsiteY10" fmla="*/ 0 h 4174877"/>
              <a:gd name="connsiteX11" fmla="*/ 5617056 w 13373942"/>
              <a:gd name="connsiteY11" fmla="*/ 0 h 4174877"/>
              <a:gd name="connsiteX12" fmla="*/ 6419492 w 13373942"/>
              <a:gd name="connsiteY12" fmla="*/ 0 h 4174877"/>
              <a:gd name="connsiteX13" fmla="*/ 7088189 w 13373942"/>
              <a:gd name="connsiteY13" fmla="*/ 0 h 4174877"/>
              <a:gd name="connsiteX14" fmla="*/ 8024365 w 13373942"/>
              <a:gd name="connsiteY14" fmla="*/ 0 h 4174877"/>
              <a:gd name="connsiteX15" fmla="*/ 8291844 w 13373942"/>
              <a:gd name="connsiteY15" fmla="*/ 0 h 4174877"/>
              <a:gd name="connsiteX16" fmla="*/ 8693062 w 13373942"/>
              <a:gd name="connsiteY16" fmla="*/ 0 h 4174877"/>
              <a:gd name="connsiteX17" fmla="*/ 9495499 w 13373942"/>
              <a:gd name="connsiteY17" fmla="*/ 0 h 4174877"/>
              <a:gd name="connsiteX18" fmla="*/ 9896717 w 13373942"/>
              <a:gd name="connsiteY18" fmla="*/ 0 h 4174877"/>
              <a:gd name="connsiteX19" fmla="*/ 10164196 w 13373942"/>
              <a:gd name="connsiteY19" fmla="*/ 0 h 4174877"/>
              <a:gd name="connsiteX20" fmla="*/ 10966632 w 13373942"/>
              <a:gd name="connsiteY20" fmla="*/ 0 h 4174877"/>
              <a:gd name="connsiteX21" fmla="*/ 11902808 w 13373942"/>
              <a:gd name="connsiteY21" fmla="*/ 0 h 4174877"/>
              <a:gd name="connsiteX22" fmla="*/ 13373942 w 13373942"/>
              <a:gd name="connsiteY22" fmla="*/ 0 h 4174877"/>
              <a:gd name="connsiteX23" fmla="*/ 13373942 w 13373942"/>
              <a:gd name="connsiteY23" fmla="*/ 612315 h 4174877"/>
              <a:gd name="connsiteX24" fmla="*/ 13373942 w 13373942"/>
              <a:gd name="connsiteY24" fmla="*/ 1391626 h 4174877"/>
              <a:gd name="connsiteX25" fmla="*/ 13373942 w 13373942"/>
              <a:gd name="connsiteY25" fmla="*/ 1962192 h 4174877"/>
              <a:gd name="connsiteX26" fmla="*/ 13373942 w 13373942"/>
              <a:gd name="connsiteY26" fmla="*/ 2616256 h 4174877"/>
              <a:gd name="connsiteX27" fmla="*/ 13373942 w 13373942"/>
              <a:gd name="connsiteY27" fmla="*/ 3186823 h 4174877"/>
              <a:gd name="connsiteX28" fmla="*/ 13373942 w 13373942"/>
              <a:gd name="connsiteY28" fmla="*/ 4174877 h 4174877"/>
              <a:gd name="connsiteX29" fmla="*/ 12838984 w 13373942"/>
              <a:gd name="connsiteY29" fmla="*/ 4174877 h 4174877"/>
              <a:gd name="connsiteX30" fmla="*/ 12036548 w 13373942"/>
              <a:gd name="connsiteY30" fmla="*/ 4174877 h 4174877"/>
              <a:gd name="connsiteX31" fmla="*/ 11769069 w 13373942"/>
              <a:gd name="connsiteY31" fmla="*/ 4174877 h 4174877"/>
              <a:gd name="connsiteX32" fmla="*/ 11100372 w 13373942"/>
              <a:gd name="connsiteY32" fmla="*/ 4174877 h 4174877"/>
              <a:gd name="connsiteX33" fmla="*/ 10699154 w 13373942"/>
              <a:gd name="connsiteY33" fmla="*/ 4174877 h 4174877"/>
              <a:gd name="connsiteX34" fmla="*/ 10297935 w 13373942"/>
              <a:gd name="connsiteY34" fmla="*/ 4174877 h 4174877"/>
              <a:gd name="connsiteX35" fmla="*/ 9896717 w 13373942"/>
              <a:gd name="connsiteY35" fmla="*/ 4174877 h 4174877"/>
              <a:gd name="connsiteX36" fmla="*/ 9495499 w 13373942"/>
              <a:gd name="connsiteY36" fmla="*/ 4174877 h 4174877"/>
              <a:gd name="connsiteX37" fmla="*/ 8559323 w 13373942"/>
              <a:gd name="connsiteY37" fmla="*/ 4174877 h 4174877"/>
              <a:gd name="connsiteX38" fmla="*/ 7623147 w 13373942"/>
              <a:gd name="connsiteY38" fmla="*/ 4174877 h 4174877"/>
              <a:gd name="connsiteX39" fmla="*/ 6954450 w 13373942"/>
              <a:gd name="connsiteY39" fmla="*/ 4174877 h 4174877"/>
              <a:gd name="connsiteX40" fmla="*/ 6419492 w 13373942"/>
              <a:gd name="connsiteY40" fmla="*/ 4174877 h 4174877"/>
              <a:gd name="connsiteX41" fmla="*/ 5884534 w 13373942"/>
              <a:gd name="connsiteY41" fmla="*/ 4174877 h 4174877"/>
              <a:gd name="connsiteX42" fmla="*/ 5483316 w 13373942"/>
              <a:gd name="connsiteY42" fmla="*/ 4174877 h 4174877"/>
              <a:gd name="connsiteX43" fmla="*/ 4814619 w 13373942"/>
              <a:gd name="connsiteY43" fmla="*/ 4174877 h 4174877"/>
              <a:gd name="connsiteX44" fmla="*/ 4145922 w 13373942"/>
              <a:gd name="connsiteY44" fmla="*/ 4174877 h 4174877"/>
              <a:gd name="connsiteX45" fmla="*/ 3343485 w 13373942"/>
              <a:gd name="connsiteY45" fmla="*/ 4174877 h 4174877"/>
              <a:gd name="connsiteX46" fmla="*/ 2407310 w 13373942"/>
              <a:gd name="connsiteY46" fmla="*/ 4174877 h 4174877"/>
              <a:gd name="connsiteX47" fmla="*/ 1738612 w 13373942"/>
              <a:gd name="connsiteY47" fmla="*/ 4174877 h 4174877"/>
              <a:gd name="connsiteX48" fmla="*/ 1471134 w 13373942"/>
              <a:gd name="connsiteY48" fmla="*/ 4174877 h 4174877"/>
              <a:gd name="connsiteX49" fmla="*/ 668697 w 13373942"/>
              <a:gd name="connsiteY49" fmla="*/ 4174877 h 4174877"/>
              <a:gd name="connsiteX50" fmla="*/ 0 w 13373942"/>
              <a:gd name="connsiteY50" fmla="*/ 4174877 h 4174877"/>
              <a:gd name="connsiteX51" fmla="*/ 0 w 13373942"/>
              <a:gd name="connsiteY51" fmla="*/ 3395567 h 4174877"/>
              <a:gd name="connsiteX52" fmla="*/ 0 w 13373942"/>
              <a:gd name="connsiteY52" fmla="*/ 2699754 h 4174877"/>
              <a:gd name="connsiteX53" fmla="*/ 0 w 13373942"/>
              <a:gd name="connsiteY53" fmla="*/ 2003941 h 4174877"/>
              <a:gd name="connsiteX54" fmla="*/ 0 w 13373942"/>
              <a:gd name="connsiteY54" fmla="*/ 1433374 h 4174877"/>
              <a:gd name="connsiteX55" fmla="*/ 0 w 13373942"/>
              <a:gd name="connsiteY55" fmla="*/ 862808 h 4174877"/>
              <a:gd name="connsiteX56" fmla="*/ 0 w 13373942"/>
              <a:gd name="connsiteY56" fmla="*/ 0 h 417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3373942" h="4174877" fill="none" extrusionOk="0">
                <a:moveTo>
                  <a:pt x="0" y="0"/>
                </a:moveTo>
                <a:cubicBezTo>
                  <a:pt x="123045" y="-5311"/>
                  <a:pt x="182599" y="-11463"/>
                  <a:pt x="267479" y="0"/>
                </a:cubicBezTo>
                <a:cubicBezTo>
                  <a:pt x="352359" y="11463"/>
                  <a:pt x="982411" y="-44259"/>
                  <a:pt x="1203655" y="0"/>
                </a:cubicBezTo>
                <a:cubicBezTo>
                  <a:pt x="1424899" y="44259"/>
                  <a:pt x="1393159" y="11942"/>
                  <a:pt x="1471134" y="0"/>
                </a:cubicBezTo>
                <a:cubicBezTo>
                  <a:pt x="1549109" y="-11942"/>
                  <a:pt x="1613788" y="-2489"/>
                  <a:pt x="1738612" y="0"/>
                </a:cubicBezTo>
                <a:cubicBezTo>
                  <a:pt x="1863436" y="2489"/>
                  <a:pt x="2050837" y="21132"/>
                  <a:pt x="2273570" y="0"/>
                </a:cubicBezTo>
                <a:cubicBezTo>
                  <a:pt x="2496303" y="-21132"/>
                  <a:pt x="2788115" y="-34327"/>
                  <a:pt x="3076007" y="0"/>
                </a:cubicBezTo>
                <a:cubicBezTo>
                  <a:pt x="3363899" y="34327"/>
                  <a:pt x="3595217" y="35824"/>
                  <a:pt x="4012183" y="0"/>
                </a:cubicBezTo>
                <a:cubicBezTo>
                  <a:pt x="4429149" y="-35824"/>
                  <a:pt x="4151359" y="-4571"/>
                  <a:pt x="4279661" y="0"/>
                </a:cubicBezTo>
                <a:cubicBezTo>
                  <a:pt x="4407963" y="4571"/>
                  <a:pt x="4483917" y="375"/>
                  <a:pt x="4680880" y="0"/>
                </a:cubicBezTo>
                <a:cubicBezTo>
                  <a:pt x="4877843" y="-375"/>
                  <a:pt x="5056039" y="-20704"/>
                  <a:pt x="5215837" y="0"/>
                </a:cubicBezTo>
                <a:cubicBezTo>
                  <a:pt x="5375635" y="20704"/>
                  <a:pt x="5522687" y="9164"/>
                  <a:pt x="5617056" y="0"/>
                </a:cubicBezTo>
                <a:cubicBezTo>
                  <a:pt x="5711425" y="-9164"/>
                  <a:pt x="6251433" y="20548"/>
                  <a:pt x="6419492" y="0"/>
                </a:cubicBezTo>
                <a:cubicBezTo>
                  <a:pt x="6587551" y="-20548"/>
                  <a:pt x="6821825" y="-10485"/>
                  <a:pt x="7088189" y="0"/>
                </a:cubicBezTo>
                <a:cubicBezTo>
                  <a:pt x="7354553" y="10485"/>
                  <a:pt x="7617585" y="31617"/>
                  <a:pt x="8024365" y="0"/>
                </a:cubicBezTo>
                <a:cubicBezTo>
                  <a:pt x="8431145" y="-31617"/>
                  <a:pt x="8224360" y="-5158"/>
                  <a:pt x="8291844" y="0"/>
                </a:cubicBezTo>
                <a:cubicBezTo>
                  <a:pt x="8359328" y="5158"/>
                  <a:pt x="8553122" y="15499"/>
                  <a:pt x="8693062" y="0"/>
                </a:cubicBezTo>
                <a:cubicBezTo>
                  <a:pt x="8833002" y="-15499"/>
                  <a:pt x="9201959" y="34888"/>
                  <a:pt x="9495499" y="0"/>
                </a:cubicBezTo>
                <a:cubicBezTo>
                  <a:pt x="9789039" y="-34888"/>
                  <a:pt x="9733492" y="-6223"/>
                  <a:pt x="9896717" y="0"/>
                </a:cubicBezTo>
                <a:cubicBezTo>
                  <a:pt x="10059942" y="6223"/>
                  <a:pt x="10085777" y="-12073"/>
                  <a:pt x="10164196" y="0"/>
                </a:cubicBezTo>
                <a:cubicBezTo>
                  <a:pt x="10242615" y="12073"/>
                  <a:pt x="10689896" y="-20677"/>
                  <a:pt x="10966632" y="0"/>
                </a:cubicBezTo>
                <a:cubicBezTo>
                  <a:pt x="11243368" y="20677"/>
                  <a:pt x="11626412" y="-24605"/>
                  <a:pt x="11902808" y="0"/>
                </a:cubicBezTo>
                <a:cubicBezTo>
                  <a:pt x="12179204" y="24605"/>
                  <a:pt x="12998551" y="-29112"/>
                  <a:pt x="13373942" y="0"/>
                </a:cubicBezTo>
                <a:cubicBezTo>
                  <a:pt x="13390898" y="301543"/>
                  <a:pt x="13358499" y="425673"/>
                  <a:pt x="13373942" y="612315"/>
                </a:cubicBezTo>
                <a:cubicBezTo>
                  <a:pt x="13389385" y="798957"/>
                  <a:pt x="13373345" y="1196278"/>
                  <a:pt x="13373942" y="1391626"/>
                </a:cubicBezTo>
                <a:cubicBezTo>
                  <a:pt x="13374539" y="1586974"/>
                  <a:pt x="13389302" y="1750132"/>
                  <a:pt x="13373942" y="1962192"/>
                </a:cubicBezTo>
                <a:cubicBezTo>
                  <a:pt x="13358582" y="2174252"/>
                  <a:pt x="13359557" y="2373541"/>
                  <a:pt x="13373942" y="2616256"/>
                </a:cubicBezTo>
                <a:cubicBezTo>
                  <a:pt x="13388327" y="2858971"/>
                  <a:pt x="13360611" y="3066741"/>
                  <a:pt x="13373942" y="3186823"/>
                </a:cubicBezTo>
                <a:cubicBezTo>
                  <a:pt x="13387273" y="3306905"/>
                  <a:pt x="13403187" y="3812797"/>
                  <a:pt x="13373942" y="4174877"/>
                </a:cubicBezTo>
                <a:cubicBezTo>
                  <a:pt x="13212956" y="4151683"/>
                  <a:pt x="13005336" y="4177731"/>
                  <a:pt x="12838984" y="4174877"/>
                </a:cubicBezTo>
                <a:cubicBezTo>
                  <a:pt x="12672632" y="4172023"/>
                  <a:pt x="12294902" y="4185137"/>
                  <a:pt x="12036548" y="4174877"/>
                </a:cubicBezTo>
                <a:cubicBezTo>
                  <a:pt x="11778194" y="4164617"/>
                  <a:pt x="11899612" y="4173679"/>
                  <a:pt x="11769069" y="4174877"/>
                </a:cubicBezTo>
                <a:cubicBezTo>
                  <a:pt x="11638526" y="4176075"/>
                  <a:pt x="11424027" y="4203155"/>
                  <a:pt x="11100372" y="4174877"/>
                </a:cubicBezTo>
                <a:cubicBezTo>
                  <a:pt x="10776717" y="4146599"/>
                  <a:pt x="10887452" y="4171160"/>
                  <a:pt x="10699154" y="4174877"/>
                </a:cubicBezTo>
                <a:cubicBezTo>
                  <a:pt x="10510856" y="4178594"/>
                  <a:pt x="10474518" y="4178095"/>
                  <a:pt x="10297935" y="4174877"/>
                </a:cubicBezTo>
                <a:cubicBezTo>
                  <a:pt x="10121352" y="4171659"/>
                  <a:pt x="10093095" y="4158374"/>
                  <a:pt x="9896717" y="4174877"/>
                </a:cubicBezTo>
                <a:cubicBezTo>
                  <a:pt x="9700339" y="4191380"/>
                  <a:pt x="9687276" y="4175787"/>
                  <a:pt x="9495499" y="4174877"/>
                </a:cubicBezTo>
                <a:cubicBezTo>
                  <a:pt x="9303722" y="4173967"/>
                  <a:pt x="8858710" y="4187560"/>
                  <a:pt x="8559323" y="4174877"/>
                </a:cubicBezTo>
                <a:cubicBezTo>
                  <a:pt x="8259936" y="4162194"/>
                  <a:pt x="8000134" y="4177209"/>
                  <a:pt x="7623147" y="4174877"/>
                </a:cubicBezTo>
                <a:cubicBezTo>
                  <a:pt x="7246160" y="4172545"/>
                  <a:pt x="7216478" y="4157626"/>
                  <a:pt x="6954450" y="4174877"/>
                </a:cubicBezTo>
                <a:cubicBezTo>
                  <a:pt x="6692422" y="4192128"/>
                  <a:pt x="6617962" y="4175735"/>
                  <a:pt x="6419492" y="4174877"/>
                </a:cubicBezTo>
                <a:cubicBezTo>
                  <a:pt x="6221022" y="4174019"/>
                  <a:pt x="6033135" y="4181756"/>
                  <a:pt x="5884534" y="4174877"/>
                </a:cubicBezTo>
                <a:cubicBezTo>
                  <a:pt x="5735933" y="4167998"/>
                  <a:pt x="5680899" y="4194249"/>
                  <a:pt x="5483316" y="4174877"/>
                </a:cubicBezTo>
                <a:cubicBezTo>
                  <a:pt x="5285733" y="4155505"/>
                  <a:pt x="5000005" y="4187040"/>
                  <a:pt x="4814619" y="4174877"/>
                </a:cubicBezTo>
                <a:cubicBezTo>
                  <a:pt x="4629233" y="4162714"/>
                  <a:pt x="4310747" y="4152940"/>
                  <a:pt x="4145922" y="4174877"/>
                </a:cubicBezTo>
                <a:cubicBezTo>
                  <a:pt x="3981097" y="4196814"/>
                  <a:pt x="3731312" y="4175383"/>
                  <a:pt x="3343485" y="4174877"/>
                </a:cubicBezTo>
                <a:cubicBezTo>
                  <a:pt x="2955658" y="4174371"/>
                  <a:pt x="2760395" y="4142694"/>
                  <a:pt x="2407310" y="4174877"/>
                </a:cubicBezTo>
                <a:cubicBezTo>
                  <a:pt x="2054225" y="4207060"/>
                  <a:pt x="1983427" y="4207969"/>
                  <a:pt x="1738612" y="4174877"/>
                </a:cubicBezTo>
                <a:cubicBezTo>
                  <a:pt x="1493797" y="4141785"/>
                  <a:pt x="1526203" y="4186184"/>
                  <a:pt x="1471134" y="4174877"/>
                </a:cubicBezTo>
                <a:cubicBezTo>
                  <a:pt x="1416065" y="4163570"/>
                  <a:pt x="842974" y="4165958"/>
                  <a:pt x="668697" y="4174877"/>
                </a:cubicBezTo>
                <a:cubicBezTo>
                  <a:pt x="494420" y="4183796"/>
                  <a:pt x="258000" y="4172458"/>
                  <a:pt x="0" y="4174877"/>
                </a:cubicBezTo>
                <a:cubicBezTo>
                  <a:pt x="599" y="3912327"/>
                  <a:pt x="26682" y="3629660"/>
                  <a:pt x="0" y="3395567"/>
                </a:cubicBezTo>
                <a:cubicBezTo>
                  <a:pt x="-26682" y="3161474"/>
                  <a:pt x="-33004" y="2996115"/>
                  <a:pt x="0" y="2699754"/>
                </a:cubicBezTo>
                <a:cubicBezTo>
                  <a:pt x="33004" y="2403393"/>
                  <a:pt x="29271" y="2305413"/>
                  <a:pt x="0" y="2003941"/>
                </a:cubicBezTo>
                <a:cubicBezTo>
                  <a:pt x="-29271" y="1702469"/>
                  <a:pt x="-28233" y="1668959"/>
                  <a:pt x="0" y="1433374"/>
                </a:cubicBezTo>
                <a:cubicBezTo>
                  <a:pt x="28233" y="1197789"/>
                  <a:pt x="-8832" y="1029730"/>
                  <a:pt x="0" y="862808"/>
                </a:cubicBezTo>
                <a:cubicBezTo>
                  <a:pt x="8832" y="695886"/>
                  <a:pt x="6976" y="224939"/>
                  <a:pt x="0" y="0"/>
                </a:cubicBezTo>
                <a:close/>
              </a:path>
              <a:path w="13373942" h="4174877" stroke="0" extrusionOk="0">
                <a:moveTo>
                  <a:pt x="0" y="0"/>
                </a:moveTo>
                <a:cubicBezTo>
                  <a:pt x="231328" y="6604"/>
                  <a:pt x="344306" y="-23872"/>
                  <a:pt x="534958" y="0"/>
                </a:cubicBezTo>
                <a:cubicBezTo>
                  <a:pt x="725610" y="23872"/>
                  <a:pt x="876876" y="-8526"/>
                  <a:pt x="1069915" y="0"/>
                </a:cubicBezTo>
                <a:cubicBezTo>
                  <a:pt x="1262954" y="8526"/>
                  <a:pt x="1270249" y="9510"/>
                  <a:pt x="1337394" y="0"/>
                </a:cubicBezTo>
                <a:cubicBezTo>
                  <a:pt x="1404539" y="-9510"/>
                  <a:pt x="1496138" y="-3119"/>
                  <a:pt x="1604873" y="0"/>
                </a:cubicBezTo>
                <a:cubicBezTo>
                  <a:pt x="1713608" y="3119"/>
                  <a:pt x="1917387" y="5728"/>
                  <a:pt x="2139831" y="0"/>
                </a:cubicBezTo>
                <a:cubicBezTo>
                  <a:pt x="2362275" y="-5728"/>
                  <a:pt x="2511321" y="26980"/>
                  <a:pt x="2808528" y="0"/>
                </a:cubicBezTo>
                <a:cubicBezTo>
                  <a:pt x="3105735" y="-26980"/>
                  <a:pt x="3342023" y="37259"/>
                  <a:pt x="3744704" y="0"/>
                </a:cubicBezTo>
                <a:cubicBezTo>
                  <a:pt x="4147385" y="-37259"/>
                  <a:pt x="4040443" y="-20564"/>
                  <a:pt x="4279661" y="0"/>
                </a:cubicBezTo>
                <a:cubicBezTo>
                  <a:pt x="4518879" y="20564"/>
                  <a:pt x="4485986" y="-16374"/>
                  <a:pt x="4680880" y="0"/>
                </a:cubicBezTo>
                <a:cubicBezTo>
                  <a:pt x="4875774" y="16374"/>
                  <a:pt x="4938659" y="14639"/>
                  <a:pt x="5082098" y="0"/>
                </a:cubicBezTo>
                <a:cubicBezTo>
                  <a:pt x="5225537" y="-14639"/>
                  <a:pt x="5569246" y="6665"/>
                  <a:pt x="5884534" y="0"/>
                </a:cubicBezTo>
                <a:cubicBezTo>
                  <a:pt x="6199822" y="-6665"/>
                  <a:pt x="6392649" y="-4887"/>
                  <a:pt x="6553232" y="0"/>
                </a:cubicBezTo>
                <a:cubicBezTo>
                  <a:pt x="6713815" y="4887"/>
                  <a:pt x="6732642" y="-9156"/>
                  <a:pt x="6820710" y="0"/>
                </a:cubicBezTo>
                <a:cubicBezTo>
                  <a:pt x="6908778" y="9156"/>
                  <a:pt x="7220988" y="-32963"/>
                  <a:pt x="7489408" y="0"/>
                </a:cubicBezTo>
                <a:cubicBezTo>
                  <a:pt x="7757828" y="32963"/>
                  <a:pt x="8046520" y="-34440"/>
                  <a:pt x="8291844" y="0"/>
                </a:cubicBezTo>
                <a:cubicBezTo>
                  <a:pt x="8537168" y="34440"/>
                  <a:pt x="8797287" y="-4531"/>
                  <a:pt x="9094281" y="0"/>
                </a:cubicBezTo>
                <a:cubicBezTo>
                  <a:pt x="9391275" y="4531"/>
                  <a:pt x="9365412" y="-5897"/>
                  <a:pt x="9495499" y="0"/>
                </a:cubicBezTo>
                <a:cubicBezTo>
                  <a:pt x="9625586" y="5897"/>
                  <a:pt x="9675925" y="11804"/>
                  <a:pt x="9762978" y="0"/>
                </a:cubicBezTo>
                <a:cubicBezTo>
                  <a:pt x="9850031" y="-11804"/>
                  <a:pt x="10331505" y="-27004"/>
                  <a:pt x="10565414" y="0"/>
                </a:cubicBezTo>
                <a:cubicBezTo>
                  <a:pt x="10799323" y="27004"/>
                  <a:pt x="10868832" y="18824"/>
                  <a:pt x="10966632" y="0"/>
                </a:cubicBezTo>
                <a:cubicBezTo>
                  <a:pt x="11064432" y="-18824"/>
                  <a:pt x="11499256" y="12311"/>
                  <a:pt x="11769069" y="0"/>
                </a:cubicBezTo>
                <a:cubicBezTo>
                  <a:pt x="12038882" y="-12311"/>
                  <a:pt x="12085224" y="-10424"/>
                  <a:pt x="12170287" y="0"/>
                </a:cubicBezTo>
                <a:cubicBezTo>
                  <a:pt x="12255350" y="10424"/>
                  <a:pt x="13032117" y="-58817"/>
                  <a:pt x="13373942" y="0"/>
                </a:cubicBezTo>
                <a:cubicBezTo>
                  <a:pt x="13371014" y="223983"/>
                  <a:pt x="13341576" y="503712"/>
                  <a:pt x="13373942" y="654064"/>
                </a:cubicBezTo>
                <a:cubicBezTo>
                  <a:pt x="13406308" y="804416"/>
                  <a:pt x="13339775" y="1014593"/>
                  <a:pt x="13373942" y="1349877"/>
                </a:cubicBezTo>
                <a:cubicBezTo>
                  <a:pt x="13408109" y="1685161"/>
                  <a:pt x="13381035" y="1721165"/>
                  <a:pt x="13373942" y="2045690"/>
                </a:cubicBezTo>
                <a:cubicBezTo>
                  <a:pt x="13366849" y="2370215"/>
                  <a:pt x="13347414" y="2653456"/>
                  <a:pt x="13373942" y="2825000"/>
                </a:cubicBezTo>
                <a:cubicBezTo>
                  <a:pt x="13400471" y="2996544"/>
                  <a:pt x="13342865" y="3326539"/>
                  <a:pt x="13373942" y="3520813"/>
                </a:cubicBezTo>
                <a:cubicBezTo>
                  <a:pt x="13405019" y="3715087"/>
                  <a:pt x="13355496" y="3909729"/>
                  <a:pt x="13373942" y="4174877"/>
                </a:cubicBezTo>
                <a:cubicBezTo>
                  <a:pt x="13143710" y="4182320"/>
                  <a:pt x="12917281" y="4187952"/>
                  <a:pt x="12571505" y="4174877"/>
                </a:cubicBezTo>
                <a:cubicBezTo>
                  <a:pt x="12225729" y="4161802"/>
                  <a:pt x="12260488" y="4155941"/>
                  <a:pt x="12170287" y="4174877"/>
                </a:cubicBezTo>
                <a:cubicBezTo>
                  <a:pt x="12080086" y="4193813"/>
                  <a:pt x="11992436" y="4172912"/>
                  <a:pt x="11902808" y="4174877"/>
                </a:cubicBezTo>
                <a:cubicBezTo>
                  <a:pt x="11813180" y="4176842"/>
                  <a:pt x="11621717" y="4167594"/>
                  <a:pt x="11501590" y="4174877"/>
                </a:cubicBezTo>
                <a:cubicBezTo>
                  <a:pt x="11381463" y="4182160"/>
                  <a:pt x="11080806" y="4176020"/>
                  <a:pt x="10966632" y="4174877"/>
                </a:cubicBezTo>
                <a:cubicBezTo>
                  <a:pt x="10852458" y="4173734"/>
                  <a:pt x="10541634" y="4182427"/>
                  <a:pt x="10164196" y="4174877"/>
                </a:cubicBezTo>
                <a:cubicBezTo>
                  <a:pt x="9786758" y="4167327"/>
                  <a:pt x="9930168" y="4170310"/>
                  <a:pt x="9762978" y="4174877"/>
                </a:cubicBezTo>
                <a:cubicBezTo>
                  <a:pt x="9595788" y="4179444"/>
                  <a:pt x="9525086" y="4177876"/>
                  <a:pt x="9361759" y="4174877"/>
                </a:cubicBezTo>
                <a:cubicBezTo>
                  <a:pt x="9198432" y="4171878"/>
                  <a:pt x="8964041" y="4153666"/>
                  <a:pt x="8826802" y="4174877"/>
                </a:cubicBezTo>
                <a:cubicBezTo>
                  <a:pt x="8689563" y="4196088"/>
                  <a:pt x="8300676" y="4171615"/>
                  <a:pt x="8158105" y="4174877"/>
                </a:cubicBezTo>
                <a:cubicBezTo>
                  <a:pt x="8015534" y="4178139"/>
                  <a:pt x="7839406" y="4186927"/>
                  <a:pt x="7756886" y="4174877"/>
                </a:cubicBezTo>
                <a:cubicBezTo>
                  <a:pt x="7674366" y="4162827"/>
                  <a:pt x="7255786" y="4168956"/>
                  <a:pt x="7088189" y="4174877"/>
                </a:cubicBezTo>
                <a:cubicBezTo>
                  <a:pt x="6920592" y="4180798"/>
                  <a:pt x="6809276" y="4179587"/>
                  <a:pt x="6686971" y="4174877"/>
                </a:cubicBezTo>
                <a:cubicBezTo>
                  <a:pt x="6564666" y="4170167"/>
                  <a:pt x="6236345" y="4188761"/>
                  <a:pt x="5884534" y="4174877"/>
                </a:cubicBezTo>
                <a:cubicBezTo>
                  <a:pt x="5532723" y="4160993"/>
                  <a:pt x="5681774" y="4174929"/>
                  <a:pt x="5617056" y="4174877"/>
                </a:cubicBezTo>
                <a:cubicBezTo>
                  <a:pt x="5552338" y="4174825"/>
                  <a:pt x="4977849" y="4188417"/>
                  <a:pt x="4680880" y="4174877"/>
                </a:cubicBezTo>
                <a:cubicBezTo>
                  <a:pt x="4383911" y="4161337"/>
                  <a:pt x="4438351" y="4186404"/>
                  <a:pt x="4279661" y="4174877"/>
                </a:cubicBezTo>
                <a:cubicBezTo>
                  <a:pt x="4120971" y="4163350"/>
                  <a:pt x="3815458" y="4144341"/>
                  <a:pt x="3610964" y="4174877"/>
                </a:cubicBezTo>
                <a:cubicBezTo>
                  <a:pt x="3406470" y="4205413"/>
                  <a:pt x="2877624" y="4150540"/>
                  <a:pt x="2674788" y="4174877"/>
                </a:cubicBezTo>
                <a:cubicBezTo>
                  <a:pt x="2471952" y="4199214"/>
                  <a:pt x="2047176" y="4136294"/>
                  <a:pt x="1738612" y="4174877"/>
                </a:cubicBezTo>
                <a:cubicBezTo>
                  <a:pt x="1430048" y="4213460"/>
                  <a:pt x="1329040" y="4198195"/>
                  <a:pt x="1203655" y="4174877"/>
                </a:cubicBezTo>
                <a:cubicBezTo>
                  <a:pt x="1078270" y="4151559"/>
                  <a:pt x="951556" y="4163229"/>
                  <a:pt x="802437" y="4174877"/>
                </a:cubicBezTo>
                <a:cubicBezTo>
                  <a:pt x="653318" y="4186525"/>
                  <a:pt x="256569" y="4159833"/>
                  <a:pt x="0" y="4174877"/>
                </a:cubicBezTo>
                <a:cubicBezTo>
                  <a:pt x="19032" y="3884790"/>
                  <a:pt x="-29952" y="3777259"/>
                  <a:pt x="0" y="3520813"/>
                </a:cubicBezTo>
                <a:cubicBezTo>
                  <a:pt x="29952" y="3264367"/>
                  <a:pt x="5158" y="3007743"/>
                  <a:pt x="0" y="2825000"/>
                </a:cubicBezTo>
                <a:cubicBezTo>
                  <a:pt x="-5158" y="2642257"/>
                  <a:pt x="22721" y="2487081"/>
                  <a:pt x="0" y="2170936"/>
                </a:cubicBezTo>
                <a:cubicBezTo>
                  <a:pt x="-22721" y="1854791"/>
                  <a:pt x="4117" y="1846077"/>
                  <a:pt x="0" y="1558621"/>
                </a:cubicBezTo>
                <a:cubicBezTo>
                  <a:pt x="-4117" y="1271165"/>
                  <a:pt x="-14667" y="1178491"/>
                  <a:pt x="0" y="904557"/>
                </a:cubicBezTo>
                <a:cubicBezTo>
                  <a:pt x="14667" y="630623"/>
                  <a:pt x="-9135" y="245848"/>
                  <a:pt x="0" y="0"/>
                </a:cubicBezTo>
                <a:close/>
              </a:path>
            </a:pathLst>
          </a:custGeom>
          <a:ln w="19050">
            <a:solidFill>
              <a:schemeClr val="tx1"/>
            </a:solidFill>
            <a:extLst>
              <a:ext uri="{C807C97D-BFC1-408E-A445-0C87EB9F89A2}">
                <ask:lineSketchStyleProps xmlns:ask="http://schemas.microsoft.com/office/drawing/2018/sketchyshapes" sd="164314050">
                  <ask:type>
                    <ask:lineSketchFreehand/>
                  </ask:type>
                </ask:lineSketchStyleProps>
              </a:ext>
            </a:extLst>
          </a:ln>
        </p:spPr>
      </p:pic>
    </p:spTree>
    <p:extLst>
      <p:ext uri="{BB962C8B-B14F-4D97-AF65-F5344CB8AC3E}">
        <p14:creationId xmlns:p14="http://schemas.microsoft.com/office/powerpoint/2010/main" val="33282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You are interested in the average reading level of all the seventh-graders in your city.</a:t>
            </a:r>
          </a:p>
        </p:txBody>
      </p:sp>
      <p:sp>
        <p:nvSpPr>
          <p:cNvPr id="4" name="TextBox 3">
            <a:extLst>
              <a:ext uri="{FF2B5EF4-FFF2-40B4-BE49-F238E27FC236}">
                <a16:creationId xmlns:a16="http://schemas.microsoft.com/office/drawing/2014/main" id="{A3F5EF2D-B6EF-9926-37A4-DED27B357821}"/>
              </a:ext>
            </a:extLst>
          </p:cNvPr>
          <p:cNvSpPr txBox="1"/>
          <p:nvPr/>
        </p:nvSpPr>
        <p:spPr>
          <a:xfrm>
            <a:off x="126897" y="3273268"/>
            <a:ext cx="7118567" cy="1200329"/>
          </a:xfrm>
          <a:custGeom>
            <a:avLst/>
            <a:gdLst>
              <a:gd name="connsiteX0" fmla="*/ 0 w 7118567"/>
              <a:gd name="connsiteY0" fmla="*/ 0 h 1200329"/>
              <a:gd name="connsiteX1" fmla="*/ 718328 w 7118567"/>
              <a:gd name="connsiteY1" fmla="*/ 0 h 1200329"/>
              <a:gd name="connsiteX2" fmla="*/ 1223099 w 7118567"/>
              <a:gd name="connsiteY2" fmla="*/ 0 h 1200329"/>
              <a:gd name="connsiteX3" fmla="*/ 1799056 w 7118567"/>
              <a:gd name="connsiteY3" fmla="*/ 0 h 1200329"/>
              <a:gd name="connsiteX4" fmla="*/ 2446198 w 7118567"/>
              <a:gd name="connsiteY4" fmla="*/ 0 h 1200329"/>
              <a:gd name="connsiteX5" fmla="*/ 2879784 w 7118567"/>
              <a:gd name="connsiteY5" fmla="*/ 0 h 1200329"/>
              <a:gd name="connsiteX6" fmla="*/ 3384555 w 7118567"/>
              <a:gd name="connsiteY6" fmla="*/ 0 h 1200329"/>
              <a:gd name="connsiteX7" fmla="*/ 3889326 w 7118567"/>
              <a:gd name="connsiteY7" fmla="*/ 0 h 1200329"/>
              <a:gd name="connsiteX8" fmla="*/ 4678840 w 7118567"/>
              <a:gd name="connsiteY8" fmla="*/ 0 h 1200329"/>
              <a:gd name="connsiteX9" fmla="*/ 5397168 w 7118567"/>
              <a:gd name="connsiteY9" fmla="*/ 0 h 1200329"/>
              <a:gd name="connsiteX10" fmla="*/ 5901939 w 7118567"/>
              <a:gd name="connsiteY10" fmla="*/ 0 h 1200329"/>
              <a:gd name="connsiteX11" fmla="*/ 7118567 w 7118567"/>
              <a:gd name="connsiteY11" fmla="*/ 0 h 1200329"/>
              <a:gd name="connsiteX12" fmla="*/ 7118567 w 7118567"/>
              <a:gd name="connsiteY12" fmla="*/ 588161 h 1200329"/>
              <a:gd name="connsiteX13" fmla="*/ 7118567 w 7118567"/>
              <a:gd name="connsiteY13" fmla="*/ 1200329 h 1200329"/>
              <a:gd name="connsiteX14" fmla="*/ 6400239 w 7118567"/>
              <a:gd name="connsiteY14" fmla="*/ 1200329 h 1200329"/>
              <a:gd name="connsiteX15" fmla="*/ 5895468 w 7118567"/>
              <a:gd name="connsiteY15" fmla="*/ 1200329 h 1200329"/>
              <a:gd name="connsiteX16" fmla="*/ 5105954 w 7118567"/>
              <a:gd name="connsiteY16" fmla="*/ 1200329 h 1200329"/>
              <a:gd name="connsiteX17" fmla="*/ 4458812 w 7118567"/>
              <a:gd name="connsiteY17" fmla="*/ 1200329 h 1200329"/>
              <a:gd name="connsiteX18" fmla="*/ 3669298 w 7118567"/>
              <a:gd name="connsiteY18" fmla="*/ 1200329 h 1200329"/>
              <a:gd name="connsiteX19" fmla="*/ 2879784 w 7118567"/>
              <a:gd name="connsiteY19" fmla="*/ 1200329 h 1200329"/>
              <a:gd name="connsiteX20" fmla="*/ 2375013 w 7118567"/>
              <a:gd name="connsiteY20" fmla="*/ 1200329 h 1200329"/>
              <a:gd name="connsiteX21" fmla="*/ 1656685 w 7118567"/>
              <a:gd name="connsiteY21" fmla="*/ 1200329 h 1200329"/>
              <a:gd name="connsiteX22" fmla="*/ 938357 w 7118567"/>
              <a:gd name="connsiteY22" fmla="*/ 1200329 h 1200329"/>
              <a:gd name="connsiteX23" fmla="*/ 0 w 7118567"/>
              <a:gd name="connsiteY23" fmla="*/ 1200329 h 1200329"/>
              <a:gd name="connsiteX24" fmla="*/ 0 w 7118567"/>
              <a:gd name="connsiteY24" fmla="*/ 636174 h 1200329"/>
              <a:gd name="connsiteX25" fmla="*/ 0 w 7118567"/>
              <a:gd name="connsiteY25"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8567" h="1200329" fill="none" extrusionOk="0">
                <a:moveTo>
                  <a:pt x="0" y="0"/>
                </a:moveTo>
                <a:cubicBezTo>
                  <a:pt x="160491" y="-823"/>
                  <a:pt x="453364" y="11630"/>
                  <a:pt x="718328" y="0"/>
                </a:cubicBezTo>
                <a:cubicBezTo>
                  <a:pt x="983292" y="-11630"/>
                  <a:pt x="1027293" y="18899"/>
                  <a:pt x="1223099" y="0"/>
                </a:cubicBezTo>
                <a:cubicBezTo>
                  <a:pt x="1418905" y="-18899"/>
                  <a:pt x="1565337" y="15739"/>
                  <a:pt x="1799056" y="0"/>
                </a:cubicBezTo>
                <a:cubicBezTo>
                  <a:pt x="2032775" y="-15739"/>
                  <a:pt x="2253369" y="18298"/>
                  <a:pt x="2446198" y="0"/>
                </a:cubicBezTo>
                <a:cubicBezTo>
                  <a:pt x="2639027" y="-18298"/>
                  <a:pt x="2713020" y="18160"/>
                  <a:pt x="2879784" y="0"/>
                </a:cubicBezTo>
                <a:cubicBezTo>
                  <a:pt x="3046548" y="-18160"/>
                  <a:pt x="3230739" y="14681"/>
                  <a:pt x="3384555" y="0"/>
                </a:cubicBezTo>
                <a:cubicBezTo>
                  <a:pt x="3538371" y="-14681"/>
                  <a:pt x="3676586" y="10604"/>
                  <a:pt x="3889326" y="0"/>
                </a:cubicBezTo>
                <a:cubicBezTo>
                  <a:pt x="4102066" y="-10604"/>
                  <a:pt x="4451687" y="2474"/>
                  <a:pt x="4678840" y="0"/>
                </a:cubicBezTo>
                <a:cubicBezTo>
                  <a:pt x="4905993" y="-2474"/>
                  <a:pt x="5211510" y="29240"/>
                  <a:pt x="5397168" y="0"/>
                </a:cubicBezTo>
                <a:cubicBezTo>
                  <a:pt x="5582826" y="-29240"/>
                  <a:pt x="5799672" y="-8766"/>
                  <a:pt x="5901939" y="0"/>
                </a:cubicBezTo>
                <a:cubicBezTo>
                  <a:pt x="6004206" y="8766"/>
                  <a:pt x="6692450" y="-47471"/>
                  <a:pt x="7118567" y="0"/>
                </a:cubicBezTo>
                <a:cubicBezTo>
                  <a:pt x="7110879" y="279934"/>
                  <a:pt x="7141420" y="362848"/>
                  <a:pt x="7118567" y="588161"/>
                </a:cubicBezTo>
                <a:cubicBezTo>
                  <a:pt x="7095714" y="813474"/>
                  <a:pt x="7111674" y="1011648"/>
                  <a:pt x="7118567" y="1200329"/>
                </a:cubicBezTo>
                <a:cubicBezTo>
                  <a:pt x="6791751" y="1209956"/>
                  <a:pt x="6731879" y="1195684"/>
                  <a:pt x="6400239" y="1200329"/>
                </a:cubicBezTo>
                <a:cubicBezTo>
                  <a:pt x="6068599" y="1204974"/>
                  <a:pt x="6024947" y="1218747"/>
                  <a:pt x="5895468" y="1200329"/>
                </a:cubicBezTo>
                <a:cubicBezTo>
                  <a:pt x="5765989" y="1181911"/>
                  <a:pt x="5373483" y="1229565"/>
                  <a:pt x="5105954" y="1200329"/>
                </a:cubicBezTo>
                <a:cubicBezTo>
                  <a:pt x="4838425" y="1171093"/>
                  <a:pt x="4672031" y="1203274"/>
                  <a:pt x="4458812" y="1200329"/>
                </a:cubicBezTo>
                <a:cubicBezTo>
                  <a:pt x="4245593" y="1197384"/>
                  <a:pt x="3979187" y="1181451"/>
                  <a:pt x="3669298" y="1200329"/>
                </a:cubicBezTo>
                <a:cubicBezTo>
                  <a:pt x="3359409" y="1219207"/>
                  <a:pt x="3162673" y="1184041"/>
                  <a:pt x="2879784" y="1200329"/>
                </a:cubicBezTo>
                <a:cubicBezTo>
                  <a:pt x="2596895" y="1216617"/>
                  <a:pt x="2478960" y="1217089"/>
                  <a:pt x="2375013" y="1200329"/>
                </a:cubicBezTo>
                <a:cubicBezTo>
                  <a:pt x="2271066" y="1183569"/>
                  <a:pt x="1887315" y="1217805"/>
                  <a:pt x="1656685" y="1200329"/>
                </a:cubicBezTo>
                <a:cubicBezTo>
                  <a:pt x="1426055" y="1182853"/>
                  <a:pt x="1294836" y="1193215"/>
                  <a:pt x="938357" y="1200329"/>
                </a:cubicBezTo>
                <a:cubicBezTo>
                  <a:pt x="581878" y="1207443"/>
                  <a:pt x="354815" y="1205793"/>
                  <a:pt x="0" y="1200329"/>
                </a:cubicBezTo>
                <a:cubicBezTo>
                  <a:pt x="3774" y="982636"/>
                  <a:pt x="-8113" y="905609"/>
                  <a:pt x="0" y="636174"/>
                </a:cubicBezTo>
                <a:cubicBezTo>
                  <a:pt x="8113" y="366740"/>
                  <a:pt x="-24229" y="204500"/>
                  <a:pt x="0" y="0"/>
                </a:cubicBezTo>
                <a:close/>
              </a:path>
              <a:path w="7118567" h="1200329"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094593" y="131772"/>
                  <a:pt x="7112936" y="345429"/>
                  <a:pt x="7118567" y="576158"/>
                </a:cubicBezTo>
                <a:cubicBezTo>
                  <a:pt x="7124198" y="806887"/>
                  <a:pt x="7088493" y="1027089"/>
                  <a:pt x="7118567" y="1200329"/>
                </a:cubicBezTo>
                <a:cubicBezTo>
                  <a:pt x="6902964" y="1187152"/>
                  <a:pt x="6835761" y="1215228"/>
                  <a:pt x="6684982" y="1200329"/>
                </a:cubicBezTo>
                <a:cubicBezTo>
                  <a:pt x="6534204" y="1185430"/>
                  <a:pt x="6130474" y="1179016"/>
                  <a:pt x="5895468" y="1200329"/>
                </a:cubicBezTo>
                <a:cubicBezTo>
                  <a:pt x="5660462" y="1221642"/>
                  <a:pt x="5588687" y="1205855"/>
                  <a:pt x="5461882" y="1200329"/>
                </a:cubicBezTo>
                <a:cubicBezTo>
                  <a:pt x="5335077" y="1194803"/>
                  <a:pt x="5101870" y="1168352"/>
                  <a:pt x="4743554" y="1200329"/>
                </a:cubicBezTo>
                <a:cubicBezTo>
                  <a:pt x="4385238" y="1232306"/>
                  <a:pt x="4424765" y="1221333"/>
                  <a:pt x="4309969" y="1200329"/>
                </a:cubicBezTo>
                <a:cubicBezTo>
                  <a:pt x="4195173" y="1179325"/>
                  <a:pt x="3994179" y="1179356"/>
                  <a:pt x="3805198" y="1200329"/>
                </a:cubicBezTo>
                <a:cubicBezTo>
                  <a:pt x="3616217" y="1221302"/>
                  <a:pt x="3394871" y="1177792"/>
                  <a:pt x="3229241" y="1200329"/>
                </a:cubicBezTo>
                <a:cubicBezTo>
                  <a:pt x="3063611" y="1222866"/>
                  <a:pt x="2937985" y="1180450"/>
                  <a:pt x="2653284" y="1200329"/>
                </a:cubicBezTo>
                <a:cubicBezTo>
                  <a:pt x="2368583" y="1220208"/>
                  <a:pt x="2349242" y="1215205"/>
                  <a:pt x="2077327" y="1200329"/>
                </a:cubicBezTo>
                <a:cubicBezTo>
                  <a:pt x="1805412" y="1185453"/>
                  <a:pt x="1666810" y="1181870"/>
                  <a:pt x="1358999" y="1200329"/>
                </a:cubicBezTo>
                <a:cubicBezTo>
                  <a:pt x="1051188" y="1218788"/>
                  <a:pt x="995308" y="1176185"/>
                  <a:pt x="711857" y="1200329"/>
                </a:cubicBezTo>
                <a:cubicBezTo>
                  <a:pt x="428406" y="1224473"/>
                  <a:pt x="223545" y="1166286"/>
                  <a:pt x="0" y="1200329"/>
                </a:cubicBezTo>
                <a:cubicBezTo>
                  <a:pt x="-17572" y="936721"/>
                  <a:pt x="-13700" y="878249"/>
                  <a:pt x="0" y="588161"/>
                </a:cubicBezTo>
                <a:cubicBezTo>
                  <a:pt x="13700" y="298073"/>
                  <a:pt x="19323" y="14090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1: Define your population</a:t>
            </a:r>
          </a:p>
          <a:p>
            <a:pPr algn="ctr"/>
            <a:r>
              <a:rPr lang="en-US" sz="2400" dirty="0"/>
              <a:t>“In your reading program study, your population is all the seventh-graders in your city.”</a:t>
            </a:r>
          </a:p>
        </p:txBody>
      </p:sp>
      <p:sp>
        <p:nvSpPr>
          <p:cNvPr id="5" name="TextBox 4">
            <a:extLst>
              <a:ext uri="{FF2B5EF4-FFF2-40B4-BE49-F238E27FC236}">
                <a16:creationId xmlns:a16="http://schemas.microsoft.com/office/drawing/2014/main" id="{3B2A9B8E-9289-1198-D62E-E11579172C50}"/>
              </a:ext>
            </a:extLst>
          </p:cNvPr>
          <p:cNvSpPr txBox="1"/>
          <p:nvPr/>
        </p:nvSpPr>
        <p:spPr>
          <a:xfrm>
            <a:off x="7384937" y="2960638"/>
            <a:ext cx="7118567" cy="2308324"/>
          </a:xfrm>
          <a:custGeom>
            <a:avLst/>
            <a:gdLst>
              <a:gd name="connsiteX0" fmla="*/ 0 w 7118567"/>
              <a:gd name="connsiteY0" fmla="*/ 0 h 2308324"/>
              <a:gd name="connsiteX1" fmla="*/ 504771 w 7118567"/>
              <a:gd name="connsiteY1" fmla="*/ 0 h 2308324"/>
              <a:gd name="connsiteX2" fmla="*/ 1151914 w 7118567"/>
              <a:gd name="connsiteY2" fmla="*/ 0 h 2308324"/>
              <a:gd name="connsiteX3" fmla="*/ 1585499 w 7118567"/>
              <a:gd name="connsiteY3" fmla="*/ 0 h 2308324"/>
              <a:gd name="connsiteX4" fmla="*/ 2090270 w 7118567"/>
              <a:gd name="connsiteY4" fmla="*/ 0 h 2308324"/>
              <a:gd name="connsiteX5" fmla="*/ 2595041 w 7118567"/>
              <a:gd name="connsiteY5" fmla="*/ 0 h 2308324"/>
              <a:gd name="connsiteX6" fmla="*/ 3384555 w 7118567"/>
              <a:gd name="connsiteY6" fmla="*/ 0 h 2308324"/>
              <a:gd name="connsiteX7" fmla="*/ 4102883 w 7118567"/>
              <a:gd name="connsiteY7" fmla="*/ 0 h 2308324"/>
              <a:gd name="connsiteX8" fmla="*/ 4607654 w 7118567"/>
              <a:gd name="connsiteY8" fmla="*/ 0 h 2308324"/>
              <a:gd name="connsiteX9" fmla="*/ 5325982 w 7118567"/>
              <a:gd name="connsiteY9" fmla="*/ 0 h 2308324"/>
              <a:gd name="connsiteX10" fmla="*/ 5901939 w 7118567"/>
              <a:gd name="connsiteY10" fmla="*/ 0 h 2308324"/>
              <a:gd name="connsiteX11" fmla="*/ 6549082 w 7118567"/>
              <a:gd name="connsiteY11" fmla="*/ 0 h 2308324"/>
              <a:gd name="connsiteX12" fmla="*/ 7118567 w 7118567"/>
              <a:gd name="connsiteY12" fmla="*/ 0 h 2308324"/>
              <a:gd name="connsiteX13" fmla="*/ 7118567 w 7118567"/>
              <a:gd name="connsiteY13" fmla="*/ 530915 h 2308324"/>
              <a:gd name="connsiteX14" fmla="*/ 7118567 w 7118567"/>
              <a:gd name="connsiteY14" fmla="*/ 1131079 h 2308324"/>
              <a:gd name="connsiteX15" fmla="*/ 7118567 w 7118567"/>
              <a:gd name="connsiteY15" fmla="*/ 1754326 h 2308324"/>
              <a:gd name="connsiteX16" fmla="*/ 7118567 w 7118567"/>
              <a:gd name="connsiteY16" fmla="*/ 2308324 h 2308324"/>
              <a:gd name="connsiteX17" fmla="*/ 6329053 w 7118567"/>
              <a:gd name="connsiteY17" fmla="*/ 2308324 h 2308324"/>
              <a:gd name="connsiteX18" fmla="*/ 5824282 w 7118567"/>
              <a:gd name="connsiteY18" fmla="*/ 2308324 h 2308324"/>
              <a:gd name="connsiteX19" fmla="*/ 5105954 w 7118567"/>
              <a:gd name="connsiteY19" fmla="*/ 2308324 h 2308324"/>
              <a:gd name="connsiteX20" fmla="*/ 4387626 w 7118567"/>
              <a:gd name="connsiteY20" fmla="*/ 2308324 h 2308324"/>
              <a:gd name="connsiteX21" fmla="*/ 3882855 w 7118567"/>
              <a:gd name="connsiteY21" fmla="*/ 2308324 h 2308324"/>
              <a:gd name="connsiteX22" fmla="*/ 3449269 w 7118567"/>
              <a:gd name="connsiteY22" fmla="*/ 2308324 h 2308324"/>
              <a:gd name="connsiteX23" fmla="*/ 2802127 w 7118567"/>
              <a:gd name="connsiteY23" fmla="*/ 2308324 h 2308324"/>
              <a:gd name="connsiteX24" fmla="*/ 2083799 w 7118567"/>
              <a:gd name="connsiteY24" fmla="*/ 2308324 h 2308324"/>
              <a:gd name="connsiteX25" fmla="*/ 1294285 w 7118567"/>
              <a:gd name="connsiteY25" fmla="*/ 2308324 h 2308324"/>
              <a:gd name="connsiteX26" fmla="*/ 575957 w 7118567"/>
              <a:gd name="connsiteY26" fmla="*/ 2308324 h 2308324"/>
              <a:gd name="connsiteX27" fmla="*/ 0 w 7118567"/>
              <a:gd name="connsiteY27" fmla="*/ 2308324 h 2308324"/>
              <a:gd name="connsiteX28" fmla="*/ 0 w 7118567"/>
              <a:gd name="connsiteY28" fmla="*/ 1800493 h 2308324"/>
              <a:gd name="connsiteX29" fmla="*/ 0 w 7118567"/>
              <a:gd name="connsiteY29" fmla="*/ 1269578 h 2308324"/>
              <a:gd name="connsiteX30" fmla="*/ 0 w 7118567"/>
              <a:gd name="connsiteY30" fmla="*/ 715580 h 2308324"/>
              <a:gd name="connsiteX31" fmla="*/ 0 w 7118567"/>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18567" h="2308324"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099032" y="123523"/>
                  <a:pt x="7099249" y="355517"/>
                  <a:pt x="7118567" y="530915"/>
                </a:cubicBezTo>
                <a:cubicBezTo>
                  <a:pt x="7137885" y="706314"/>
                  <a:pt x="7143177" y="994017"/>
                  <a:pt x="7118567" y="1131079"/>
                </a:cubicBezTo>
                <a:cubicBezTo>
                  <a:pt x="7093957" y="1268141"/>
                  <a:pt x="7106790" y="1581057"/>
                  <a:pt x="7118567" y="1754326"/>
                </a:cubicBezTo>
                <a:cubicBezTo>
                  <a:pt x="7130344" y="1927595"/>
                  <a:pt x="7093265" y="2045173"/>
                  <a:pt x="7118567" y="2308324"/>
                </a:cubicBezTo>
                <a:cubicBezTo>
                  <a:pt x="6918466" y="2313776"/>
                  <a:pt x="6611942" y="2292036"/>
                  <a:pt x="6329053" y="2308324"/>
                </a:cubicBezTo>
                <a:cubicBezTo>
                  <a:pt x="6046164" y="2324612"/>
                  <a:pt x="5928229" y="2325084"/>
                  <a:pt x="5824282" y="2308324"/>
                </a:cubicBezTo>
                <a:cubicBezTo>
                  <a:pt x="5720335" y="2291564"/>
                  <a:pt x="5336584" y="2325800"/>
                  <a:pt x="5105954" y="2308324"/>
                </a:cubicBezTo>
                <a:cubicBezTo>
                  <a:pt x="4875324" y="2290848"/>
                  <a:pt x="4744105" y="2301210"/>
                  <a:pt x="4387626" y="2308324"/>
                </a:cubicBezTo>
                <a:cubicBezTo>
                  <a:pt x="4031147" y="2315438"/>
                  <a:pt x="3990405" y="2286953"/>
                  <a:pt x="3882855" y="2308324"/>
                </a:cubicBezTo>
                <a:cubicBezTo>
                  <a:pt x="3775305" y="2329695"/>
                  <a:pt x="3596803" y="2289390"/>
                  <a:pt x="3449269" y="2308324"/>
                </a:cubicBezTo>
                <a:cubicBezTo>
                  <a:pt x="3301735" y="2327258"/>
                  <a:pt x="2933582" y="2281605"/>
                  <a:pt x="2802127" y="2308324"/>
                </a:cubicBezTo>
                <a:cubicBezTo>
                  <a:pt x="2670672" y="2335043"/>
                  <a:pt x="2417596" y="2278882"/>
                  <a:pt x="2083799" y="2308324"/>
                </a:cubicBezTo>
                <a:cubicBezTo>
                  <a:pt x="1750002" y="2337766"/>
                  <a:pt x="1606730" y="2333078"/>
                  <a:pt x="1294285" y="2308324"/>
                </a:cubicBezTo>
                <a:cubicBezTo>
                  <a:pt x="981840" y="2283570"/>
                  <a:pt x="774934" y="2339686"/>
                  <a:pt x="575957" y="2308324"/>
                </a:cubicBezTo>
                <a:cubicBezTo>
                  <a:pt x="376980" y="2276962"/>
                  <a:pt x="247185" y="2315731"/>
                  <a:pt x="0" y="2308324"/>
                </a:cubicBezTo>
                <a:cubicBezTo>
                  <a:pt x="-15294" y="2135182"/>
                  <a:pt x="19797" y="2008507"/>
                  <a:pt x="0" y="1800493"/>
                </a:cubicBezTo>
                <a:cubicBezTo>
                  <a:pt x="-19797" y="1592479"/>
                  <a:pt x="-16890" y="1463137"/>
                  <a:pt x="0" y="1269578"/>
                </a:cubicBezTo>
                <a:cubicBezTo>
                  <a:pt x="16890" y="1076020"/>
                  <a:pt x="10220" y="964209"/>
                  <a:pt x="0" y="715580"/>
                </a:cubicBezTo>
                <a:cubicBezTo>
                  <a:pt x="-10220" y="466951"/>
                  <a:pt x="-1907" y="354370"/>
                  <a:pt x="0" y="0"/>
                </a:cubicBezTo>
                <a:close/>
              </a:path>
              <a:path w="7118567" h="2308324"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44456" y="219823"/>
                  <a:pt x="7093529" y="321306"/>
                  <a:pt x="7118567" y="530915"/>
                </a:cubicBezTo>
                <a:cubicBezTo>
                  <a:pt x="7143605" y="740524"/>
                  <a:pt x="7108652" y="882863"/>
                  <a:pt x="7118567" y="1107996"/>
                </a:cubicBezTo>
                <a:cubicBezTo>
                  <a:pt x="7128482" y="1333129"/>
                  <a:pt x="7134735" y="1465366"/>
                  <a:pt x="7118567" y="1615827"/>
                </a:cubicBezTo>
                <a:cubicBezTo>
                  <a:pt x="7102399" y="1766288"/>
                  <a:pt x="7097105" y="2020843"/>
                  <a:pt x="7118567" y="2308324"/>
                </a:cubicBezTo>
                <a:cubicBezTo>
                  <a:pt x="6901571" y="2292759"/>
                  <a:pt x="6589463" y="2295542"/>
                  <a:pt x="6329053" y="2308324"/>
                </a:cubicBezTo>
                <a:cubicBezTo>
                  <a:pt x="6068643" y="2321106"/>
                  <a:pt x="5969041" y="2276347"/>
                  <a:pt x="5610725" y="2308324"/>
                </a:cubicBezTo>
                <a:cubicBezTo>
                  <a:pt x="5252409" y="2340301"/>
                  <a:pt x="5291936" y="2329328"/>
                  <a:pt x="5177140" y="2308324"/>
                </a:cubicBezTo>
                <a:cubicBezTo>
                  <a:pt x="5062344" y="2287320"/>
                  <a:pt x="4861350" y="2287351"/>
                  <a:pt x="4672369" y="2308324"/>
                </a:cubicBezTo>
                <a:cubicBezTo>
                  <a:pt x="4483388" y="2329297"/>
                  <a:pt x="4262042" y="2285787"/>
                  <a:pt x="4096412" y="2308324"/>
                </a:cubicBezTo>
                <a:cubicBezTo>
                  <a:pt x="3930782" y="2330861"/>
                  <a:pt x="3805156" y="2288445"/>
                  <a:pt x="3520455" y="2308324"/>
                </a:cubicBezTo>
                <a:cubicBezTo>
                  <a:pt x="3235754" y="2328203"/>
                  <a:pt x="3216413" y="2323200"/>
                  <a:pt x="2944498" y="2308324"/>
                </a:cubicBezTo>
                <a:cubicBezTo>
                  <a:pt x="2672583" y="2293448"/>
                  <a:pt x="2533981" y="2289865"/>
                  <a:pt x="2226170" y="2308324"/>
                </a:cubicBezTo>
                <a:cubicBezTo>
                  <a:pt x="1918359" y="2326783"/>
                  <a:pt x="1862479" y="2284180"/>
                  <a:pt x="1579028" y="2308324"/>
                </a:cubicBezTo>
                <a:cubicBezTo>
                  <a:pt x="1295577" y="2332468"/>
                  <a:pt x="1183514" y="2277582"/>
                  <a:pt x="931885" y="2308324"/>
                </a:cubicBezTo>
                <a:cubicBezTo>
                  <a:pt x="680256" y="2339066"/>
                  <a:pt x="205767" y="2316992"/>
                  <a:pt x="0" y="2308324"/>
                </a:cubicBezTo>
                <a:cubicBezTo>
                  <a:pt x="24900" y="2175131"/>
                  <a:pt x="-24474" y="1955914"/>
                  <a:pt x="0" y="1685077"/>
                </a:cubicBezTo>
                <a:cubicBezTo>
                  <a:pt x="24474" y="1414240"/>
                  <a:pt x="229" y="1236432"/>
                  <a:pt x="0" y="1084912"/>
                </a:cubicBezTo>
                <a:cubicBezTo>
                  <a:pt x="-229" y="933392"/>
                  <a:pt x="-6833" y="33638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2: Divide your sample into clusters</a:t>
            </a:r>
          </a:p>
          <a:p>
            <a:pPr algn="ctr"/>
            <a:r>
              <a:rPr lang="en-US" sz="2400" dirty="0"/>
              <a:t>“You cluster the seventh-graders by the school they attend. To cover the whole population, you need to include every school in the city. There is no overlap because each student attends only one school.”</a:t>
            </a:r>
          </a:p>
        </p:txBody>
      </p:sp>
      <p:sp>
        <p:nvSpPr>
          <p:cNvPr id="6" name="TextBox 5">
            <a:extLst>
              <a:ext uri="{FF2B5EF4-FFF2-40B4-BE49-F238E27FC236}">
                <a16:creationId xmlns:a16="http://schemas.microsoft.com/office/drawing/2014/main" id="{A84D78D3-23EC-C122-6556-B086DFFC3832}"/>
              </a:ext>
            </a:extLst>
          </p:cNvPr>
          <p:cNvSpPr txBox="1"/>
          <p:nvPr/>
        </p:nvSpPr>
        <p:spPr>
          <a:xfrm>
            <a:off x="95111" y="5623514"/>
            <a:ext cx="7118567" cy="1569660"/>
          </a:xfrm>
          <a:custGeom>
            <a:avLst/>
            <a:gdLst>
              <a:gd name="connsiteX0" fmla="*/ 0 w 7118567"/>
              <a:gd name="connsiteY0" fmla="*/ 0 h 1569660"/>
              <a:gd name="connsiteX1" fmla="*/ 504771 w 7118567"/>
              <a:gd name="connsiteY1" fmla="*/ 0 h 1569660"/>
              <a:gd name="connsiteX2" fmla="*/ 1151914 w 7118567"/>
              <a:gd name="connsiteY2" fmla="*/ 0 h 1569660"/>
              <a:gd name="connsiteX3" fmla="*/ 1585499 w 7118567"/>
              <a:gd name="connsiteY3" fmla="*/ 0 h 1569660"/>
              <a:gd name="connsiteX4" fmla="*/ 2090270 w 7118567"/>
              <a:gd name="connsiteY4" fmla="*/ 0 h 1569660"/>
              <a:gd name="connsiteX5" fmla="*/ 2595041 w 7118567"/>
              <a:gd name="connsiteY5" fmla="*/ 0 h 1569660"/>
              <a:gd name="connsiteX6" fmla="*/ 3384555 w 7118567"/>
              <a:gd name="connsiteY6" fmla="*/ 0 h 1569660"/>
              <a:gd name="connsiteX7" fmla="*/ 4102883 w 7118567"/>
              <a:gd name="connsiteY7" fmla="*/ 0 h 1569660"/>
              <a:gd name="connsiteX8" fmla="*/ 4607654 w 7118567"/>
              <a:gd name="connsiteY8" fmla="*/ 0 h 1569660"/>
              <a:gd name="connsiteX9" fmla="*/ 5325982 w 7118567"/>
              <a:gd name="connsiteY9" fmla="*/ 0 h 1569660"/>
              <a:gd name="connsiteX10" fmla="*/ 5901939 w 7118567"/>
              <a:gd name="connsiteY10" fmla="*/ 0 h 1569660"/>
              <a:gd name="connsiteX11" fmla="*/ 6549082 w 7118567"/>
              <a:gd name="connsiteY11" fmla="*/ 0 h 1569660"/>
              <a:gd name="connsiteX12" fmla="*/ 7118567 w 7118567"/>
              <a:gd name="connsiteY12" fmla="*/ 0 h 1569660"/>
              <a:gd name="connsiteX13" fmla="*/ 7118567 w 7118567"/>
              <a:gd name="connsiteY13" fmla="*/ 491827 h 1569660"/>
              <a:gd name="connsiteX14" fmla="*/ 7118567 w 7118567"/>
              <a:gd name="connsiteY14" fmla="*/ 1030743 h 1569660"/>
              <a:gd name="connsiteX15" fmla="*/ 7118567 w 7118567"/>
              <a:gd name="connsiteY15" fmla="*/ 1569660 h 1569660"/>
              <a:gd name="connsiteX16" fmla="*/ 6471425 w 7118567"/>
              <a:gd name="connsiteY16" fmla="*/ 1569660 h 1569660"/>
              <a:gd name="connsiteX17" fmla="*/ 5681911 w 7118567"/>
              <a:gd name="connsiteY17" fmla="*/ 1569660 h 1569660"/>
              <a:gd name="connsiteX18" fmla="*/ 5177140 w 7118567"/>
              <a:gd name="connsiteY18" fmla="*/ 1569660 h 1569660"/>
              <a:gd name="connsiteX19" fmla="*/ 4458812 w 7118567"/>
              <a:gd name="connsiteY19" fmla="*/ 1569660 h 1569660"/>
              <a:gd name="connsiteX20" fmla="*/ 3740483 w 7118567"/>
              <a:gd name="connsiteY20" fmla="*/ 1569660 h 1569660"/>
              <a:gd name="connsiteX21" fmla="*/ 3235712 w 7118567"/>
              <a:gd name="connsiteY21" fmla="*/ 1569660 h 1569660"/>
              <a:gd name="connsiteX22" fmla="*/ 2802127 w 7118567"/>
              <a:gd name="connsiteY22" fmla="*/ 1569660 h 1569660"/>
              <a:gd name="connsiteX23" fmla="*/ 2154984 w 7118567"/>
              <a:gd name="connsiteY23" fmla="*/ 1569660 h 1569660"/>
              <a:gd name="connsiteX24" fmla="*/ 1436656 w 7118567"/>
              <a:gd name="connsiteY24" fmla="*/ 1569660 h 1569660"/>
              <a:gd name="connsiteX25" fmla="*/ 647142 w 7118567"/>
              <a:gd name="connsiteY25" fmla="*/ 1569660 h 1569660"/>
              <a:gd name="connsiteX26" fmla="*/ 0 w 7118567"/>
              <a:gd name="connsiteY26" fmla="*/ 1569660 h 1569660"/>
              <a:gd name="connsiteX27" fmla="*/ 0 w 7118567"/>
              <a:gd name="connsiteY27" fmla="*/ 1062137 h 1569660"/>
              <a:gd name="connsiteX28" fmla="*/ 0 w 7118567"/>
              <a:gd name="connsiteY28" fmla="*/ 523220 h 1569660"/>
              <a:gd name="connsiteX29" fmla="*/ 0 w 7118567"/>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8567" h="1569660"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102183" y="202839"/>
                  <a:pt x="7127400" y="256404"/>
                  <a:pt x="7118567" y="491827"/>
                </a:cubicBezTo>
                <a:cubicBezTo>
                  <a:pt x="7109734" y="727250"/>
                  <a:pt x="7110930" y="801554"/>
                  <a:pt x="7118567" y="1030743"/>
                </a:cubicBezTo>
                <a:cubicBezTo>
                  <a:pt x="7126204" y="1259932"/>
                  <a:pt x="7130408" y="1377237"/>
                  <a:pt x="7118567" y="1569660"/>
                </a:cubicBezTo>
                <a:cubicBezTo>
                  <a:pt x="6851664" y="1589859"/>
                  <a:pt x="6686757" y="1542568"/>
                  <a:pt x="6471425" y="1569660"/>
                </a:cubicBezTo>
                <a:cubicBezTo>
                  <a:pt x="6256093" y="1596752"/>
                  <a:pt x="5964800" y="1553372"/>
                  <a:pt x="5681911" y="1569660"/>
                </a:cubicBezTo>
                <a:cubicBezTo>
                  <a:pt x="5399022" y="1585948"/>
                  <a:pt x="5281087" y="1586420"/>
                  <a:pt x="5177140" y="1569660"/>
                </a:cubicBezTo>
                <a:cubicBezTo>
                  <a:pt x="5073193" y="1552900"/>
                  <a:pt x="4689442" y="1587136"/>
                  <a:pt x="4458812" y="1569660"/>
                </a:cubicBezTo>
                <a:cubicBezTo>
                  <a:pt x="4228182" y="1552184"/>
                  <a:pt x="3884152" y="1566313"/>
                  <a:pt x="3740483" y="1569660"/>
                </a:cubicBezTo>
                <a:cubicBezTo>
                  <a:pt x="3596814" y="1573007"/>
                  <a:pt x="3343262" y="1548289"/>
                  <a:pt x="3235712" y="1569660"/>
                </a:cubicBezTo>
                <a:cubicBezTo>
                  <a:pt x="3128162" y="1591031"/>
                  <a:pt x="2943737" y="1588811"/>
                  <a:pt x="2802127" y="1569660"/>
                </a:cubicBezTo>
                <a:cubicBezTo>
                  <a:pt x="2660517" y="1550509"/>
                  <a:pt x="2290803" y="1547043"/>
                  <a:pt x="2154984" y="1569660"/>
                </a:cubicBezTo>
                <a:cubicBezTo>
                  <a:pt x="2019165" y="1592277"/>
                  <a:pt x="1770453" y="1540218"/>
                  <a:pt x="1436656" y="1569660"/>
                </a:cubicBezTo>
                <a:cubicBezTo>
                  <a:pt x="1102859" y="1599102"/>
                  <a:pt x="959587" y="1594414"/>
                  <a:pt x="647142" y="1569660"/>
                </a:cubicBezTo>
                <a:cubicBezTo>
                  <a:pt x="334697" y="1544906"/>
                  <a:pt x="318664" y="1593293"/>
                  <a:pt x="0" y="1569660"/>
                </a:cubicBezTo>
                <a:cubicBezTo>
                  <a:pt x="6811" y="1452255"/>
                  <a:pt x="-1532" y="1264929"/>
                  <a:pt x="0" y="1062137"/>
                </a:cubicBezTo>
                <a:cubicBezTo>
                  <a:pt x="1532" y="859345"/>
                  <a:pt x="5748" y="773514"/>
                  <a:pt x="0" y="523220"/>
                </a:cubicBezTo>
                <a:cubicBezTo>
                  <a:pt x="-5748" y="272926"/>
                  <a:pt x="-3207" y="170517"/>
                  <a:pt x="0" y="0"/>
                </a:cubicBezTo>
                <a:close/>
              </a:path>
              <a:path w="7118567" h="1569660"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07741" y="136415"/>
                  <a:pt x="7112502" y="279207"/>
                  <a:pt x="7118567" y="491827"/>
                </a:cubicBezTo>
                <a:cubicBezTo>
                  <a:pt x="7124632" y="704447"/>
                  <a:pt x="7131492" y="864211"/>
                  <a:pt x="7118567" y="1015047"/>
                </a:cubicBezTo>
                <a:cubicBezTo>
                  <a:pt x="7105642" y="1165883"/>
                  <a:pt x="7123386" y="1399749"/>
                  <a:pt x="7118567" y="1569660"/>
                </a:cubicBezTo>
                <a:cubicBezTo>
                  <a:pt x="6965664" y="1584429"/>
                  <a:pt x="6782125" y="1585688"/>
                  <a:pt x="6684982" y="1569660"/>
                </a:cubicBezTo>
                <a:cubicBezTo>
                  <a:pt x="6587839" y="1553632"/>
                  <a:pt x="6378201" y="1575186"/>
                  <a:pt x="6251396" y="1569660"/>
                </a:cubicBezTo>
                <a:cubicBezTo>
                  <a:pt x="6124591" y="1564134"/>
                  <a:pt x="5891384" y="1537683"/>
                  <a:pt x="5533068" y="1569660"/>
                </a:cubicBezTo>
                <a:cubicBezTo>
                  <a:pt x="5174752" y="1601637"/>
                  <a:pt x="5214279" y="1590664"/>
                  <a:pt x="5099483" y="1569660"/>
                </a:cubicBezTo>
                <a:cubicBezTo>
                  <a:pt x="4984687" y="1548656"/>
                  <a:pt x="4783697" y="1551111"/>
                  <a:pt x="4594711" y="1569660"/>
                </a:cubicBezTo>
                <a:cubicBezTo>
                  <a:pt x="4405725" y="1588209"/>
                  <a:pt x="4181495" y="1542232"/>
                  <a:pt x="4018755" y="1569660"/>
                </a:cubicBezTo>
                <a:cubicBezTo>
                  <a:pt x="3856015" y="1597088"/>
                  <a:pt x="3727499" y="1549781"/>
                  <a:pt x="3442798" y="1569660"/>
                </a:cubicBezTo>
                <a:cubicBezTo>
                  <a:pt x="3158097" y="1589539"/>
                  <a:pt x="3138756" y="1584536"/>
                  <a:pt x="2866841" y="1569660"/>
                </a:cubicBezTo>
                <a:cubicBezTo>
                  <a:pt x="2594926" y="1554784"/>
                  <a:pt x="2456324" y="1551201"/>
                  <a:pt x="2148513" y="1569660"/>
                </a:cubicBezTo>
                <a:cubicBezTo>
                  <a:pt x="1840702" y="1588119"/>
                  <a:pt x="1790327" y="1545989"/>
                  <a:pt x="1501370" y="1569660"/>
                </a:cubicBezTo>
                <a:cubicBezTo>
                  <a:pt x="1212413" y="1593331"/>
                  <a:pt x="1102039" y="1538680"/>
                  <a:pt x="854228" y="1569660"/>
                </a:cubicBezTo>
                <a:cubicBezTo>
                  <a:pt x="606417" y="1600640"/>
                  <a:pt x="191424" y="1597893"/>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3: Randomly select clusters</a:t>
            </a:r>
          </a:p>
          <a:p>
            <a:pPr algn="ctr"/>
            <a:r>
              <a:rPr lang="en-US" sz="2400" dirty="0"/>
              <a:t>“You assign a number to each school and use a random number generator to select a random sample.”</a:t>
            </a:r>
          </a:p>
        </p:txBody>
      </p:sp>
      <p:sp>
        <p:nvSpPr>
          <p:cNvPr id="7" name="TextBox 6">
            <a:extLst>
              <a:ext uri="{FF2B5EF4-FFF2-40B4-BE49-F238E27FC236}">
                <a16:creationId xmlns:a16="http://schemas.microsoft.com/office/drawing/2014/main" id="{F0D0A17D-B282-BDE7-1643-F77E42AFF994}"/>
              </a:ext>
            </a:extLst>
          </p:cNvPr>
          <p:cNvSpPr txBox="1"/>
          <p:nvPr/>
        </p:nvSpPr>
        <p:spPr>
          <a:xfrm>
            <a:off x="7381930" y="5585135"/>
            <a:ext cx="7118567" cy="1569660"/>
          </a:xfrm>
          <a:custGeom>
            <a:avLst/>
            <a:gdLst>
              <a:gd name="connsiteX0" fmla="*/ 0 w 7118567"/>
              <a:gd name="connsiteY0" fmla="*/ 0 h 1569660"/>
              <a:gd name="connsiteX1" fmla="*/ 504771 w 7118567"/>
              <a:gd name="connsiteY1" fmla="*/ 0 h 1569660"/>
              <a:gd name="connsiteX2" fmla="*/ 1151914 w 7118567"/>
              <a:gd name="connsiteY2" fmla="*/ 0 h 1569660"/>
              <a:gd name="connsiteX3" fmla="*/ 1585499 w 7118567"/>
              <a:gd name="connsiteY3" fmla="*/ 0 h 1569660"/>
              <a:gd name="connsiteX4" fmla="*/ 2090270 w 7118567"/>
              <a:gd name="connsiteY4" fmla="*/ 0 h 1569660"/>
              <a:gd name="connsiteX5" fmla="*/ 2595041 w 7118567"/>
              <a:gd name="connsiteY5" fmla="*/ 0 h 1569660"/>
              <a:gd name="connsiteX6" fmla="*/ 3384555 w 7118567"/>
              <a:gd name="connsiteY6" fmla="*/ 0 h 1569660"/>
              <a:gd name="connsiteX7" fmla="*/ 4102883 w 7118567"/>
              <a:gd name="connsiteY7" fmla="*/ 0 h 1569660"/>
              <a:gd name="connsiteX8" fmla="*/ 4607654 w 7118567"/>
              <a:gd name="connsiteY8" fmla="*/ 0 h 1569660"/>
              <a:gd name="connsiteX9" fmla="*/ 5325982 w 7118567"/>
              <a:gd name="connsiteY9" fmla="*/ 0 h 1569660"/>
              <a:gd name="connsiteX10" fmla="*/ 5901939 w 7118567"/>
              <a:gd name="connsiteY10" fmla="*/ 0 h 1569660"/>
              <a:gd name="connsiteX11" fmla="*/ 6549082 w 7118567"/>
              <a:gd name="connsiteY11" fmla="*/ 0 h 1569660"/>
              <a:gd name="connsiteX12" fmla="*/ 7118567 w 7118567"/>
              <a:gd name="connsiteY12" fmla="*/ 0 h 1569660"/>
              <a:gd name="connsiteX13" fmla="*/ 7118567 w 7118567"/>
              <a:gd name="connsiteY13" fmla="*/ 491827 h 1569660"/>
              <a:gd name="connsiteX14" fmla="*/ 7118567 w 7118567"/>
              <a:gd name="connsiteY14" fmla="*/ 1030743 h 1569660"/>
              <a:gd name="connsiteX15" fmla="*/ 7118567 w 7118567"/>
              <a:gd name="connsiteY15" fmla="*/ 1569660 h 1569660"/>
              <a:gd name="connsiteX16" fmla="*/ 6471425 w 7118567"/>
              <a:gd name="connsiteY16" fmla="*/ 1569660 h 1569660"/>
              <a:gd name="connsiteX17" fmla="*/ 5681911 w 7118567"/>
              <a:gd name="connsiteY17" fmla="*/ 1569660 h 1569660"/>
              <a:gd name="connsiteX18" fmla="*/ 5177140 w 7118567"/>
              <a:gd name="connsiteY18" fmla="*/ 1569660 h 1569660"/>
              <a:gd name="connsiteX19" fmla="*/ 4458812 w 7118567"/>
              <a:gd name="connsiteY19" fmla="*/ 1569660 h 1569660"/>
              <a:gd name="connsiteX20" fmla="*/ 3740483 w 7118567"/>
              <a:gd name="connsiteY20" fmla="*/ 1569660 h 1569660"/>
              <a:gd name="connsiteX21" fmla="*/ 3235712 w 7118567"/>
              <a:gd name="connsiteY21" fmla="*/ 1569660 h 1569660"/>
              <a:gd name="connsiteX22" fmla="*/ 2802127 w 7118567"/>
              <a:gd name="connsiteY22" fmla="*/ 1569660 h 1569660"/>
              <a:gd name="connsiteX23" fmla="*/ 2154984 w 7118567"/>
              <a:gd name="connsiteY23" fmla="*/ 1569660 h 1569660"/>
              <a:gd name="connsiteX24" fmla="*/ 1436656 w 7118567"/>
              <a:gd name="connsiteY24" fmla="*/ 1569660 h 1569660"/>
              <a:gd name="connsiteX25" fmla="*/ 647142 w 7118567"/>
              <a:gd name="connsiteY25" fmla="*/ 1569660 h 1569660"/>
              <a:gd name="connsiteX26" fmla="*/ 0 w 7118567"/>
              <a:gd name="connsiteY26" fmla="*/ 1569660 h 1569660"/>
              <a:gd name="connsiteX27" fmla="*/ 0 w 7118567"/>
              <a:gd name="connsiteY27" fmla="*/ 1062137 h 1569660"/>
              <a:gd name="connsiteX28" fmla="*/ 0 w 7118567"/>
              <a:gd name="connsiteY28" fmla="*/ 523220 h 1569660"/>
              <a:gd name="connsiteX29" fmla="*/ 0 w 7118567"/>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8567" h="1569660"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102183" y="202839"/>
                  <a:pt x="7127400" y="256404"/>
                  <a:pt x="7118567" y="491827"/>
                </a:cubicBezTo>
                <a:cubicBezTo>
                  <a:pt x="7109734" y="727250"/>
                  <a:pt x="7110930" y="801554"/>
                  <a:pt x="7118567" y="1030743"/>
                </a:cubicBezTo>
                <a:cubicBezTo>
                  <a:pt x="7126204" y="1259932"/>
                  <a:pt x="7130408" y="1377237"/>
                  <a:pt x="7118567" y="1569660"/>
                </a:cubicBezTo>
                <a:cubicBezTo>
                  <a:pt x="6851664" y="1589859"/>
                  <a:pt x="6686757" y="1542568"/>
                  <a:pt x="6471425" y="1569660"/>
                </a:cubicBezTo>
                <a:cubicBezTo>
                  <a:pt x="6256093" y="1596752"/>
                  <a:pt x="5964800" y="1553372"/>
                  <a:pt x="5681911" y="1569660"/>
                </a:cubicBezTo>
                <a:cubicBezTo>
                  <a:pt x="5399022" y="1585948"/>
                  <a:pt x="5281087" y="1586420"/>
                  <a:pt x="5177140" y="1569660"/>
                </a:cubicBezTo>
                <a:cubicBezTo>
                  <a:pt x="5073193" y="1552900"/>
                  <a:pt x="4689442" y="1587136"/>
                  <a:pt x="4458812" y="1569660"/>
                </a:cubicBezTo>
                <a:cubicBezTo>
                  <a:pt x="4228182" y="1552184"/>
                  <a:pt x="3884152" y="1566313"/>
                  <a:pt x="3740483" y="1569660"/>
                </a:cubicBezTo>
                <a:cubicBezTo>
                  <a:pt x="3596814" y="1573007"/>
                  <a:pt x="3343262" y="1548289"/>
                  <a:pt x="3235712" y="1569660"/>
                </a:cubicBezTo>
                <a:cubicBezTo>
                  <a:pt x="3128162" y="1591031"/>
                  <a:pt x="2943737" y="1588811"/>
                  <a:pt x="2802127" y="1569660"/>
                </a:cubicBezTo>
                <a:cubicBezTo>
                  <a:pt x="2660517" y="1550509"/>
                  <a:pt x="2290803" y="1547043"/>
                  <a:pt x="2154984" y="1569660"/>
                </a:cubicBezTo>
                <a:cubicBezTo>
                  <a:pt x="2019165" y="1592277"/>
                  <a:pt x="1770453" y="1540218"/>
                  <a:pt x="1436656" y="1569660"/>
                </a:cubicBezTo>
                <a:cubicBezTo>
                  <a:pt x="1102859" y="1599102"/>
                  <a:pt x="959587" y="1594414"/>
                  <a:pt x="647142" y="1569660"/>
                </a:cubicBezTo>
                <a:cubicBezTo>
                  <a:pt x="334697" y="1544906"/>
                  <a:pt x="318664" y="1593293"/>
                  <a:pt x="0" y="1569660"/>
                </a:cubicBezTo>
                <a:cubicBezTo>
                  <a:pt x="6811" y="1452255"/>
                  <a:pt x="-1532" y="1264929"/>
                  <a:pt x="0" y="1062137"/>
                </a:cubicBezTo>
                <a:cubicBezTo>
                  <a:pt x="1532" y="859345"/>
                  <a:pt x="5748" y="773514"/>
                  <a:pt x="0" y="523220"/>
                </a:cubicBezTo>
                <a:cubicBezTo>
                  <a:pt x="-5748" y="272926"/>
                  <a:pt x="-3207" y="170517"/>
                  <a:pt x="0" y="0"/>
                </a:cubicBezTo>
                <a:close/>
              </a:path>
              <a:path w="7118567" h="1569660"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07741" y="136415"/>
                  <a:pt x="7112502" y="279207"/>
                  <a:pt x="7118567" y="491827"/>
                </a:cubicBezTo>
                <a:cubicBezTo>
                  <a:pt x="7124632" y="704447"/>
                  <a:pt x="7131492" y="864211"/>
                  <a:pt x="7118567" y="1015047"/>
                </a:cubicBezTo>
                <a:cubicBezTo>
                  <a:pt x="7105642" y="1165883"/>
                  <a:pt x="7123386" y="1399749"/>
                  <a:pt x="7118567" y="1569660"/>
                </a:cubicBezTo>
                <a:cubicBezTo>
                  <a:pt x="6965664" y="1584429"/>
                  <a:pt x="6782125" y="1585688"/>
                  <a:pt x="6684982" y="1569660"/>
                </a:cubicBezTo>
                <a:cubicBezTo>
                  <a:pt x="6587839" y="1553632"/>
                  <a:pt x="6378201" y="1575186"/>
                  <a:pt x="6251396" y="1569660"/>
                </a:cubicBezTo>
                <a:cubicBezTo>
                  <a:pt x="6124591" y="1564134"/>
                  <a:pt x="5891384" y="1537683"/>
                  <a:pt x="5533068" y="1569660"/>
                </a:cubicBezTo>
                <a:cubicBezTo>
                  <a:pt x="5174752" y="1601637"/>
                  <a:pt x="5214279" y="1590664"/>
                  <a:pt x="5099483" y="1569660"/>
                </a:cubicBezTo>
                <a:cubicBezTo>
                  <a:pt x="4984687" y="1548656"/>
                  <a:pt x="4783697" y="1551111"/>
                  <a:pt x="4594711" y="1569660"/>
                </a:cubicBezTo>
                <a:cubicBezTo>
                  <a:pt x="4405725" y="1588209"/>
                  <a:pt x="4181495" y="1542232"/>
                  <a:pt x="4018755" y="1569660"/>
                </a:cubicBezTo>
                <a:cubicBezTo>
                  <a:pt x="3856015" y="1597088"/>
                  <a:pt x="3727499" y="1549781"/>
                  <a:pt x="3442798" y="1569660"/>
                </a:cubicBezTo>
                <a:cubicBezTo>
                  <a:pt x="3158097" y="1589539"/>
                  <a:pt x="3138756" y="1584536"/>
                  <a:pt x="2866841" y="1569660"/>
                </a:cubicBezTo>
                <a:cubicBezTo>
                  <a:pt x="2594926" y="1554784"/>
                  <a:pt x="2456324" y="1551201"/>
                  <a:pt x="2148513" y="1569660"/>
                </a:cubicBezTo>
                <a:cubicBezTo>
                  <a:pt x="1840702" y="1588119"/>
                  <a:pt x="1790327" y="1545989"/>
                  <a:pt x="1501370" y="1569660"/>
                </a:cubicBezTo>
                <a:cubicBezTo>
                  <a:pt x="1212413" y="1593331"/>
                  <a:pt x="1102039" y="1538680"/>
                  <a:pt x="854228" y="1569660"/>
                </a:cubicBezTo>
                <a:cubicBezTo>
                  <a:pt x="606417" y="1600640"/>
                  <a:pt x="191424" y="1597893"/>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4: Collect data from the sample</a:t>
            </a:r>
          </a:p>
          <a:p>
            <a:pPr algn="ctr"/>
            <a:r>
              <a:rPr lang="en-US" sz="2400" dirty="0"/>
              <a:t>“You test the reading levels of every seventh-grader in the schools that were randomly selected for your sample.”</a:t>
            </a:r>
          </a:p>
        </p:txBody>
      </p:sp>
    </p:spTree>
    <p:extLst>
      <p:ext uri="{BB962C8B-B14F-4D97-AF65-F5344CB8AC3E}">
        <p14:creationId xmlns:p14="http://schemas.microsoft.com/office/powerpoint/2010/main" val="20351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20000"/>
          </a:bodyPr>
          <a:lstStyle/>
          <a:p>
            <a:pPr algn="just"/>
            <a:r>
              <a:rPr lang="en-US" sz="3200" dirty="0"/>
              <a:t>If the population is not homogeneous (the population elements are not similar) in respect of characteristic under study, simple random sampling may not properly represent the population.</a:t>
            </a:r>
          </a:p>
          <a:p>
            <a:pPr algn="just"/>
            <a:endParaRPr lang="en-US" sz="3200" dirty="0"/>
          </a:p>
          <a:p>
            <a:pPr algn="just"/>
            <a:r>
              <a:rPr lang="en-US" sz="3200" dirty="0"/>
              <a:t>In such cases, the whole population is divided into a number of more or less homogeneous groups.</a:t>
            </a:r>
          </a:p>
          <a:p>
            <a:pPr algn="just"/>
            <a:endParaRPr lang="en-US" sz="3200" dirty="0"/>
          </a:p>
          <a:p>
            <a:pPr algn="just"/>
            <a:r>
              <a:rPr lang="en-US" sz="3200" dirty="0"/>
              <a:t>These groups are called “Strata”</a:t>
            </a:r>
          </a:p>
          <a:p>
            <a:pPr algn="just"/>
            <a:endParaRPr lang="en-US" sz="3200" dirty="0"/>
          </a:p>
          <a:p>
            <a:pPr algn="just"/>
            <a:r>
              <a:rPr lang="en-US" sz="3200" dirty="0"/>
              <a:t>From each group, separate random selections of elements are made constitute a sample.</a:t>
            </a:r>
          </a:p>
        </p:txBody>
      </p:sp>
    </p:spTree>
    <p:extLst>
      <p:ext uri="{BB962C8B-B14F-4D97-AF65-F5344CB8AC3E}">
        <p14:creationId xmlns:p14="http://schemas.microsoft.com/office/powerpoint/2010/main" val="139992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strata should be such that</a:t>
            </a:r>
          </a:p>
          <a:p>
            <a:pPr algn="just"/>
            <a:endParaRPr lang="en-US" sz="3200" dirty="0"/>
          </a:p>
          <a:p>
            <a:pPr marL="514350" indent="-514350" algn="just">
              <a:buFont typeface="+mj-lt"/>
              <a:buAutoNum type="arabicPeriod"/>
            </a:pPr>
            <a:r>
              <a:rPr lang="en-US" sz="3200" dirty="0"/>
              <a:t>Each stratum should be as far as possible of homogeneous nature.</a:t>
            </a:r>
          </a:p>
          <a:p>
            <a:pPr marL="514350" indent="-514350" algn="just">
              <a:buFont typeface="+mj-lt"/>
              <a:buAutoNum type="arabicPeriod"/>
            </a:pPr>
            <a:endParaRPr lang="en-US" sz="3200" dirty="0"/>
          </a:p>
          <a:p>
            <a:pPr marL="514350" indent="-514350" algn="just">
              <a:buFont typeface="+mj-lt"/>
              <a:buAutoNum type="arabicPeriod"/>
            </a:pPr>
            <a:r>
              <a:rPr lang="en-US" sz="3200" dirty="0"/>
              <a:t>Different strata should be as far as possible of different nature.</a:t>
            </a:r>
          </a:p>
        </p:txBody>
      </p:sp>
    </p:spTree>
    <p:extLst>
      <p:ext uri="{BB962C8B-B14F-4D97-AF65-F5344CB8AC3E}">
        <p14:creationId xmlns:p14="http://schemas.microsoft.com/office/powerpoint/2010/main" val="108863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a certain locality there are 600 farmers of whom 400 are small farmers, 150 are medium farmers and 50 are big farmers.</a:t>
            </a:r>
          </a:p>
          <a:p>
            <a:pPr algn="just"/>
            <a:endParaRPr lang="en-US" sz="3200" dirty="0"/>
          </a:p>
          <a:p>
            <a:pPr algn="just"/>
            <a:r>
              <a:rPr lang="en-US" sz="3200" dirty="0"/>
              <a:t>In order to collect data on rice cultivation pattern, a sample of 10% farmers required to drawn.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9BC48E-1735-BD3F-46A7-FAD19C67C4C4}"/>
                  </a:ext>
                </a:extLst>
              </p:cNvPr>
              <p:cNvSpPr txBox="1"/>
              <p:nvPr/>
            </p:nvSpPr>
            <p:spPr>
              <a:xfrm>
                <a:off x="1540242"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=400</m:t>
                      </m:r>
                    </m:oMath>
                  </m:oMathPara>
                </a14:m>
                <a:endParaRPr lang="en-US" sz="2800" dirty="0"/>
              </a:p>
            </p:txBody>
          </p:sp>
        </mc:Choice>
        <mc:Fallback xmlns="">
          <p:sp>
            <p:nvSpPr>
              <p:cNvPr id="4" name="TextBox 3">
                <a:extLst>
                  <a:ext uri="{FF2B5EF4-FFF2-40B4-BE49-F238E27FC236}">
                    <a16:creationId xmlns:a16="http://schemas.microsoft.com/office/drawing/2014/main" id="{F89BC48E-1735-BD3F-46A7-FAD19C67C4C4}"/>
                  </a:ext>
                </a:extLst>
              </p:cNvPr>
              <p:cNvSpPr txBox="1">
                <a:spLocks noRot="1" noChangeAspect="1" noMove="1" noResize="1" noEditPoints="1" noAdjustHandles="1" noChangeArrowheads="1" noChangeShapeType="1" noTextEdit="1"/>
              </p:cNvSpPr>
              <p:nvPr/>
            </p:nvSpPr>
            <p:spPr>
              <a:xfrm>
                <a:off x="1540242" y="5108043"/>
                <a:ext cx="2192003" cy="523220"/>
              </a:xfrm>
              <a:prstGeom prst="rect">
                <a:avLst/>
              </a:prstGeom>
              <a:blipFill>
                <a:blip r:embed="rId2"/>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8B5E3C-EAAE-6BFA-C5FA-090847A062E1}"/>
                  </a:ext>
                </a:extLst>
              </p:cNvPr>
              <p:cNvSpPr txBox="1"/>
              <p:nvPr/>
            </p:nvSpPr>
            <p:spPr>
              <a:xfrm>
                <a:off x="5271959"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=150</m:t>
                      </m:r>
                    </m:oMath>
                  </m:oMathPara>
                </a14:m>
                <a:endParaRPr lang="en-US" sz="2800" dirty="0"/>
              </a:p>
            </p:txBody>
          </p:sp>
        </mc:Choice>
        <mc:Fallback xmlns="">
          <p:sp>
            <p:nvSpPr>
              <p:cNvPr id="5" name="TextBox 4">
                <a:extLst>
                  <a:ext uri="{FF2B5EF4-FFF2-40B4-BE49-F238E27FC236}">
                    <a16:creationId xmlns:a16="http://schemas.microsoft.com/office/drawing/2014/main" id="{E08B5E3C-EAAE-6BFA-C5FA-090847A062E1}"/>
                  </a:ext>
                </a:extLst>
              </p:cNvPr>
              <p:cNvSpPr txBox="1">
                <a:spLocks noRot="1" noChangeAspect="1" noMove="1" noResize="1" noEditPoints="1" noAdjustHandles="1" noChangeArrowheads="1" noChangeShapeType="1" noTextEdit="1"/>
              </p:cNvSpPr>
              <p:nvPr/>
            </p:nvSpPr>
            <p:spPr>
              <a:xfrm>
                <a:off x="5271959" y="5108043"/>
                <a:ext cx="2192003" cy="523220"/>
              </a:xfrm>
              <a:prstGeom prst="rect">
                <a:avLst/>
              </a:prstGeom>
              <a:blipFill>
                <a:blip r:embed="rId3"/>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38AF0E-F1BB-E613-7DBA-EBD1F5B78BBC}"/>
                  </a:ext>
                </a:extLst>
              </p:cNvPr>
              <p:cNvSpPr txBox="1"/>
              <p:nvPr/>
            </p:nvSpPr>
            <p:spPr>
              <a:xfrm>
                <a:off x="8854539"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=50</m:t>
                      </m:r>
                    </m:oMath>
                  </m:oMathPara>
                </a14:m>
                <a:endParaRPr lang="en-US" sz="2800" dirty="0"/>
              </a:p>
            </p:txBody>
          </p:sp>
        </mc:Choice>
        <mc:Fallback xmlns="">
          <p:sp>
            <p:nvSpPr>
              <p:cNvPr id="6" name="TextBox 5">
                <a:extLst>
                  <a:ext uri="{FF2B5EF4-FFF2-40B4-BE49-F238E27FC236}">
                    <a16:creationId xmlns:a16="http://schemas.microsoft.com/office/drawing/2014/main" id="{5038AF0E-F1BB-E613-7DBA-EBD1F5B78BBC}"/>
                  </a:ext>
                </a:extLst>
              </p:cNvPr>
              <p:cNvSpPr txBox="1">
                <a:spLocks noRot="1" noChangeAspect="1" noMove="1" noResize="1" noEditPoints="1" noAdjustHandles="1" noChangeArrowheads="1" noChangeShapeType="1" noTextEdit="1"/>
              </p:cNvSpPr>
              <p:nvPr/>
            </p:nvSpPr>
            <p:spPr>
              <a:xfrm>
                <a:off x="8854539" y="5108043"/>
                <a:ext cx="2192003" cy="523220"/>
              </a:xfrm>
              <a:prstGeom prst="rect">
                <a:avLst/>
              </a:prstGeom>
              <a:blipFill>
                <a:blip r:embed="rId4"/>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B1ADB7-8F50-671B-62CD-6A2C4D50C15C}"/>
                  </a:ext>
                </a:extLst>
              </p:cNvPr>
              <p:cNvSpPr txBox="1"/>
              <p:nvPr/>
            </p:nvSpPr>
            <p:spPr>
              <a:xfrm>
                <a:off x="1213670" y="5850620"/>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=400×10%</m:t>
                      </m:r>
                    </m:oMath>
                  </m:oMathPara>
                </a14:m>
                <a:endParaRPr lang="en-US" sz="2800" dirty="0"/>
              </a:p>
            </p:txBody>
          </p:sp>
        </mc:Choice>
        <mc:Fallback xmlns="">
          <p:sp>
            <p:nvSpPr>
              <p:cNvPr id="7" name="TextBox 6">
                <a:extLst>
                  <a:ext uri="{FF2B5EF4-FFF2-40B4-BE49-F238E27FC236}">
                    <a16:creationId xmlns:a16="http://schemas.microsoft.com/office/drawing/2014/main" id="{1FB1ADB7-8F50-671B-62CD-6A2C4D50C15C}"/>
                  </a:ext>
                </a:extLst>
              </p:cNvPr>
              <p:cNvSpPr txBox="1">
                <a:spLocks noRot="1" noChangeAspect="1" noMove="1" noResize="1" noEditPoints="1" noAdjustHandles="1" noChangeArrowheads="1" noChangeShapeType="1" noTextEdit="1"/>
              </p:cNvSpPr>
              <p:nvPr/>
            </p:nvSpPr>
            <p:spPr>
              <a:xfrm>
                <a:off x="1213670" y="5850620"/>
                <a:ext cx="2845146" cy="523220"/>
              </a:xfrm>
              <a:prstGeom prst="rect">
                <a:avLst/>
              </a:prstGeom>
              <a:blipFill>
                <a:blip r:embed="rId5"/>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ED27FE-82DE-8856-3939-C9F25D99161D}"/>
                  </a:ext>
                </a:extLst>
              </p:cNvPr>
              <p:cNvSpPr txBox="1"/>
              <p:nvPr/>
            </p:nvSpPr>
            <p:spPr>
              <a:xfrm>
                <a:off x="4945387" y="5875066"/>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=150×10%</m:t>
                      </m:r>
                    </m:oMath>
                  </m:oMathPara>
                </a14:m>
                <a:endParaRPr lang="en-US" sz="2800" dirty="0"/>
              </a:p>
            </p:txBody>
          </p:sp>
        </mc:Choice>
        <mc:Fallback xmlns="">
          <p:sp>
            <p:nvSpPr>
              <p:cNvPr id="8" name="TextBox 7">
                <a:extLst>
                  <a:ext uri="{FF2B5EF4-FFF2-40B4-BE49-F238E27FC236}">
                    <a16:creationId xmlns:a16="http://schemas.microsoft.com/office/drawing/2014/main" id="{37ED27FE-82DE-8856-3939-C9F25D99161D}"/>
                  </a:ext>
                </a:extLst>
              </p:cNvPr>
              <p:cNvSpPr txBox="1">
                <a:spLocks noRot="1" noChangeAspect="1" noMove="1" noResize="1" noEditPoints="1" noAdjustHandles="1" noChangeArrowheads="1" noChangeShapeType="1" noTextEdit="1"/>
              </p:cNvSpPr>
              <p:nvPr/>
            </p:nvSpPr>
            <p:spPr>
              <a:xfrm>
                <a:off x="4945387" y="5875066"/>
                <a:ext cx="2845146" cy="523220"/>
              </a:xfrm>
              <a:prstGeom prst="rect">
                <a:avLst/>
              </a:prstGeom>
              <a:blipFill>
                <a:blip r:embed="rId6"/>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2F181EB-B48E-687B-88EB-65D55E693EA5}"/>
                  </a:ext>
                </a:extLst>
              </p:cNvPr>
              <p:cNvSpPr txBox="1"/>
              <p:nvPr/>
            </p:nvSpPr>
            <p:spPr>
              <a:xfrm>
                <a:off x="8527967" y="5850620"/>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=50×10%</m:t>
                      </m:r>
                    </m:oMath>
                  </m:oMathPara>
                </a14:m>
                <a:endParaRPr lang="en-US" sz="2800" dirty="0"/>
              </a:p>
            </p:txBody>
          </p:sp>
        </mc:Choice>
        <mc:Fallback xmlns="">
          <p:sp>
            <p:nvSpPr>
              <p:cNvPr id="9" name="TextBox 8">
                <a:extLst>
                  <a:ext uri="{FF2B5EF4-FFF2-40B4-BE49-F238E27FC236}">
                    <a16:creationId xmlns:a16="http://schemas.microsoft.com/office/drawing/2014/main" id="{82F181EB-B48E-687B-88EB-65D55E693EA5}"/>
                  </a:ext>
                </a:extLst>
              </p:cNvPr>
              <p:cNvSpPr txBox="1">
                <a:spLocks noRot="1" noChangeAspect="1" noMove="1" noResize="1" noEditPoints="1" noAdjustHandles="1" noChangeArrowheads="1" noChangeShapeType="1" noTextEdit="1"/>
              </p:cNvSpPr>
              <p:nvPr/>
            </p:nvSpPr>
            <p:spPr>
              <a:xfrm>
                <a:off x="8527967" y="5850620"/>
                <a:ext cx="2845146" cy="523220"/>
              </a:xfrm>
              <a:prstGeom prst="rect">
                <a:avLst/>
              </a:prstGeom>
              <a:blipFill>
                <a:blip r:embed="rId7"/>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3E7D6C-0BE9-9220-AF50-632F68E0C7C0}"/>
                  </a:ext>
                </a:extLst>
              </p:cNvPr>
              <p:cNvSpPr txBox="1"/>
              <p:nvPr/>
            </p:nvSpPr>
            <p:spPr>
              <a:xfrm>
                <a:off x="1213670"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m:t>
                      </m:r>
                    </m:oMath>
                  </m:oMathPara>
                </a14:m>
                <a:endParaRPr lang="en-US" sz="2800" dirty="0"/>
              </a:p>
            </p:txBody>
          </p:sp>
        </mc:Choice>
        <mc:Fallback xmlns="">
          <p:sp>
            <p:nvSpPr>
              <p:cNvPr id="10" name="TextBox 9">
                <a:extLst>
                  <a:ext uri="{FF2B5EF4-FFF2-40B4-BE49-F238E27FC236}">
                    <a16:creationId xmlns:a16="http://schemas.microsoft.com/office/drawing/2014/main" id="{F83E7D6C-0BE9-9220-AF50-632F68E0C7C0}"/>
                  </a:ext>
                </a:extLst>
              </p:cNvPr>
              <p:cNvSpPr txBox="1">
                <a:spLocks noRot="1" noChangeAspect="1" noMove="1" noResize="1" noEditPoints="1" noAdjustHandles="1" noChangeArrowheads="1" noChangeShapeType="1" noTextEdit="1"/>
              </p:cNvSpPr>
              <p:nvPr/>
            </p:nvSpPr>
            <p:spPr>
              <a:xfrm>
                <a:off x="1213670" y="6593197"/>
                <a:ext cx="2845146" cy="523220"/>
              </a:xfrm>
              <a:prstGeom prst="rect">
                <a:avLst/>
              </a:prstGeom>
              <a:blipFill>
                <a:blip r:embed="rId8"/>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F2051B-1719-1BD4-9452-86F76E985396}"/>
                  </a:ext>
                </a:extLst>
              </p:cNvPr>
              <p:cNvSpPr txBox="1"/>
              <p:nvPr/>
            </p:nvSpPr>
            <p:spPr>
              <a:xfrm>
                <a:off x="4945387"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m:t>
                      </m:r>
                    </m:oMath>
                  </m:oMathPara>
                </a14:m>
                <a:endParaRPr lang="en-US" sz="2800" dirty="0"/>
              </a:p>
            </p:txBody>
          </p:sp>
        </mc:Choice>
        <mc:Fallback xmlns="">
          <p:sp>
            <p:nvSpPr>
              <p:cNvPr id="11" name="TextBox 10">
                <a:extLst>
                  <a:ext uri="{FF2B5EF4-FFF2-40B4-BE49-F238E27FC236}">
                    <a16:creationId xmlns:a16="http://schemas.microsoft.com/office/drawing/2014/main" id="{DDF2051B-1719-1BD4-9452-86F76E985396}"/>
                  </a:ext>
                </a:extLst>
              </p:cNvPr>
              <p:cNvSpPr txBox="1">
                <a:spLocks noRot="1" noChangeAspect="1" noMove="1" noResize="1" noEditPoints="1" noAdjustHandles="1" noChangeArrowheads="1" noChangeShapeType="1" noTextEdit="1"/>
              </p:cNvSpPr>
              <p:nvPr/>
            </p:nvSpPr>
            <p:spPr>
              <a:xfrm>
                <a:off x="4945387" y="6593197"/>
                <a:ext cx="2845146" cy="523220"/>
              </a:xfrm>
              <a:prstGeom prst="rect">
                <a:avLst/>
              </a:prstGeom>
              <a:blipFill>
                <a:blip r:embed="rId9"/>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449BB03-BB7A-03E8-B145-17DB230FA085}"/>
                  </a:ext>
                </a:extLst>
              </p:cNvPr>
              <p:cNvSpPr txBox="1"/>
              <p:nvPr/>
            </p:nvSpPr>
            <p:spPr>
              <a:xfrm>
                <a:off x="8527967"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m:t>
                      </m:r>
                    </m:oMath>
                  </m:oMathPara>
                </a14:m>
                <a:endParaRPr lang="en-US" sz="2800" dirty="0"/>
              </a:p>
            </p:txBody>
          </p:sp>
        </mc:Choice>
        <mc:Fallback xmlns="">
          <p:sp>
            <p:nvSpPr>
              <p:cNvPr id="12" name="TextBox 11">
                <a:extLst>
                  <a:ext uri="{FF2B5EF4-FFF2-40B4-BE49-F238E27FC236}">
                    <a16:creationId xmlns:a16="http://schemas.microsoft.com/office/drawing/2014/main" id="{E449BB03-BB7A-03E8-B145-17DB230FA085}"/>
                  </a:ext>
                </a:extLst>
              </p:cNvPr>
              <p:cNvSpPr txBox="1">
                <a:spLocks noRot="1" noChangeAspect="1" noMove="1" noResize="1" noEditPoints="1" noAdjustHandles="1" noChangeArrowheads="1" noChangeShapeType="1" noTextEdit="1"/>
              </p:cNvSpPr>
              <p:nvPr/>
            </p:nvSpPr>
            <p:spPr>
              <a:xfrm>
                <a:off x="8527967" y="6593197"/>
                <a:ext cx="2845146" cy="523220"/>
              </a:xfrm>
              <a:prstGeom prst="rect">
                <a:avLst/>
              </a:prstGeom>
              <a:blipFill>
                <a:blip r:embed="rId10"/>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5E44F2-EB03-4818-671E-76AFC41B9336}"/>
                  </a:ext>
                </a:extLst>
              </p:cNvPr>
              <p:cNvSpPr txBox="1"/>
              <p:nvPr/>
            </p:nvSpPr>
            <p:spPr>
              <a:xfrm>
                <a:off x="3634172" y="7360220"/>
                <a:ext cx="5467576" cy="523220"/>
              </a:xfrm>
              <a:custGeom>
                <a:avLst/>
                <a:gdLst>
                  <a:gd name="connsiteX0" fmla="*/ 0 w 5467576"/>
                  <a:gd name="connsiteY0" fmla="*/ 0 h 523220"/>
                  <a:gd name="connsiteX1" fmla="*/ 574095 w 5467576"/>
                  <a:gd name="connsiteY1" fmla="*/ 0 h 523220"/>
                  <a:gd name="connsiteX2" fmla="*/ 1093515 w 5467576"/>
                  <a:gd name="connsiteY2" fmla="*/ 0 h 523220"/>
                  <a:gd name="connsiteX3" fmla="*/ 1667611 w 5467576"/>
                  <a:gd name="connsiteY3" fmla="*/ 0 h 523220"/>
                  <a:gd name="connsiteX4" fmla="*/ 2460409 w 5467576"/>
                  <a:gd name="connsiteY4" fmla="*/ 0 h 523220"/>
                  <a:gd name="connsiteX5" fmla="*/ 3143856 w 5467576"/>
                  <a:gd name="connsiteY5" fmla="*/ 0 h 523220"/>
                  <a:gd name="connsiteX6" fmla="*/ 3881979 w 5467576"/>
                  <a:gd name="connsiteY6" fmla="*/ 0 h 523220"/>
                  <a:gd name="connsiteX7" fmla="*/ 4620102 w 5467576"/>
                  <a:gd name="connsiteY7" fmla="*/ 0 h 523220"/>
                  <a:gd name="connsiteX8" fmla="*/ 5467576 w 5467576"/>
                  <a:gd name="connsiteY8" fmla="*/ 0 h 523220"/>
                  <a:gd name="connsiteX9" fmla="*/ 5467576 w 5467576"/>
                  <a:gd name="connsiteY9" fmla="*/ 523220 h 523220"/>
                  <a:gd name="connsiteX10" fmla="*/ 4948156 w 5467576"/>
                  <a:gd name="connsiteY10" fmla="*/ 523220 h 523220"/>
                  <a:gd name="connsiteX11" fmla="*/ 4374061 w 5467576"/>
                  <a:gd name="connsiteY11" fmla="*/ 523220 h 523220"/>
                  <a:gd name="connsiteX12" fmla="*/ 3745290 w 5467576"/>
                  <a:gd name="connsiteY12" fmla="*/ 523220 h 523220"/>
                  <a:gd name="connsiteX13" fmla="*/ 3007167 w 5467576"/>
                  <a:gd name="connsiteY13" fmla="*/ 523220 h 523220"/>
                  <a:gd name="connsiteX14" fmla="*/ 2214368 w 5467576"/>
                  <a:gd name="connsiteY14" fmla="*/ 523220 h 523220"/>
                  <a:gd name="connsiteX15" fmla="*/ 1640273 w 5467576"/>
                  <a:gd name="connsiteY15" fmla="*/ 523220 h 523220"/>
                  <a:gd name="connsiteX16" fmla="*/ 847474 w 5467576"/>
                  <a:gd name="connsiteY16" fmla="*/ 523220 h 523220"/>
                  <a:gd name="connsiteX17" fmla="*/ 0 w 5467576"/>
                  <a:gd name="connsiteY17" fmla="*/ 523220 h 523220"/>
                  <a:gd name="connsiteX18" fmla="*/ 0 w 5467576"/>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7576" h="523220" fill="none" extrusionOk="0">
                    <a:moveTo>
                      <a:pt x="0" y="0"/>
                    </a:moveTo>
                    <a:cubicBezTo>
                      <a:pt x="279495" y="25622"/>
                      <a:pt x="358997" y="26092"/>
                      <a:pt x="574095" y="0"/>
                    </a:cubicBezTo>
                    <a:cubicBezTo>
                      <a:pt x="789193" y="-26092"/>
                      <a:pt x="972228" y="1085"/>
                      <a:pt x="1093515" y="0"/>
                    </a:cubicBezTo>
                    <a:cubicBezTo>
                      <a:pt x="1214802" y="-1085"/>
                      <a:pt x="1499611" y="-20183"/>
                      <a:pt x="1667611" y="0"/>
                    </a:cubicBezTo>
                    <a:cubicBezTo>
                      <a:pt x="1835611" y="20183"/>
                      <a:pt x="2074187" y="26294"/>
                      <a:pt x="2460409" y="0"/>
                    </a:cubicBezTo>
                    <a:cubicBezTo>
                      <a:pt x="2846631" y="-26294"/>
                      <a:pt x="2932185" y="11945"/>
                      <a:pt x="3143856" y="0"/>
                    </a:cubicBezTo>
                    <a:cubicBezTo>
                      <a:pt x="3355527" y="-11945"/>
                      <a:pt x="3732417" y="31548"/>
                      <a:pt x="3881979" y="0"/>
                    </a:cubicBezTo>
                    <a:cubicBezTo>
                      <a:pt x="4031541" y="-31548"/>
                      <a:pt x="4332700" y="27883"/>
                      <a:pt x="4620102" y="0"/>
                    </a:cubicBezTo>
                    <a:cubicBezTo>
                      <a:pt x="4907504" y="-27883"/>
                      <a:pt x="5076725" y="13829"/>
                      <a:pt x="5467576" y="0"/>
                    </a:cubicBezTo>
                    <a:cubicBezTo>
                      <a:pt x="5461135" y="117156"/>
                      <a:pt x="5465647" y="340304"/>
                      <a:pt x="5467576" y="523220"/>
                    </a:cubicBezTo>
                    <a:cubicBezTo>
                      <a:pt x="5324142" y="510798"/>
                      <a:pt x="5099116" y="548428"/>
                      <a:pt x="4948156" y="523220"/>
                    </a:cubicBezTo>
                    <a:cubicBezTo>
                      <a:pt x="4797196" y="498012"/>
                      <a:pt x="4561340" y="515419"/>
                      <a:pt x="4374061" y="523220"/>
                    </a:cubicBezTo>
                    <a:cubicBezTo>
                      <a:pt x="4186782" y="531021"/>
                      <a:pt x="3993111" y="497341"/>
                      <a:pt x="3745290" y="523220"/>
                    </a:cubicBezTo>
                    <a:cubicBezTo>
                      <a:pt x="3497469" y="549099"/>
                      <a:pt x="3360214" y="529322"/>
                      <a:pt x="3007167" y="523220"/>
                    </a:cubicBezTo>
                    <a:cubicBezTo>
                      <a:pt x="2654120" y="517118"/>
                      <a:pt x="2568165" y="485030"/>
                      <a:pt x="2214368" y="523220"/>
                    </a:cubicBezTo>
                    <a:cubicBezTo>
                      <a:pt x="1860571" y="561410"/>
                      <a:pt x="1780506" y="517346"/>
                      <a:pt x="1640273" y="523220"/>
                    </a:cubicBezTo>
                    <a:cubicBezTo>
                      <a:pt x="1500041" y="529094"/>
                      <a:pt x="1066778" y="548935"/>
                      <a:pt x="847474" y="523220"/>
                    </a:cubicBezTo>
                    <a:cubicBezTo>
                      <a:pt x="628170" y="497505"/>
                      <a:pt x="347928" y="500379"/>
                      <a:pt x="0" y="523220"/>
                    </a:cubicBezTo>
                    <a:cubicBezTo>
                      <a:pt x="-17104" y="283844"/>
                      <a:pt x="9104" y="209632"/>
                      <a:pt x="0" y="0"/>
                    </a:cubicBezTo>
                    <a:close/>
                  </a:path>
                  <a:path w="5467576" h="523220" stroke="0" extrusionOk="0">
                    <a:moveTo>
                      <a:pt x="0" y="0"/>
                    </a:moveTo>
                    <a:cubicBezTo>
                      <a:pt x="359008" y="-23374"/>
                      <a:pt x="622043" y="-7088"/>
                      <a:pt x="792799" y="0"/>
                    </a:cubicBezTo>
                    <a:cubicBezTo>
                      <a:pt x="963555" y="7088"/>
                      <a:pt x="1248756" y="12697"/>
                      <a:pt x="1421570" y="0"/>
                    </a:cubicBezTo>
                    <a:cubicBezTo>
                      <a:pt x="1594384" y="-12697"/>
                      <a:pt x="1706676" y="-11302"/>
                      <a:pt x="1940989" y="0"/>
                    </a:cubicBezTo>
                    <a:cubicBezTo>
                      <a:pt x="2175302" y="11302"/>
                      <a:pt x="2436520" y="-31031"/>
                      <a:pt x="2624436" y="0"/>
                    </a:cubicBezTo>
                    <a:cubicBezTo>
                      <a:pt x="2812352" y="31031"/>
                      <a:pt x="2978272" y="-981"/>
                      <a:pt x="3307883" y="0"/>
                    </a:cubicBezTo>
                    <a:cubicBezTo>
                      <a:pt x="3637494" y="981"/>
                      <a:pt x="3749602" y="-7928"/>
                      <a:pt x="3936655" y="0"/>
                    </a:cubicBezTo>
                    <a:cubicBezTo>
                      <a:pt x="4123708" y="7928"/>
                      <a:pt x="4466104" y="31341"/>
                      <a:pt x="4620102" y="0"/>
                    </a:cubicBezTo>
                    <a:cubicBezTo>
                      <a:pt x="4774100" y="-31341"/>
                      <a:pt x="5163764" y="-29723"/>
                      <a:pt x="5467576" y="0"/>
                    </a:cubicBezTo>
                    <a:cubicBezTo>
                      <a:pt x="5458233" y="157631"/>
                      <a:pt x="5456299" y="376909"/>
                      <a:pt x="5467576" y="523220"/>
                    </a:cubicBezTo>
                    <a:cubicBezTo>
                      <a:pt x="5225382" y="529291"/>
                      <a:pt x="5016607" y="530549"/>
                      <a:pt x="4784129" y="523220"/>
                    </a:cubicBezTo>
                    <a:cubicBezTo>
                      <a:pt x="4551651" y="515891"/>
                      <a:pt x="4230192" y="522929"/>
                      <a:pt x="4046006" y="523220"/>
                    </a:cubicBezTo>
                    <a:cubicBezTo>
                      <a:pt x="3861820" y="523511"/>
                      <a:pt x="3548703" y="543821"/>
                      <a:pt x="3253208" y="523220"/>
                    </a:cubicBezTo>
                    <a:cubicBezTo>
                      <a:pt x="2957713" y="502619"/>
                      <a:pt x="2694896" y="508191"/>
                      <a:pt x="2515085" y="523220"/>
                    </a:cubicBezTo>
                    <a:cubicBezTo>
                      <a:pt x="2335274" y="538249"/>
                      <a:pt x="2131355" y="525331"/>
                      <a:pt x="1886314" y="523220"/>
                    </a:cubicBezTo>
                    <a:cubicBezTo>
                      <a:pt x="1641273" y="521109"/>
                      <a:pt x="1315985" y="508601"/>
                      <a:pt x="1093515" y="523220"/>
                    </a:cubicBezTo>
                    <a:cubicBezTo>
                      <a:pt x="871045" y="537839"/>
                      <a:pt x="293218" y="488550"/>
                      <a:pt x="0" y="523220"/>
                    </a:cubicBezTo>
                    <a:cubicBezTo>
                      <a:pt x="16351" y="414398"/>
                      <a:pt x="2229" y="2462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=60</m:t>
                      </m:r>
                    </m:oMath>
                  </m:oMathPara>
                </a14:m>
                <a:endParaRPr lang="en-US" sz="2800" dirty="0"/>
              </a:p>
            </p:txBody>
          </p:sp>
        </mc:Choice>
        <mc:Fallback xmlns="">
          <p:sp>
            <p:nvSpPr>
              <p:cNvPr id="13" name="TextBox 12">
                <a:extLst>
                  <a:ext uri="{FF2B5EF4-FFF2-40B4-BE49-F238E27FC236}">
                    <a16:creationId xmlns:a16="http://schemas.microsoft.com/office/drawing/2014/main" id="{E25E44F2-EB03-4818-671E-76AFC41B9336}"/>
                  </a:ext>
                </a:extLst>
              </p:cNvPr>
              <p:cNvSpPr txBox="1">
                <a:spLocks noRot="1" noChangeAspect="1" noMove="1" noResize="1" noEditPoints="1" noAdjustHandles="1" noChangeArrowheads="1" noChangeShapeType="1" noTextEdit="1"/>
              </p:cNvSpPr>
              <p:nvPr/>
            </p:nvSpPr>
            <p:spPr>
              <a:xfrm>
                <a:off x="3634172" y="7360220"/>
                <a:ext cx="5467576" cy="523220"/>
              </a:xfrm>
              <a:prstGeom prst="rect">
                <a:avLst/>
              </a:prstGeom>
              <a:blipFill>
                <a:blip r:embed="rId11"/>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5467576"/>
                          <a:gd name="connsiteY0" fmla="*/ 0 h 523220"/>
                          <a:gd name="connsiteX1" fmla="*/ 574095 w 5467576"/>
                          <a:gd name="connsiteY1" fmla="*/ 0 h 523220"/>
                          <a:gd name="connsiteX2" fmla="*/ 1093515 w 5467576"/>
                          <a:gd name="connsiteY2" fmla="*/ 0 h 523220"/>
                          <a:gd name="connsiteX3" fmla="*/ 1667611 w 5467576"/>
                          <a:gd name="connsiteY3" fmla="*/ 0 h 523220"/>
                          <a:gd name="connsiteX4" fmla="*/ 2460409 w 5467576"/>
                          <a:gd name="connsiteY4" fmla="*/ 0 h 523220"/>
                          <a:gd name="connsiteX5" fmla="*/ 3143856 w 5467576"/>
                          <a:gd name="connsiteY5" fmla="*/ 0 h 523220"/>
                          <a:gd name="connsiteX6" fmla="*/ 3881979 w 5467576"/>
                          <a:gd name="connsiteY6" fmla="*/ 0 h 523220"/>
                          <a:gd name="connsiteX7" fmla="*/ 4620102 w 5467576"/>
                          <a:gd name="connsiteY7" fmla="*/ 0 h 523220"/>
                          <a:gd name="connsiteX8" fmla="*/ 5467576 w 5467576"/>
                          <a:gd name="connsiteY8" fmla="*/ 0 h 523220"/>
                          <a:gd name="connsiteX9" fmla="*/ 5467576 w 5467576"/>
                          <a:gd name="connsiteY9" fmla="*/ 523220 h 523220"/>
                          <a:gd name="connsiteX10" fmla="*/ 4948156 w 5467576"/>
                          <a:gd name="connsiteY10" fmla="*/ 523220 h 523220"/>
                          <a:gd name="connsiteX11" fmla="*/ 4374061 w 5467576"/>
                          <a:gd name="connsiteY11" fmla="*/ 523220 h 523220"/>
                          <a:gd name="connsiteX12" fmla="*/ 3745290 w 5467576"/>
                          <a:gd name="connsiteY12" fmla="*/ 523220 h 523220"/>
                          <a:gd name="connsiteX13" fmla="*/ 3007167 w 5467576"/>
                          <a:gd name="connsiteY13" fmla="*/ 523220 h 523220"/>
                          <a:gd name="connsiteX14" fmla="*/ 2214368 w 5467576"/>
                          <a:gd name="connsiteY14" fmla="*/ 523220 h 523220"/>
                          <a:gd name="connsiteX15" fmla="*/ 1640273 w 5467576"/>
                          <a:gd name="connsiteY15" fmla="*/ 523220 h 523220"/>
                          <a:gd name="connsiteX16" fmla="*/ 847474 w 5467576"/>
                          <a:gd name="connsiteY16" fmla="*/ 523220 h 523220"/>
                          <a:gd name="connsiteX17" fmla="*/ 0 w 5467576"/>
                          <a:gd name="connsiteY17" fmla="*/ 523220 h 523220"/>
                          <a:gd name="connsiteX18" fmla="*/ 0 w 5467576"/>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7576" h="523220" fill="none" extrusionOk="0">
                            <a:moveTo>
                              <a:pt x="0" y="0"/>
                            </a:moveTo>
                            <a:cubicBezTo>
                              <a:pt x="279495" y="25622"/>
                              <a:pt x="358997" y="26092"/>
                              <a:pt x="574095" y="0"/>
                            </a:cubicBezTo>
                            <a:cubicBezTo>
                              <a:pt x="789193" y="-26092"/>
                              <a:pt x="972228" y="1085"/>
                              <a:pt x="1093515" y="0"/>
                            </a:cubicBezTo>
                            <a:cubicBezTo>
                              <a:pt x="1214802" y="-1085"/>
                              <a:pt x="1499611" y="-20183"/>
                              <a:pt x="1667611" y="0"/>
                            </a:cubicBezTo>
                            <a:cubicBezTo>
                              <a:pt x="1835611" y="20183"/>
                              <a:pt x="2074187" y="26294"/>
                              <a:pt x="2460409" y="0"/>
                            </a:cubicBezTo>
                            <a:cubicBezTo>
                              <a:pt x="2846631" y="-26294"/>
                              <a:pt x="2932185" y="11945"/>
                              <a:pt x="3143856" y="0"/>
                            </a:cubicBezTo>
                            <a:cubicBezTo>
                              <a:pt x="3355527" y="-11945"/>
                              <a:pt x="3732417" y="31548"/>
                              <a:pt x="3881979" y="0"/>
                            </a:cubicBezTo>
                            <a:cubicBezTo>
                              <a:pt x="4031541" y="-31548"/>
                              <a:pt x="4332700" y="27883"/>
                              <a:pt x="4620102" y="0"/>
                            </a:cubicBezTo>
                            <a:cubicBezTo>
                              <a:pt x="4907504" y="-27883"/>
                              <a:pt x="5076725" y="13829"/>
                              <a:pt x="5467576" y="0"/>
                            </a:cubicBezTo>
                            <a:cubicBezTo>
                              <a:pt x="5461135" y="117156"/>
                              <a:pt x="5465647" y="340304"/>
                              <a:pt x="5467576" y="523220"/>
                            </a:cubicBezTo>
                            <a:cubicBezTo>
                              <a:pt x="5324142" y="510798"/>
                              <a:pt x="5099116" y="548428"/>
                              <a:pt x="4948156" y="523220"/>
                            </a:cubicBezTo>
                            <a:cubicBezTo>
                              <a:pt x="4797196" y="498012"/>
                              <a:pt x="4561340" y="515419"/>
                              <a:pt x="4374061" y="523220"/>
                            </a:cubicBezTo>
                            <a:cubicBezTo>
                              <a:pt x="4186782" y="531021"/>
                              <a:pt x="3993111" y="497341"/>
                              <a:pt x="3745290" y="523220"/>
                            </a:cubicBezTo>
                            <a:cubicBezTo>
                              <a:pt x="3497469" y="549099"/>
                              <a:pt x="3360214" y="529322"/>
                              <a:pt x="3007167" y="523220"/>
                            </a:cubicBezTo>
                            <a:cubicBezTo>
                              <a:pt x="2654120" y="517118"/>
                              <a:pt x="2568165" y="485030"/>
                              <a:pt x="2214368" y="523220"/>
                            </a:cubicBezTo>
                            <a:cubicBezTo>
                              <a:pt x="1860571" y="561410"/>
                              <a:pt x="1780506" y="517346"/>
                              <a:pt x="1640273" y="523220"/>
                            </a:cubicBezTo>
                            <a:cubicBezTo>
                              <a:pt x="1500041" y="529094"/>
                              <a:pt x="1066778" y="548935"/>
                              <a:pt x="847474" y="523220"/>
                            </a:cubicBezTo>
                            <a:cubicBezTo>
                              <a:pt x="628170" y="497505"/>
                              <a:pt x="347928" y="500379"/>
                              <a:pt x="0" y="523220"/>
                            </a:cubicBezTo>
                            <a:cubicBezTo>
                              <a:pt x="-17104" y="283844"/>
                              <a:pt x="9104" y="209632"/>
                              <a:pt x="0" y="0"/>
                            </a:cubicBezTo>
                            <a:close/>
                          </a:path>
                          <a:path w="5467576" h="523220" stroke="0" extrusionOk="0">
                            <a:moveTo>
                              <a:pt x="0" y="0"/>
                            </a:moveTo>
                            <a:cubicBezTo>
                              <a:pt x="359008" y="-23374"/>
                              <a:pt x="622043" y="-7088"/>
                              <a:pt x="792799" y="0"/>
                            </a:cubicBezTo>
                            <a:cubicBezTo>
                              <a:pt x="963555" y="7088"/>
                              <a:pt x="1248756" y="12697"/>
                              <a:pt x="1421570" y="0"/>
                            </a:cubicBezTo>
                            <a:cubicBezTo>
                              <a:pt x="1594384" y="-12697"/>
                              <a:pt x="1706676" y="-11302"/>
                              <a:pt x="1940989" y="0"/>
                            </a:cubicBezTo>
                            <a:cubicBezTo>
                              <a:pt x="2175302" y="11302"/>
                              <a:pt x="2436520" y="-31031"/>
                              <a:pt x="2624436" y="0"/>
                            </a:cubicBezTo>
                            <a:cubicBezTo>
                              <a:pt x="2812352" y="31031"/>
                              <a:pt x="2978272" y="-981"/>
                              <a:pt x="3307883" y="0"/>
                            </a:cubicBezTo>
                            <a:cubicBezTo>
                              <a:pt x="3637494" y="981"/>
                              <a:pt x="3749602" y="-7928"/>
                              <a:pt x="3936655" y="0"/>
                            </a:cubicBezTo>
                            <a:cubicBezTo>
                              <a:pt x="4123708" y="7928"/>
                              <a:pt x="4466104" y="31341"/>
                              <a:pt x="4620102" y="0"/>
                            </a:cubicBezTo>
                            <a:cubicBezTo>
                              <a:pt x="4774100" y="-31341"/>
                              <a:pt x="5163764" y="-29723"/>
                              <a:pt x="5467576" y="0"/>
                            </a:cubicBezTo>
                            <a:cubicBezTo>
                              <a:pt x="5458233" y="157631"/>
                              <a:pt x="5456299" y="376909"/>
                              <a:pt x="5467576" y="523220"/>
                            </a:cubicBezTo>
                            <a:cubicBezTo>
                              <a:pt x="5225382" y="529291"/>
                              <a:pt x="5016607" y="530549"/>
                              <a:pt x="4784129" y="523220"/>
                            </a:cubicBezTo>
                            <a:cubicBezTo>
                              <a:pt x="4551651" y="515891"/>
                              <a:pt x="4230192" y="522929"/>
                              <a:pt x="4046006" y="523220"/>
                            </a:cubicBezTo>
                            <a:cubicBezTo>
                              <a:pt x="3861820" y="523511"/>
                              <a:pt x="3548703" y="543821"/>
                              <a:pt x="3253208" y="523220"/>
                            </a:cubicBezTo>
                            <a:cubicBezTo>
                              <a:pt x="2957713" y="502619"/>
                              <a:pt x="2694896" y="508191"/>
                              <a:pt x="2515085" y="523220"/>
                            </a:cubicBezTo>
                            <a:cubicBezTo>
                              <a:pt x="2335274" y="538249"/>
                              <a:pt x="2131355" y="525331"/>
                              <a:pt x="1886314" y="523220"/>
                            </a:cubicBezTo>
                            <a:cubicBezTo>
                              <a:pt x="1641273" y="521109"/>
                              <a:pt x="1315985" y="508601"/>
                              <a:pt x="1093515" y="523220"/>
                            </a:cubicBezTo>
                            <a:cubicBezTo>
                              <a:pt x="871045" y="537839"/>
                              <a:pt x="293218" y="488550"/>
                              <a:pt x="0" y="523220"/>
                            </a:cubicBezTo>
                            <a:cubicBezTo>
                              <a:pt x="16351" y="414398"/>
                              <a:pt x="2229" y="24624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60196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non probability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marL="514350" indent="-514350" algn="just">
              <a:buFont typeface="+mj-lt"/>
              <a:buAutoNum type="arabicPeriod"/>
            </a:pPr>
            <a:r>
              <a:rPr lang="en-US" sz="3200" dirty="0"/>
              <a:t>Convenience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Consecutive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Judgmental/Purposive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Quota sampling</a:t>
            </a:r>
          </a:p>
          <a:p>
            <a:pPr marL="514350" indent="-514350" algn="just">
              <a:buFont typeface="+mj-lt"/>
              <a:buAutoNum type="arabicPeriod"/>
            </a:pPr>
            <a:endParaRPr lang="en-US" sz="3200" dirty="0"/>
          </a:p>
          <a:p>
            <a:pPr marL="514350" indent="-514350" algn="just">
              <a:buFont typeface="+mj-lt"/>
              <a:buAutoNum type="arabicPeriod"/>
            </a:pPr>
            <a:r>
              <a:rPr lang="en-US" sz="3200" dirty="0"/>
              <a:t>Snowball sampling</a:t>
            </a:r>
          </a:p>
        </p:txBody>
      </p:sp>
      <p:sp>
        <p:nvSpPr>
          <p:cNvPr id="4" name="TextBox 3">
            <a:extLst>
              <a:ext uri="{FF2B5EF4-FFF2-40B4-BE49-F238E27FC236}">
                <a16:creationId xmlns:a16="http://schemas.microsoft.com/office/drawing/2014/main" id="{D2ACDFD2-0653-79AC-3516-FB39D0AB4041}"/>
              </a:ext>
            </a:extLst>
          </p:cNvPr>
          <p:cNvSpPr txBox="1"/>
          <p:nvPr/>
        </p:nvSpPr>
        <p:spPr>
          <a:xfrm>
            <a:off x="7315199" y="1150505"/>
            <a:ext cx="7165912" cy="1569660"/>
          </a:xfrm>
          <a:custGeom>
            <a:avLst/>
            <a:gdLst>
              <a:gd name="connsiteX0" fmla="*/ 0 w 7165912"/>
              <a:gd name="connsiteY0" fmla="*/ 0 h 1569660"/>
              <a:gd name="connsiteX1" fmla="*/ 508128 w 7165912"/>
              <a:gd name="connsiteY1" fmla="*/ 0 h 1569660"/>
              <a:gd name="connsiteX2" fmla="*/ 1159575 w 7165912"/>
              <a:gd name="connsiteY2" fmla="*/ 0 h 1569660"/>
              <a:gd name="connsiteX3" fmla="*/ 1596044 w 7165912"/>
              <a:gd name="connsiteY3" fmla="*/ 0 h 1569660"/>
              <a:gd name="connsiteX4" fmla="*/ 2104172 w 7165912"/>
              <a:gd name="connsiteY4" fmla="*/ 0 h 1569660"/>
              <a:gd name="connsiteX5" fmla="*/ 2612301 w 7165912"/>
              <a:gd name="connsiteY5" fmla="*/ 0 h 1569660"/>
              <a:gd name="connsiteX6" fmla="*/ 3407065 w 7165912"/>
              <a:gd name="connsiteY6" fmla="*/ 0 h 1569660"/>
              <a:gd name="connsiteX7" fmla="*/ 4130171 w 7165912"/>
              <a:gd name="connsiteY7" fmla="*/ 0 h 1569660"/>
              <a:gd name="connsiteX8" fmla="*/ 4638299 w 7165912"/>
              <a:gd name="connsiteY8" fmla="*/ 0 h 1569660"/>
              <a:gd name="connsiteX9" fmla="*/ 5361405 w 7165912"/>
              <a:gd name="connsiteY9" fmla="*/ 0 h 1569660"/>
              <a:gd name="connsiteX10" fmla="*/ 5941192 w 7165912"/>
              <a:gd name="connsiteY10" fmla="*/ 0 h 1569660"/>
              <a:gd name="connsiteX11" fmla="*/ 6592639 w 7165912"/>
              <a:gd name="connsiteY11" fmla="*/ 0 h 1569660"/>
              <a:gd name="connsiteX12" fmla="*/ 7165912 w 7165912"/>
              <a:gd name="connsiteY12" fmla="*/ 0 h 1569660"/>
              <a:gd name="connsiteX13" fmla="*/ 7165912 w 7165912"/>
              <a:gd name="connsiteY13" fmla="*/ 491827 h 1569660"/>
              <a:gd name="connsiteX14" fmla="*/ 7165912 w 7165912"/>
              <a:gd name="connsiteY14" fmla="*/ 1030743 h 1569660"/>
              <a:gd name="connsiteX15" fmla="*/ 7165912 w 7165912"/>
              <a:gd name="connsiteY15" fmla="*/ 1569660 h 1569660"/>
              <a:gd name="connsiteX16" fmla="*/ 6514465 w 7165912"/>
              <a:gd name="connsiteY16" fmla="*/ 1569660 h 1569660"/>
              <a:gd name="connsiteX17" fmla="*/ 5719701 w 7165912"/>
              <a:gd name="connsiteY17" fmla="*/ 1569660 h 1569660"/>
              <a:gd name="connsiteX18" fmla="*/ 5211572 w 7165912"/>
              <a:gd name="connsiteY18" fmla="*/ 1569660 h 1569660"/>
              <a:gd name="connsiteX19" fmla="*/ 4488467 w 7165912"/>
              <a:gd name="connsiteY19" fmla="*/ 1569660 h 1569660"/>
              <a:gd name="connsiteX20" fmla="*/ 3765361 w 7165912"/>
              <a:gd name="connsiteY20" fmla="*/ 1569660 h 1569660"/>
              <a:gd name="connsiteX21" fmla="*/ 3257233 w 7165912"/>
              <a:gd name="connsiteY21" fmla="*/ 1569660 h 1569660"/>
              <a:gd name="connsiteX22" fmla="*/ 2820764 w 7165912"/>
              <a:gd name="connsiteY22" fmla="*/ 1569660 h 1569660"/>
              <a:gd name="connsiteX23" fmla="*/ 2169317 w 7165912"/>
              <a:gd name="connsiteY23" fmla="*/ 1569660 h 1569660"/>
              <a:gd name="connsiteX24" fmla="*/ 1446211 w 7165912"/>
              <a:gd name="connsiteY24" fmla="*/ 1569660 h 1569660"/>
              <a:gd name="connsiteX25" fmla="*/ 651447 w 7165912"/>
              <a:gd name="connsiteY25" fmla="*/ 1569660 h 1569660"/>
              <a:gd name="connsiteX26" fmla="*/ 0 w 7165912"/>
              <a:gd name="connsiteY26" fmla="*/ 1569660 h 1569660"/>
              <a:gd name="connsiteX27" fmla="*/ 0 w 7165912"/>
              <a:gd name="connsiteY27" fmla="*/ 1062137 h 1569660"/>
              <a:gd name="connsiteX28" fmla="*/ 0 w 7165912"/>
              <a:gd name="connsiteY28" fmla="*/ 523220 h 1569660"/>
              <a:gd name="connsiteX29" fmla="*/ 0 w 7165912"/>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65912" h="1569660" fill="none" extrusionOk="0">
                <a:moveTo>
                  <a:pt x="0" y="0"/>
                </a:moveTo>
                <a:cubicBezTo>
                  <a:pt x="241064" y="15783"/>
                  <a:pt x="394432" y="-12595"/>
                  <a:pt x="508128" y="0"/>
                </a:cubicBezTo>
                <a:cubicBezTo>
                  <a:pt x="621824" y="12595"/>
                  <a:pt x="974166" y="-19998"/>
                  <a:pt x="1159575" y="0"/>
                </a:cubicBezTo>
                <a:cubicBezTo>
                  <a:pt x="1344984" y="19998"/>
                  <a:pt x="1484640" y="860"/>
                  <a:pt x="1596044" y="0"/>
                </a:cubicBezTo>
                <a:cubicBezTo>
                  <a:pt x="1707448" y="-860"/>
                  <a:pt x="1888548" y="18065"/>
                  <a:pt x="2104172" y="0"/>
                </a:cubicBezTo>
                <a:cubicBezTo>
                  <a:pt x="2319796" y="-18065"/>
                  <a:pt x="2509177" y="11870"/>
                  <a:pt x="2612301" y="0"/>
                </a:cubicBezTo>
                <a:cubicBezTo>
                  <a:pt x="2715425" y="-11870"/>
                  <a:pt x="3147967" y="3277"/>
                  <a:pt x="3407065" y="0"/>
                </a:cubicBezTo>
                <a:cubicBezTo>
                  <a:pt x="3666163" y="-3277"/>
                  <a:pt x="3797135" y="28066"/>
                  <a:pt x="4130171" y="0"/>
                </a:cubicBezTo>
                <a:cubicBezTo>
                  <a:pt x="4463207" y="-28066"/>
                  <a:pt x="4425444" y="-5017"/>
                  <a:pt x="4638299" y="0"/>
                </a:cubicBezTo>
                <a:cubicBezTo>
                  <a:pt x="4851154" y="5017"/>
                  <a:pt x="5026166" y="18111"/>
                  <a:pt x="5361405" y="0"/>
                </a:cubicBezTo>
                <a:cubicBezTo>
                  <a:pt x="5696644" y="-18111"/>
                  <a:pt x="5717697" y="18713"/>
                  <a:pt x="5941192" y="0"/>
                </a:cubicBezTo>
                <a:cubicBezTo>
                  <a:pt x="6164687" y="-18713"/>
                  <a:pt x="6397466" y="-593"/>
                  <a:pt x="6592639" y="0"/>
                </a:cubicBezTo>
                <a:cubicBezTo>
                  <a:pt x="6787812" y="593"/>
                  <a:pt x="6980500" y="7550"/>
                  <a:pt x="7165912" y="0"/>
                </a:cubicBezTo>
                <a:cubicBezTo>
                  <a:pt x="7149528" y="202839"/>
                  <a:pt x="7174745" y="256404"/>
                  <a:pt x="7165912" y="491827"/>
                </a:cubicBezTo>
                <a:cubicBezTo>
                  <a:pt x="7157079" y="727250"/>
                  <a:pt x="7158275" y="801554"/>
                  <a:pt x="7165912" y="1030743"/>
                </a:cubicBezTo>
                <a:cubicBezTo>
                  <a:pt x="7173549" y="1259932"/>
                  <a:pt x="7177753" y="1377237"/>
                  <a:pt x="7165912" y="1569660"/>
                </a:cubicBezTo>
                <a:cubicBezTo>
                  <a:pt x="6935988" y="1555194"/>
                  <a:pt x="6837872" y="1592246"/>
                  <a:pt x="6514465" y="1569660"/>
                </a:cubicBezTo>
                <a:cubicBezTo>
                  <a:pt x="6191058" y="1547074"/>
                  <a:pt x="5879609" y="1532388"/>
                  <a:pt x="5719701" y="1569660"/>
                </a:cubicBezTo>
                <a:cubicBezTo>
                  <a:pt x="5559793" y="1606932"/>
                  <a:pt x="5318497" y="1552670"/>
                  <a:pt x="5211572" y="1569660"/>
                </a:cubicBezTo>
                <a:cubicBezTo>
                  <a:pt x="5104647" y="1586650"/>
                  <a:pt x="4822408" y="1562298"/>
                  <a:pt x="4488467" y="1569660"/>
                </a:cubicBezTo>
                <a:cubicBezTo>
                  <a:pt x="4154526" y="1577022"/>
                  <a:pt x="3958692" y="1556172"/>
                  <a:pt x="3765361" y="1569660"/>
                </a:cubicBezTo>
                <a:cubicBezTo>
                  <a:pt x="3572030" y="1583148"/>
                  <a:pt x="3359400" y="1580033"/>
                  <a:pt x="3257233" y="1569660"/>
                </a:cubicBezTo>
                <a:cubicBezTo>
                  <a:pt x="3155066" y="1559287"/>
                  <a:pt x="3024769" y="1564096"/>
                  <a:pt x="2820764" y="1569660"/>
                </a:cubicBezTo>
                <a:cubicBezTo>
                  <a:pt x="2616759" y="1575224"/>
                  <a:pt x="2326022" y="1548483"/>
                  <a:pt x="2169317" y="1569660"/>
                </a:cubicBezTo>
                <a:cubicBezTo>
                  <a:pt x="2012612" y="1590837"/>
                  <a:pt x="1748665" y="1598745"/>
                  <a:pt x="1446211" y="1569660"/>
                </a:cubicBezTo>
                <a:cubicBezTo>
                  <a:pt x="1143757" y="1540575"/>
                  <a:pt x="1037320" y="1564054"/>
                  <a:pt x="651447" y="1569660"/>
                </a:cubicBezTo>
                <a:cubicBezTo>
                  <a:pt x="265574" y="1575266"/>
                  <a:pt x="171334" y="1551273"/>
                  <a:pt x="0" y="1569660"/>
                </a:cubicBezTo>
                <a:cubicBezTo>
                  <a:pt x="6811" y="1452255"/>
                  <a:pt x="-1532" y="1264929"/>
                  <a:pt x="0" y="1062137"/>
                </a:cubicBezTo>
                <a:cubicBezTo>
                  <a:pt x="1532" y="859345"/>
                  <a:pt x="5748" y="773514"/>
                  <a:pt x="0" y="523220"/>
                </a:cubicBezTo>
                <a:cubicBezTo>
                  <a:pt x="-5748" y="272926"/>
                  <a:pt x="-3207" y="170517"/>
                  <a:pt x="0" y="0"/>
                </a:cubicBezTo>
                <a:close/>
              </a:path>
              <a:path w="7165912" h="1569660"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296" y="-8561"/>
                  <a:pt x="3693702" y="0"/>
                </a:cubicBezTo>
                <a:cubicBezTo>
                  <a:pt x="3870108" y="8561"/>
                  <a:pt x="4138549" y="22514"/>
                  <a:pt x="4345148" y="0"/>
                </a:cubicBezTo>
                <a:cubicBezTo>
                  <a:pt x="4551747" y="-22514"/>
                  <a:pt x="4877796" y="-8874"/>
                  <a:pt x="5068254" y="0"/>
                </a:cubicBezTo>
                <a:cubicBezTo>
                  <a:pt x="5258712" y="8874"/>
                  <a:pt x="5418193" y="-24936"/>
                  <a:pt x="5576382" y="0"/>
                </a:cubicBezTo>
                <a:cubicBezTo>
                  <a:pt x="5734571" y="24936"/>
                  <a:pt x="6005267" y="23958"/>
                  <a:pt x="6371147" y="0"/>
                </a:cubicBezTo>
                <a:cubicBezTo>
                  <a:pt x="6737027" y="-23958"/>
                  <a:pt x="6797560" y="-24490"/>
                  <a:pt x="7165912" y="0"/>
                </a:cubicBezTo>
                <a:cubicBezTo>
                  <a:pt x="7155086" y="136415"/>
                  <a:pt x="7159847" y="279207"/>
                  <a:pt x="7165912" y="491827"/>
                </a:cubicBezTo>
                <a:cubicBezTo>
                  <a:pt x="7171977" y="704447"/>
                  <a:pt x="7178837" y="864211"/>
                  <a:pt x="7165912" y="1015047"/>
                </a:cubicBezTo>
                <a:cubicBezTo>
                  <a:pt x="7152987" y="1165883"/>
                  <a:pt x="7170731" y="1399749"/>
                  <a:pt x="7165912" y="1569660"/>
                </a:cubicBezTo>
                <a:cubicBezTo>
                  <a:pt x="7072403" y="1586175"/>
                  <a:pt x="6872547" y="1552039"/>
                  <a:pt x="6729443" y="1569660"/>
                </a:cubicBezTo>
                <a:cubicBezTo>
                  <a:pt x="6586339" y="1587281"/>
                  <a:pt x="6495433" y="1583038"/>
                  <a:pt x="6292974" y="1569660"/>
                </a:cubicBezTo>
                <a:cubicBezTo>
                  <a:pt x="6090515" y="1556282"/>
                  <a:pt x="5908093" y="1569674"/>
                  <a:pt x="5569868" y="1569660"/>
                </a:cubicBezTo>
                <a:cubicBezTo>
                  <a:pt x="5231643" y="1569646"/>
                  <a:pt x="5285786" y="1571808"/>
                  <a:pt x="5133399" y="1569660"/>
                </a:cubicBezTo>
                <a:cubicBezTo>
                  <a:pt x="4981012" y="1567512"/>
                  <a:pt x="4833055" y="1559590"/>
                  <a:pt x="4625270" y="1569660"/>
                </a:cubicBezTo>
                <a:cubicBezTo>
                  <a:pt x="4417485" y="1579730"/>
                  <a:pt x="4322158" y="1550426"/>
                  <a:pt x="4045483" y="1569660"/>
                </a:cubicBezTo>
                <a:cubicBezTo>
                  <a:pt x="3768808" y="1588894"/>
                  <a:pt x="3664278" y="1575311"/>
                  <a:pt x="3465696" y="1569660"/>
                </a:cubicBezTo>
                <a:cubicBezTo>
                  <a:pt x="3267114" y="1564009"/>
                  <a:pt x="3138881" y="1567164"/>
                  <a:pt x="2885908" y="1569660"/>
                </a:cubicBezTo>
                <a:cubicBezTo>
                  <a:pt x="2632935" y="1572156"/>
                  <a:pt x="2500522" y="1558267"/>
                  <a:pt x="2162803" y="1569660"/>
                </a:cubicBezTo>
                <a:cubicBezTo>
                  <a:pt x="1825084" y="1581053"/>
                  <a:pt x="1651611" y="1561649"/>
                  <a:pt x="1511356" y="1569660"/>
                </a:cubicBezTo>
                <a:cubicBezTo>
                  <a:pt x="1371101" y="1577671"/>
                  <a:pt x="1126370" y="1584162"/>
                  <a:pt x="859909" y="1569660"/>
                </a:cubicBezTo>
                <a:cubicBezTo>
                  <a:pt x="593448" y="1555158"/>
                  <a:pt x="311216" y="1564720"/>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Convenience sampling is a non-probability sampling technique where samples are selected from the population only because they are conveniently available to the researcher.</a:t>
            </a:r>
          </a:p>
        </p:txBody>
      </p:sp>
      <p:sp>
        <p:nvSpPr>
          <p:cNvPr id="5" name="TextBox 4">
            <a:extLst>
              <a:ext uri="{FF2B5EF4-FFF2-40B4-BE49-F238E27FC236}">
                <a16:creationId xmlns:a16="http://schemas.microsoft.com/office/drawing/2014/main" id="{8691B436-48E4-8578-9EBC-420A2F9FC034}"/>
              </a:ext>
            </a:extLst>
          </p:cNvPr>
          <p:cNvSpPr txBox="1"/>
          <p:nvPr/>
        </p:nvSpPr>
        <p:spPr>
          <a:xfrm>
            <a:off x="7315199" y="2957051"/>
            <a:ext cx="7165911" cy="2308324"/>
          </a:xfrm>
          <a:custGeom>
            <a:avLst/>
            <a:gdLst>
              <a:gd name="connsiteX0" fmla="*/ 0 w 7165911"/>
              <a:gd name="connsiteY0" fmla="*/ 0 h 2308324"/>
              <a:gd name="connsiteX1" fmla="*/ 508128 w 7165911"/>
              <a:gd name="connsiteY1" fmla="*/ 0 h 2308324"/>
              <a:gd name="connsiteX2" fmla="*/ 1159575 w 7165911"/>
              <a:gd name="connsiteY2" fmla="*/ 0 h 2308324"/>
              <a:gd name="connsiteX3" fmla="*/ 1596044 w 7165911"/>
              <a:gd name="connsiteY3" fmla="*/ 0 h 2308324"/>
              <a:gd name="connsiteX4" fmla="*/ 2104172 w 7165911"/>
              <a:gd name="connsiteY4" fmla="*/ 0 h 2308324"/>
              <a:gd name="connsiteX5" fmla="*/ 2612300 w 7165911"/>
              <a:gd name="connsiteY5" fmla="*/ 0 h 2308324"/>
              <a:gd name="connsiteX6" fmla="*/ 3407065 w 7165911"/>
              <a:gd name="connsiteY6" fmla="*/ 0 h 2308324"/>
              <a:gd name="connsiteX7" fmla="*/ 4130171 w 7165911"/>
              <a:gd name="connsiteY7" fmla="*/ 0 h 2308324"/>
              <a:gd name="connsiteX8" fmla="*/ 4638299 w 7165911"/>
              <a:gd name="connsiteY8" fmla="*/ 0 h 2308324"/>
              <a:gd name="connsiteX9" fmla="*/ 5361404 w 7165911"/>
              <a:gd name="connsiteY9" fmla="*/ 0 h 2308324"/>
              <a:gd name="connsiteX10" fmla="*/ 5941192 w 7165911"/>
              <a:gd name="connsiteY10" fmla="*/ 0 h 2308324"/>
              <a:gd name="connsiteX11" fmla="*/ 6592638 w 7165911"/>
              <a:gd name="connsiteY11" fmla="*/ 0 h 2308324"/>
              <a:gd name="connsiteX12" fmla="*/ 7165911 w 7165911"/>
              <a:gd name="connsiteY12" fmla="*/ 0 h 2308324"/>
              <a:gd name="connsiteX13" fmla="*/ 7165911 w 7165911"/>
              <a:gd name="connsiteY13" fmla="*/ 530915 h 2308324"/>
              <a:gd name="connsiteX14" fmla="*/ 7165911 w 7165911"/>
              <a:gd name="connsiteY14" fmla="*/ 1131079 h 2308324"/>
              <a:gd name="connsiteX15" fmla="*/ 7165911 w 7165911"/>
              <a:gd name="connsiteY15" fmla="*/ 1754326 h 2308324"/>
              <a:gd name="connsiteX16" fmla="*/ 7165911 w 7165911"/>
              <a:gd name="connsiteY16" fmla="*/ 2308324 h 2308324"/>
              <a:gd name="connsiteX17" fmla="*/ 6371146 w 7165911"/>
              <a:gd name="connsiteY17" fmla="*/ 2308324 h 2308324"/>
              <a:gd name="connsiteX18" fmla="*/ 5863018 w 7165911"/>
              <a:gd name="connsiteY18" fmla="*/ 2308324 h 2308324"/>
              <a:gd name="connsiteX19" fmla="*/ 5139913 w 7165911"/>
              <a:gd name="connsiteY19" fmla="*/ 2308324 h 2308324"/>
              <a:gd name="connsiteX20" fmla="*/ 4416807 w 7165911"/>
              <a:gd name="connsiteY20" fmla="*/ 2308324 h 2308324"/>
              <a:gd name="connsiteX21" fmla="*/ 3908679 w 7165911"/>
              <a:gd name="connsiteY21" fmla="*/ 2308324 h 2308324"/>
              <a:gd name="connsiteX22" fmla="*/ 3472210 w 7165911"/>
              <a:gd name="connsiteY22" fmla="*/ 2308324 h 2308324"/>
              <a:gd name="connsiteX23" fmla="*/ 2820763 w 7165911"/>
              <a:gd name="connsiteY23" fmla="*/ 2308324 h 2308324"/>
              <a:gd name="connsiteX24" fmla="*/ 2097658 w 7165911"/>
              <a:gd name="connsiteY24" fmla="*/ 2308324 h 2308324"/>
              <a:gd name="connsiteX25" fmla="*/ 1302893 w 7165911"/>
              <a:gd name="connsiteY25" fmla="*/ 2308324 h 2308324"/>
              <a:gd name="connsiteX26" fmla="*/ 579787 w 7165911"/>
              <a:gd name="connsiteY26" fmla="*/ 2308324 h 2308324"/>
              <a:gd name="connsiteX27" fmla="*/ 0 w 7165911"/>
              <a:gd name="connsiteY27" fmla="*/ 2308324 h 2308324"/>
              <a:gd name="connsiteX28" fmla="*/ 0 w 7165911"/>
              <a:gd name="connsiteY28" fmla="*/ 1800493 h 2308324"/>
              <a:gd name="connsiteX29" fmla="*/ 0 w 7165911"/>
              <a:gd name="connsiteY29" fmla="*/ 1269578 h 2308324"/>
              <a:gd name="connsiteX30" fmla="*/ 0 w 7165911"/>
              <a:gd name="connsiteY30" fmla="*/ 715580 h 2308324"/>
              <a:gd name="connsiteX31" fmla="*/ 0 w 7165911"/>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65911" h="2308324" fill="none" extrusionOk="0">
                <a:moveTo>
                  <a:pt x="0" y="0"/>
                </a:moveTo>
                <a:cubicBezTo>
                  <a:pt x="241064" y="15783"/>
                  <a:pt x="394432" y="-12595"/>
                  <a:pt x="508128" y="0"/>
                </a:cubicBezTo>
                <a:cubicBezTo>
                  <a:pt x="621824" y="12595"/>
                  <a:pt x="974166" y="-19998"/>
                  <a:pt x="1159575" y="0"/>
                </a:cubicBezTo>
                <a:cubicBezTo>
                  <a:pt x="1344984" y="19998"/>
                  <a:pt x="1484640" y="860"/>
                  <a:pt x="1596044" y="0"/>
                </a:cubicBezTo>
                <a:cubicBezTo>
                  <a:pt x="1707448" y="-860"/>
                  <a:pt x="1888548" y="18065"/>
                  <a:pt x="2104172" y="0"/>
                </a:cubicBezTo>
                <a:cubicBezTo>
                  <a:pt x="2319796" y="-18065"/>
                  <a:pt x="2358463" y="19942"/>
                  <a:pt x="2612300" y="0"/>
                </a:cubicBezTo>
                <a:cubicBezTo>
                  <a:pt x="2866137" y="-19942"/>
                  <a:pt x="3147916" y="-919"/>
                  <a:pt x="3407065" y="0"/>
                </a:cubicBezTo>
                <a:cubicBezTo>
                  <a:pt x="3666214" y="919"/>
                  <a:pt x="3797135" y="28066"/>
                  <a:pt x="4130171" y="0"/>
                </a:cubicBezTo>
                <a:cubicBezTo>
                  <a:pt x="4463207" y="-28066"/>
                  <a:pt x="4425444" y="-5017"/>
                  <a:pt x="4638299" y="0"/>
                </a:cubicBezTo>
                <a:cubicBezTo>
                  <a:pt x="4851154" y="5017"/>
                  <a:pt x="5029437" y="18574"/>
                  <a:pt x="5361404" y="0"/>
                </a:cubicBezTo>
                <a:cubicBezTo>
                  <a:pt x="5693371" y="-18574"/>
                  <a:pt x="5714758" y="17841"/>
                  <a:pt x="5941192" y="0"/>
                </a:cubicBezTo>
                <a:cubicBezTo>
                  <a:pt x="6167626" y="-17841"/>
                  <a:pt x="6401310" y="5814"/>
                  <a:pt x="6592638" y="0"/>
                </a:cubicBezTo>
                <a:cubicBezTo>
                  <a:pt x="6783966" y="-5814"/>
                  <a:pt x="6980499" y="7550"/>
                  <a:pt x="7165911" y="0"/>
                </a:cubicBezTo>
                <a:cubicBezTo>
                  <a:pt x="7146376" y="123523"/>
                  <a:pt x="7146593" y="355517"/>
                  <a:pt x="7165911" y="530915"/>
                </a:cubicBezTo>
                <a:cubicBezTo>
                  <a:pt x="7185229" y="706314"/>
                  <a:pt x="7190521" y="994017"/>
                  <a:pt x="7165911" y="1131079"/>
                </a:cubicBezTo>
                <a:cubicBezTo>
                  <a:pt x="7141301" y="1268141"/>
                  <a:pt x="7154134" y="1581057"/>
                  <a:pt x="7165911" y="1754326"/>
                </a:cubicBezTo>
                <a:cubicBezTo>
                  <a:pt x="7177688" y="1927595"/>
                  <a:pt x="7140609" y="2045173"/>
                  <a:pt x="7165911" y="2308324"/>
                </a:cubicBezTo>
                <a:cubicBezTo>
                  <a:pt x="6903244" y="2310836"/>
                  <a:pt x="6533467" y="2275575"/>
                  <a:pt x="6371146" y="2308324"/>
                </a:cubicBezTo>
                <a:cubicBezTo>
                  <a:pt x="6208825" y="2341073"/>
                  <a:pt x="6115798" y="2284039"/>
                  <a:pt x="5863018" y="2308324"/>
                </a:cubicBezTo>
                <a:cubicBezTo>
                  <a:pt x="5610238" y="2332609"/>
                  <a:pt x="5473854" y="2300962"/>
                  <a:pt x="5139913" y="2308324"/>
                </a:cubicBezTo>
                <a:cubicBezTo>
                  <a:pt x="4805972" y="2315686"/>
                  <a:pt x="4610138" y="2294836"/>
                  <a:pt x="4416807" y="2308324"/>
                </a:cubicBezTo>
                <a:cubicBezTo>
                  <a:pt x="4223476" y="2321812"/>
                  <a:pt x="4010846" y="2318697"/>
                  <a:pt x="3908679" y="2308324"/>
                </a:cubicBezTo>
                <a:cubicBezTo>
                  <a:pt x="3806512" y="2297951"/>
                  <a:pt x="3676215" y="2302760"/>
                  <a:pt x="3472210" y="2308324"/>
                </a:cubicBezTo>
                <a:cubicBezTo>
                  <a:pt x="3268205" y="2313888"/>
                  <a:pt x="2977468" y="2287147"/>
                  <a:pt x="2820763" y="2308324"/>
                </a:cubicBezTo>
                <a:cubicBezTo>
                  <a:pt x="2664058" y="2329501"/>
                  <a:pt x="2395293" y="2336029"/>
                  <a:pt x="2097658" y="2308324"/>
                </a:cubicBezTo>
                <a:cubicBezTo>
                  <a:pt x="1800023" y="2280619"/>
                  <a:pt x="1692660" y="2305901"/>
                  <a:pt x="1302893" y="2308324"/>
                </a:cubicBezTo>
                <a:cubicBezTo>
                  <a:pt x="913127" y="2310747"/>
                  <a:pt x="771891" y="2329874"/>
                  <a:pt x="579787" y="2308324"/>
                </a:cubicBezTo>
                <a:cubicBezTo>
                  <a:pt x="387683" y="2286774"/>
                  <a:pt x="191534" y="2311749"/>
                  <a:pt x="0" y="2308324"/>
                </a:cubicBezTo>
                <a:cubicBezTo>
                  <a:pt x="-15294" y="2135182"/>
                  <a:pt x="19797" y="2008507"/>
                  <a:pt x="0" y="1800493"/>
                </a:cubicBezTo>
                <a:cubicBezTo>
                  <a:pt x="-19797" y="1592479"/>
                  <a:pt x="-16890" y="1463137"/>
                  <a:pt x="0" y="1269578"/>
                </a:cubicBezTo>
                <a:cubicBezTo>
                  <a:pt x="16890" y="1076020"/>
                  <a:pt x="10220" y="964209"/>
                  <a:pt x="0" y="715580"/>
                </a:cubicBezTo>
                <a:cubicBezTo>
                  <a:pt x="-10220" y="466951"/>
                  <a:pt x="-1907" y="354370"/>
                  <a:pt x="0" y="0"/>
                </a:cubicBezTo>
                <a:close/>
              </a:path>
              <a:path w="7165911" h="2308324"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91800" y="219823"/>
                  <a:pt x="7140873" y="321306"/>
                  <a:pt x="7165911" y="530915"/>
                </a:cubicBezTo>
                <a:cubicBezTo>
                  <a:pt x="7190949" y="740524"/>
                  <a:pt x="7155996" y="882863"/>
                  <a:pt x="7165911" y="1107996"/>
                </a:cubicBezTo>
                <a:cubicBezTo>
                  <a:pt x="7175826" y="1333129"/>
                  <a:pt x="7182079" y="1465366"/>
                  <a:pt x="7165911" y="1615827"/>
                </a:cubicBezTo>
                <a:cubicBezTo>
                  <a:pt x="7149743" y="1766288"/>
                  <a:pt x="7144449" y="2020843"/>
                  <a:pt x="7165911" y="2308324"/>
                </a:cubicBezTo>
                <a:cubicBezTo>
                  <a:pt x="6996839" y="2310718"/>
                  <a:pt x="6742313" y="2308943"/>
                  <a:pt x="6371146" y="2308324"/>
                </a:cubicBezTo>
                <a:cubicBezTo>
                  <a:pt x="5999979" y="2307705"/>
                  <a:pt x="5986180" y="2306542"/>
                  <a:pt x="5648041" y="2308324"/>
                </a:cubicBezTo>
                <a:cubicBezTo>
                  <a:pt x="5309902" y="2310106"/>
                  <a:pt x="5363959" y="2310472"/>
                  <a:pt x="5211572" y="2308324"/>
                </a:cubicBezTo>
                <a:cubicBezTo>
                  <a:pt x="5059185" y="2306176"/>
                  <a:pt x="4911228" y="2298254"/>
                  <a:pt x="4703443" y="2308324"/>
                </a:cubicBezTo>
                <a:cubicBezTo>
                  <a:pt x="4495658" y="2318394"/>
                  <a:pt x="4400331" y="2289090"/>
                  <a:pt x="4123656" y="2308324"/>
                </a:cubicBezTo>
                <a:cubicBezTo>
                  <a:pt x="3846981" y="2327558"/>
                  <a:pt x="3742451" y="2313975"/>
                  <a:pt x="3543869" y="2308324"/>
                </a:cubicBezTo>
                <a:cubicBezTo>
                  <a:pt x="3345287" y="2302673"/>
                  <a:pt x="3217054" y="2305828"/>
                  <a:pt x="2964081" y="2308324"/>
                </a:cubicBezTo>
                <a:cubicBezTo>
                  <a:pt x="2711108" y="2310820"/>
                  <a:pt x="2578695" y="2296931"/>
                  <a:pt x="2240976" y="2308324"/>
                </a:cubicBezTo>
                <a:cubicBezTo>
                  <a:pt x="1903257" y="2319717"/>
                  <a:pt x="1729784" y="2300313"/>
                  <a:pt x="1589529" y="2308324"/>
                </a:cubicBezTo>
                <a:cubicBezTo>
                  <a:pt x="1449274" y="2316335"/>
                  <a:pt x="1200752" y="2322590"/>
                  <a:pt x="938083" y="2308324"/>
                </a:cubicBezTo>
                <a:cubicBezTo>
                  <a:pt x="675414" y="2294058"/>
                  <a:pt x="327305" y="2284590"/>
                  <a:pt x="0" y="2308324"/>
                </a:cubicBezTo>
                <a:cubicBezTo>
                  <a:pt x="24900" y="2175131"/>
                  <a:pt x="-24474" y="1955914"/>
                  <a:pt x="0" y="1685077"/>
                </a:cubicBezTo>
                <a:cubicBezTo>
                  <a:pt x="24474" y="1414240"/>
                  <a:pt x="229" y="1236432"/>
                  <a:pt x="0" y="1084912"/>
                </a:cubicBezTo>
                <a:cubicBezTo>
                  <a:pt x="-229" y="933392"/>
                  <a:pt x="-6833" y="33638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This non-probability sampling method is very similar to convenience sampling, with a slight variation. Here, the researcher picks a single person or a group of a sample, conducts research over a period, analyzes the results, and then moves on to another subject or group if needed.</a:t>
            </a:r>
          </a:p>
        </p:txBody>
      </p:sp>
      <p:sp>
        <p:nvSpPr>
          <p:cNvPr id="6" name="TextBox 5">
            <a:extLst>
              <a:ext uri="{FF2B5EF4-FFF2-40B4-BE49-F238E27FC236}">
                <a16:creationId xmlns:a16="http://schemas.microsoft.com/office/drawing/2014/main" id="{B2381611-DEFC-6298-CBD4-BAF144E473D3}"/>
              </a:ext>
            </a:extLst>
          </p:cNvPr>
          <p:cNvSpPr txBox="1"/>
          <p:nvPr/>
        </p:nvSpPr>
        <p:spPr>
          <a:xfrm>
            <a:off x="7315199" y="5519622"/>
            <a:ext cx="7165911" cy="1200329"/>
          </a:xfrm>
          <a:custGeom>
            <a:avLst/>
            <a:gdLst>
              <a:gd name="connsiteX0" fmla="*/ 0 w 7165911"/>
              <a:gd name="connsiteY0" fmla="*/ 0 h 1200329"/>
              <a:gd name="connsiteX1" fmla="*/ 723106 w 7165911"/>
              <a:gd name="connsiteY1" fmla="*/ 0 h 1200329"/>
              <a:gd name="connsiteX2" fmla="*/ 1231234 w 7165911"/>
              <a:gd name="connsiteY2" fmla="*/ 0 h 1200329"/>
              <a:gd name="connsiteX3" fmla="*/ 1811021 w 7165911"/>
              <a:gd name="connsiteY3" fmla="*/ 0 h 1200329"/>
              <a:gd name="connsiteX4" fmla="*/ 2462468 w 7165911"/>
              <a:gd name="connsiteY4" fmla="*/ 0 h 1200329"/>
              <a:gd name="connsiteX5" fmla="*/ 2898937 w 7165911"/>
              <a:gd name="connsiteY5" fmla="*/ 0 h 1200329"/>
              <a:gd name="connsiteX6" fmla="*/ 3407065 w 7165911"/>
              <a:gd name="connsiteY6" fmla="*/ 0 h 1200329"/>
              <a:gd name="connsiteX7" fmla="*/ 3915193 w 7165911"/>
              <a:gd name="connsiteY7" fmla="*/ 0 h 1200329"/>
              <a:gd name="connsiteX8" fmla="*/ 4709958 w 7165911"/>
              <a:gd name="connsiteY8" fmla="*/ 0 h 1200329"/>
              <a:gd name="connsiteX9" fmla="*/ 5433063 w 7165911"/>
              <a:gd name="connsiteY9" fmla="*/ 0 h 1200329"/>
              <a:gd name="connsiteX10" fmla="*/ 5941192 w 7165911"/>
              <a:gd name="connsiteY10" fmla="*/ 0 h 1200329"/>
              <a:gd name="connsiteX11" fmla="*/ 7165911 w 7165911"/>
              <a:gd name="connsiteY11" fmla="*/ 0 h 1200329"/>
              <a:gd name="connsiteX12" fmla="*/ 7165911 w 7165911"/>
              <a:gd name="connsiteY12" fmla="*/ 588161 h 1200329"/>
              <a:gd name="connsiteX13" fmla="*/ 7165911 w 7165911"/>
              <a:gd name="connsiteY13" fmla="*/ 1200329 h 1200329"/>
              <a:gd name="connsiteX14" fmla="*/ 6442805 w 7165911"/>
              <a:gd name="connsiteY14" fmla="*/ 1200329 h 1200329"/>
              <a:gd name="connsiteX15" fmla="*/ 5934677 w 7165911"/>
              <a:gd name="connsiteY15" fmla="*/ 1200329 h 1200329"/>
              <a:gd name="connsiteX16" fmla="*/ 5139913 w 7165911"/>
              <a:gd name="connsiteY16" fmla="*/ 1200329 h 1200329"/>
              <a:gd name="connsiteX17" fmla="*/ 4488466 w 7165911"/>
              <a:gd name="connsiteY17" fmla="*/ 1200329 h 1200329"/>
              <a:gd name="connsiteX18" fmla="*/ 3693701 w 7165911"/>
              <a:gd name="connsiteY18" fmla="*/ 1200329 h 1200329"/>
              <a:gd name="connsiteX19" fmla="*/ 2898937 w 7165911"/>
              <a:gd name="connsiteY19" fmla="*/ 1200329 h 1200329"/>
              <a:gd name="connsiteX20" fmla="*/ 2390808 w 7165911"/>
              <a:gd name="connsiteY20" fmla="*/ 1200329 h 1200329"/>
              <a:gd name="connsiteX21" fmla="*/ 1667703 w 7165911"/>
              <a:gd name="connsiteY21" fmla="*/ 1200329 h 1200329"/>
              <a:gd name="connsiteX22" fmla="*/ 944597 w 7165911"/>
              <a:gd name="connsiteY22" fmla="*/ 1200329 h 1200329"/>
              <a:gd name="connsiteX23" fmla="*/ 0 w 7165911"/>
              <a:gd name="connsiteY23" fmla="*/ 1200329 h 1200329"/>
              <a:gd name="connsiteX24" fmla="*/ 0 w 7165911"/>
              <a:gd name="connsiteY24" fmla="*/ 636174 h 1200329"/>
              <a:gd name="connsiteX25" fmla="*/ 0 w 7165911"/>
              <a:gd name="connsiteY25"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11" h="1200329" fill="none" extrusionOk="0">
                <a:moveTo>
                  <a:pt x="0" y="0"/>
                </a:moveTo>
                <a:cubicBezTo>
                  <a:pt x="346001" y="-13829"/>
                  <a:pt x="478191" y="-7060"/>
                  <a:pt x="723106" y="0"/>
                </a:cubicBezTo>
                <a:cubicBezTo>
                  <a:pt x="968021" y="7060"/>
                  <a:pt x="1070634" y="-19223"/>
                  <a:pt x="1231234" y="0"/>
                </a:cubicBezTo>
                <a:cubicBezTo>
                  <a:pt x="1391834" y="19223"/>
                  <a:pt x="1612153" y="-14780"/>
                  <a:pt x="1811021" y="0"/>
                </a:cubicBezTo>
                <a:cubicBezTo>
                  <a:pt x="2009889" y="14780"/>
                  <a:pt x="2277059" y="-19998"/>
                  <a:pt x="2462468" y="0"/>
                </a:cubicBezTo>
                <a:cubicBezTo>
                  <a:pt x="2647877" y="19998"/>
                  <a:pt x="2787533" y="860"/>
                  <a:pt x="2898937" y="0"/>
                </a:cubicBezTo>
                <a:cubicBezTo>
                  <a:pt x="3010341" y="-860"/>
                  <a:pt x="3191441" y="18065"/>
                  <a:pt x="3407065" y="0"/>
                </a:cubicBezTo>
                <a:cubicBezTo>
                  <a:pt x="3622689" y="-18065"/>
                  <a:pt x="3661356" y="19942"/>
                  <a:pt x="3915193" y="0"/>
                </a:cubicBezTo>
                <a:cubicBezTo>
                  <a:pt x="4169030" y="-19942"/>
                  <a:pt x="4450809" y="-919"/>
                  <a:pt x="4709958" y="0"/>
                </a:cubicBezTo>
                <a:cubicBezTo>
                  <a:pt x="4969107" y="919"/>
                  <a:pt x="5104794" y="28157"/>
                  <a:pt x="5433063" y="0"/>
                </a:cubicBezTo>
                <a:cubicBezTo>
                  <a:pt x="5761332" y="-28157"/>
                  <a:pt x="5726590" y="-10459"/>
                  <a:pt x="5941192" y="0"/>
                </a:cubicBezTo>
                <a:cubicBezTo>
                  <a:pt x="6155794" y="10459"/>
                  <a:pt x="6803335" y="53256"/>
                  <a:pt x="7165911" y="0"/>
                </a:cubicBezTo>
                <a:cubicBezTo>
                  <a:pt x="7158223" y="279934"/>
                  <a:pt x="7188764" y="362848"/>
                  <a:pt x="7165911" y="588161"/>
                </a:cubicBezTo>
                <a:cubicBezTo>
                  <a:pt x="7143058" y="813474"/>
                  <a:pt x="7159018" y="1011648"/>
                  <a:pt x="7165911" y="1200329"/>
                </a:cubicBezTo>
                <a:cubicBezTo>
                  <a:pt x="6970432" y="1176179"/>
                  <a:pt x="6667970" y="1217475"/>
                  <a:pt x="6442805" y="1200329"/>
                </a:cubicBezTo>
                <a:cubicBezTo>
                  <a:pt x="6217640" y="1183183"/>
                  <a:pt x="6161224" y="1214641"/>
                  <a:pt x="5934677" y="1200329"/>
                </a:cubicBezTo>
                <a:cubicBezTo>
                  <a:pt x="5708130" y="1186017"/>
                  <a:pt x="5346017" y="1172707"/>
                  <a:pt x="5139913" y="1200329"/>
                </a:cubicBezTo>
                <a:cubicBezTo>
                  <a:pt x="4933809" y="1227951"/>
                  <a:pt x="4624310" y="1177187"/>
                  <a:pt x="4488466" y="1200329"/>
                </a:cubicBezTo>
                <a:cubicBezTo>
                  <a:pt x="4352622" y="1223471"/>
                  <a:pt x="4027179" y="1199780"/>
                  <a:pt x="3693701" y="1200329"/>
                </a:cubicBezTo>
                <a:cubicBezTo>
                  <a:pt x="3360223" y="1200878"/>
                  <a:pt x="3058845" y="1163057"/>
                  <a:pt x="2898937" y="1200329"/>
                </a:cubicBezTo>
                <a:cubicBezTo>
                  <a:pt x="2739029" y="1237601"/>
                  <a:pt x="2497733" y="1183339"/>
                  <a:pt x="2390808" y="1200329"/>
                </a:cubicBezTo>
                <a:cubicBezTo>
                  <a:pt x="2283883" y="1217319"/>
                  <a:pt x="2001644" y="1192967"/>
                  <a:pt x="1667703" y="1200329"/>
                </a:cubicBezTo>
                <a:cubicBezTo>
                  <a:pt x="1333762" y="1207691"/>
                  <a:pt x="1137928" y="1186841"/>
                  <a:pt x="944597" y="1200329"/>
                </a:cubicBezTo>
                <a:cubicBezTo>
                  <a:pt x="751266" y="1213817"/>
                  <a:pt x="327478" y="1203435"/>
                  <a:pt x="0" y="1200329"/>
                </a:cubicBezTo>
                <a:cubicBezTo>
                  <a:pt x="3774" y="982636"/>
                  <a:pt x="-8113" y="905609"/>
                  <a:pt x="0" y="636174"/>
                </a:cubicBezTo>
                <a:cubicBezTo>
                  <a:pt x="8113" y="366740"/>
                  <a:pt x="-24229" y="204500"/>
                  <a:pt x="0" y="0"/>
                </a:cubicBezTo>
                <a:close/>
              </a:path>
              <a:path w="7165911" h="1200329"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41937" y="131772"/>
                  <a:pt x="7160280" y="345429"/>
                  <a:pt x="7165911" y="576158"/>
                </a:cubicBezTo>
                <a:cubicBezTo>
                  <a:pt x="7171542" y="806887"/>
                  <a:pt x="7135837" y="1027089"/>
                  <a:pt x="7165911" y="1200329"/>
                </a:cubicBezTo>
                <a:cubicBezTo>
                  <a:pt x="6959860" y="1222039"/>
                  <a:pt x="6839666" y="1188806"/>
                  <a:pt x="6729442" y="1200329"/>
                </a:cubicBezTo>
                <a:cubicBezTo>
                  <a:pt x="6619218" y="1211852"/>
                  <a:pt x="6122906" y="1228263"/>
                  <a:pt x="5934677" y="1200329"/>
                </a:cubicBezTo>
                <a:cubicBezTo>
                  <a:pt x="5746448" y="1172395"/>
                  <a:pt x="5700667" y="1213707"/>
                  <a:pt x="5498208" y="1200329"/>
                </a:cubicBezTo>
                <a:cubicBezTo>
                  <a:pt x="5295749" y="1186951"/>
                  <a:pt x="5113242" y="1198547"/>
                  <a:pt x="4775103" y="1200329"/>
                </a:cubicBezTo>
                <a:cubicBezTo>
                  <a:pt x="4436964" y="1202111"/>
                  <a:pt x="4493694" y="1208364"/>
                  <a:pt x="4338633" y="1200329"/>
                </a:cubicBezTo>
                <a:cubicBezTo>
                  <a:pt x="4183572" y="1192295"/>
                  <a:pt x="4038285" y="1187851"/>
                  <a:pt x="3830505" y="1200329"/>
                </a:cubicBezTo>
                <a:cubicBezTo>
                  <a:pt x="3622725" y="1212807"/>
                  <a:pt x="3527393" y="1181095"/>
                  <a:pt x="3250718" y="1200329"/>
                </a:cubicBezTo>
                <a:cubicBezTo>
                  <a:pt x="2974043" y="1219563"/>
                  <a:pt x="2875715" y="1210408"/>
                  <a:pt x="2670930" y="1200329"/>
                </a:cubicBezTo>
                <a:cubicBezTo>
                  <a:pt x="2466145" y="1190250"/>
                  <a:pt x="2338167" y="1196214"/>
                  <a:pt x="2091143" y="1200329"/>
                </a:cubicBezTo>
                <a:cubicBezTo>
                  <a:pt x="1844119" y="1204444"/>
                  <a:pt x="1705757" y="1188936"/>
                  <a:pt x="1368038" y="1200329"/>
                </a:cubicBezTo>
                <a:cubicBezTo>
                  <a:pt x="1030319" y="1211722"/>
                  <a:pt x="856846" y="1192318"/>
                  <a:pt x="716591" y="1200329"/>
                </a:cubicBezTo>
                <a:cubicBezTo>
                  <a:pt x="576336" y="1208340"/>
                  <a:pt x="315015" y="1185366"/>
                  <a:pt x="0" y="1200329"/>
                </a:cubicBezTo>
                <a:cubicBezTo>
                  <a:pt x="-17572" y="936721"/>
                  <a:pt x="-13700" y="878249"/>
                  <a:pt x="0" y="588161"/>
                </a:cubicBezTo>
                <a:cubicBezTo>
                  <a:pt x="13700" y="298073"/>
                  <a:pt x="19323" y="14090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In the judgmental sampling method, researchers choose only those people who they deem fit to participate in the research study.</a:t>
            </a:r>
          </a:p>
        </p:txBody>
      </p:sp>
      <p:sp>
        <p:nvSpPr>
          <p:cNvPr id="7" name="TextBox 6">
            <a:extLst>
              <a:ext uri="{FF2B5EF4-FFF2-40B4-BE49-F238E27FC236}">
                <a16:creationId xmlns:a16="http://schemas.microsoft.com/office/drawing/2014/main" id="{37DD7B62-484E-1F91-9889-57AA59FB1D77}"/>
              </a:ext>
            </a:extLst>
          </p:cNvPr>
          <p:cNvSpPr txBox="1"/>
          <p:nvPr/>
        </p:nvSpPr>
        <p:spPr>
          <a:xfrm>
            <a:off x="7315199" y="7116417"/>
            <a:ext cx="7165911" cy="830997"/>
          </a:xfrm>
          <a:custGeom>
            <a:avLst/>
            <a:gdLst>
              <a:gd name="connsiteX0" fmla="*/ 0 w 7165911"/>
              <a:gd name="connsiteY0" fmla="*/ 0 h 830997"/>
              <a:gd name="connsiteX1" fmla="*/ 723106 w 7165911"/>
              <a:gd name="connsiteY1" fmla="*/ 0 h 830997"/>
              <a:gd name="connsiteX2" fmla="*/ 1231234 w 7165911"/>
              <a:gd name="connsiteY2" fmla="*/ 0 h 830997"/>
              <a:gd name="connsiteX3" fmla="*/ 1811021 w 7165911"/>
              <a:gd name="connsiteY3" fmla="*/ 0 h 830997"/>
              <a:gd name="connsiteX4" fmla="*/ 2462468 w 7165911"/>
              <a:gd name="connsiteY4" fmla="*/ 0 h 830997"/>
              <a:gd name="connsiteX5" fmla="*/ 2898937 w 7165911"/>
              <a:gd name="connsiteY5" fmla="*/ 0 h 830997"/>
              <a:gd name="connsiteX6" fmla="*/ 3407065 w 7165911"/>
              <a:gd name="connsiteY6" fmla="*/ 0 h 830997"/>
              <a:gd name="connsiteX7" fmla="*/ 3915193 w 7165911"/>
              <a:gd name="connsiteY7" fmla="*/ 0 h 830997"/>
              <a:gd name="connsiteX8" fmla="*/ 4709958 w 7165911"/>
              <a:gd name="connsiteY8" fmla="*/ 0 h 830997"/>
              <a:gd name="connsiteX9" fmla="*/ 5433063 w 7165911"/>
              <a:gd name="connsiteY9" fmla="*/ 0 h 830997"/>
              <a:gd name="connsiteX10" fmla="*/ 5941192 w 7165911"/>
              <a:gd name="connsiteY10" fmla="*/ 0 h 830997"/>
              <a:gd name="connsiteX11" fmla="*/ 7165911 w 7165911"/>
              <a:gd name="connsiteY11" fmla="*/ 0 h 830997"/>
              <a:gd name="connsiteX12" fmla="*/ 7165911 w 7165911"/>
              <a:gd name="connsiteY12" fmla="*/ 407189 h 830997"/>
              <a:gd name="connsiteX13" fmla="*/ 7165911 w 7165911"/>
              <a:gd name="connsiteY13" fmla="*/ 830997 h 830997"/>
              <a:gd name="connsiteX14" fmla="*/ 6442805 w 7165911"/>
              <a:gd name="connsiteY14" fmla="*/ 830997 h 830997"/>
              <a:gd name="connsiteX15" fmla="*/ 5934677 w 7165911"/>
              <a:gd name="connsiteY15" fmla="*/ 830997 h 830997"/>
              <a:gd name="connsiteX16" fmla="*/ 5139913 w 7165911"/>
              <a:gd name="connsiteY16" fmla="*/ 830997 h 830997"/>
              <a:gd name="connsiteX17" fmla="*/ 4488466 w 7165911"/>
              <a:gd name="connsiteY17" fmla="*/ 830997 h 830997"/>
              <a:gd name="connsiteX18" fmla="*/ 3693701 w 7165911"/>
              <a:gd name="connsiteY18" fmla="*/ 830997 h 830997"/>
              <a:gd name="connsiteX19" fmla="*/ 2898937 w 7165911"/>
              <a:gd name="connsiteY19" fmla="*/ 830997 h 830997"/>
              <a:gd name="connsiteX20" fmla="*/ 2390808 w 7165911"/>
              <a:gd name="connsiteY20" fmla="*/ 830997 h 830997"/>
              <a:gd name="connsiteX21" fmla="*/ 1667703 w 7165911"/>
              <a:gd name="connsiteY21" fmla="*/ 830997 h 830997"/>
              <a:gd name="connsiteX22" fmla="*/ 944597 w 7165911"/>
              <a:gd name="connsiteY22" fmla="*/ 830997 h 830997"/>
              <a:gd name="connsiteX23" fmla="*/ 0 w 7165911"/>
              <a:gd name="connsiteY23" fmla="*/ 830997 h 830997"/>
              <a:gd name="connsiteX24" fmla="*/ 0 w 7165911"/>
              <a:gd name="connsiteY24" fmla="*/ 440428 h 830997"/>
              <a:gd name="connsiteX25" fmla="*/ 0 w 7165911"/>
              <a:gd name="connsiteY25"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11" h="830997" fill="none" extrusionOk="0">
                <a:moveTo>
                  <a:pt x="0" y="0"/>
                </a:moveTo>
                <a:cubicBezTo>
                  <a:pt x="346001" y="-13829"/>
                  <a:pt x="478191" y="-7060"/>
                  <a:pt x="723106" y="0"/>
                </a:cubicBezTo>
                <a:cubicBezTo>
                  <a:pt x="968021" y="7060"/>
                  <a:pt x="1070634" y="-19223"/>
                  <a:pt x="1231234" y="0"/>
                </a:cubicBezTo>
                <a:cubicBezTo>
                  <a:pt x="1391834" y="19223"/>
                  <a:pt x="1612153" y="-14780"/>
                  <a:pt x="1811021" y="0"/>
                </a:cubicBezTo>
                <a:cubicBezTo>
                  <a:pt x="2009889" y="14780"/>
                  <a:pt x="2277059" y="-19998"/>
                  <a:pt x="2462468" y="0"/>
                </a:cubicBezTo>
                <a:cubicBezTo>
                  <a:pt x="2647877" y="19998"/>
                  <a:pt x="2787533" y="860"/>
                  <a:pt x="2898937" y="0"/>
                </a:cubicBezTo>
                <a:cubicBezTo>
                  <a:pt x="3010341" y="-860"/>
                  <a:pt x="3191441" y="18065"/>
                  <a:pt x="3407065" y="0"/>
                </a:cubicBezTo>
                <a:cubicBezTo>
                  <a:pt x="3622689" y="-18065"/>
                  <a:pt x="3661356" y="19942"/>
                  <a:pt x="3915193" y="0"/>
                </a:cubicBezTo>
                <a:cubicBezTo>
                  <a:pt x="4169030" y="-19942"/>
                  <a:pt x="4450809" y="-919"/>
                  <a:pt x="4709958" y="0"/>
                </a:cubicBezTo>
                <a:cubicBezTo>
                  <a:pt x="4969107" y="919"/>
                  <a:pt x="5104794" y="28157"/>
                  <a:pt x="5433063" y="0"/>
                </a:cubicBezTo>
                <a:cubicBezTo>
                  <a:pt x="5761332" y="-28157"/>
                  <a:pt x="5726590" y="-10459"/>
                  <a:pt x="5941192" y="0"/>
                </a:cubicBezTo>
                <a:cubicBezTo>
                  <a:pt x="6155794" y="10459"/>
                  <a:pt x="6803335" y="53256"/>
                  <a:pt x="7165911" y="0"/>
                </a:cubicBezTo>
                <a:cubicBezTo>
                  <a:pt x="7177084" y="128289"/>
                  <a:pt x="7174452" y="309386"/>
                  <a:pt x="7165911" y="407189"/>
                </a:cubicBezTo>
                <a:cubicBezTo>
                  <a:pt x="7157370" y="504992"/>
                  <a:pt x="7162958" y="721930"/>
                  <a:pt x="7165911" y="830997"/>
                </a:cubicBezTo>
                <a:cubicBezTo>
                  <a:pt x="6970432" y="806847"/>
                  <a:pt x="6667970" y="848143"/>
                  <a:pt x="6442805" y="830997"/>
                </a:cubicBezTo>
                <a:cubicBezTo>
                  <a:pt x="6217640" y="813851"/>
                  <a:pt x="6161224" y="845309"/>
                  <a:pt x="5934677" y="830997"/>
                </a:cubicBezTo>
                <a:cubicBezTo>
                  <a:pt x="5708130" y="816685"/>
                  <a:pt x="5346017" y="803375"/>
                  <a:pt x="5139913" y="830997"/>
                </a:cubicBezTo>
                <a:cubicBezTo>
                  <a:pt x="4933809" y="858619"/>
                  <a:pt x="4624310" y="807855"/>
                  <a:pt x="4488466" y="830997"/>
                </a:cubicBezTo>
                <a:cubicBezTo>
                  <a:pt x="4352622" y="854139"/>
                  <a:pt x="4027179" y="830448"/>
                  <a:pt x="3693701" y="830997"/>
                </a:cubicBezTo>
                <a:cubicBezTo>
                  <a:pt x="3360223" y="831546"/>
                  <a:pt x="3058845" y="793725"/>
                  <a:pt x="2898937" y="830997"/>
                </a:cubicBezTo>
                <a:cubicBezTo>
                  <a:pt x="2739029" y="868269"/>
                  <a:pt x="2497733" y="814007"/>
                  <a:pt x="2390808" y="830997"/>
                </a:cubicBezTo>
                <a:cubicBezTo>
                  <a:pt x="2283883" y="847987"/>
                  <a:pt x="2001644" y="823635"/>
                  <a:pt x="1667703" y="830997"/>
                </a:cubicBezTo>
                <a:cubicBezTo>
                  <a:pt x="1333762" y="838359"/>
                  <a:pt x="1137928" y="817509"/>
                  <a:pt x="944597" y="830997"/>
                </a:cubicBezTo>
                <a:cubicBezTo>
                  <a:pt x="751266" y="844485"/>
                  <a:pt x="327478" y="834103"/>
                  <a:pt x="0" y="830997"/>
                </a:cubicBezTo>
                <a:cubicBezTo>
                  <a:pt x="11552" y="720872"/>
                  <a:pt x="-17905" y="598391"/>
                  <a:pt x="0" y="440428"/>
                </a:cubicBezTo>
                <a:cubicBezTo>
                  <a:pt x="17905" y="282465"/>
                  <a:pt x="6350" y="215326"/>
                  <a:pt x="0" y="0"/>
                </a:cubicBezTo>
                <a:close/>
              </a:path>
              <a:path w="7165911" h="830997"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82774" y="162247"/>
                  <a:pt x="7150286" y="249167"/>
                  <a:pt x="7165911" y="398879"/>
                </a:cubicBezTo>
                <a:cubicBezTo>
                  <a:pt x="7181536" y="548591"/>
                  <a:pt x="7147501" y="634342"/>
                  <a:pt x="7165911" y="830997"/>
                </a:cubicBezTo>
                <a:cubicBezTo>
                  <a:pt x="6959860" y="852707"/>
                  <a:pt x="6839666" y="819474"/>
                  <a:pt x="6729442" y="830997"/>
                </a:cubicBezTo>
                <a:cubicBezTo>
                  <a:pt x="6619218" y="842520"/>
                  <a:pt x="6122906" y="858931"/>
                  <a:pt x="5934677" y="830997"/>
                </a:cubicBezTo>
                <a:cubicBezTo>
                  <a:pt x="5746448" y="803063"/>
                  <a:pt x="5700667" y="844375"/>
                  <a:pt x="5498208" y="830997"/>
                </a:cubicBezTo>
                <a:cubicBezTo>
                  <a:pt x="5295749" y="817619"/>
                  <a:pt x="5113242" y="829215"/>
                  <a:pt x="4775103" y="830997"/>
                </a:cubicBezTo>
                <a:cubicBezTo>
                  <a:pt x="4436964" y="832779"/>
                  <a:pt x="4493694" y="839032"/>
                  <a:pt x="4338633" y="830997"/>
                </a:cubicBezTo>
                <a:cubicBezTo>
                  <a:pt x="4183572" y="822963"/>
                  <a:pt x="4038285" y="818519"/>
                  <a:pt x="3830505" y="830997"/>
                </a:cubicBezTo>
                <a:cubicBezTo>
                  <a:pt x="3622725" y="843475"/>
                  <a:pt x="3527393" y="811763"/>
                  <a:pt x="3250718" y="830997"/>
                </a:cubicBezTo>
                <a:cubicBezTo>
                  <a:pt x="2974043" y="850231"/>
                  <a:pt x="2875715" y="841076"/>
                  <a:pt x="2670930" y="830997"/>
                </a:cubicBezTo>
                <a:cubicBezTo>
                  <a:pt x="2466145" y="820918"/>
                  <a:pt x="2338167" y="826882"/>
                  <a:pt x="2091143" y="830997"/>
                </a:cubicBezTo>
                <a:cubicBezTo>
                  <a:pt x="1844119" y="835112"/>
                  <a:pt x="1705757" y="819604"/>
                  <a:pt x="1368038" y="830997"/>
                </a:cubicBezTo>
                <a:cubicBezTo>
                  <a:pt x="1030319" y="842390"/>
                  <a:pt x="856846" y="822986"/>
                  <a:pt x="716591" y="830997"/>
                </a:cubicBezTo>
                <a:cubicBezTo>
                  <a:pt x="576336" y="839008"/>
                  <a:pt x="315015" y="816034"/>
                  <a:pt x="0" y="830997"/>
                </a:cubicBezTo>
                <a:cubicBezTo>
                  <a:pt x="12928" y="636036"/>
                  <a:pt x="-2992" y="550496"/>
                  <a:pt x="0" y="407189"/>
                </a:cubicBezTo>
                <a:cubicBezTo>
                  <a:pt x="2992" y="263882"/>
                  <a:pt x="3333" y="9332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Snowball sampling helps researchers find a sample when they are difficult to locate.</a:t>
            </a:r>
          </a:p>
        </p:txBody>
      </p:sp>
      <p:cxnSp>
        <p:nvCxnSpPr>
          <p:cNvPr id="10" name="Straight Arrow Connector 9">
            <a:extLst>
              <a:ext uri="{FF2B5EF4-FFF2-40B4-BE49-F238E27FC236}">
                <a16:creationId xmlns:a16="http://schemas.microsoft.com/office/drawing/2014/main" id="{F79728E4-DF07-F837-411D-327E0BB5B96C}"/>
              </a:ext>
            </a:extLst>
          </p:cNvPr>
          <p:cNvCxnSpPr>
            <a:cxnSpLocks/>
            <a:stCxn id="4" idx="1"/>
          </p:cNvCxnSpPr>
          <p:nvPr/>
        </p:nvCxnSpPr>
        <p:spPr>
          <a:xfrm flipH="1">
            <a:off x="5617029" y="1935335"/>
            <a:ext cx="1698170" cy="330234"/>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7EBA29-B6A8-B5B3-F8A5-9F4EDDE7C913}"/>
              </a:ext>
            </a:extLst>
          </p:cNvPr>
          <p:cNvCxnSpPr>
            <a:cxnSpLocks/>
          </p:cNvCxnSpPr>
          <p:nvPr/>
        </p:nvCxnSpPr>
        <p:spPr>
          <a:xfrm flipH="1">
            <a:off x="5518123" y="3414392"/>
            <a:ext cx="1796701" cy="0"/>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EB8ADD-56AA-0F09-1518-4A4E59745057}"/>
              </a:ext>
            </a:extLst>
          </p:cNvPr>
          <p:cNvCxnSpPr>
            <a:cxnSpLocks/>
          </p:cNvCxnSpPr>
          <p:nvPr/>
        </p:nvCxnSpPr>
        <p:spPr>
          <a:xfrm flipH="1" flipV="1">
            <a:off x="5299788" y="4705434"/>
            <a:ext cx="2015036" cy="1414352"/>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770EB6-24A8-8C19-DCFA-7FB68518AC53}"/>
              </a:ext>
            </a:extLst>
          </p:cNvPr>
          <p:cNvCxnSpPr>
            <a:cxnSpLocks/>
            <a:stCxn id="7" idx="1"/>
          </p:cNvCxnSpPr>
          <p:nvPr/>
        </p:nvCxnSpPr>
        <p:spPr>
          <a:xfrm flipH="1" flipV="1">
            <a:off x="4963886" y="6719951"/>
            <a:ext cx="2351313" cy="811965"/>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non probability sampling">
            <a:extLst>
              <a:ext uri="{FF2B5EF4-FFF2-40B4-BE49-F238E27FC236}">
                <a16:creationId xmlns:a16="http://schemas.microsoft.com/office/drawing/2014/main" id="{7E4EFE14-38B2-7846-3114-74D296FF5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7" y="0"/>
            <a:ext cx="8416925"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2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D3ECC-850F-2E9D-B2C2-E9F8A899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E892F-6FB2-D266-BAAB-4644A040FA65}"/>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840D12B2-B159-6482-DBEE-62FF43D2CF20}"/>
              </a:ext>
            </a:extLst>
          </p:cNvPr>
          <p:cNvSpPr>
            <a:spLocks noGrp="1"/>
          </p:cNvSpPr>
          <p:nvPr>
            <p:ph sz="quarter" idx="13"/>
          </p:nvPr>
        </p:nvSpPr>
        <p:spPr>
          <a:xfrm>
            <a:off x="1096529" y="2123350"/>
            <a:ext cx="12436591" cy="6008779"/>
          </a:xfrm>
        </p:spPr>
        <p:txBody>
          <a:bodyPr>
            <a:normAutofit lnSpcReduction="10000"/>
          </a:bodyPr>
          <a:lstStyle/>
          <a:p>
            <a:pPr algn="just"/>
            <a:r>
              <a:rPr lang="en-US" sz="3200" dirty="0"/>
              <a:t>A research team is conduction a study on the employment status of individuals in a large metropolitan city. The city is divided into 10 administrative zones, each with a mix of urban and suburban areas. The population of each zone varies, and the team wants to ensure their study results accurately represent the entire city. Due to budget constraints, they cannot survey the entire population and must use sampling techniques. They are interested studying the following groups:</a:t>
            </a:r>
          </a:p>
          <a:p>
            <a:pPr marL="843534" lvl="1" indent="-514350" algn="just">
              <a:buFont typeface="+mj-lt"/>
              <a:buAutoNum type="alphaLcParenR"/>
            </a:pPr>
            <a:r>
              <a:rPr lang="en-US" sz="2960" dirty="0"/>
              <a:t>Unemployed individuals aged 18-35.</a:t>
            </a:r>
          </a:p>
          <a:p>
            <a:pPr marL="843534" lvl="1" indent="-514350" algn="just">
              <a:buFont typeface="+mj-lt"/>
              <a:buAutoNum type="alphaLcParenR"/>
            </a:pPr>
            <a:r>
              <a:rPr lang="en-US" sz="2960" dirty="0"/>
              <a:t>Part time workers in suburban areas.</a:t>
            </a:r>
          </a:p>
          <a:p>
            <a:pPr marL="843534" lvl="1" indent="-514350" algn="just">
              <a:buFont typeface="+mj-lt"/>
              <a:buAutoNum type="alphaLcParenR"/>
            </a:pPr>
            <a:r>
              <a:rPr lang="en-US" sz="2960" dirty="0"/>
              <a:t>Full time workers in urban areas.</a:t>
            </a:r>
          </a:p>
          <a:p>
            <a:pPr algn="just"/>
            <a:r>
              <a:rPr lang="en-US" sz="3200" dirty="0"/>
              <a:t>Each administrative zone has a registry of residents with their employment status, age, and address.</a:t>
            </a:r>
          </a:p>
        </p:txBody>
      </p:sp>
    </p:spTree>
    <p:extLst>
      <p:ext uri="{BB962C8B-B14F-4D97-AF65-F5344CB8AC3E}">
        <p14:creationId xmlns:p14="http://schemas.microsoft.com/office/powerpoint/2010/main" val="307425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Sampling is a process in statistical analysis where researchers take a predetermined number of observations from a larger population.</a:t>
            </a:r>
          </a:p>
          <a:p>
            <a:pPr algn="just"/>
            <a:endParaRPr lang="en-US" sz="3200" dirty="0"/>
          </a:p>
          <a:p>
            <a:pPr algn="just"/>
            <a:r>
              <a:rPr lang="en-US" sz="3200" dirty="0"/>
              <a:t>For example, suppose we want to investigate the percentage of farmers using organic manures in Bangladesh. But, it is not possible to collect information on fertilizer use of all the farmers. In such cases, a part of all farmers is selected using “</a:t>
            </a:r>
            <a:r>
              <a:rPr lang="en-US" sz="3200" dirty="0">
                <a:solidFill>
                  <a:srgbClr val="FF0000"/>
                </a:solidFill>
              </a:rPr>
              <a:t>statistical techniques</a:t>
            </a:r>
            <a:r>
              <a:rPr lang="en-US" sz="3200" dirty="0"/>
              <a:t>”. The method is called sampling.</a:t>
            </a:r>
          </a:p>
        </p:txBody>
      </p:sp>
    </p:spTree>
    <p:extLst>
      <p:ext uri="{BB962C8B-B14F-4D97-AF65-F5344CB8AC3E}">
        <p14:creationId xmlns:p14="http://schemas.microsoft.com/office/powerpoint/2010/main" val="198433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Population</a:t>
            </a:r>
          </a:p>
          <a:p>
            <a:pPr marL="843534" lvl="1" indent="-514350" algn="just">
              <a:buFont typeface="+mj-lt"/>
              <a:buAutoNum type="alphaLcParenR"/>
            </a:pPr>
            <a:r>
              <a:rPr lang="en-US" sz="3200" dirty="0"/>
              <a:t>Finite population: Finite number of elements</a:t>
            </a:r>
          </a:p>
          <a:p>
            <a:pPr marL="843534" lvl="1" indent="-514350" algn="just">
              <a:buFont typeface="+mj-lt"/>
              <a:buAutoNum type="alphaLcParenR"/>
            </a:pPr>
            <a:r>
              <a:rPr lang="en-US" sz="3200" dirty="0"/>
              <a:t>Infinite population: Infinite number of elements</a:t>
            </a:r>
          </a:p>
          <a:p>
            <a:pPr marL="514350" indent="-514350" algn="just">
              <a:buFont typeface="+mj-lt"/>
              <a:buAutoNum type="arabicPeriod"/>
            </a:pPr>
            <a:r>
              <a:rPr lang="en-US" sz="3200" dirty="0"/>
              <a:t>Sample</a:t>
            </a:r>
          </a:p>
          <a:p>
            <a:pPr marL="514350" indent="-514350" algn="just">
              <a:buFont typeface="+mj-lt"/>
              <a:buAutoNum type="arabicPeriod"/>
            </a:pPr>
            <a:r>
              <a:rPr lang="en-US" sz="3200" dirty="0"/>
              <a:t>Census</a:t>
            </a:r>
          </a:p>
          <a:p>
            <a:pPr marL="514350" indent="-514350" algn="just">
              <a:buFont typeface="+mj-lt"/>
              <a:buAutoNum type="arabicPeriod"/>
            </a:pPr>
            <a:r>
              <a:rPr lang="en-US" sz="3200" dirty="0"/>
              <a:t>Survey/Sample survey</a:t>
            </a:r>
          </a:p>
          <a:p>
            <a:pPr marL="843534" lvl="1" indent="-514350" algn="just">
              <a:buFont typeface="+mj-lt"/>
              <a:buAutoNum type="alphaLcParenR"/>
            </a:pPr>
            <a:r>
              <a:rPr lang="en-US" sz="3200" dirty="0"/>
              <a:t>Pilot survey: Small scale surveys are called pilot survey.</a:t>
            </a:r>
          </a:p>
        </p:txBody>
      </p:sp>
    </p:spTree>
    <p:extLst>
      <p:ext uri="{BB962C8B-B14F-4D97-AF65-F5344CB8AC3E}">
        <p14:creationId xmlns:p14="http://schemas.microsoft.com/office/powerpoint/2010/main" val="16581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Advantages of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Less time, money and labor</a:t>
            </a:r>
          </a:p>
          <a:p>
            <a:pPr marL="514350" indent="-514350" algn="just">
              <a:buFont typeface="+mj-lt"/>
              <a:buAutoNum type="arabicPeriod"/>
            </a:pPr>
            <a:endParaRPr lang="en-US" sz="3200" dirty="0"/>
          </a:p>
          <a:p>
            <a:pPr marL="514350" indent="-514350" algn="just">
              <a:buFont typeface="+mj-lt"/>
              <a:buAutoNum type="arabicPeriod"/>
            </a:pPr>
            <a:r>
              <a:rPr lang="en-US" sz="3200" dirty="0"/>
              <a:t>Accuracy of results</a:t>
            </a:r>
          </a:p>
          <a:p>
            <a:pPr marL="514350" indent="-514350" algn="just">
              <a:buFont typeface="+mj-lt"/>
              <a:buAutoNum type="arabicPeriod"/>
            </a:pPr>
            <a:endParaRPr lang="en-US" sz="3200" dirty="0"/>
          </a:p>
          <a:p>
            <a:pPr marL="514350" indent="-514350" algn="just">
              <a:buFont typeface="+mj-lt"/>
              <a:buAutoNum type="arabicPeriod"/>
            </a:pPr>
            <a:r>
              <a:rPr lang="en-US" sz="3200" dirty="0"/>
              <a:t>Greater scope</a:t>
            </a:r>
          </a:p>
          <a:p>
            <a:pPr marL="514350" indent="-514350" algn="just">
              <a:buFont typeface="+mj-lt"/>
              <a:buAutoNum type="arabicPeriod"/>
            </a:pPr>
            <a:endParaRPr lang="en-US" sz="3200" dirty="0"/>
          </a:p>
          <a:p>
            <a:pPr marL="514350" indent="-514350" algn="just">
              <a:buFont typeface="+mj-lt"/>
              <a:buAutoNum type="arabicPeriod"/>
            </a:pPr>
            <a:r>
              <a:rPr lang="en-US" sz="3200" dirty="0"/>
              <a:t>Overcome the large population problem</a:t>
            </a:r>
          </a:p>
        </p:txBody>
      </p:sp>
    </p:spTree>
    <p:extLst>
      <p:ext uri="{BB962C8B-B14F-4D97-AF65-F5344CB8AC3E}">
        <p14:creationId xmlns:p14="http://schemas.microsoft.com/office/powerpoint/2010/main" val="25808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Limitations of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Lack of trained and skilled manpower and necessary equipment at the stage of data collection and analysis reduces the reliability of sample survey</a:t>
            </a:r>
          </a:p>
          <a:p>
            <a:pPr marL="514350" indent="-514350" algn="just">
              <a:buFont typeface="+mj-lt"/>
              <a:buAutoNum type="arabicPeriod"/>
            </a:pPr>
            <a:endParaRPr lang="en-US" sz="3200" dirty="0"/>
          </a:p>
          <a:p>
            <a:pPr marL="514350" indent="-514350" algn="just">
              <a:buFont typeface="+mj-lt"/>
              <a:buAutoNum type="arabicPeriod"/>
            </a:pPr>
            <a:r>
              <a:rPr lang="en-US" sz="3200" dirty="0"/>
              <a:t>If population is not very large, complete enumeration gives better results than sample survey</a:t>
            </a:r>
          </a:p>
        </p:txBody>
      </p:sp>
    </p:spTree>
    <p:extLst>
      <p:ext uri="{BB962C8B-B14F-4D97-AF65-F5344CB8AC3E}">
        <p14:creationId xmlns:p14="http://schemas.microsoft.com/office/powerpoint/2010/main" val="19979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 in sample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Defining objectives</a:t>
            </a:r>
          </a:p>
          <a:p>
            <a:pPr marL="514350" indent="-514350" algn="just">
              <a:buFont typeface="+mj-lt"/>
              <a:buAutoNum type="arabicPeriod"/>
            </a:pPr>
            <a:r>
              <a:rPr lang="en-US" sz="3200" dirty="0"/>
              <a:t>Defining the population to be sampled</a:t>
            </a:r>
          </a:p>
          <a:p>
            <a:pPr marL="514350" indent="-514350" algn="just">
              <a:buFont typeface="+mj-lt"/>
              <a:buAutoNum type="arabicPeriod"/>
            </a:pPr>
            <a:r>
              <a:rPr lang="en-US" sz="3200" dirty="0"/>
              <a:t>Sampling design</a:t>
            </a:r>
          </a:p>
          <a:p>
            <a:pPr marL="514350" indent="-514350" algn="just">
              <a:buFont typeface="+mj-lt"/>
              <a:buAutoNum type="arabicPeriod"/>
            </a:pPr>
            <a:r>
              <a:rPr lang="en-US" sz="3200" dirty="0"/>
              <a:t>Set data collection method</a:t>
            </a:r>
          </a:p>
          <a:p>
            <a:pPr marL="514350" indent="-514350" algn="just">
              <a:buFont typeface="+mj-lt"/>
              <a:buAutoNum type="arabicPeriod"/>
            </a:pPr>
            <a:r>
              <a:rPr lang="en-US" sz="3200" dirty="0"/>
              <a:t>Structured questionnaire</a:t>
            </a:r>
          </a:p>
          <a:p>
            <a:pPr marL="514350" indent="-514350" algn="just">
              <a:buFont typeface="+mj-lt"/>
              <a:buAutoNum type="arabicPeriod"/>
            </a:pPr>
            <a:r>
              <a:rPr lang="en-US" sz="3200" dirty="0"/>
              <a:t>Administration of the survey</a:t>
            </a:r>
          </a:p>
          <a:p>
            <a:pPr marL="514350" indent="-514350" algn="just">
              <a:buFont typeface="+mj-lt"/>
              <a:buAutoNum type="arabicPeriod"/>
            </a:pPr>
            <a:r>
              <a:rPr lang="en-US" sz="3200" dirty="0"/>
              <a:t>Data processing &amp; Analysis</a:t>
            </a:r>
          </a:p>
          <a:p>
            <a:pPr marL="514350" indent="-514350" algn="just">
              <a:buFont typeface="+mj-lt"/>
              <a:buAutoNum type="arabicPeriod"/>
            </a:pPr>
            <a:endParaRPr lang="en-US" sz="3200" dirty="0"/>
          </a:p>
        </p:txBody>
      </p:sp>
    </p:spTree>
    <p:extLst>
      <p:ext uri="{BB962C8B-B14F-4D97-AF65-F5344CB8AC3E}">
        <p14:creationId xmlns:p14="http://schemas.microsoft.com/office/powerpoint/2010/main" val="134981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Errors in Sample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Two types of errors may involve in the collection, organization and analysis of the data.</a:t>
            </a:r>
          </a:p>
          <a:p>
            <a:pPr algn="just"/>
            <a:endParaRPr lang="en-US" sz="3200" dirty="0"/>
          </a:p>
          <a:p>
            <a:pPr marL="514350" indent="-514350" algn="just">
              <a:buFont typeface="+mj-lt"/>
              <a:buAutoNum type="alphaLcParenR"/>
            </a:pPr>
            <a:r>
              <a:rPr lang="en-US" sz="3200" dirty="0"/>
              <a:t>Sampling error: This is originated in the sampling process.</a:t>
            </a:r>
          </a:p>
          <a:p>
            <a:pPr marL="514350" indent="-514350" algn="just">
              <a:buFont typeface="+mj-lt"/>
              <a:buAutoNum type="alphaLcParenR"/>
            </a:pPr>
            <a:endParaRPr lang="en-US" sz="3200" dirty="0"/>
          </a:p>
          <a:p>
            <a:pPr marL="514350" indent="-514350" algn="just">
              <a:buFont typeface="+mj-lt"/>
              <a:buAutoNum type="alphaLcParenR"/>
            </a:pPr>
            <a:r>
              <a:rPr lang="en-US" sz="3200" dirty="0"/>
              <a:t>Non-sampling error: Arise at different post sampling stages.</a:t>
            </a:r>
          </a:p>
        </p:txBody>
      </p:sp>
    </p:spTree>
    <p:extLst>
      <p:ext uri="{BB962C8B-B14F-4D97-AF65-F5344CB8AC3E}">
        <p14:creationId xmlns:p14="http://schemas.microsoft.com/office/powerpoint/2010/main" val="40974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reduce errors?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Increase the sample size usually reduces the sampling error.</a:t>
            </a:r>
          </a:p>
          <a:p>
            <a:pPr algn="just"/>
            <a:endParaRPr lang="en-US" sz="3200" dirty="0"/>
          </a:p>
          <a:p>
            <a:pPr algn="just"/>
            <a:r>
              <a:rPr lang="en-US" sz="3200" dirty="0"/>
              <a:t>Non-sampling error may be reduced to a great extent by proper planning, using appropriate techniques, employing experienced and skilled manpower, preparing a good questionnaire and proper reporting.</a:t>
            </a:r>
          </a:p>
        </p:txBody>
      </p:sp>
    </p:spTree>
    <p:extLst>
      <p:ext uri="{BB962C8B-B14F-4D97-AF65-F5344CB8AC3E}">
        <p14:creationId xmlns:p14="http://schemas.microsoft.com/office/powerpoint/2010/main" val="28039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1572</TotalTime>
  <Words>1344</Words>
  <Application>Microsoft Office PowerPoint</Application>
  <PresentationFormat>Custom</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Cambria Math</vt:lpstr>
      <vt:lpstr>Georgia</vt:lpstr>
      <vt:lpstr>Trebuchet MS</vt:lpstr>
      <vt:lpstr>Wingdings</vt:lpstr>
      <vt:lpstr>Wood Type</vt:lpstr>
      <vt:lpstr>Introduction to Sampling</vt:lpstr>
      <vt:lpstr>Sampling</vt:lpstr>
      <vt:lpstr>Sampling</vt:lpstr>
      <vt:lpstr>Basic terms</vt:lpstr>
      <vt:lpstr>Advantages of sampling</vt:lpstr>
      <vt:lpstr>Limitations of sampling</vt:lpstr>
      <vt:lpstr>Steps in sample survey</vt:lpstr>
      <vt:lpstr>Errors in Sample survey</vt:lpstr>
      <vt:lpstr>How to reduce errors?</vt:lpstr>
      <vt:lpstr>Sampling methods</vt:lpstr>
      <vt:lpstr>Types of probability sampling</vt:lpstr>
      <vt:lpstr>Simple Random Sampling</vt:lpstr>
      <vt:lpstr>Simple Random Sampling</vt:lpstr>
      <vt:lpstr>Simple Random Sampling</vt:lpstr>
      <vt:lpstr>Some challenges…</vt:lpstr>
      <vt:lpstr>Systematic Sampling</vt:lpstr>
      <vt:lpstr>Systematic Sampling</vt:lpstr>
      <vt:lpstr>Systematic Sampling</vt:lpstr>
      <vt:lpstr>Cluster Sampling</vt:lpstr>
      <vt:lpstr>Cluster Sampling</vt:lpstr>
      <vt:lpstr>Cluster Sampling</vt:lpstr>
      <vt:lpstr>Stratified Sampling</vt:lpstr>
      <vt:lpstr>Stratified Sampling</vt:lpstr>
      <vt:lpstr>Stratified Sampling</vt:lpstr>
      <vt:lpstr>Types of non probability sampling</vt:lpstr>
      <vt:lpstr>PowerPoint Presentation</vt:lpstr>
      <vt:lpstr>Self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972</cp:revision>
  <dcterms:created xsi:type="dcterms:W3CDTF">2023-10-05T14:06:45Z</dcterms:created>
  <dcterms:modified xsi:type="dcterms:W3CDTF">2024-12-30T16:32:55Z</dcterms:modified>
</cp:coreProperties>
</file>