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406" r:id="rId4"/>
    <p:sldId id="407" r:id="rId5"/>
    <p:sldId id="408" r:id="rId6"/>
    <p:sldId id="410" r:id="rId7"/>
    <p:sldId id="411" r:id="rId8"/>
    <p:sldId id="413" r:id="rId9"/>
    <p:sldId id="412" r:id="rId10"/>
    <p:sldId id="414" r:id="rId11"/>
    <p:sldId id="416" r:id="rId12"/>
    <p:sldId id="430" r:id="rId13"/>
    <p:sldId id="415" r:id="rId14"/>
    <p:sldId id="431" r:id="rId15"/>
    <p:sldId id="429" r:id="rId16"/>
    <p:sldId id="417" r:id="rId17"/>
    <p:sldId id="418" r:id="rId18"/>
    <p:sldId id="424" r:id="rId19"/>
    <p:sldId id="423" r:id="rId20"/>
    <p:sldId id="425" r:id="rId21"/>
    <p:sldId id="426" r:id="rId22"/>
    <p:sldId id="427" r:id="rId23"/>
    <p:sldId id="428" r:id="rId24"/>
    <p:sldId id="405" r:id="rId25"/>
    <p:sldId id="363" r:id="rId26"/>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1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BRAC%20University\Spring%2024\Slides\STA201\SLid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FFC000"/>
            </a:solidFill>
            <a:ln>
              <a:noFill/>
            </a:ln>
            <a:effectLst/>
          </c:spPr>
          <c:invertIfNegative val="0"/>
          <c:dPt>
            <c:idx val="0"/>
            <c:invertIfNegative val="0"/>
            <c:bubble3D val="0"/>
            <c:spPr>
              <a:solidFill>
                <a:srgbClr val="FFC000"/>
              </a:solidFill>
              <a:ln w="19050">
                <a:solidFill>
                  <a:schemeClr val="tx1"/>
                </a:solidFill>
              </a:ln>
              <a:effectLst/>
            </c:spPr>
            <c:extLst>
              <c:ext xmlns:c16="http://schemas.microsoft.com/office/drawing/2014/chart" uri="{C3380CC4-5D6E-409C-BE32-E72D297353CC}">
                <c16:uniqueId val="{00000001-75EE-4523-83FC-36085CD3A881}"/>
              </c:ext>
            </c:extLst>
          </c:dPt>
          <c:dPt>
            <c:idx val="1"/>
            <c:invertIfNegative val="0"/>
            <c:bubble3D val="0"/>
            <c:spPr>
              <a:solidFill>
                <a:srgbClr val="00B050"/>
              </a:solidFill>
              <a:ln w="19050">
                <a:solidFill>
                  <a:schemeClr val="tx1"/>
                </a:solidFill>
              </a:ln>
              <a:effectLst/>
            </c:spPr>
            <c:extLst>
              <c:ext xmlns:c16="http://schemas.microsoft.com/office/drawing/2014/chart" uri="{C3380CC4-5D6E-409C-BE32-E72D297353CC}">
                <c16:uniqueId val="{00000003-75EE-4523-83FC-36085CD3A88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Sheet1!$A$1:$A$2</c:f>
              <c:strCache>
                <c:ptCount val="2"/>
                <c:pt idx="0">
                  <c:v>Male</c:v>
                </c:pt>
                <c:pt idx="1">
                  <c:v>Female</c:v>
                </c:pt>
              </c:strCache>
            </c:strRef>
          </c:cat>
          <c:val>
            <c:numRef>
              <c:f>Sheet1!$B$1:$B$2</c:f>
              <c:numCache>
                <c:formatCode>0.0%</c:formatCode>
                <c:ptCount val="2"/>
                <c:pt idx="0">
                  <c:v>0.56299999999999994</c:v>
                </c:pt>
                <c:pt idx="1">
                  <c:v>0.437</c:v>
                </c:pt>
              </c:numCache>
            </c:numRef>
          </c:val>
          <c:extLst>
            <c:ext xmlns:c16="http://schemas.microsoft.com/office/drawing/2014/chart" uri="{C3380CC4-5D6E-409C-BE32-E72D297353CC}">
              <c16:uniqueId val="{00000004-75EE-4523-83FC-36085CD3A881}"/>
            </c:ext>
          </c:extLst>
        </c:ser>
        <c:dLbls>
          <c:dLblPos val="outEnd"/>
          <c:showLegendKey val="0"/>
          <c:showVal val="1"/>
          <c:showCatName val="0"/>
          <c:showSerName val="0"/>
          <c:showPercent val="0"/>
          <c:showBubbleSize val="0"/>
        </c:dLbls>
        <c:gapWidth val="219"/>
        <c:overlap val="-27"/>
        <c:axId val="313534704"/>
        <c:axId val="445788176"/>
      </c:barChart>
      <c:catAx>
        <c:axId val="313534704"/>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crossAx val="445788176"/>
        <c:crosses val="autoZero"/>
        <c:auto val="1"/>
        <c:lblAlgn val="ctr"/>
        <c:lblOffset val="100"/>
        <c:noMultiLvlLbl val="0"/>
      </c:catAx>
      <c:valAx>
        <c:axId val="4457881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crossAx val="313534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solidFill>
            <a:sysClr val="windowText" lastClr="000000"/>
          </a:solidFill>
          <a:latin typeface="Century Schoolbook" panose="020406040505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6/2/2024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6/2/2024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6/2/2024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6/2/2024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6/2/2024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6/2/2024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6/2/2024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a:t>Data Presentations (1)</a:t>
            </a:r>
            <a:endParaRPr lang="en-US" dirty="0"/>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There are five steps of constructing a frequency distribution table for quantitative data</a:t>
                </a:r>
              </a:p>
              <a:p>
                <a:pPr algn="just"/>
                <a:endParaRPr lang="en-US" sz="3200" dirty="0"/>
              </a:p>
              <a:p>
                <a:pPr marL="514350" indent="-514350" algn="just">
                  <a:buFont typeface="+mj-lt"/>
                  <a:buAutoNum type="arabicPeriod"/>
                </a:pPr>
                <a:r>
                  <a:rPr lang="en-US" sz="3200" dirty="0"/>
                  <a:t>Choose the number of classes (</a:t>
                </a:r>
                <a14:m>
                  <m:oMath xmlns:m="http://schemas.openxmlformats.org/officeDocument/2006/math">
                    <m:r>
                      <a:rPr lang="en-US" sz="3200" b="0" i="1" smtClean="0">
                        <a:latin typeface="Cambria Math" panose="02040503050406030204" pitchFamily="18" charset="0"/>
                      </a:rPr>
                      <m:t>𝑘</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oMath>
                </a14:m>
                <a:r>
                  <a:rPr lang="en-US" sz="3200" dirty="0"/>
                  <a:t>)</a:t>
                </a:r>
              </a:p>
              <a:p>
                <a:pPr marL="514350" indent="-514350" algn="just">
                  <a:buFont typeface="+mj-lt"/>
                  <a:buAutoNum type="arabicPeriod"/>
                </a:pPr>
                <a:r>
                  <a:rPr lang="en-US" sz="3200" dirty="0"/>
                  <a:t>Class interval (</a:t>
                </a:r>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𝐻𝑖𝑔h𝑒𝑠𝑡</m:t>
                        </m:r>
                        <m:r>
                          <a:rPr lang="en-US" sz="3200" b="0" i="1" smtClean="0">
                            <a:latin typeface="Cambria Math" panose="02040503050406030204" pitchFamily="18" charset="0"/>
                          </a:rPr>
                          <m:t> </m:t>
                        </m:r>
                        <m:r>
                          <a:rPr lang="en-US" sz="3200" b="0" i="1" smtClean="0">
                            <a:latin typeface="Cambria Math" panose="02040503050406030204" pitchFamily="18" charset="0"/>
                          </a:rPr>
                          <m:t>𝑣𝑎𝑙𝑢𝑒</m:t>
                        </m:r>
                        <m:r>
                          <a:rPr lang="en-US" sz="3200" b="0" i="1" smtClean="0">
                            <a:latin typeface="Cambria Math" panose="02040503050406030204" pitchFamily="18" charset="0"/>
                          </a:rPr>
                          <m:t>−</m:t>
                        </m:r>
                        <m:r>
                          <a:rPr lang="en-US" sz="3200" b="0" i="1" smtClean="0">
                            <a:latin typeface="Cambria Math" panose="02040503050406030204" pitchFamily="18" charset="0"/>
                          </a:rPr>
                          <m:t>𝐿𝑜𝑤𝑒𝑠𝑡</m:t>
                        </m:r>
                        <m:r>
                          <a:rPr lang="en-US" sz="3200" b="0" i="1" smtClean="0">
                            <a:latin typeface="Cambria Math" panose="02040503050406030204" pitchFamily="18" charset="0"/>
                          </a:rPr>
                          <m:t> </m:t>
                        </m:r>
                        <m:r>
                          <a:rPr lang="en-US" sz="3200" b="0" i="1" smtClean="0">
                            <a:latin typeface="Cambria Math" panose="02040503050406030204" pitchFamily="18" charset="0"/>
                          </a:rPr>
                          <m:t>𝑣𝑎𝑙𝑢𝑒</m:t>
                        </m:r>
                      </m:num>
                      <m:den>
                        <m:r>
                          <a:rPr lang="en-US" sz="3200" b="0" i="1" smtClean="0">
                            <a:latin typeface="Cambria Math" panose="02040503050406030204" pitchFamily="18" charset="0"/>
                          </a:rPr>
                          <m:t>𝑘</m:t>
                        </m:r>
                      </m:den>
                    </m:f>
                  </m:oMath>
                </a14:m>
                <a:r>
                  <a:rPr lang="en-US" sz="3200" dirty="0"/>
                  <a:t>)</a:t>
                </a:r>
              </a:p>
              <a:p>
                <a:pPr marL="514350" indent="-514350" algn="just">
                  <a:buFont typeface="+mj-lt"/>
                  <a:buAutoNum type="arabicPeriod"/>
                </a:pPr>
                <a:r>
                  <a:rPr lang="en-US" sz="3200" dirty="0"/>
                  <a:t>Set the individual class/class limits</a:t>
                </a:r>
              </a:p>
              <a:p>
                <a:pPr marL="514350" indent="-514350" algn="just">
                  <a:buFont typeface="+mj-lt"/>
                  <a:buAutoNum type="arabicPeriod"/>
                </a:pPr>
                <a:r>
                  <a:rPr lang="en-US" sz="3200" dirty="0"/>
                  <a:t>Tally</a:t>
                </a:r>
              </a:p>
              <a:p>
                <a:pPr marL="514350" indent="-514350" algn="just">
                  <a:buFont typeface="+mj-lt"/>
                  <a:buAutoNum type="arabicPeriod"/>
                </a:pPr>
                <a:r>
                  <a:rPr lang="en-US" sz="3200" dirty="0"/>
                  <a:t>Frequency</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931" t="-2564" r="-1225" b="-1587"/>
                </a:stretch>
              </a:blipFill>
            </p:spPr>
            <p:txBody>
              <a:bodyPr/>
              <a:lstStyle/>
              <a:p>
                <a:r>
                  <a:rPr lang="en-US">
                    <a:noFill/>
                  </a:rPr>
                  <a:t> </a:t>
                </a:r>
              </a:p>
            </p:txBody>
          </p:sp>
        </mc:Fallback>
      </mc:AlternateContent>
    </p:spTree>
    <p:extLst>
      <p:ext uri="{BB962C8B-B14F-4D97-AF65-F5344CB8AC3E}">
        <p14:creationId xmlns:p14="http://schemas.microsoft.com/office/powerpoint/2010/main" val="120858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Data set of quiz marks:</a:t>
                </a:r>
              </a:p>
              <a:p>
                <a:pPr marL="0" indent="0" algn="ctr">
                  <a:buNone/>
                </a:pPr>
                <a:r>
                  <a:rPr lang="en-US" sz="3200" dirty="0"/>
                  <a:t>17, 8, 12, 19, 14, 5, 10, 15, 7, 18, 11, 16, 8</a:t>
                </a:r>
              </a:p>
              <a:p>
                <a:pPr marL="0" indent="0">
                  <a:buNone/>
                </a:pPr>
                <a:endParaRPr lang="en-US" sz="3200" dirty="0"/>
              </a:p>
              <a:p>
                <a:pPr marL="0" indent="0">
                  <a:buNone/>
                </a:pPr>
                <a:r>
                  <a:rPr lang="en-US" sz="3200" dirty="0"/>
                  <a:t>Here, the number of classes, </a:t>
                </a:r>
                <a14:m>
                  <m:oMath xmlns:m="http://schemas.openxmlformats.org/officeDocument/2006/math">
                    <m:r>
                      <a:rPr lang="en-US" sz="3200" b="0" i="1" smtClean="0">
                        <a:latin typeface="Cambria Math" panose="02040503050406030204" pitchFamily="18" charset="0"/>
                      </a:rPr>
                      <m:t>𝑘</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13</m:t>
                        </m:r>
                      </m:e>
                    </m:rad>
                    <m:r>
                      <a:rPr lang="en-US" sz="3200" b="0" i="1" smtClean="0">
                        <a:latin typeface="Cambria Math" panose="02040503050406030204" pitchFamily="18" charset="0"/>
                      </a:rPr>
                      <m:t>=3.6</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4</m:t>
                    </m:r>
                  </m:oMath>
                </a14:m>
                <a:endParaRPr lang="en-US" sz="3200" dirty="0"/>
              </a:p>
              <a:p>
                <a:pPr marL="0" indent="0">
                  <a:buNone/>
                </a:pPr>
                <a:r>
                  <a:rPr lang="en-US" sz="3200" dirty="0"/>
                  <a:t>Class interval is, </a:t>
                </a:r>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𝐿</m:t>
                        </m:r>
                      </m:num>
                      <m:den>
                        <m:r>
                          <a:rPr lang="en-US" sz="3200" b="0" i="1" smtClean="0">
                            <a:latin typeface="Cambria Math" panose="02040503050406030204" pitchFamily="18" charset="0"/>
                          </a:rPr>
                          <m:t>𝐾</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19−5</m:t>
                        </m:r>
                      </m:num>
                      <m:den>
                        <m:r>
                          <a:rPr lang="en-US" sz="3200" b="0" i="1" smtClean="0">
                            <a:latin typeface="Cambria Math" panose="02040503050406030204" pitchFamily="18" charset="0"/>
                          </a:rPr>
                          <m:t>4</m:t>
                        </m:r>
                      </m:den>
                    </m:f>
                    <m:r>
                      <a:rPr lang="en-US" sz="3200" b="0" i="1" smtClean="0">
                        <a:latin typeface="Cambria Math" panose="02040503050406030204" pitchFamily="18" charset="0"/>
                      </a:rPr>
                      <m:t>=3.5~4</m:t>
                    </m:r>
                  </m:oMath>
                </a14:m>
                <a:endParaRPr lang="en-US" sz="3200" dirty="0"/>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067576067"/>
              </p:ext>
            </p:extLst>
          </p:nvPr>
        </p:nvGraphicFramePr>
        <p:xfrm>
          <a:off x="2587690" y="5678195"/>
          <a:ext cx="9753600" cy="2103120"/>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1255119522"/>
                    </a:ext>
                  </a:extLst>
                </a:gridCol>
                <a:gridCol w="3251200">
                  <a:extLst>
                    <a:ext uri="{9D8B030D-6E8A-4147-A177-3AD203B41FA5}">
                      <a16:colId xmlns:a16="http://schemas.microsoft.com/office/drawing/2014/main" val="1242081322"/>
                    </a:ext>
                  </a:extLst>
                </a:gridCol>
                <a:gridCol w="3251200">
                  <a:extLst>
                    <a:ext uri="{9D8B030D-6E8A-4147-A177-3AD203B41FA5}">
                      <a16:colId xmlns:a16="http://schemas.microsoft.com/office/drawing/2014/main" val="4243091343"/>
                    </a:ext>
                  </a:extLst>
                </a:gridCol>
              </a:tblGrid>
              <a:tr h="370840">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370840">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370840">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370840">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370840">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Tree>
    <p:extLst>
      <p:ext uri="{BB962C8B-B14F-4D97-AF65-F5344CB8AC3E}">
        <p14:creationId xmlns:p14="http://schemas.microsoft.com/office/powerpoint/2010/main" val="306446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manager of certain computer selling company wants to study the computer selling behavior in his company. The following data give the </a:t>
            </a:r>
            <a:r>
              <a:rPr lang="en-US" sz="3200" dirty="0">
                <a:solidFill>
                  <a:srgbClr val="0070C0"/>
                </a:solidFill>
              </a:rPr>
              <a:t>number of computers</a:t>
            </a:r>
            <a:r>
              <a:rPr lang="en-US" sz="3200" dirty="0"/>
              <a:t> sold by the company for a sample of 15 days.</a:t>
            </a:r>
          </a:p>
          <a:p>
            <a:pPr marL="0" indent="0" algn="ctr">
              <a:buNone/>
            </a:pPr>
            <a:r>
              <a:rPr lang="en-US" sz="3200" dirty="0"/>
              <a:t>38, 52, 27, 65, 44, 31, 72, 58, 20, 75, 49, 63, 35, 41, 69</a:t>
            </a:r>
          </a:p>
        </p:txBody>
      </p:sp>
      <p:sp>
        <p:nvSpPr>
          <p:cNvPr id="4" name="TextBox 3">
            <a:extLst>
              <a:ext uri="{FF2B5EF4-FFF2-40B4-BE49-F238E27FC236}">
                <a16:creationId xmlns:a16="http://schemas.microsoft.com/office/drawing/2014/main" id="{E5A49D71-B27C-6B28-DA39-786BE0A30864}"/>
              </a:ext>
            </a:extLst>
          </p:cNvPr>
          <p:cNvSpPr txBox="1"/>
          <p:nvPr/>
        </p:nvSpPr>
        <p:spPr>
          <a:xfrm>
            <a:off x="11296021" y="1043801"/>
            <a:ext cx="2050561" cy="584775"/>
          </a:xfrm>
          <a:prstGeom prst="rect">
            <a:avLst/>
          </a:prstGeom>
          <a:solidFill>
            <a:srgbClr val="FFC000"/>
          </a:solidFill>
          <a:ln>
            <a:solidFill>
              <a:schemeClr val="tx1"/>
            </a:solidFill>
          </a:ln>
        </p:spPr>
        <p:txBody>
          <a:bodyPr wrap="none" rtlCol="0">
            <a:spAutoFit/>
          </a:bodyPr>
          <a:lstStyle/>
          <a:p>
            <a:r>
              <a:rPr lang="en-US" sz="3200" dirty="0"/>
              <a:t>INCLUSIVE</a:t>
            </a:r>
          </a:p>
        </p:txBody>
      </p:sp>
    </p:spTree>
    <p:extLst>
      <p:ext uri="{BB962C8B-B14F-4D97-AF65-F5344CB8AC3E}">
        <p14:creationId xmlns:p14="http://schemas.microsoft.com/office/powerpoint/2010/main" val="191151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Below given the total </a:t>
            </a:r>
            <a:r>
              <a:rPr lang="en-US" sz="3200" dirty="0">
                <a:solidFill>
                  <a:srgbClr val="0070C0"/>
                </a:solidFill>
              </a:rPr>
              <a:t>monthly income</a:t>
            </a:r>
            <a:r>
              <a:rPr lang="en-US" sz="3200" dirty="0"/>
              <a:t> (in thousand taka) of 30 randomly selected families-</a:t>
            </a:r>
          </a:p>
          <a:p>
            <a:pPr marL="0" indent="0" algn="ctr">
              <a:buNone/>
            </a:pPr>
            <a:r>
              <a:rPr lang="en-US" sz="3200" dirty="0"/>
              <a:t>30, 40, 5, 110, 11, 15, 55, 20, 120, 45, 30, 47, 52, 68, 105, 62, 52, 98, 76, 85, 83, 91, 49, 38, 57, 27, 23, 42, 9, 65</a:t>
            </a:r>
          </a:p>
        </p:txBody>
      </p:sp>
      <p:sp>
        <p:nvSpPr>
          <p:cNvPr id="4" name="TextBox 3">
            <a:extLst>
              <a:ext uri="{FF2B5EF4-FFF2-40B4-BE49-F238E27FC236}">
                <a16:creationId xmlns:a16="http://schemas.microsoft.com/office/drawing/2014/main" id="{8C87D7C8-4728-624C-56D0-6501C7C11123}"/>
              </a:ext>
            </a:extLst>
          </p:cNvPr>
          <p:cNvSpPr txBox="1"/>
          <p:nvPr/>
        </p:nvSpPr>
        <p:spPr>
          <a:xfrm>
            <a:off x="11296021" y="1043801"/>
            <a:ext cx="2124299" cy="584775"/>
          </a:xfrm>
          <a:prstGeom prst="rect">
            <a:avLst/>
          </a:prstGeom>
          <a:solidFill>
            <a:srgbClr val="FFC000"/>
          </a:solidFill>
          <a:ln>
            <a:solidFill>
              <a:schemeClr val="tx1"/>
            </a:solidFill>
          </a:ln>
        </p:spPr>
        <p:txBody>
          <a:bodyPr wrap="none" rtlCol="0">
            <a:spAutoFit/>
          </a:bodyPr>
          <a:lstStyle/>
          <a:p>
            <a:r>
              <a:rPr lang="en-US" sz="3200" dirty="0"/>
              <a:t>EXCLUSIVE</a:t>
            </a:r>
          </a:p>
        </p:txBody>
      </p:sp>
    </p:spTree>
    <p:extLst>
      <p:ext uri="{BB962C8B-B14F-4D97-AF65-F5344CB8AC3E}">
        <p14:creationId xmlns:p14="http://schemas.microsoft.com/office/powerpoint/2010/main" val="14451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039025141"/>
              </p:ext>
            </p:extLst>
          </p:nvPr>
        </p:nvGraphicFramePr>
        <p:xfrm>
          <a:off x="1283818" y="1883003"/>
          <a:ext cx="12070080" cy="3503125"/>
        </p:xfrm>
        <a:graphic>
          <a:graphicData uri="http://schemas.openxmlformats.org/drawingml/2006/table">
            <a:tbl>
              <a:tblPr firstRow="1" bandRow="1">
                <a:tableStyleId>{5C22544A-7EE6-4342-B048-85BDC9FD1C3A}</a:tableStyleId>
              </a:tblPr>
              <a:tblGrid>
                <a:gridCol w="4023360">
                  <a:extLst>
                    <a:ext uri="{9D8B030D-6E8A-4147-A177-3AD203B41FA5}">
                      <a16:colId xmlns:a16="http://schemas.microsoft.com/office/drawing/2014/main" val="1255119522"/>
                    </a:ext>
                  </a:extLst>
                </a:gridCol>
                <a:gridCol w="4023360">
                  <a:extLst>
                    <a:ext uri="{9D8B030D-6E8A-4147-A177-3AD203B41FA5}">
                      <a16:colId xmlns:a16="http://schemas.microsoft.com/office/drawing/2014/main" val="1242081322"/>
                    </a:ext>
                  </a:extLst>
                </a:gridCol>
                <a:gridCol w="4023360">
                  <a:extLst>
                    <a:ext uri="{9D8B030D-6E8A-4147-A177-3AD203B41FA5}">
                      <a16:colId xmlns:a16="http://schemas.microsoft.com/office/drawing/2014/main" val="4243091343"/>
                    </a:ext>
                  </a:extLst>
                </a:gridCol>
              </a:tblGrid>
              <a:tr h="700625">
                <a:tc>
                  <a:txBody>
                    <a:bodyPr/>
                    <a:lstStyle/>
                    <a:p>
                      <a:pPr algn="ctr"/>
                      <a:r>
                        <a:rPr lang="en-US" sz="32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00625">
                <a:tc>
                  <a:txBody>
                    <a:bodyPr/>
                    <a:lstStyle/>
                    <a:p>
                      <a:pPr algn="ctr"/>
                      <a:r>
                        <a:rPr lang="en-US" sz="32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00625">
                <a:tc>
                  <a:txBody>
                    <a:bodyPr/>
                    <a:lstStyle/>
                    <a:p>
                      <a:pPr algn="ctr"/>
                      <a:r>
                        <a:rPr lang="en-US" sz="32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00625">
                <a:tc>
                  <a:txBody>
                    <a:bodyPr/>
                    <a:lstStyle/>
                    <a:p>
                      <a:pPr algn="ctr"/>
                      <a:r>
                        <a:rPr lang="en-US" sz="32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00625">
                <a:tc>
                  <a:txBody>
                    <a:bodyPr/>
                    <a:lstStyle/>
                    <a:p>
                      <a:pPr algn="ctr"/>
                      <a:r>
                        <a:rPr lang="en-US" sz="32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
        <p:nvSpPr>
          <p:cNvPr id="5" name="TextBox 4">
            <a:extLst>
              <a:ext uri="{FF2B5EF4-FFF2-40B4-BE49-F238E27FC236}">
                <a16:creationId xmlns:a16="http://schemas.microsoft.com/office/drawing/2014/main" id="{C90D970D-598E-68A9-C734-3E265D30CA83}"/>
              </a:ext>
            </a:extLst>
          </p:cNvPr>
          <p:cNvSpPr txBox="1"/>
          <p:nvPr/>
        </p:nvSpPr>
        <p:spPr>
          <a:xfrm>
            <a:off x="482082" y="5673011"/>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a:t>
            </a:r>
            <a:r>
              <a:rPr lang="en-US" sz="2400" dirty="0"/>
              <a:t> Raw data are assigned to some chosen group of appropriate size. </a:t>
            </a:r>
          </a:p>
        </p:txBody>
      </p:sp>
      <p:sp>
        <p:nvSpPr>
          <p:cNvPr id="6" name="TextBox 5">
            <a:extLst>
              <a:ext uri="{FF2B5EF4-FFF2-40B4-BE49-F238E27FC236}">
                <a16:creationId xmlns:a16="http://schemas.microsoft.com/office/drawing/2014/main" id="{9C2FCA18-8443-FACC-9B2B-3EEB444E315A}"/>
              </a:ext>
            </a:extLst>
          </p:cNvPr>
          <p:cNvSpPr txBox="1"/>
          <p:nvPr/>
        </p:nvSpPr>
        <p:spPr>
          <a:xfrm>
            <a:off x="8363340" y="5673011"/>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Frequency:</a:t>
            </a:r>
            <a:r>
              <a:rPr lang="en-US" sz="2400" dirty="0"/>
              <a:t> The number of observations or values falling into each group/class</a:t>
            </a:r>
          </a:p>
        </p:txBody>
      </p:sp>
      <p:sp>
        <p:nvSpPr>
          <p:cNvPr id="7" name="TextBox 6">
            <a:extLst>
              <a:ext uri="{FF2B5EF4-FFF2-40B4-BE49-F238E27FC236}">
                <a16:creationId xmlns:a16="http://schemas.microsoft.com/office/drawing/2014/main" id="{ECBDB89F-66C0-3459-9511-EEAA702C7A59}"/>
              </a:ext>
            </a:extLst>
          </p:cNvPr>
          <p:cNvSpPr txBox="1"/>
          <p:nvPr/>
        </p:nvSpPr>
        <p:spPr>
          <a:xfrm>
            <a:off x="482082" y="6790891"/>
            <a:ext cx="5784978" cy="1200329"/>
          </a:xfrm>
          <a:custGeom>
            <a:avLst/>
            <a:gdLst>
              <a:gd name="connsiteX0" fmla="*/ 0 w 5784978"/>
              <a:gd name="connsiteY0" fmla="*/ 0 h 1200329"/>
              <a:gd name="connsiteX1" fmla="*/ 584926 w 5784978"/>
              <a:gd name="connsiteY1" fmla="*/ 0 h 1200329"/>
              <a:gd name="connsiteX2" fmla="*/ 1285551 w 5784978"/>
              <a:gd name="connsiteY2" fmla="*/ 0 h 1200329"/>
              <a:gd name="connsiteX3" fmla="*/ 1928326 w 5784978"/>
              <a:gd name="connsiteY3" fmla="*/ 0 h 1200329"/>
              <a:gd name="connsiteX4" fmla="*/ 2397552 w 5784978"/>
              <a:gd name="connsiteY4" fmla="*/ 0 h 1200329"/>
              <a:gd name="connsiteX5" fmla="*/ 2924628 w 5784978"/>
              <a:gd name="connsiteY5" fmla="*/ 0 h 1200329"/>
              <a:gd name="connsiteX6" fmla="*/ 3451704 w 5784978"/>
              <a:gd name="connsiteY6" fmla="*/ 0 h 1200329"/>
              <a:gd name="connsiteX7" fmla="*/ 4094479 w 5784978"/>
              <a:gd name="connsiteY7" fmla="*/ 0 h 1200329"/>
              <a:gd name="connsiteX8" fmla="*/ 4795104 w 5784978"/>
              <a:gd name="connsiteY8" fmla="*/ 0 h 1200329"/>
              <a:gd name="connsiteX9" fmla="*/ 5784978 w 5784978"/>
              <a:gd name="connsiteY9" fmla="*/ 0 h 1200329"/>
              <a:gd name="connsiteX10" fmla="*/ 5784978 w 5784978"/>
              <a:gd name="connsiteY10" fmla="*/ 600165 h 1200329"/>
              <a:gd name="connsiteX11" fmla="*/ 5784978 w 5784978"/>
              <a:gd name="connsiteY11" fmla="*/ 1200329 h 1200329"/>
              <a:gd name="connsiteX12" fmla="*/ 5026503 w 5784978"/>
              <a:gd name="connsiteY12" fmla="*/ 1200329 h 1200329"/>
              <a:gd name="connsiteX13" fmla="*/ 4383728 w 5784978"/>
              <a:gd name="connsiteY13" fmla="*/ 1200329 h 1200329"/>
              <a:gd name="connsiteX14" fmla="*/ 3625253 w 5784978"/>
              <a:gd name="connsiteY14" fmla="*/ 1200329 h 1200329"/>
              <a:gd name="connsiteX15" fmla="*/ 3040327 w 5784978"/>
              <a:gd name="connsiteY15" fmla="*/ 1200329 h 1200329"/>
              <a:gd name="connsiteX16" fmla="*/ 2513252 w 5784978"/>
              <a:gd name="connsiteY16" fmla="*/ 1200329 h 1200329"/>
              <a:gd name="connsiteX17" fmla="*/ 1986176 w 5784978"/>
              <a:gd name="connsiteY17" fmla="*/ 1200329 h 1200329"/>
              <a:gd name="connsiteX18" fmla="*/ 1343400 w 5784978"/>
              <a:gd name="connsiteY18" fmla="*/ 1200329 h 1200329"/>
              <a:gd name="connsiteX19" fmla="*/ 758475 w 5784978"/>
              <a:gd name="connsiteY19" fmla="*/ 1200329 h 1200329"/>
              <a:gd name="connsiteX20" fmla="*/ 0 w 5784978"/>
              <a:gd name="connsiteY20" fmla="*/ 1200329 h 1200329"/>
              <a:gd name="connsiteX21" fmla="*/ 0 w 5784978"/>
              <a:gd name="connsiteY21" fmla="*/ 600165 h 1200329"/>
              <a:gd name="connsiteX22" fmla="*/ 0 w 5784978"/>
              <a:gd name="connsiteY2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1200329"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805887" y="199813"/>
                  <a:pt x="5775518" y="448998"/>
                  <a:pt x="5784978" y="600165"/>
                </a:cubicBezTo>
                <a:cubicBezTo>
                  <a:pt x="5794438" y="751332"/>
                  <a:pt x="5757900" y="980060"/>
                  <a:pt x="5784978" y="1200329"/>
                </a:cubicBezTo>
                <a:cubicBezTo>
                  <a:pt x="5525368" y="1184740"/>
                  <a:pt x="5397906" y="1192591"/>
                  <a:pt x="5026503" y="1200329"/>
                </a:cubicBezTo>
                <a:cubicBezTo>
                  <a:pt x="4655100" y="1208067"/>
                  <a:pt x="4699419" y="1196339"/>
                  <a:pt x="4383728" y="1200329"/>
                </a:cubicBezTo>
                <a:cubicBezTo>
                  <a:pt x="4068037" y="1204319"/>
                  <a:pt x="3897789" y="1211846"/>
                  <a:pt x="3625253" y="1200329"/>
                </a:cubicBezTo>
                <a:cubicBezTo>
                  <a:pt x="3352718" y="1188812"/>
                  <a:pt x="3325850" y="1198636"/>
                  <a:pt x="3040327" y="1200329"/>
                </a:cubicBezTo>
                <a:cubicBezTo>
                  <a:pt x="2754804" y="1202022"/>
                  <a:pt x="2759007" y="1209336"/>
                  <a:pt x="2513252" y="1200329"/>
                </a:cubicBezTo>
                <a:cubicBezTo>
                  <a:pt x="2267497" y="1191322"/>
                  <a:pt x="2117313" y="1218008"/>
                  <a:pt x="1986176" y="1200329"/>
                </a:cubicBezTo>
                <a:cubicBezTo>
                  <a:pt x="1855039" y="1182650"/>
                  <a:pt x="1642226" y="1184547"/>
                  <a:pt x="1343400" y="1200329"/>
                </a:cubicBezTo>
                <a:cubicBezTo>
                  <a:pt x="1044574" y="1216111"/>
                  <a:pt x="1012417" y="1177498"/>
                  <a:pt x="758475" y="1200329"/>
                </a:cubicBezTo>
                <a:cubicBezTo>
                  <a:pt x="504533" y="1223160"/>
                  <a:pt x="332704" y="1216100"/>
                  <a:pt x="0" y="1200329"/>
                </a:cubicBezTo>
                <a:cubicBezTo>
                  <a:pt x="17198" y="957221"/>
                  <a:pt x="13588" y="893446"/>
                  <a:pt x="0" y="600165"/>
                </a:cubicBezTo>
                <a:cubicBezTo>
                  <a:pt x="-13588" y="306884"/>
                  <a:pt x="-27216" y="226162"/>
                  <a:pt x="0" y="0"/>
                </a:cubicBezTo>
                <a:close/>
              </a:path>
              <a:path w="5784978" h="1200329"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809919" y="260108"/>
                  <a:pt x="5792089" y="471198"/>
                  <a:pt x="5784978" y="612168"/>
                </a:cubicBezTo>
                <a:cubicBezTo>
                  <a:pt x="5777867" y="753138"/>
                  <a:pt x="5762185" y="1003797"/>
                  <a:pt x="5784978" y="1200329"/>
                </a:cubicBezTo>
                <a:cubicBezTo>
                  <a:pt x="5650545" y="1217219"/>
                  <a:pt x="5493883" y="1179094"/>
                  <a:pt x="5257902" y="1200329"/>
                </a:cubicBezTo>
                <a:cubicBezTo>
                  <a:pt x="5021921" y="1221564"/>
                  <a:pt x="4868099" y="1212788"/>
                  <a:pt x="4615127" y="1200329"/>
                </a:cubicBezTo>
                <a:cubicBezTo>
                  <a:pt x="4362156" y="1187870"/>
                  <a:pt x="4290640" y="1219758"/>
                  <a:pt x="4088051" y="1200329"/>
                </a:cubicBezTo>
                <a:cubicBezTo>
                  <a:pt x="3885462" y="1180900"/>
                  <a:pt x="3794658" y="1200248"/>
                  <a:pt x="3618825" y="1200329"/>
                </a:cubicBezTo>
                <a:cubicBezTo>
                  <a:pt x="3442992" y="1200410"/>
                  <a:pt x="3245384" y="1197738"/>
                  <a:pt x="2918200" y="1200329"/>
                </a:cubicBezTo>
                <a:cubicBezTo>
                  <a:pt x="2591016" y="1202920"/>
                  <a:pt x="2549487" y="1196417"/>
                  <a:pt x="2391124" y="1200329"/>
                </a:cubicBezTo>
                <a:cubicBezTo>
                  <a:pt x="2232761" y="1204241"/>
                  <a:pt x="2071533" y="1197617"/>
                  <a:pt x="1806199" y="1200329"/>
                </a:cubicBezTo>
                <a:cubicBezTo>
                  <a:pt x="1540865" y="1203041"/>
                  <a:pt x="1298073" y="1214073"/>
                  <a:pt x="1105574" y="1200329"/>
                </a:cubicBezTo>
                <a:cubicBezTo>
                  <a:pt x="913075" y="1186585"/>
                  <a:pt x="499501" y="1193806"/>
                  <a:pt x="0" y="1200329"/>
                </a:cubicBezTo>
                <a:cubicBezTo>
                  <a:pt x="-4261" y="1007589"/>
                  <a:pt x="9033" y="802148"/>
                  <a:pt x="0" y="624171"/>
                </a:cubicBezTo>
                <a:cubicBezTo>
                  <a:pt x="-9033" y="446194"/>
                  <a:pt x="4202" y="238111"/>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 limits: </a:t>
            </a:r>
            <a:r>
              <a:rPr lang="en-US" sz="2400" dirty="0"/>
              <a:t>The frequencies of a particular class are bounded by two values.</a:t>
            </a:r>
          </a:p>
        </p:txBody>
      </p:sp>
      <p:sp>
        <p:nvSpPr>
          <p:cNvPr id="8" name="TextBox 7">
            <a:extLst>
              <a:ext uri="{FF2B5EF4-FFF2-40B4-BE49-F238E27FC236}">
                <a16:creationId xmlns:a16="http://schemas.microsoft.com/office/drawing/2014/main" id="{7683F0AE-01F1-EE58-DDEB-E761BDE8F47D}"/>
              </a:ext>
            </a:extLst>
          </p:cNvPr>
          <p:cNvSpPr txBox="1"/>
          <p:nvPr/>
        </p:nvSpPr>
        <p:spPr>
          <a:xfrm>
            <a:off x="8363340" y="6890315"/>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 width/interval: </a:t>
            </a:r>
            <a:r>
              <a:rPr lang="en-US" sz="2400" dirty="0"/>
              <a:t>Length of the class</a:t>
            </a:r>
          </a:p>
        </p:txBody>
      </p:sp>
    </p:spTree>
    <p:extLst>
      <p:ext uri="{BB962C8B-B14F-4D97-AF65-F5344CB8AC3E}">
        <p14:creationId xmlns:p14="http://schemas.microsoft.com/office/powerpoint/2010/main" val="304232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3413990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Tree>
    <p:extLst>
      <p:ext uri="{BB962C8B-B14F-4D97-AF65-F5344CB8AC3E}">
        <p14:creationId xmlns:p14="http://schemas.microsoft.com/office/powerpoint/2010/main" val="123010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577144300"/>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
        <p:nvSpPr>
          <p:cNvPr id="3" name="TextBox 2">
            <a:extLst>
              <a:ext uri="{FF2B5EF4-FFF2-40B4-BE49-F238E27FC236}">
                <a16:creationId xmlns:a16="http://schemas.microsoft.com/office/drawing/2014/main" id="{C6D994B5-67D5-AC85-FED4-6DE23F797AA9}"/>
              </a:ext>
            </a:extLst>
          </p:cNvPr>
          <p:cNvSpPr txBox="1"/>
          <p:nvPr/>
        </p:nvSpPr>
        <p:spPr>
          <a:xfrm>
            <a:off x="9703837" y="278246"/>
            <a:ext cx="4627984" cy="1569660"/>
          </a:xfrm>
          <a:custGeom>
            <a:avLst/>
            <a:gdLst>
              <a:gd name="connsiteX0" fmla="*/ 0 w 4627984"/>
              <a:gd name="connsiteY0" fmla="*/ 0 h 1569660"/>
              <a:gd name="connsiteX1" fmla="*/ 707420 w 4627984"/>
              <a:gd name="connsiteY1" fmla="*/ 0 h 1569660"/>
              <a:gd name="connsiteX2" fmla="*/ 1229721 w 4627984"/>
              <a:gd name="connsiteY2" fmla="*/ 0 h 1569660"/>
              <a:gd name="connsiteX3" fmla="*/ 1890862 w 4627984"/>
              <a:gd name="connsiteY3" fmla="*/ 0 h 1569660"/>
              <a:gd name="connsiteX4" fmla="*/ 2598282 w 4627984"/>
              <a:gd name="connsiteY4" fmla="*/ 0 h 1569660"/>
              <a:gd name="connsiteX5" fmla="*/ 3351983 w 4627984"/>
              <a:gd name="connsiteY5" fmla="*/ 0 h 1569660"/>
              <a:gd name="connsiteX6" fmla="*/ 4627984 w 4627984"/>
              <a:gd name="connsiteY6" fmla="*/ 0 h 1569660"/>
              <a:gd name="connsiteX7" fmla="*/ 4627984 w 4627984"/>
              <a:gd name="connsiteY7" fmla="*/ 538917 h 1569660"/>
              <a:gd name="connsiteX8" fmla="*/ 4627984 w 4627984"/>
              <a:gd name="connsiteY8" fmla="*/ 1046440 h 1569660"/>
              <a:gd name="connsiteX9" fmla="*/ 4627984 w 4627984"/>
              <a:gd name="connsiteY9" fmla="*/ 1569660 h 1569660"/>
              <a:gd name="connsiteX10" fmla="*/ 3920564 w 4627984"/>
              <a:gd name="connsiteY10" fmla="*/ 1569660 h 1569660"/>
              <a:gd name="connsiteX11" fmla="*/ 3305703 w 4627984"/>
              <a:gd name="connsiteY11" fmla="*/ 1569660 h 1569660"/>
              <a:gd name="connsiteX12" fmla="*/ 2598282 w 4627984"/>
              <a:gd name="connsiteY12" fmla="*/ 1569660 h 1569660"/>
              <a:gd name="connsiteX13" fmla="*/ 1844582 w 4627984"/>
              <a:gd name="connsiteY13" fmla="*/ 1569660 h 1569660"/>
              <a:gd name="connsiteX14" fmla="*/ 1090882 w 4627984"/>
              <a:gd name="connsiteY14" fmla="*/ 1569660 h 1569660"/>
              <a:gd name="connsiteX15" fmla="*/ 568581 w 4627984"/>
              <a:gd name="connsiteY15" fmla="*/ 1569660 h 1569660"/>
              <a:gd name="connsiteX16" fmla="*/ 0 w 4627984"/>
              <a:gd name="connsiteY16" fmla="*/ 1569660 h 1569660"/>
              <a:gd name="connsiteX17" fmla="*/ 0 w 4627984"/>
              <a:gd name="connsiteY17" fmla="*/ 1015047 h 1569660"/>
              <a:gd name="connsiteX18" fmla="*/ 0 w 4627984"/>
              <a:gd name="connsiteY18" fmla="*/ 476130 h 1569660"/>
              <a:gd name="connsiteX19" fmla="*/ 0 w 4627984"/>
              <a:gd name="connsiteY19"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27984" h="1569660" fill="none" extrusionOk="0">
                <a:moveTo>
                  <a:pt x="0" y="0"/>
                </a:moveTo>
                <a:cubicBezTo>
                  <a:pt x="147759" y="28292"/>
                  <a:pt x="440863" y="-22424"/>
                  <a:pt x="707420" y="0"/>
                </a:cubicBezTo>
                <a:cubicBezTo>
                  <a:pt x="973977" y="22424"/>
                  <a:pt x="1096629" y="-8826"/>
                  <a:pt x="1229721" y="0"/>
                </a:cubicBezTo>
                <a:cubicBezTo>
                  <a:pt x="1362813" y="8826"/>
                  <a:pt x="1647501" y="-2589"/>
                  <a:pt x="1890862" y="0"/>
                </a:cubicBezTo>
                <a:cubicBezTo>
                  <a:pt x="2134223" y="2589"/>
                  <a:pt x="2381507" y="4273"/>
                  <a:pt x="2598282" y="0"/>
                </a:cubicBezTo>
                <a:cubicBezTo>
                  <a:pt x="2815057" y="-4273"/>
                  <a:pt x="3184584" y="-15351"/>
                  <a:pt x="3351983" y="0"/>
                </a:cubicBezTo>
                <a:cubicBezTo>
                  <a:pt x="3519382" y="15351"/>
                  <a:pt x="4042100" y="54809"/>
                  <a:pt x="4627984" y="0"/>
                </a:cubicBezTo>
                <a:cubicBezTo>
                  <a:pt x="4611745" y="220615"/>
                  <a:pt x="4638289" y="387017"/>
                  <a:pt x="4627984" y="538917"/>
                </a:cubicBezTo>
                <a:cubicBezTo>
                  <a:pt x="4617679" y="690817"/>
                  <a:pt x="4644069" y="912993"/>
                  <a:pt x="4627984" y="1046440"/>
                </a:cubicBezTo>
                <a:cubicBezTo>
                  <a:pt x="4611899" y="1179887"/>
                  <a:pt x="4607576" y="1328585"/>
                  <a:pt x="4627984" y="1569660"/>
                </a:cubicBezTo>
                <a:cubicBezTo>
                  <a:pt x="4452398" y="1581041"/>
                  <a:pt x="4096134" y="1595674"/>
                  <a:pt x="3920564" y="1569660"/>
                </a:cubicBezTo>
                <a:cubicBezTo>
                  <a:pt x="3744994" y="1543646"/>
                  <a:pt x="3596264" y="1583789"/>
                  <a:pt x="3305703" y="1569660"/>
                </a:cubicBezTo>
                <a:cubicBezTo>
                  <a:pt x="3015142" y="1555531"/>
                  <a:pt x="2796894" y="1550617"/>
                  <a:pt x="2598282" y="1569660"/>
                </a:cubicBezTo>
                <a:cubicBezTo>
                  <a:pt x="2399670" y="1588703"/>
                  <a:pt x="1999416" y="1605017"/>
                  <a:pt x="1844582" y="1569660"/>
                </a:cubicBezTo>
                <a:cubicBezTo>
                  <a:pt x="1689748" y="1534303"/>
                  <a:pt x="1294924" y="1540842"/>
                  <a:pt x="1090882" y="1569660"/>
                </a:cubicBezTo>
                <a:cubicBezTo>
                  <a:pt x="886840" y="1598478"/>
                  <a:pt x="697030" y="1588778"/>
                  <a:pt x="568581" y="1569660"/>
                </a:cubicBezTo>
                <a:cubicBezTo>
                  <a:pt x="440132" y="1550542"/>
                  <a:pt x="249204" y="1593370"/>
                  <a:pt x="0" y="1569660"/>
                </a:cubicBezTo>
                <a:cubicBezTo>
                  <a:pt x="-20978" y="1335791"/>
                  <a:pt x="-17013" y="1186955"/>
                  <a:pt x="0" y="1015047"/>
                </a:cubicBezTo>
                <a:cubicBezTo>
                  <a:pt x="17013" y="843139"/>
                  <a:pt x="-17229" y="632236"/>
                  <a:pt x="0" y="476130"/>
                </a:cubicBezTo>
                <a:cubicBezTo>
                  <a:pt x="17229" y="320024"/>
                  <a:pt x="2242" y="196967"/>
                  <a:pt x="0" y="0"/>
                </a:cubicBezTo>
                <a:close/>
              </a:path>
              <a:path w="4627984" h="1569660" stroke="0" extrusionOk="0">
                <a:moveTo>
                  <a:pt x="0" y="0"/>
                </a:moveTo>
                <a:cubicBezTo>
                  <a:pt x="228495" y="17349"/>
                  <a:pt x="382747" y="-2231"/>
                  <a:pt x="522301" y="0"/>
                </a:cubicBezTo>
                <a:cubicBezTo>
                  <a:pt x="661855" y="2231"/>
                  <a:pt x="960716" y="6737"/>
                  <a:pt x="1229721" y="0"/>
                </a:cubicBezTo>
                <a:cubicBezTo>
                  <a:pt x="1498726" y="-6737"/>
                  <a:pt x="1620056" y="-26079"/>
                  <a:pt x="1798302" y="0"/>
                </a:cubicBezTo>
                <a:cubicBezTo>
                  <a:pt x="1976548" y="26079"/>
                  <a:pt x="2264566" y="21080"/>
                  <a:pt x="2505723" y="0"/>
                </a:cubicBezTo>
                <a:cubicBezTo>
                  <a:pt x="2746880" y="-21080"/>
                  <a:pt x="2855876" y="24750"/>
                  <a:pt x="3074304" y="0"/>
                </a:cubicBezTo>
                <a:cubicBezTo>
                  <a:pt x="3292732" y="-24750"/>
                  <a:pt x="3404406" y="-25697"/>
                  <a:pt x="3596605" y="0"/>
                </a:cubicBezTo>
                <a:cubicBezTo>
                  <a:pt x="3788804" y="25697"/>
                  <a:pt x="4210485" y="-49451"/>
                  <a:pt x="4627984" y="0"/>
                </a:cubicBezTo>
                <a:cubicBezTo>
                  <a:pt x="4617586" y="120402"/>
                  <a:pt x="4653226" y="336075"/>
                  <a:pt x="4627984" y="507523"/>
                </a:cubicBezTo>
                <a:cubicBezTo>
                  <a:pt x="4602742" y="678971"/>
                  <a:pt x="4642215" y="856189"/>
                  <a:pt x="4627984" y="1030743"/>
                </a:cubicBezTo>
                <a:cubicBezTo>
                  <a:pt x="4613753" y="1205297"/>
                  <a:pt x="4639240" y="1430898"/>
                  <a:pt x="4627984" y="1569660"/>
                </a:cubicBezTo>
                <a:cubicBezTo>
                  <a:pt x="4506807" y="1544337"/>
                  <a:pt x="4347753" y="1563824"/>
                  <a:pt x="4105683" y="1569660"/>
                </a:cubicBezTo>
                <a:cubicBezTo>
                  <a:pt x="3863613" y="1575496"/>
                  <a:pt x="3642279" y="1586270"/>
                  <a:pt x="3398263" y="1569660"/>
                </a:cubicBezTo>
                <a:cubicBezTo>
                  <a:pt x="3154247" y="1553050"/>
                  <a:pt x="2979113" y="1558809"/>
                  <a:pt x="2783402" y="1569660"/>
                </a:cubicBezTo>
                <a:cubicBezTo>
                  <a:pt x="2587691" y="1580511"/>
                  <a:pt x="2372334" y="1559529"/>
                  <a:pt x="2261101" y="1569660"/>
                </a:cubicBezTo>
                <a:cubicBezTo>
                  <a:pt x="2149868" y="1579791"/>
                  <a:pt x="1895677" y="1601284"/>
                  <a:pt x="1599960" y="1569660"/>
                </a:cubicBezTo>
                <a:cubicBezTo>
                  <a:pt x="1304243" y="1538036"/>
                  <a:pt x="1265942" y="1584791"/>
                  <a:pt x="985099" y="1569660"/>
                </a:cubicBezTo>
                <a:cubicBezTo>
                  <a:pt x="704256" y="1554529"/>
                  <a:pt x="342165" y="1552552"/>
                  <a:pt x="0" y="1569660"/>
                </a:cubicBezTo>
                <a:cubicBezTo>
                  <a:pt x="-4577" y="1438903"/>
                  <a:pt x="20024" y="1204596"/>
                  <a:pt x="0" y="1093530"/>
                </a:cubicBezTo>
                <a:cubicBezTo>
                  <a:pt x="-20024" y="982464"/>
                  <a:pt x="20998" y="731882"/>
                  <a:pt x="0" y="617400"/>
                </a:cubicBezTo>
                <a:cubicBezTo>
                  <a:pt x="-20998" y="502918"/>
                  <a:pt x="-11233" y="206958"/>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Relative frequency: </a:t>
            </a:r>
            <a:r>
              <a:rPr lang="en-US" sz="2400" dirty="0"/>
              <a:t>Ratio between the frequency of that category and the total number of observations</a:t>
            </a:r>
          </a:p>
        </p:txBody>
      </p:sp>
    </p:spTree>
    <p:extLst>
      <p:ext uri="{BB962C8B-B14F-4D97-AF65-F5344CB8AC3E}">
        <p14:creationId xmlns:p14="http://schemas.microsoft.com/office/powerpoint/2010/main" val="67558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43746232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43746232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686103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2601697949"/>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2601697949"/>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
        <p:nvSpPr>
          <p:cNvPr id="3" name="TextBox 2">
            <a:extLst>
              <a:ext uri="{FF2B5EF4-FFF2-40B4-BE49-F238E27FC236}">
                <a16:creationId xmlns:a16="http://schemas.microsoft.com/office/drawing/2014/main" id="{8D4E87E3-4619-4426-E81A-753441022B50}"/>
              </a:ext>
            </a:extLst>
          </p:cNvPr>
          <p:cNvSpPr txBox="1"/>
          <p:nvPr/>
        </p:nvSpPr>
        <p:spPr>
          <a:xfrm>
            <a:off x="9703837" y="278246"/>
            <a:ext cx="4627984" cy="830997"/>
          </a:xfrm>
          <a:custGeom>
            <a:avLst/>
            <a:gdLst>
              <a:gd name="connsiteX0" fmla="*/ 0 w 4627984"/>
              <a:gd name="connsiteY0" fmla="*/ 0 h 830997"/>
              <a:gd name="connsiteX1" fmla="*/ 522301 w 4627984"/>
              <a:gd name="connsiteY1" fmla="*/ 0 h 830997"/>
              <a:gd name="connsiteX2" fmla="*/ 1276001 w 4627984"/>
              <a:gd name="connsiteY2" fmla="*/ 0 h 830997"/>
              <a:gd name="connsiteX3" fmla="*/ 2029702 w 4627984"/>
              <a:gd name="connsiteY3" fmla="*/ 0 h 830997"/>
              <a:gd name="connsiteX4" fmla="*/ 2552003 w 4627984"/>
              <a:gd name="connsiteY4" fmla="*/ 0 h 830997"/>
              <a:gd name="connsiteX5" fmla="*/ 3213143 w 4627984"/>
              <a:gd name="connsiteY5" fmla="*/ 0 h 830997"/>
              <a:gd name="connsiteX6" fmla="*/ 3920564 w 4627984"/>
              <a:gd name="connsiteY6" fmla="*/ 0 h 830997"/>
              <a:gd name="connsiteX7" fmla="*/ 4627984 w 4627984"/>
              <a:gd name="connsiteY7" fmla="*/ 0 h 830997"/>
              <a:gd name="connsiteX8" fmla="*/ 4627984 w 4627984"/>
              <a:gd name="connsiteY8" fmla="*/ 432118 h 830997"/>
              <a:gd name="connsiteX9" fmla="*/ 4627984 w 4627984"/>
              <a:gd name="connsiteY9" fmla="*/ 830997 h 830997"/>
              <a:gd name="connsiteX10" fmla="*/ 4013123 w 4627984"/>
              <a:gd name="connsiteY10" fmla="*/ 830997 h 830997"/>
              <a:gd name="connsiteX11" fmla="*/ 3444542 w 4627984"/>
              <a:gd name="connsiteY11" fmla="*/ 830997 h 830997"/>
              <a:gd name="connsiteX12" fmla="*/ 2922241 w 4627984"/>
              <a:gd name="connsiteY12" fmla="*/ 830997 h 830997"/>
              <a:gd name="connsiteX13" fmla="*/ 2307381 w 4627984"/>
              <a:gd name="connsiteY13" fmla="*/ 830997 h 830997"/>
              <a:gd name="connsiteX14" fmla="*/ 1599960 w 4627984"/>
              <a:gd name="connsiteY14" fmla="*/ 830997 h 830997"/>
              <a:gd name="connsiteX15" fmla="*/ 846260 w 4627984"/>
              <a:gd name="connsiteY15" fmla="*/ 830997 h 830997"/>
              <a:gd name="connsiteX16" fmla="*/ 0 w 4627984"/>
              <a:gd name="connsiteY16" fmla="*/ 830997 h 830997"/>
              <a:gd name="connsiteX17" fmla="*/ 0 w 4627984"/>
              <a:gd name="connsiteY17" fmla="*/ 440428 h 830997"/>
              <a:gd name="connsiteX18" fmla="*/ 0 w 4627984"/>
              <a:gd name="connsiteY18"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27984" h="830997" fill="none" extrusionOk="0">
                <a:moveTo>
                  <a:pt x="0" y="0"/>
                </a:moveTo>
                <a:cubicBezTo>
                  <a:pt x="123632" y="2732"/>
                  <a:pt x="389906" y="-4982"/>
                  <a:pt x="522301" y="0"/>
                </a:cubicBezTo>
                <a:cubicBezTo>
                  <a:pt x="654696" y="4982"/>
                  <a:pt x="1120361" y="20880"/>
                  <a:pt x="1276001" y="0"/>
                </a:cubicBezTo>
                <a:cubicBezTo>
                  <a:pt x="1431641" y="-20880"/>
                  <a:pt x="1822446" y="160"/>
                  <a:pt x="2029702" y="0"/>
                </a:cubicBezTo>
                <a:cubicBezTo>
                  <a:pt x="2236958" y="-160"/>
                  <a:pt x="2418911" y="-8826"/>
                  <a:pt x="2552003" y="0"/>
                </a:cubicBezTo>
                <a:cubicBezTo>
                  <a:pt x="2685095" y="8826"/>
                  <a:pt x="2972615" y="-1893"/>
                  <a:pt x="3213143" y="0"/>
                </a:cubicBezTo>
                <a:cubicBezTo>
                  <a:pt x="3453671" y="1893"/>
                  <a:pt x="3702349" y="2181"/>
                  <a:pt x="3920564" y="0"/>
                </a:cubicBezTo>
                <a:cubicBezTo>
                  <a:pt x="4138779" y="-2181"/>
                  <a:pt x="4471645" y="4962"/>
                  <a:pt x="4627984" y="0"/>
                </a:cubicBezTo>
                <a:cubicBezTo>
                  <a:pt x="4609934" y="136609"/>
                  <a:pt x="4649520" y="260485"/>
                  <a:pt x="4627984" y="432118"/>
                </a:cubicBezTo>
                <a:cubicBezTo>
                  <a:pt x="4606448" y="603751"/>
                  <a:pt x="4621298" y="721764"/>
                  <a:pt x="4627984" y="830997"/>
                </a:cubicBezTo>
                <a:cubicBezTo>
                  <a:pt x="4370165" y="830601"/>
                  <a:pt x="4258286" y="830819"/>
                  <a:pt x="4013123" y="830997"/>
                </a:cubicBezTo>
                <a:cubicBezTo>
                  <a:pt x="3767960" y="831175"/>
                  <a:pt x="3702221" y="810486"/>
                  <a:pt x="3444542" y="830997"/>
                </a:cubicBezTo>
                <a:cubicBezTo>
                  <a:pt x="3186863" y="851508"/>
                  <a:pt x="3028344" y="811809"/>
                  <a:pt x="2922241" y="830997"/>
                </a:cubicBezTo>
                <a:cubicBezTo>
                  <a:pt x="2816138" y="850185"/>
                  <a:pt x="2593177" y="842306"/>
                  <a:pt x="2307381" y="830997"/>
                </a:cubicBezTo>
                <a:cubicBezTo>
                  <a:pt x="2021585" y="819688"/>
                  <a:pt x="1798572" y="811954"/>
                  <a:pt x="1599960" y="830997"/>
                </a:cubicBezTo>
                <a:cubicBezTo>
                  <a:pt x="1401348" y="850040"/>
                  <a:pt x="1001094" y="866354"/>
                  <a:pt x="846260" y="830997"/>
                </a:cubicBezTo>
                <a:cubicBezTo>
                  <a:pt x="691426" y="795640"/>
                  <a:pt x="194660" y="859939"/>
                  <a:pt x="0" y="830997"/>
                </a:cubicBezTo>
                <a:cubicBezTo>
                  <a:pt x="14006" y="680262"/>
                  <a:pt x="-7612" y="563487"/>
                  <a:pt x="0" y="440428"/>
                </a:cubicBezTo>
                <a:cubicBezTo>
                  <a:pt x="7612" y="317369"/>
                  <a:pt x="8967" y="205256"/>
                  <a:pt x="0" y="0"/>
                </a:cubicBezTo>
                <a:close/>
              </a:path>
              <a:path w="4627984" h="830997" stroke="0" extrusionOk="0">
                <a:moveTo>
                  <a:pt x="0" y="0"/>
                </a:moveTo>
                <a:cubicBezTo>
                  <a:pt x="228495" y="17349"/>
                  <a:pt x="382747" y="-2231"/>
                  <a:pt x="522301" y="0"/>
                </a:cubicBezTo>
                <a:cubicBezTo>
                  <a:pt x="661855" y="2231"/>
                  <a:pt x="960716" y="6737"/>
                  <a:pt x="1229721" y="0"/>
                </a:cubicBezTo>
                <a:cubicBezTo>
                  <a:pt x="1498726" y="-6737"/>
                  <a:pt x="1620056" y="-26079"/>
                  <a:pt x="1798302" y="0"/>
                </a:cubicBezTo>
                <a:cubicBezTo>
                  <a:pt x="1976548" y="26079"/>
                  <a:pt x="2264566" y="21080"/>
                  <a:pt x="2505723" y="0"/>
                </a:cubicBezTo>
                <a:cubicBezTo>
                  <a:pt x="2746880" y="-21080"/>
                  <a:pt x="2855876" y="24750"/>
                  <a:pt x="3074304" y="0"/>
                </a:cubicBezTo>
                <a:cubicBezTo>
                  <a:pt x="3292732" y="-24750"/>
                  <a:pt x="3404406" y="-25697"/>
                  <a:pt x="3596605" y="0"/>
                </a:cubicBezTo>
                <a:cubicBezTo>
                  <a:pt x="3788804" y="25697"/>
                  <a:pt x="4210485" y="-49451"/>
                  <a:pt x="4627984" y="0"/>
                </a:cubicBezTo>
                <a:cubicBezTo>
                  <a:pt x="4648138" y="107949"/>
                  <a:pt x="4608028" y="313657"/>
                  <a:pt x="4627984" y="407189"/>
                </a:cubicBezTo>
                <a:cubicBezTo>
                  <a:pt x="4647940" y="500721"/>
                  <a:pt x="4645385" y="718689"/>
                  <a:pt x="4627984" y="830997"/>
                </a:cubicBezTo>
                <a:cubicBezTo>
                  <a:pt x="4395934" y="846711"/>
                  <a:pt x="4269380" y="834392"/>
                  <a:pt x="4105683" y="830997"/>
                </a:cubicBezTo>
                <a:cubicBezTo>
                  <a:pt x="3941986" y="827602"/>
                  <a:pt x="3690679" y="807322"/>
                  <a:pt x="3351983" y="830997"/>
                </a:cubicBezTo>
                <a:cubicBezTo>
                  <a:pt x="3013287" y="854672"/>
                  <a:pt x="2890492" y="849090"/>
                  <a:pt x="2644562" y="830997"/>
                </a:cubicBezTo>
                <a:cubicBezTo>
                  <a:pt x="2398632" y="812904"/>
                  <a:pt x="2221408" y="815270"/>
                  <a:pt x="2029702" y="830997"/>
                </a:cubicBezTo>
                <a:cubicBezTo>
                  <a:pt x="1837996" y="846724"/>
                  <a:pt x="1618634" y="820866"/>
                  <a:pt x="1507401" y="830997"/>
                </a:cubicBezTo>
                <a:cubicBezTo>
                  <a:pt x="1396168" y="841128"/>
                  <a:pt x="1141977" y="862621"/>
                  <a:pt x="846260" y="830997"/>
                </a:cubicBezTo>
                <a:cubicBezTo>
                  <a:pt x="550543" y="799373"/>
                  <a:pt x="279907" y="839288"/>
                  <a:pt x="0" y="830997"/>
                </a:cubicBezTo>
                <a:cubicBezTo>
                  <a:pt x="16161" y="693506"/>
                  <a:pt x="13193" y="518748"/>
                  <a:pt x="0" y="432118"/>
                </a:cubicBezTo>
                <a:cubicBezTo>
                  <a:pt x="-13193" y="345488"/>
                  <a:pt x="5256" y="139522"/>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Percentage frequency: </a:t>
            </a:r>
            <a:r>
              <a:rPr lang="en-US" sz="2400" dirty="0"/>
              <a:t>Multiply Relative frequency by 100 </a:t>
            </a:r>
          </a:p>
        </p:txBody>
      </p:sp>
    </p:spTree>
    <p:extLst>
      <p:ext uri="{BB962C8B-B14F-4D97-AF65-F5344CB8AC3E}">
        <p14:creationId xmlns:p14="http://schemas.microsoft.com/office/powerpoint/2010/main" val="214533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6288713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6288713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62567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It is a process of organizing, summarizing, and visual representation of data</a:t>
            </a:r>
          </a:p>
          <a:p>
            <a:pPr algn="just"/>
            <a:endParaRPr lang="en-US" sz="3200" dirty="0"/>
          </a:p>
          <a:p>
            <a:pPr algn="just"/>
            <a:r>
              <a:rPr lang="en-US" sz="3200" dirty="0"/>
              <a:t>Which is easy to understandable and interpretable</a:t>
            </a:r>
          </a:p>
          <a:p>
            <a:pPr algn="just"/>
            <a:endParaRPr lang="en-US" sz="3200" dirty="0"/>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11564951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11564951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
        <p:nvSpPr>
          <p:cNvPr id="3" name="TextBox 2">
            <a:extLst>
              <a:ext uri="{FF2B5EF4-FFF2-40B4-BE49-F238E27FC236}">
                <a16:creationId xmlns:a16="http://schemas.microsoft.com/office/drawing/2014/main" id="{89B52F68-3F2C-6598-710F-3533A124C729}"/>
              </a:ext>
            </a:extLst>
          </p:cNvPr>
          <p:cNvSpPr txBox="1"/>
          <p:nvPr/>
        </p:nvSpPr>
        <p:spPr>
          <a:xfrm>
            <a:off x="9405257" y="278246"/>
            <a:ext cx="4926564" cy="1569660"/>
          </a:xfrm>
          <a:custGeom>
            <a:avLst/>
            <a:gdLst>
              <a:gd name="connsiteX0" fmla="*/ 0 w 4926564"/>
              <a:gd name="connsiteY0" fmla="*/ 0 h 1569660"/>
              <a:gd name="connsiteX1" fmla="*/ 615821 w 4926564"/>
              <a:gd name="connsiteY1" fmla="*/ 0 h 1569660"/>
              <a:gd name="connsiteX2" fmla="*/ 1330172 w 4926564"/>
              <a:gd name="connsiteY2" fmla="*/ 0 h 1569660"/>
              <a:gd name="connsiteX3" fmla="*/ 2044524 w 4926564"/>
              <a:gd name="connsiteY3" fmla="*/ 0 h 1569660"/>
              <a:gd name="connsiteX4" fmla="*/ 2709610 w 4926564"/>
              <a:gd name="connsiteY4" fmla="*/ 0 h 1569660"/>
              <a:gd name="connsiteX5" fmla="*/ 3423962 w 4926564"/>
              <a:gd name="connsiteY5" fmla="*/ 0 h 1569660"/>
              <a:gd name="connsiteX6" fmla="*/ 4039782 w 4926564"/>
              <a:gd name="connsiteY6" fmla="*/ 0 h 1569660"/>
              <a:gd name="connsiteX7" fmla="*/ 4926564 w 4926564"/>
              <a:gd name="connsiteY7" fmla="*/ 0 h 1569660"/>
              <a:gd name="connsiteX8" fmla="*/ 4926564 w 4926564"/>
              <a:gd name="connsiteY8" fmla="*/ 507523 h 1569660"/>
              <a:gd name="connsiteX9" fmla="*/ 4926564 w 4926564"/>
              <a:gd name="connsiteY9" fmla="*/ 1062137 h 1569660"/>
              <a:gd name="connsiteX10" fmla="*/ 4926564 w 4926564"/>
              <a:gd name="connsiteY10" fmla="*/ 1569660 h 1569660"/>
              <a:gd name="connsiteX11" fmla="*/ 4212212 w 4926564"/>
              <a:gd name="connsiteY11" fmla="*/ 1569660 h 1569660"/>
              <a:gd name="connsiteX12" fmla="*/ 3744189 w 4926564"/>
              <a:gd name="connsiteY12" fmla="*/ 1569660 h 1569660"/>
              <a:gd name="connsiteX13" fmla="*/ 3029837 w 4926564"/>
              <a:gd name="connsiteY13" fmla="*/ 1569660 h 1569660"/>
              <a:gd name="connsiteX14" fmla="*/ 2315485 w 4926564"/>
              <a:gd name="connsiteY14" fmla="*/ 1569660 h 1569660"/>
              <a:gd name="connsiteX15" fmla="*/ 1650399 w 4926564"/>
              <a:gd name="connsiteY15" fmla="*/ 1569660 h 1569660"/>
              <a:gd name="connsiteX16" fmla="*/ 1182375 w 4926564"/>
              <a:gd name="connsiteY16" fmla="*/ 1569660 h 1569660"/>
              <a:gd name="connsiteX17" fmla="*/ 615821 w 4926564"/>
              <a:gd name="connsiteY17" fmla="*/ 1569660 h 1569660"/>
              <a:gd name="connsiteX18" fmla="*/ 0 w 4926564"/>
              <a:gd name="connsiteY18" fmla="*/ 1569660 h 1569660"/>
              <a:gd name="connsiteX19" fmla="*/ 0 w 4926564"/>
              <a:gd name="connsiteY19" fmla="*/ 1030743 h 1569660"/>
              <a:gd name="connsiteX20" fmla="*/ 0 w 4926564"/>
              <a:gd name="connsiteY20" fmla="*/ 507523 h 1569660"/>
              <a:gd name="connsiteX21" fmla="*/ 0 w 4926564"/>
              <a:gd name="connsiteY21"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26564" h="1569660" fill="none" extrusionOk="0">
                <a:moveTo>
                  <a:pt x="0" y="0"/>
                </a:moveTo>
                <a:cubicBezTo>
                  <a:pt x="273397" y="17776"/>
                  <a:pt x="410354" y="-27854"/>
                  <a:pt x="615821" y="0"/>
                </a:cubicBezTo>
                <a:cubicBezTo>
                  <a:pt x="821288" y="27854"/>
                  <a:pt x="1139718" y="-24040"/>
                  <a:pt x="1330172" y="0"/>
                </a:cubicBezTo>
                <a:cubicBezTo>
                  <a:pt x="1520626" y="24040"/>
                  <a:pt x="1731105" y="-9644"/>
                  <a:pt x="2044524" y="0"/>
                </a:cubicBezTo>
                <a:cubicBezTo>
                  <a:pt x="2357943" y="9644"/>
                  <a:pt x="2467259" y="-18520"/>
                  <a:pt x="2709610" y="0"/>
                </a:cubicBezTo>
                <a:cubicBezTo>
                  <a:pt x="2951961" y="18520"/>
                  <a:pt x="3146383" y="-1936"/>
                  <a:pt x="3423962" y="0"/>
                </a:cubicBezTo>
                <a:cubicBezTo>
                  <a:pt x="3701541" y="1936"/>
                  <a:pt x="3849526" y="25778"/>
                  <a:pt x="4039782" y="0"/>
                </a:cubicBezTo>
                <a:cubicBezTo>
                  <a:pt x="4230038" y="-25778"/>
                  <a:pt x="4488399" y="-31352"/>
                  <a:pt x="4926564" y="0"/>
                </a:cubicBezTo>
                <a:cubicBezTo>
                  <a:pt x="4944027" y="231109"/>
                  <a:pt x="4902295" y="399257"/>
                  <a:pt x="4926564" y="507523"/>
                </a:cubicBezTo>
                <a:cubicBezTo>
                  <a:pt x="4950833" y="615789"/>
                  <a:pt x="4920261" y="870781"/>
                  <a:pt x="4926564" y="1062137"/>
                </a:cubicBezTo>
                <a:cubicBezTo>
                  <a:pt x="4932867" y="1253493"/>
                  <a:pt x="4912617" y="1369498"/>
                  <a:pt x="4926564" y="1569660"/>
                </a:cubicBezTo>
                <a:cubicBezTo>
                  <a:pt x="4611073" y="1564779"/>
                  <a:pt x="4381638" y="1535959"/>
                  <a:pt x="4212212" y="1569660"/>
                </a:cubicBezTo>
                <a:cubicBezTo>
                  <a:pt x="4042786" y="1603361"/>
                  <a:pt x="3891598" y="1564477"/>
                  <a:pt x="3744189" y="1569660"/>
                </a:cubicBezTo>
                <a:cubicBezTo>
                  <a:pt x="3596780" y="1574843"/>
                  <a:pt x="3194442" y="1604748"/>
                  <a:pt x="3029837" y="1569660"/>
                </a:cubicBezTo>
                <a:cubicBezTo>
                  <a:pt x="2865232" y="1534572"/>
                  <a:pt x="2662037" y="1563212"/>
                  <a:pt x="2315485" y="1569660"/>
                </a:cubicBezTo>
                <a:cubicBezTo>
                  <a:pt x="1968933" y="1576108"/>
                  <a:pt x="1846102" y="1550135"/>
                  <a:pt x="1650399" y="1569660"/>
                </a:cubicBezTo>
                <a:cubicBezTo>
                  <a:pt x="1454696" y="1589185"/>
                  <a:pt x="1368434" y="1553842"/>
                  <a:pt x="1182375" y="1569660"/>
                </a:cubicBezTo>
                <a:cubicBezTo>
                  <a:pt x="996316" y="1585478"/>
                  <a:pt x="767499" y="1594519"/>
                  <a:pt x="615821" y="1569660"/>
                </a:cubicBezTo>
                <a:cubicBezTo>
                  <a:pt x="464143" y="1544801"/>
                  <a:pt x="280906" y="1581232"/>
                  <a:pt x="0" y="1569660"/>
                </a:cubicBezTo>
                <a:cubicBezTo>
                  <a:pt x="25554" y="1335643"/>
                  <a:pt x="-16760" y="1266082"/>
                  <a:pt x="0" y="1030743"/>
                </a:cubicBezTo>
                <a:cubicBezTo>
                  <a:pt x="16760" y="795404"/>
                  <a:pt x="2304" y="631820"/>
                  <a:pt x="0" y="507523"/>
                </a:cubicBezTo>
                <a:cubicBezTo>
                  <a:pt x="-2304" y="383226"/>
                  <a:pt x="-2411" y="217505"/>
                  <a:pt x="0" y="0"/>
                </a:cubicBezTo>
                <a:close/>
              </a:path>
              <a:path w="4926564" h="1569660" stroke="0" extrusionOk="0">
                <a:moveTo>
                  <a:pt x="0" y="0"/>
                </a:moveTo>
                <a:cubicBezTo>
                  <a:pt x="179618" y="1586"/>
                  <a:pt x="324088" y="20246"/>
                  <a:pt x="468024" y="0"/>
                </a:cubicBezTo>
                <a:cubicBezTo>
                  <a:pt x="611960" y="-20246"/>
                  <a:pt x="952814" y="19434"/>
                  <a:pt x="1133110" y="0"/>
                </a:cubicBezTo>
                <a:cubicBezTo>
                  <a:pt x="1313406" y="-19434"/>
                  <a:pt x="1518289" y="20443"/>
                  <a:pt x="1650399" y="0"/>
                </a:cubicBezTo>
                <a:cubicBezTo>
                  <a:pt x="1782509" y="-20443"/>
                  <a:pt x="2019105" y="-13146"/>
                  <a:pt x="2315485" y="0"/>
                </a:cubicBezTo>
                <a:cubicBezTo>
                  <a:pt x="2611865" y="13146"/>
                  <a:pt x="2668514" y="-25009"/>
                  <a:pt x="2832774" y="0"/>
                </a:cubicBezTo>
                <a:cubicBezTo>
                  <a:pt x="2997034" y="25009"/>
                  <a:pt x="3075569" y="17702"/>
                  <a:pt x="3300798" y="0"/>
                </a:cubicBezTo>
                <a:cubicBezTo>
                  <a:pt x="3526027" y="-17702"/>
                  <a:pt x="3591433" y="22448"/>
                  <a:pt x="3768821" y="0"/>
                </a:cubicBezTo>
                <a:cubicBezTo>
                  <a:pt x="3946209" y="-22448"/>
                  <a:pt x="4146645" y="15152"/>
                  <a:pt x="4335376" y="0"/>
                </a:cubicBezTo>
                <a:cubicBezTo>
                  <a:pt x="4524108" y="-15152"/>
                  <a:pt x="4705220" y="-5354"/>
                  <a:pt x="4926564" y="0"/>
                </a:cubicBezTo>
                <a:cubicBezTo>
                  <a:pt x="4948724" y="219560"/>
                  <a:pt x="4911232" y="332149"/>
                  <a:pt x="4926564" y="491827"/>
                </a:cubicBezTo>
                <a:cubicBezTo>
                  <a:pt x="4941896" y="651505"/>
                  <a:pt x="4918335" y="763083"/>
                  <a:pt x="4926564" y="967957"/>
                </a:cubicBezTo>
                <a:cubicBezTo>
                  <a:pt x="4934794" y="1172831"/>
                  <a:pt x="4940031" y="1339979"/>
                  <a:pt x="4926564" y="1569660"/>
                </a:cubicBezTo>
                <a:cubicBezTo>
                  <a:pt x="4712098" y="1583896"/>
                  <a:pt x="4495345" y="1563710"/>
                  <a:pt x="4261478" y="1569660"/>
                </a:cubicBezTo>
                <a:cubicBezTo>
                  <a:pt x="4027611" y="1575610"/>
                  <a:pt x="4019171" y="1572472"/>
                  <a:pt x="3793454" y="1569660"/>
                </a:cubicBezTo>
                <a:cubicBezTo>
                  <a:pt x="3567737" y="1566848"/>
                  <a:pt x="3300985" y="1581386"/>
                  <a:pt x="3177634" y="1569660"/>
                </a:cubicBezTo>
                <a:cubicBezTo>
                  <a:pt x="3054283" y="1557934"/>
                  <a:pt x="2870847" y="1594727"/>
                  <a:pt x="2611079" y="1569660"/>
                </a:cubicBezTo>
                <a:cubicBezTo>
                  <a:pt x="2351311" y="1544593"/>
                  <a:pt x="2298771" y="1551836"/>
                  <a:pt x="2093790" y="1569660"/>
                </a:cubicBezTo>
                <a:cubicBezTo>
                  <a:pt x="1888809" y="1587484"/>
                  <a:pt x="1747983" y="1574987"/>
                  <a:pt x="1625766" y="1569660"/>
                </a:cubicBezTo>
                <a:cubicBezTo>
                  <a:pt x="1503549" y="1564333"/>
                  <a:pt x="1239307" y="1602048"/>
                  <a:pt x="911414" y="1569660"/>
                </a:cubicBezTo>
                <a:cubicBezTo>
                  <a:pt x="583521" y="1537272"/>
                  <a:pt x="257022" y="1594278"/>
                  <a:pt x="0" y="1569660"/>
                </a:cubicBezTo>
                <a:cubicBezTo>
                  <a:pt x="-10325" y="1424824"/>
                  <a:pt x="12244" y="1162639"/>
                  <a:pt x="0" y="1030743"/>
                </a:cubicBezTo>
                <a:cubicBezTo>
                  <a:pt x="-12244" y="898847"/>
                  <a:pt x="19422" y="672993"/>
                  <a:pt x="0" y="523220"/>
                </a:cubicBezTo>
                <a:cubicBezTo>
                  <a:pt x="-19422" y="373447"/>
                  <a:pt x="-12450" y="206559"/>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Cumulative frequency: </a:t>
            </a:r>
            <a:r>
              <a:rPr lang="en-US" sz="2400" dirty="0"/>
              <a:t>Cumulative frequency of a value is its frequency plus the frequencies of all smaller values.</a:t>
            </a:r>
          </a:p>
        </p:txBody>
      </p:sp>
    </p:spTree>
    <p:extLst>
      <p:ext uri="{BB962C8B-B14F-4D97-AF65-F5344CB8AC3E}">
        <p14:creationId xmlns:p14="http://schemas.microsoft.com/office/powerpoint/2010/main" val="375310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242276966"/>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7+3=10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10+3=13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242276966"/>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7+3=10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10+3=13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1594374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graphicFrame>
        <p:nvGraphicFramePr>
          <p:cNvPr id="3" name="Table 2">
            <a:extLst>
              <a:ext uri="{FF2B5EF4-FFF2-40B4-BE49-F238E27FC236}">
                <a16:creationId xmlns:a16="http://schemas.microsoft.com/office/drawing/2014/main" id="{69A63D7A-874F-9876-197A-B07576A43283}"/>
              </a:ext>
            </a:extLst>
          </p:cNvPr>
          <p:cNvGraphicFramePr>
            <a:graphicFrameLocks noGrp="1"/>
          </p:cNvGraphicFramePr>
          <p:nvPr>
            <p:extLst>
              <p:ext uri="{D42A27DB-BD31-4B8C-83A1-F6EECF244321}">
                <p14:modId xmlns:p14="http://schemas.microsoft.com/office/powerpoint/2010/main" val="133138408"/>
              </p:ext>
            </p:extLst>
          </p:nvPr>
        </p:nvGraphicFramePr>
        <p:xfrm>
          <a:off x="876492" y="1967307"/>
          <a:ext cx="12802188" cy="5823264"/>
        </p:xfrm>
        <a:graphic>
          <a:graphicData uri="http://schemas.openxmlformats.org/drawingml/2006/table">
            <a:tbl>
              <a:tblPr firstRow="1" bandRow="1">
                <a:tableStyleId>{5C22544A-7EE6-4342-B048-85BDC9FD1C3A}</a:tableStyleId>
              </a:tblPr>
              <a:tblGrid>
                <a:gridCol w="2133698">
                  <a:extLst>
                    <a:ext uri="{9D8B030D-6E8A-4147-A177-3AD203B41FA5}">
                      <a16:colId xmlns:a16="http://schemas.microsoft.com/office/drawing/2014/main" val="3066360180"/>
                    </a:ext>
                  </a:extLst>
                </a:gridCol>
                <a:gridCol w="2133698">
                  <a:extLst>
                    <a:ext uri="{9D8B030D-6E8A-4147-A177-3AD203B41FA5}">
                      <a16:colId xmlns:a16="http://schemas.microsoft.com/office/drawing/2014/main" val="2972345472"/>
                    </a:ext>
                  </a:extLst>
                </a:gridCol>
                <a:gridCol w="2133698">
                  <a:extLst>
                    <a:ext uri="{9D8B030D-6E8A-4147-A177-3AD203B41FA5}">
                      <a16:colId xmlns:a16="http://schemas.microsoft.com/office/drawing/2014/main" val="3221665881"/>
                    </a:ext>
                  </a:extLst>
                </a:gridCol>
                <a:gridCol w="2133698">
                  <a:extLst>
                    <a:ext uri="{9D8B030D-6E8A-4147-A177-3AD203B41FA5}">
                      <a16:colId xmlns:a16="http://schemas.microsoft.com/office/drawing/2014/main" val="1915844896"/>
                    </a:ext>
                  </a:extLst>
                </a:gridCol>
                <a:gridCol w="2133698">
                  <a:extLst>
                    <a:ext uri="{9D8B030D-6E8A-4147-A177-3AD203B41FA5}">
                      <a16:colId xmlns:a16="http://schemas.microsoft.com/office/drawing/2014/main" val="1997211078"/>
                    </a:ext>
                  </a:extLst>
                </a:gridCol>
                <a:gridCol w="2133698">
                  <a:extLst>
                    <a:ext uri="{9D8B030D-6E8A-4147-A177-3AD203B41FA5}">
                      <a16:colId xmlns:a16="http://schemas.microsoft.com/office/drawing/2014/main" val="2272834710"/>
                    </a:ext>
                  </a:extLst>
                </a:gridCol>
              </a:tblGrid>
              <a:tr h="995506">
                <a:tc>
                  <a:txBody>
                    <a:bodyPr/>
                    <a:lstStyle/>
                    <a:p>
                      <a:pPr algn="ctr"/>
                      <a:r>
                        <a:rPr lang="en-US" dirty="0">
                          <a:solidFill>
                            <a:sysClr val="windowText" lastClr="000000"/>
                          </a:solidFill>
                        </a:rPr>
                        <a:t>Weight (in KG)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Cumulative freq.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2426750"/>
                  </a:ext>
                </a:extLst>
              </a:tr>
              <a:tr h="593034">
                <a:tc>
                  <a:txBody>
                    <a:bodyPr/>
                    <a:lstStyle/>
                    <a:p>
                      <a:pPr algn="ctr"/>
                      <a:r>
                        <a:rPr lang="en-US" dirty="0">
                          <a:solidFill>
                            <a:sysClr val="windowText" lastClr="000000"/>
                          </a:solidFill>
                        </a:rPr>
                        <a:t>35-40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9194939"/>
                  </a:ext>
                </a:extLst>
              </a:tr>
              <a:tr h="593034">
                <a:tc>
                  <a:txBody>
                    <a:bodyPr/>
                    <a:lstStyle/>
                    <a:p>
                      <a:pPr algn="ctr"/>
                      <a:r>
                        <a:rPr lang="en-US" dirty="0">
                          <a:solidFill>
                            <a:sysClr val="windowText" lastClr="000000"/>
                          </a:solidFill>
                        </a:rPr>
                        <a:t>40-45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17146"/>
                  </a:ext>
                </a:extLst>
              </a:tr>
              <a:tr h="593034">
                <a:tc>
                  <a:txBody>
                    <a:bodyPr/>
                    <a:lstStyle/>
                    <a:p>
                      <a:pPr algn="ctr"/>
                      <a:r>
                        <a:rPr lang="en-US" dirty="0">
                          <a:solidFill>
                            <a:sysClr val="windowText" lastClr="000000"/>
                          </a:solidFill>
                        </a:rPr>
                        <a:t>45-50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1459759"/>
                  </a:ext>
                </a:extLst>
              </a:tr>
              <a:tr h="593034">
                <a:tc>
                  <a:txBody>
                    <a:bodyPr/>
                    <a:lstStyle/>
                    <a:p>
                      <a:pPr algn="ctr"/>
                      <a:r>
                        <a:rPr lang="en-US" dirty="0">
                          <a:solidFill>
                            <a:sysClr val="windowText" lastClr="000000"/>
                          </a:solidFill>
                        </a:rPr>
                        <a:t>50-55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5915045"/>
                  </a:ext>
                </a:extLst>
              </a:tr>
              <a:tr h="593034">
                <a:tc>
                  <a:txBody>
                    <a:bodyPr/>
                    <a:lstStyle/>
                    <a:p>
                      <a:pPr algn="ctr"/>
                      <a:r>
                        <a:rPr lang="en-US" dirty="0">
                          <a:solidFill>
                            <a:sysClr val="windowText" lastClr="000000"/>
                          </a:solidFill>
                        </a:rPr>
                        <a:t>55-60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7355027"/>
                  </a:ext>
                </a:extLst>
              </a:tr>
              <a:tr h="593034">
                <a:tc>
                  <a:txBody>
                    <a:bodyPr/>
                    <a:lstStyle/>
                    <a:p>
                      <a:pPr algn="ctr"/>
                      <a:r>
                        <a:rPr lang="en-US" dirty="0">
                          <a:solidFill>
                            <a:sysClr val="windowText" lastClr="000000"/>
                          </a:solidFill>
                        </a:rPr>
                        <a:t>60-65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884229"/>
                  </a:ext>
                </a:extLst>
              </a:tr>
              <a:tr h="593034">
                <a:tc>
                  <a:txBody>
                    <a:bodyPr/>
                    <a:lstStyle/>
                    <a:p>
                      <a:pPr algn="ctr"/>
                      <a:r>
                        <a:rPr lang="en-US" dirty="0">
                          <a:solidFill>
                            <a:sysClr val="windowText" lastClr="000000"/>
                          </a:solidFill>
                        </a:rPr>
                        <a:t>65-70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6198193"/>
                  </a:ext>
                </a:extLst>
              </a:tr>
              <a:tr h="593034">
                <a:tc>
                  <a:txBody>
                    <a:bodyPr/>
                    <a:lstStyle/>
                    <a:p>
                      <a:pPr algn="ctr"/>
                      <a:r>
                        <a:rPr lang="en-US" dirty="0">
                          <a:solidFill>
                            <a:sysClr val="windowText" lastClr="000000"/>
                          </a:solidFill>
                        </a:rPr>
                        <a:t>70-75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03057"/>
                  </a:ext>
                </a:extLst>
              </a:tr>
            </a:tbl>
          </a:graphicData>
        </a:graphic>
      </p:graphicFrame>
    </p:spTree>
    <p:extLst>
      <p:ext uri="{BB962C8B-B14F-4D97-AF65-F5344CB8AC3E}">
        <p14:creationId xmlns:p14="http://schemas.microsoft.com/office/powerpoint/2010/main" val="1745086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Qualitative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Student, Student, Public service, Businessman, Day labor, Public service, Private service, Day labor, Student, Public service, Public service, Private service, Businessman, Day labor, Businessman, Private service, Businessman, Public service, Private service, Public service.</a:t>
            </a:r>
          </a:p>
          <a:p>
            <a:pPr algn="just"/>
            <a:endParaRPr lang="en-US" sz="3200" dirty="0"/>
          </a:p>
        </p:txBody>
      </p:sp>
      <p:graphicFrame>
        <p:nvGraphicFramePr>
          <p:cNvPr id="4" name="Table 3">
            <a:extLst>
              <a:ext uri="{FF2B5EF4-FFF2-40B4-BE49-F238E27FC236}">
                <a16:creationId xmlns:a16="http://schemas.microsoft.com/office/drawing/2014/main" id="{A6ACBCBE-A4DF-B6FC-CE2B-814F99523F88}"/>
              </a:ext>
            </a:extLst>
          </p:cNvPr>
          <p:cNvGraphicFramePr>
            <a:graphicFrameLocks noGrp="1"/>
          </p:cNvGraphicFramePr>
          <p:nvPr>
            <p:extLst>
              <p:ext uri="{D42A27DB-BD31-4B8C-83A1-F6EECF244321}">
                <p14:modId xmlns:p14="http://schemas.microsoft.com/office/powerpoint/2010/main" val="105608873"/>
              </p:ext>
            </p:extLst>
          </p:nvPr>
        </p:nvGraphicFramePr>
        <p:xfrm>
          <a:off x="2195804" y="4913086"/>
          <a:ext cx="9753600" cy="2944368"/>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2981152275"/>
                    </a:ext>
                  </a:extLst>
                </a:gridCol>
                <a:gridCol w="3251200">
                  <a:extLst>
                    <a:ext uri="{9D8B030D-6E8A-4147-A177-3AD203B41FA5}">
                      <a16:colId xmlns:a16="http://schemas.microsoft.com/office/drawing/2014/main" val="2518808497"/>
                    </a:ext>
                  </a:extLst>
                </a:gridCol>
                <a:gridCol w="3251200">
                  <a:extLst>
                    <a:ext uri="{9D8B030D-6E8A-4147-A177-3AD203B41FA5}">
                      <a16:colId xmlns:a16="http://schemas.microsoft.com/office/drawing/2014/main" val="1701510924"/>
                    </a:ext>
                  </a:extLst>
                </a:gridCol>
              </a:tblGrid>
              <a:tr h="370840">
                <a:tc>
                  <a:txBody>
                    <a:bodyPr/>
                    <a:lstStyle/>
                    <a:p>
                      <a:pPr algn="ctr"/>
                      <a:r>
                        <a:rPr lang="en-US" b="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3794"/>
                  </a:ext>
                </a:extLst>
              </a:tr>
              <a:tr h="370840">
                <a:tc>
                  <a:txBody>
                    <a:bodyPr/>
                    <a:lstStyle/>
                    <a:p>
                      <a:pPr algn="ctr"/>
                      <a:r>
                        <a:rPr lang="en-US" b="0" dirty="0">
                          <a:solidFill>
                            <a:sysClr val="windowText" lastClr="000000"/>
                          </a:solidFill>
                        </a:rPr>
                        <a:t>Businessman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32496"/>
                  </a:ext>
                </a:extLst>
              </a:tr>
              <a:tr h="370840">
                <a:tc>
                  <a:txBody>
                    <a:bodyPr/>
                    <a:lstStyle/>
                    <a:p>
                      <a:pPr algn="ctr"/>
                      <a:r>
                        <a:rPr lang="en-US" b="0" dirty="0">
                          <a:solidFill>
                            <a:sysClr val="windowText" lastClr="000000"/>
                          </a:solidFill>
                        </a:rPr>
                        <a:t>Day Labor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052023"/>
                  </a:ext>
                </a:extLst>
              </a:tr>
              <a:tr h="370840">
                <a:tc>
                  <a:txBody>
                    <a:bodyPr/>
                    <a:lstStyle/>
                    <a:p>
                      <a:pPr algn="ctr"/>
                      <a:r>
                        <a:rPr lang="en-US" b="0" dirty="0">
                          <a:solidFill>
                            <a:sysClr val="windowText" lastClr="000000"/>
                          </a:solidFill>
                        </a:rPr>
                        <a:t>Private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2416803"/>
                  </a:ext>
                </a:extLst>
              </a:tr>
              <a:tr h="370840">
                <a:tc>
                  <a:txBody>
                    <a:bodyPr/>
                    <a:lstStyle/>
                    <a:p>
                      <a:pPr algn="ctr"/>
                      <a:r>
                        <a:rPr lang="en-US" b="0" dirty="0">
                          <a:solidFill>
                            <a:sysClr val="windowText" lastClr="000000"/>
                          </a:solidFill>
                        </a:rPr>
                        <a:t>Public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374299"/>
                  </a:ext>
                </a:extLst>
              </a:tr>
              <a:tr h="370840">
                <a:tc>
                  <a:txBody>
                    <a:bodyPr/>
                    <a:lstStyle/>
                    <a:p>
                      <a:pPr algn="ctr"/>
                      <a:r>
                        <a:rPr lang="en-US" b="0"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229599"/>
                  </a:ext>
                </a:extLst>
              </a:tr>
              <a:tr h="0">
                <a:tc>
                  <a:txBody>
                    <a:bodyPr/>
                    <a:lstStyle/>
                    <a:p>
                      <a:pPr algn="ctr"/>
                      <a:r>
                        <a:rPr lang="en-US" b="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1488428"/>
                  </a:ext>
                </a:extLst>
              </a:tr>
            </a:tbl>
          </a:graphicData>
        </a:graphic>
      </p:graphicFrame>
    </p:spTree>
    <p:extLst>
      <p:ext uri="{BB962C8B-B14F-4D97-AF65-F5344CB8AC3E}">
        <p14:creationId xmlns:p14="http://schemas.microsoft.com/office/powerpoint/2010/main" val="2448832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
        <p:nvSpPr>
          <p:cNvPr id="5" name="TextBox 4">
            <a:extLst>
              <a:ext uri="{FF2B5EF4-FFF2-40B4-BE49-F238E27FC236}">
                <a16:creationId xmlns:a16="http://schemas.microsoft.com/office/drawing/2014/main" id="{F07D1343-F476-9F7F-F2A4-052620002AC6}"/>
              </a:ext>
            </a:extLst>
          </p:cNvPr>
          <p:cNvSpPr txBox="1"/>
          <p:nvPr/>
        </p:nvSpPr>
        <p:spPr>
          <a:xfrm>
            <a:off x="6051892" y="1864704"/>
            <a:ext cx="7481228" cy="821122"/>
          </a:xfrm>
          <a:prstGeom prst="rect">
            <a:avLst/>
          </a:prstGeom>
          <a:solidFill>
            <a:srgbClr val="FFC000"/>
          </a:solidFill>
          <a:ln>
            <a:solidFill>
              <a:schemeClr val="tx1"/>
            </a:solidFill>
          </a:ln>
        </p:spPr>
        <p:txBody>
          <a:bodyPr wrap="square" rtlCol="0">
            <a:spAutoFit/>
          </a:bodyPr>
          <a:lstStyle/>
          <a:p>
            <a:pPr algn="ctr">
              <a:lnSpc>
                <a:spcPct val="200000"/>
              </a:lnSpc>
            </a:pPr>
            <a:r>
              <a:rPr lang="en-US" sz="2800" dirty="0"/>
              <a:t>Text Book: Page 44 to 48 (29, 31, 35, 36, 39) </a:t>
            </a:r>
          </a:p>
        </p:txBody>
      </p:sp>
    </p:spTree>
    <p:extLst>
      <p:ext uri="{BB962C8B-B14F-4D97-AF65-F5344CB8AC3E}">
        <p14:creationId xmlns:p14="http://schemas.microsoft.com/office/powerpoint/2010/main" val="2263355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graphicFrame>
        <p:nvGraphicFramePr>
          <p:cNvPr id="4" name="Content Placeholder 3">
            <a:extLst>
              <a:ext uri="{FF2B5EF4-FFF2-40B4-BE49-F238E27FC236}">
                <a16:creationId xmlns:a16="http://schemas.microsoft.com/office/drawing/2014/main" id="{78D0ECC3-000D-A87E-0A6C-A8D6E82400E8}"/>
              </a:ext>
            </a:extLst>
          </p:cNvPr>
          <p:cNvGraphicFramePr>
            <a:graphicFrameLocks noGrp="1"/>
          </p:cNvGraphicFramePr>
          <p:nvPr>
            <p:ph sz="quarter" idx="13"/>
            <p:extLst>
              <p:ext uri="{D42A27DB-BD31-4B8C-83A1-F6EECF244321}">
                <p14:modId xmlns:p14="http://schemas.microsoft.com/office/powerpoint/2010/main" val="302925080"/>
              </p:ext>
            </p:extLst>
          </p:nvPr>
        </p:nvGraphicFramePr>
        <p:xfrm>
          <a:off x="1096963" y="2840038"/>
          <a:ext cx="12436472" cy="3364992"/>
        </p:xfrm>
        <a:graphic>
          <a:graphicData uri="http://schemas.openxmlformats.org/drawingml/2006/table">
            <a:tbl>
              <a:tblPr firstRow="1" bandRow="1">
                <a:tableStyleId>{5C22544A-7EE6-4342-B048-85BDC9FD1C3A}</a:tableStyleId>
              </a:tblPr>
              <a:tblGrid>
                <a:gridCol w="3109118">
                  <a:extLst>
                    <a:ext uri="{9D8B030D-6E8A-4147-A177-3AD203B41FA5}">
                      <a16:colId xmlns:a16="http://schemas.microsoft.com/office/drawing/2014/main" val="1547556943"/>
                    </a:ext>
                  </a:extLst>
                </a:gridCol>
                <a:gridCol w="3109118">
                  <a:extLst>
                    <a:ext uri="{9D8B030D-6E8A-4147-A177-3AD203B41FA5}">
                      <a16:colId xmlns:a16="http://schemas.microsoft.com/office/drawing/2014/main" val="1843633717"/>
                    </a:ext>
                  </a:extLst>
                </a:gridCol>
                <a:gridCol w="3109118">
                  <a:extLst>
                    <a:ext uri="{9D8B030D-6E8A-4147-A177-3AD203B41FA5}">
                      <a16:colId xmlns:a16="http://schemas.microsoft.com/office/drawing/2014/main" val="726072454"/>
                    </a:ext>
                  </a:extLst>
                </a:gridCol>
                <a:gridCol w="3109118">
                  <a:extLst>
                    <a:ext uri="{9D8B030D-6E8A-4147-A177-3AD203B41FA5}">
                      <a16:colId xmlns:a16="http://schemas.microsoft.com/office/drawing/2014/main" val="4228550287"/>
                    </a:ext>
                  </a:extLst>
                </a:gridCol>
              </a:tblGrid>
              <a:tr h="370840">
                <a:tc>
                  <a:txBody>
                    <a:bodyPr/>
                    <a:lstStyle/>
                    <a:p>
                      <a:pPr algn="ctr"/>
                      <a:r>
                        <a:rPr lang="en-US" dirty="0">
                          <a:solidFill>
                            <a:sysClr val="windowText" lastClr="000000"/>
                          </a:solidFill>
                        </a:rPr>
                        <a:t>Case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Wealth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950497"/>
                  </a:ext>
                </a:extLst>
              </a:tr>
              <a:tr h="370840">
                <a:tc>
                  <a:txBody>
                    <a:bodyPr/>
                    <a:lstStyle/>
                    <a:p>
                      <a:pPr algn="ctr"/>
                      <a:r>
                        <a:rPr lang="en-US" dirty="0">
                          <a:solidFill>
                            <a:sysClr val="windowText" lastClr="00000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509786"/>
                  </a:ext>
                </a:extLst>
              </a:tr>
              <a:tr h="370840">
                <a:tc>
                  <a:txBody>
                    <a:bodyPr/>
                    <a:lstStyle/>
                    <a:p>
                      <a:pPr algn="ctr"/>
                      <a:r>
                        <a:rPr lang="en-US"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4205152"/>
                  </a:ext>
                </a:extLst>
              </a:tr>
              <a:tr h="370840">
                <a:tc>
                  <a:txBody>
                    <a:bodyPr/>
                    <a:lstStyle/>
                    <a:p>
                      <a:pPr algn="ctr"/>
                      <a:r>
                        <a:rPr lang="en-US" dirty="0">
                          <a:solidFill>
                            <a:sysClr val="windowText" lastClr="000000"/>
                          </a:solidFill>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8460732"/>
                  </a:ext>
                </a:extLst>
              </a:tr>
              <a:tr h="370840">
                <a:tc>
                  <a:txBody>
                    <a:bodyPr/>
                    <a:lstStyle/>
                    <a:p>
                      <a:pPr algn="ctr"/>
                      <a:r>
                        <a:rPr lang="en-US" dirty="0">
                          <a:solidFill>
                            <a:sysClr val="windowText" lastClr="000000"/>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Rich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Higher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6271943"/>
                  </a:ext>
                </a:extLst>
              </a:tr>
              <a:tr h="370840">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2020873"/>
                  </a:ext>
                </a:extLst>
              </a:tr>
              <a:tr h="370840">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0872399"/>
                  </a:ext>
                </a:extLst>
              </a:tr>
              <a:tr h="370840">
                <a:tc>
                  <a:txBody>
                    <a:bodyPr/>
                    <a:lstStyle/>
                    <a:p>
                      <a:pPr algn="ctr"/>
                      <a:r>
                        <a:rPr lang="en-US" dirty="0">
                          <a:solidFill>
                            <a:sysClr val="windowText" lastClr="000000"/>
                          </a:solidFill>
                        </a:rPr>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2436782"/>
                  </a:ext>
                </a:extLst>
              </a:tr>
            </a:tbl>
          </a:graphicData>
        </a:graphic>
      </p:graphicFrame>
    </p:spTree>
    <p:extLst>
      <p:ext uri="{BB962C8B-B14F-4D97-AF65-F5344CB8AC3E}">
        <p14:creationId xmlns:p14="http://schemas.microsoft.com/office/powerpoint/2010/main" val="88567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graphicFrame>
        <p:nvGraphicFramePr>
          <p:cNvPr id="4" name="Content Placeholder 3">
            <a:extLst>
              <a:ext uri="{FF2B5EF4-FFF2-40B4-BE49-F238E27FC236}">
                <a16:creationId xmlns:a16="http://schemas.microsoft.com/office/drawing/2014/main" id="{77CE0937-69F2-C63D-FB07-50AFF47A777A}"/>
              </a:ext>
            </a:extLst>
          </p:cNvPr>
          <p:cNvGraphicFramePr>
            <a:graphicFrameLocks noGrp="1"/>
          </p:cNvGraphicFramePr>
          <p:nvPr>
            <p:ph sz="quarter" idx="13"/>
            <p:extLst>
              <p:ext uri="{D42A27DB-BD31-4B8C-83A1-F6EECF244321}">
                <p14:modId xmlns:p14="http://schemas.microsoft.com/office/powerpoint/2010/main" val="3466704583"/>
              </p:ext>
            </p:extLst>
          </p:nvPr>
        </p:nvGraphicFramePr>
        <p:xfrm>
          <a:off x="1276502" y="2028683"/>
          <a:ext cx="5247854" cy="1274762"/>
        </p:xfrm>
        <a:graphic>
          <a:graphicData uri="http://schemas.openxmlformats.org/drawingml/2006/table">
            <a:tbl>
              <a:tblPr firstRow="1" bandRow="1">
                <a:tableStyleId>{5C22544A-7EE6-4342-B048-85BDC9FD1C3A}</a:tableStyleId>
              </a:tblPr>
              <a:tblGrid>
                <a:gridCol w="2623927">
                  <a:extLst>
                    <a:ext uri="{9D8B030D-6E8A-4147-A177-3AD203B41FA5}">
                      <a16:colId xmlns:a16="http://schemas.microsoft.com/office/drawing/2014/main" val="3324235345"/>
                    </a:ext>
                  </a:extLst>
                </a:gridCol>
                <a:gridCol w="2623927">
                  <a:extLst>
                    <a:ext uri="{9D8B030D-6E8A-4147-A177-3AD203B41FA5}">
                      <a16:colId xmlns:a16="http://schemas.microsoft.com/office/drawing/2014/main" val="1947530634"/>
                    </a:ext>
                  </a:extLst>
                </a:gridCol>
              </a:tblGrid>
              <a:tr h="637381">
                <a:tc>
                  <a:txBody>
                    <a:bodyPr/>
                    <a:lstStyle/>
                    <a:p>
                      <a:pPr algn="ctr"/>
                      <a:r>
                        <a:rPr lang="en-US" b="0"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584774"/>
                  </a:ext>
                </a:extLst>
              </a:tr>
              <a:tr h="637381">
                <a:tc>
                  <a:txBody>
                    <a:bodyPr/>
                    <a:lstStyle/>
                    <a:p>
                      <a:pPr algn="ctr"/>
                      <a:r>
                        <a:rPr lang="en-US" b="0"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6557593"/>
                  </a:ext>
                </a:extLst>
              </a:tr>
            </a:tbl>
          </a:graphicData>
        </a:graphic>
      </p:graphicFrame>
      <p:graphicFrame>
        <p:nvGraphicFramePr>
          <p:cNvPr id="5" name="Content Placeholder 3">
            <a:extLst>
              <a:ext uri="{FF2B5EF4-FFF2-40B4-BE49-F238E27FC236}">
                <a16:creationId xmlns:a16="http://schemas.microsoft.com/office/drawing/2014/main" id="{59FDDF98-79CC-869E-2831-5185090F22C2}"/>
              </a:ext>
            </a:extLst>
          </p:cNvPr>
          <p:cNvGraphicFramePr>
            <a:graphicFrameLocks/>
          </p:cNvGraphicFramePr>
          <p:nvPr>
            <p:extLst>
              <p:ext uri="{D42A27DB-BD31-4B8C-83A1-F6EECF244321}">
                <p14:modId xmlns:p14="http://schemas.microsoft.com/office/powerpoint/2010/main" val="3046241472"/>
              </p:ext>
            </p:extLst>
          </p:nvPr>
        </p:nvGraphicFramePr>
        <p:xfrm>
          <a:off x="8113360" y="2028683"/>
          <a:ext cx="5247854" cy="1274762"/>
        </p:xfrm>
        <a:graphic>
          <a:graphicData uri="http://schemas.openxmlformats.org/drawingml/2006/table">
            <a:tbl>
              <a:tblPr firstRow="1" bandRow="1">
                <a:tableStyleId>{5C22544A-7EE6-4342-B048-85BDC9FD1C3A}</a:tableStyleId>
              </a:tblPr>
              <a:tblGrid>
                <a:gridCol w="2623927">
                  <a:extLst>
                    <a:ext uri="{9D8B030D-6E8A-4147-A177-3AD203B41FA5}">
                      <a16:colId xmlns:a16="http://schemas.microsoft.com/office/drawing/2014/main" val="3324235345"/>
                    </a:ext>
                  </a:extLst>
                </a:gridCol>
                <a:gridCol w="2623927">
                  <a:extLst>
                    <a:ext uri="{9D8B030D-6E8A-4147-A177-3AD203B41FA5}">
                      <a16:colId xmlns:a16="http://schemas.microsoft.com/office/drawing/2014/main" val="1947530634"/>
                    </a:ext>
                  </a:extLst>
                </a:gridCol>
              </a:tblGrid>
              <a:tr h="637381">
                <a:tc>
                  <a:txBody>
                    <a:bodyPr/>
                    <a:lstStyle/>
                    <a:p>
                      <a:pPr algn="ctr"/>
                      <a:r>
                        <a:rPr lang="en-US" b="0"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56.3%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584774"/>
                  </a:ext>
                </a:extLst>
              </a:tr>
              <a:tr h="637381">
                <a:tc>
                  <a:txBody>
                    <a:bodyPr/>
                    <a:lstStyle/>
                    <a:p>
                      <a:pPr algn="ctr"/>
                      <a:r>
                        <a:rPr lang="en-US" b="0"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6557593"/>
                  </a:ext>
                </a:extLst>
              </a:tr>
            </a:tbl>
          </a:graphicData>
        </a:graphic>
      </p:graphicFrame>
      <p:graphicFrame>
        <p:nvGraphicFramePr>
          <p:cNvPr id="6" name="Chart 5">
            <a:extLst>
              <a:ext uri="{FF2B5EF4-FFF2-40B4-BE49-F238E27FC236}">
                <a16:creationId xmlns:a16="http://schemas.microsoft.com/office/drawing/2014/main" id="{1C9FD0A8-947E-D37F-95CE-BEAEE8642BD4}"/>
              </a:ext>
            </a:extLst>
          </p:cNvPr>
          <p:cNvGraphicFramePr>
            <a:graphicFrameLocks/>
          </p:cNvGraphicFramePr>
          <p:nvPr>
            <p:extLst>
              <p:ext uri="{D42A27DB-BD31-4B8C-83A1-F6EECF244321}">
                <p14:modId xmlns:p14="http://schemas.microsoft.com/office/powerpoint/2010/main" val="2395099868"/>
              </p:ext>
            </p:extLst>
          </p:nvPr>
        </p:nvGraphicFramePr>
        <p:xfrm>
          <a:off x="3900428" y="3685593"/>
          <a:ext cx="6643163" cy="44465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728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How to present…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Frequency distribution</a:t>
            </a:r>
          </a:p>
          <a:p>
            <a:pPr algn="just"/>
            <a:endParaRPr lang="en-US" sz="3200" dirty="0"/>
          </a:p>
          <a:p>
            <a:pPr algn="just"/>
            <a:r>
              <a:rPr lang="en-US" sz="3200" dirty="0"/>
              <a:t>Graphical representation</a:t>
            </a:r>
          </a:p>
        </p:txBody>
      </p:sp>
    </p:spTree>
    <p:extLst>
      <p:ext uri="{BB962C8B-B14F-4D97-AF65-F5344CB8AC3E}">
        <p14:creationId xmlns:p14="http://schemas.microsoft.com/office/powerpoint/2010/main" val="37688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It is a statistical tabulated representation process</a:t>
            </a:r>
          </a:p>
          <a:p>
            <a:pPr algn="just"/>
            <a:endParaRPr lang="en-US" sz="3200" dirty="0"/>
          </a:p>
          <a:p>
            <a:pPr algn="just"/>
            <a:r>
              <a:rPr lang="en-US" sz="3200" dirty="0"/>
              <a:t>of the number of occurrence</a:t>
            </a:r>
          </a:p>
          <a:p>
            <a:pPr algn="just"/>
            <a:endParaRPr lang="en-US" sz="3200" dirty="0"/>
          </a:p>
          <a:p>
            <a:pPr algn="just"/>
            <a:r>
              <a:rPr lang="en-US" sz="3200" dirty="0"/>
              <a:t>of each class/category</a:t>
            </a:r>
          </a:p>
        </p:txBody>
      </p:sp>
      <p:sp>
        <p:nvSpPr>
          <p:cNvPr id="4" name="TextBox 3">
            <a:extLst>
              <a:ext uri="{FF2B5EF4-FFF2-40B4-BE49-F238E27FC236}">
                <a16:creationId xmlns:a16="http://schemas.microsoft.com/office/drawing/2014/main" id="{AC156BFD-F4E0-39F9-4C7F-68F4E935746A}"/>
              </a:ext>
            </a:extLst>
          </p:cNvPr>
          <p:cNvSpPr txBox="1"/>
          <p:nvPr/>
        </p:nvSpPr>
        <p:spPr>
          <a:xfrm>
            <a:off x="6195148" y="4441371"/>
            <a:ext cx="4814974" cy="954107"/>
          </a:xfrm>
          <a:prstGeom prst="rect">
            <a:avLst/>
          </a:prstGeom>
          <a:solidFill>
            <a:srgbClr val="FFC000"/>
          </a:solidFill>
          <a:ln>
            <a:solidFill>
              <a:schemeClr val="tx1"/>
            </a:solidFill>
          </a:ln>
        </p:spPr>
        <p:txBody>
          <a:bodyPr wrap="square" rtlCol="0">
            <a:spAutoFit/>
          </a:bodyPr>
          <a:lstStyle/>
          <a:p>
            <a:pPr algn="just"/>
            <a:r>
              <a:rPr lang="en-US" sz="2800" dirty="0"/>
              <a:t>Arranging data into homogeneous/similar group</a:t>
            </a:r>
          </a:p>
        </p:txBody>
      </p:sp>
      <p:sp>
        <p:nvSpPr>
          <p:cNvPr id="5" name="Arrow: Right 4">
            <a:extLst>
              <a:ext uri="{FF2B5EF4-FFF2-40B4-BE49-F238E27FC236}">
                <a16:creationId xmlns:a16="http://schemas.microsoft.com/office/drawing/2014/main" id="{699E8052-6A6A-8E38-890F-0899F8FAB2D0}"/>
              </a:ext>
            </a:extLst>
          </p:cNvPr>
          <p:cNvSpPr/>
          <p:nvPr/>
        </p:nvSpPr>
        <p:spPr>
          <a:xfrm>
            <a:off x="5673390" y="4738590"/>
            <a:ext cx="521758" cy="299942"/>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3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For example, collects blood group from 10 students,</a:t>
            </a:r>
          </a:p>
          <a:p>
            <a:pPr marL="0" indent="0" algn="ctr">
              <a:buNone/>
            </a:pPr>
            <a:r>
              <a:rPr lang="en-US" sz="3200" dirty="0"/>
              <a:t>O, A, B, O, AB, B, A, A, A, AB</a:t>
            </a:r>
          </a:p>
          <a:p>
            <a:r>
              <a:rPr lang="en-US" sz="3200" dirty="0"/>
              <a:t>How many homogeneous groups are there in this data?</a:t>
            </a:r>
          </a:p>
          <a:p>
            <a:pPr marL="0" indent="0">
              <a:buNone/>
            </a:pPr>
            <a:endParaRPr lang="en-US" sz="3200" dirty="0"/>
          </a:p>
          <a:p>
            <a:endParaRPr lang="en-US" sz="3200" dirty="0"/>
          </a:p>
        </p:txBody>
      </p:sp>
      <p:graphicFrame>
        <p:nvGraphicFramePr>
          <p:cNvPr id="6" name="Table 5">
            <a:extLst>
              <a:ext uri="{FF2B5EF4-FFF2-40B4-BE49-F238E27FC236}">
                <a16:creationId xmlns:a16="http://schemas.microsoft.com/office/drawing/2014/main" id="{758E31D1-6FA1-D4AD-ADEE-9F9E53B4FCA3}"/>
              </a:ext>
            </a:extLst>
          </p:cNvPr>
          <p:cNvGraphicFramePr>
            <a:graphicFrameLocks noGrp="1"/>
          </p:cNvGraphicFramePr>
          <p:nvPr>
            <p:extLst>
              <p:ext uri="{D42A27DB-BD31-4B8C-83A1-F6EECF244321}">
                <p14:modId xmlns:p14="http://schemas.microsoft.com/office/powerpoint/2010/main" val="4131174930"/>
              </p:ext>
            </p:extLst>
          </p:nvPr>
        </p:nvGraphicFramePr>
        <p:xfrm>
          <a:off x="4851918" y="4619883"/>
          <a:ext cx="4441372" cy="2751300"/>
        </p:xfrm>
        <a:graphic>
          <a:graphicData uri="http://schemas.openxmlformats.org/drawingml/2006/table">
            <a:tbl>
              <a:tblPr firstRow="1" bandRow="1">
                <a:tableStyleId>{5C22544A-7EE6-4342-B048-85BDC9FD1C3A}</a:tableStyleId>
              </a:tblPr>
              <a:tblGrid>
                <a:gridCol w="2220686">
                  <a:extLst>
                    <a:ext uri="{9D8B030D-6E8A-4147-A177-3AD203B41FA5}">
                      <a16:colId xmlns:a16="http://schemas.microsoft.com/office/drawing/2014/main" val="1236072125"/>
                    </a:ext>
                  </a:extLst>
                </a:gridCol>
                <a:gridCol w="2220686">
                  <a:extLst>
                    <a:ext uri="{9D8B030D-6E8A-4147-A177-3AD203B41FA5}">
                      <a16:colId xmlns:a16="http://schemas.microsoft.com/office/drawing/2014/main" val="3615091136"/>
                    </a:ext>
                  </a:extLst>
                </a:gridCol>
              </a:tblGrid>
              <a:tr h="687825">
                <a:tc>
                  <a:txBody>
                    <a:bodyPr/>
                    <a:lstStyle/>
                    <a:p>
                      <a:pPr algn="ctr"/>
                      <a:r>
                        <a:rPr lang="en-US" b="1" dirty="0">
                          <a:solidFill>
                            <a:sysClr val="windowText" lastClr="000000"/>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5929776"/>
                  </a:ext>
                </a:extLst>
              </a:tr>
              <a:tr h="687825">
                <a:tc>
                  <a:txBody>
                    <a:bodyPr/>
                    <a:lstStyle/>
                    <a:p>
                      <a:pPr algn="ctr"/>
                      <a:r>
                        <a:rPr lang="en-US" b="1" dirty="0">
                          <a:solidFill>
                            <a:sysClr val="windowText" lastClr="00000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0099230"/>
                  </a:ext>
                </a:extLst>
              </a:tr>
              <a:tr h="687825">
                <a:tc>
                  <a:txBody>
                    <a:bodyPr/>
                    <a:lstStyle/>
                    <a:p>
                      <a:pPr algn="ctr"/>
                      <a:r>
                        <a:rPr lang="en-US" b="1" dirty="0">
                          <a:solidFill>
                            <a:sysClr val="windowText" lastClr="00000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103166"/>
                  </a:ext>
                </a:extLst>
              </a:tr>
              <a:tr h="687825">
                <a:tc>
                  <a:txBody>
                    <a:bodyPr/>
                    <a:lstStyle/>
                    <a:p>
                      <a:pPr algn="ctr"/>
                      <a:r>
                        <a:rPr lang="en-US" b="1" dirty="0">
                          <a:solidFill>
                            <a:sysClr val="windowText" lastClr="000000"/>
                          </a:solidFill>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9191301"/>
                  </a:ext>
                </a:extLst>
              </a:tr>
            </a:tbl>
          </a:graphicData>
        </a:graphic>
      </p:graphicFrame>
      <p:sp>
        <p:nvSpPr>
          <p:cNvPr id="7" name="Oval 6">
            <a:extLst>
              <a:ext uri="{FF2B5EF4-FFF2-40B4-BE49-F238E27FC236}">
                <a16:creationId xmlns:a16="http://schemas.microsoft.com/office/drawing/2014/main" id="{BC0B650E-D39E-CD9A-C028-259096221832}"/>
              </a:ext>
            </a:extLst>
          </p:cNvPr>
          <p:cNvSpPr/>
          <p:nvPr/>
        </p:nvSpPr>
        <p:spPr>
          <a:xfrm>
            <a:off x="7819053" y="4366727"/>
            <a:ext cx="690465" cy="7837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B387F605-26C1-DB18-BDE7-80143A493FCF}"/>
              </a:ext>
            </a:extLst>
          </p:cNvPr>
          <p:cNvCxnSpPr/>
          <p:nvPr/>
        </p:nvCxnSpPr>
        <p:spPr>
          <a:xfrm>
            <a:off x="8546841" y="4758612"/>
            <a:ext cx="227666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26D29A-8483-EF84-D746-3EA69BDFF5FF}"/>
              </a:ext>
            </a:extLst>
          </p:cNvPr>
          <p:cNvSpPr txBox="1"/>
          <p:nvPr/>
        </p:nvSpPr>
        <p:spPr>
          <a:xfrm>
            <a:off x="10850342" y="4527779"/>
            <a:ext cx="1909497" cy="461665"/>
          </a:xfrm>
          <a:prstGeom prst="rect">
            <a:avLst/>
          </a:prstGeom>
          <a:solidFill>
            <a:srgbClr val="FFC000"/>
          </a:solidFill>
          <a:ln>
            <a:solidFill>
              <a:schemeClr val="tx1"/>
            </a:solidFill>
          </a:ln>
        </p:spPr>
        <p:txBody>
          <a:bodyPr wrap="none" rtlCol="0">
            <a:spAutoFit/>
          </a:bodyPr>
          <a:lstStyle/>
          <a:p>
            <a:r>
              <a:rPr lang="en-US" sz="2400" b="1" dirty="0"/>
              <a:t>FREQUENCY</a:t>
            </a:r>
          </a:p>
        </p:txBody>
      </p:sp>
    </p:spTree>
    <p:extLst>
      <p:ext uri="{BB962C8B-B14F-4D97-AF65-F5344CB8AC3E}">
        <p14:creationId xmlns:p14="http://schemas.microsoft.com/office/powerpoint/2010/main" val="261979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Student, Student, Public service, Businessman, Day labor, Public service, Private service, Day labor, Student, Public service, Public service, Private service, Businessman, Day labor, Businessman, Private service, Businessman, Public service, Private service, Public service.</a:t>
            </a:r>
          </a:p>
          <a:p>
            <a:pPr algn="just"/>
            <a:endParaRPr lang="en-US" sz="3200" dirty="0"/>
          </a:p>
        </p:txBody>
      </p:sp>
      <p:graphicFrame>
        <p:nvGraphicFramePr>
          <p:cNvPr id="4" name="Table 3">
            <a:extLst>
              <a:ext uri="{FF2B5EF4-FFF2-40B4-BE49-F238E27FC236}">
                <a16:creationId xmlns:a16="http://schemas.microsoft.com/office/drawing/2014/main" id="{A6ACBCBE-A4DF-B6FC-CE2B-814F99523F88}"/>
              </a:ext>
            </a:extLst>
          </p:cNvPr>
          <p:cNvGraphicFramePr>
            <a:graphicFrameLocks noGrp="1"/>
          </p:cNvGraphicFramePr>
          <p:nvPr>
            <p:extLst>
              <p:ext uri="{D42A27DB-BD31-4B8C-83A1-F6EECF244321}">
                <p14:modId xmlns:p14="http://schemas.microsoft.com/office/powerpoint/2010/main" val="3955859379"/>
              </p:ext>
            </p:extLst>
          </p:nvPr>
        </p:nvGraphicFramePr>
        <p:xfrm>
          <a:off x="2195804" y="4913086"/>
          <a:ext cx="9753600" cy="2523744"/>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2981152275"/>
                    </a:ext>
                  </a:extLst>
                </a:gridCol>
                <a:gridCol w="4876800">
                  <a:extLst>
                    <a:ext uri="{9D8B030D-6E8A-4147-A177-3AD203B41FA5}">
                      <a16:colId xmlns:a16="http://schemas.microsoft.com/office/drawing/2014/main" val="1701510924"/>
                    </a:ext>
                  </a:extLst>
                </a:gridCol>
              </a:tblGrid>
              <a:tr h="370840">
                <a:tc>
                  <a:txBody>
                    <a:bodyPr/>
                    <a:lstStyle/>
                    <a:p>
                      <a:pPr algn="ctr"/>
                      <a:r>
                        <a:rPr lang="en-US" b="0" dirty="0">
                          <a:solidFill>
                            <a:sysClr val="windowText" lastClr="000000"/>
                          </a:solidFill>
                        </a:rPr>
                        <a:t>Businessman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32496"/>
                  </a:ext>
                </a:extLst>
              </a:tr>
              <a:tr h="370840">
                <a:tc>
                  <a:txBody>
                    <a:bodyPr/>
                    <a:lstStyle/>
                    <a:p>
                      <a:pPr algn="ctr"/>
                      <a:r>
                        <a:rPr lang="en-US" b="0" dirty="0">
                          <a:solidFill>
                            <a:sysClr val="windowText" lastClr="000000"/>
                          </a:solidFill>
                        </a:rPr>
                        <a:t>Day Labor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052023"/>
                  </a:ext>
                </a:extLst>
              </a:tr>
              <a:tr h="370840">
                <a:tc>
                  <a:txBody>
                    <a:bodyPr/>
                    <a:lstStyle/>
                    <a:p>
                      <a:pPr algn="ctr"/>
                      <a:r>
                        <a:rPr lang="en-US" b="0" dirty="0">
                          <a:solidFill>
                            <a:sysClr val="windowText" lastClr="000000"/>
                          </a:solidFill>
                        </a:rPr>
                        <a:t>Private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2416803"/>
                  </a:ext>
                </a:extLst>
              </a:tr>
              <a:tr h="370840">
                <a:tc>
                  <a:txBody>
                    <a:bodyPr/>
                    <a:lstStyle/>
                    <a:p>
                      <a:pPr algn="ctr"/>
                      <a:r>
                        <a:rPr lang="en-US" b="0" dirty="0">
                          <a:solidFill>
                            <a:sysClr val="windowText" lastClr="000000"/>
                          </a:solidFill>
                        </a:rPr>
                        <a:t>Public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374299"/>
                  </a:ext>
                </a:extLst>
              </a:tr>
              <a:tr h="370840">
                <a:tc>
                  <a:txBody>
                    <a:bodyPr/>
                    <a:lstStyle/>
                    <a:p>
                      <a:pPr algn="ctr"/>
                      <a:r>
                        <a:rPr lang="en-US" b="0"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229599"/>
                  </a:ext>
                </a:extLst>
              </a:tr>
              <a:tr h="0">
                <a:tc>
                  <a:txBody>
                    <a:bodyPr/>
                    <a:lstStyle/>
                    <a:p>
                      <a:pPr algn="ctr"/>
                      <a:r>
                        <a:rPr lang="en-US" b="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1488428"/>
                  </a:ext>
                </a:extLst>
              </a:tr>
            </a:tbl>
          </a:graphicData>
        </a:graphic>
      </p:graphicFrame>
    </p:spTree>
    <p:extLst>
      <p:ext uri="{BB962C8B-B14F-4D97-AF65-F5344CB8AC3E}">
        <p14:creationId xmlns:p14="http://schemas.microsoft.com/office/powerpoint/2010/main" val="417164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FD</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Frequency distribution of Quantitative data</a:t>
            </a:r>
          </a:p>
          <a:p>
            <a:pPr algn="just"/>
            <a:endParaRPr lang="en-US" sz="3200" dirty="0"/>
          </a:p>
          <a:p>
            <a:pPr algn="just"/>
            <a:r>
              <a:rPr lang="en-US" sz="3200" dirty="0"/>
              <a:t>Frequency distribution of Qualitative data</a:t>
            </a:r>
          </a:p>
        </p:txBody>
      </p:sp>
    </p:spTree>
    <p:extLst>
      <p:ext uri="{BB962C8B-B14F-4D97-AF65-F5344CB8AC3E}">
        <p14:creationId xmlns:p14="http://schemas.microsoft.com/office/powerpoint/2010/main" val="214575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1266</TotalTime>
  <Words>991</Words>
  <Application>Microsoft Office PowerPoint</Application>
  <PresentationFormat>Custom</PresentationFormat>
  <Paragraphs>362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Cambria Math</vt:lpstr>
      <vt:lpstr>Georgia</vt:lpstr>
      <vt:lpstr>Trebuchet MS</vt:lpstr>
      <vt:lpstr>Wingdings</vt:lpstr>
      <vt:lpstr>Wood Type</vt:lpstr>
      <vt:lpstr>Data Presentations (1)</vt:lpstr>
      <vt:lpstr>What is Data Presentation</vt:lpstr>
      <vt:lpstr>What is Data Presentation</vt:lpstr>
      <vt:lpstr>What is Data Presentation</vt:lpstr>
      <vt:lpstr>How to present…</vt:lpstr>
      <vt:lpstr>Frequency distribution</vt:lpstr>
      <vt:lpstr>Frequency distribution</vt:lpstr>
      <vt:lpstr>Class Work</vt:lpstr>
      <vt:lpstr>Types of FD</vt:lpstr>
      <vt:lpstr>FD for Quantitative</vt:lpstr>
      <vt:lpstr>FD for Quantitative</vt:lpstr>
      <vt:lpstr>Class Work</vt:lpstr>
      <vt:lpstr>Class Work</vt:lpstr>
      <vt:lpstr>FD for Quantitative</vt:lpstr>
      <vt:lpstr>FD for Quantitative</vt:lpstr>
      <vt:lpstr>FD for Quantitative</vt:lpstr>
      <vt:lpstr>FD for Quantitative</vt:lpstr>
      <vt:lpstr>FD for Quantitative</vt:lpstr>
      <vt:lpstr>FD for Quantitative</vt:lpstr>
      <vt:lpstr>FD for Quantitative</vt:lpstr>
      <vt:lpstr>FD for Quantitative</vt:lpstr>
      <vt:lpstr>Class Work</vt:lpstr>
      <vt:lpstr>FD for Qualitative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936</cp:revision>
  <dcterms:created xsi:type="dcterms:W3CDTF">2023-10-05T14:06:45Z</dcterms:created>
  <dcterms:modified xsi:type="dcterms:W3CDTF">2024-06-02T14:29:32Z</dcterms:modified>
</cp:coreProperties>
</file>