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5" r:id="rId6"/>
    <p:sldId id="276" r:id="rId7"/>
    <p:sldId id="277" r:id="rId8"/>
    <p:sldId id="278" r:id="rId9"/>
    <p:sldId id="286" r:id="rId10"/>
    <p:sldId id="280" r:id="rId11"/>
    <p:sldId id="279" r:id="rId12"/>
    <p:sldId id="281" r:id="rId13"/>
    <p:sldId id="282" r:id="rId14"/>
    <p:sldId id="294" r:id="rId15"/>
    <p:sldId id="283" r:id="rId16"/>
    <p:sldId id="284" r:id="rId17"/>
    <p:sldId id="296" r:id="rId18"/>
    <p:sldId id="285" r:id="rId19"/>
    <p:sldId id="295" r:id="rId20"/>
    <p:sldId id="288" r:id="rId21"/>
    <p:sldId id="289" r:id="rId22"/>
    <p:sldId id="290" r:id="rId23"/>
    <p:sldId id="291" r:id="rId24"/>
    <p:sldId id="292" r:id="rId25"/>
    <p:sldId id="287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94B"/>
    <a:srgbClr val="060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4" d="100"/>
          <a:sy n="34" d="100"/>
        </p:scale>
        <p:origin x="291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F3F2B-D26C-41E5-A637-75BE3D9C54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F7C3D-CA93-4AFF-848F-DA30EA591258}">
      <dgm:prSet phldrT="[Text]" custT="1"/>
      <dgm:spPr/>
      <dgm:t>
        <a:bodyPr/>
        <a:lstStyle/>
        <a:p>
          <a:pPr rtl="0"/>
          <a:r>
            <a: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/>
            <a:t>Background</a:t>
          </a:r>
          <a:endParaRPr lang="en-US" sz="3800" dirty="0"/>
        </a:p>
      </dgm:t>
    </dgm:pt>
    <dgm:pt modelId="{15486C40-FCA0-43CA-8F8F-A12CF15326E8}" type="parTrans" cxnId="{4F6C4DD3-A9F4-49B4-9B2D-E4FB2D4B6F41}">
      <dgm:prSet/>
      <dgm:spPr/>
      <dgm:t>
        <a:bodyPr/>
        <a:lstStyle/>
        <a:p>
          <a:endParaRPr lang="en-US"/>
        </a:p>
      </dgm:t>
    </dgm:pt>
    <dgm:pt modelId="{5A2E9909-8969-4BB8-9184-495F10541F64}" type="sibTrans" cxnId="{4F6C4DD3-A9F4-49B4-9B2D-E4FB2D4B6F41}">
      <dgm:prSet/>
      <dgm:spPr/>
      <dgm:t>
        <a:bodyPr/>
        <a:lstStyle/>
        <a:p>
          <a:endParaRPr lang="en-US"/>
        </a:p>
      </dgm:t>
    </dgm:pt>
    <dgm:pt modelId="{7788A51A-56D9-466B-B0FD-64426391B392}">
      <dgm:prSet phldrT="[Text]" custT="1"/>
      <dgm:spPr/>
      <dgm:t>
        <a:bodyPr/>
        <a:lstStyle/>
        <a:p>
          <a:r>
            <a:rPr lang="en-US" sz="41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/>
            <a:t>Objectives</a:t>
          </a:r>
          <a:endParaRPr lang="en-US" sz="3800" dirty="0"/>
        </a:p>
      </dgm:t>
    </dgm:pt>
    <dgm:pt modelId="{37CF70FD-9CD2-4640-94EE-6005F89ABC37}" type="parTrans" cxnId="{4D9D6782-2553-4321-9F97-A932002487D2}">
      <dgm:prSet/>
      <dgm:spPr/>
      <dgm:t>
        <a:bodyPr/>
        <a:lstStyle/>
        <a:p>
          <a:endParaRPr lang="en-US"/>
        </a:p>
      </dgm:t>
    </dgm:pt>
    <dgm:pt modelId="{E7DEF443-AD38-4873-88D4-28275C5F6544}" type="sibTrans" cxnId="{4D9D6782-2553-4321-9F97-A932002487D2}">
      <dgm:prSet/>
      <dgm:spPr/>
      <dgm:t>
        <a:bodyPr/>
        <a:lstStyle/>
        <a:p>
          <a:endParaRPr lang="en-US"/>
        </a:p>
      </dgm:t>
    </dgm:pt>
    <dgm:pt modelId="{24732E21-F5F3-49D8-98AC-3BE3A139F11F}">
      <dgm:prSet phldrT="[Text]" custT="1"/>
      <dgm:spPr/>
      <dgm:t>
        <a:bodyPr/>
        <a:lstStyle/>
        <a:p>
          <a:r>
            <a:rPr lang="en-US" sz="41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>
              <a:solidFill>
                <a:schemeClr val="tx1"/>
              </a:solidFill>
              <a:sym typeface="Symbol" panose="05050102010706020507" pitchFamily="18" charset="2"/>
            </a:rPr>
            <a:t>Methodology</a:t>
          </a:r>
        </a:p>
      </dgm:t>
    </dgm:pt>
    <dgm:pt modelId="{3863F24B-0810-4781-9D8A-AD1F4E6637B2}" type="parTrans" cxnId="{50E5C4DF-60E6-49D5-BDAE-413A9D700B43}">
      <dgm:prSet/>
      <dgm:spPr/>
      <dgm:t>
        <a:bodyPr/>
        <a:lstStyle/>
        <a:p>
          <a:endParaRPr lang="en-US"/>
        </a:p>
      </dgm:t>
    </dgm:pt>
    <dgm:pt modelId="{2EDFFFBC-192E-4751-9B5C-5BDC6BFA1519}" type="sibTrans" cxnId="{50E5C4DF-60E6-49D5-BDAE-413A9D700B43}">
      <dgm:prSet/>
      <dgm:spPr/>
      <dgm:t>
        <a:bodyPr/>
        <a:lstStyle/>
        <a:p>
          <a:endParaRPr lang="en-US"/>
        </a:p>
      </dgm:t>
    </dgm:pt>
    <dgm:pt modelId="{2E0C2829-B4CC-4D82-A793-07BF8C25F0D4}">
      <dgm:prSet phldrT="[Text]" custT="1"/>
      <dgm:spPr/>
      <dgm:t>
        <a:bodyPr/>
        <a:lstStyle/>
        <a:p>
          <a:r>
            <a:rPr lang="en-US" sz="41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/>
            <a:t>Results</a:t>
          </a:r>
          <a:endParaRPr lang="en-US" sz="3800" dirty="0"/>
        </a:p>
      </dgm:t>
    </dgm:pt>
    <dgm:pt modelId="{1A33CD9A-484D-4FCB-A71A-D4CD23E28BAE}" type="parTrans" cxnId="{23C9AC07-78D6-4D7D-A59D-46A30D6E099A}">
      <dgm:prSet/>
      <dgm:spPr/>
      <dgm:t>
        <a:bodyPr/>
        <a:lstStyle/>
        <a:p>
          <a:endParaRPr lang="en-US"/>
        </a:p>
      </dgm:t>
    </dgm:pt>
    <dgm:pt modelId="{92533EB8-4BB2-43CF-A1D4-FCD522F3729E}" type="sibTrans" cxnId="{23C9AC07-78D6-4D7D-A59D-46A30D6E099A}">
      <dgm:prSet/>
      <dgm:spPr/>
      <dgm:t>
        <a:bodyPr/>
        <a:lstStyle/>
        <a:p>
          <a:endParaRPr lang="en-US"/>
        </a:p>
      </dgm:t>
    </dgm:pt>
    <dgm:pt modelId="{7AF0F701-DA94-40E3-9393-FD943A83D708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41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>
              <a:solidFill>
                <a:schemeClr val="tx1"/>
              </a:solidFill>
              <a:sym typeface="Symbol" panose="05050102010706020507" pitchFamily="18" charset="2"/>
            </a:rPr>
            <a:t>Strengths &amp;</a:t>
          </a:r>
        </a:p>
        <a:p>
          <a:pPr algn="ctr">
            <a:lnSpc>
              <a:spcPct val="100000"/>
            </a:lnSpc>
          </a:pPr>
          <a:r>
            <a:rPr lang="en-US" sz="3800" dirty="0" smtClean="0">
              <a:solidFill>
                <a:schemeClr val="tx1"/>
              </a:solidFill>
              <a:sym typeface="Symbol" panose="05050102010706020507" pitchFamily="18" charset="2"/>
            </a:rPr>
            <a:t>    Limitations</a:t>
          </a:r>
        </a:p>
      </dgm:t>
    </dgm:pt>
    <dgm:pt modelId="{754F57E5-63AC-4EB4-9CE7-65E8A7A738BF}" type="parTrans" cxnId="{26528840-45FD-40B3-9082-A5D43D3216CB}">
      <dgm:prSet/>
      <dgm:spPr/>
      <dgm:t>
        <a:bodyPr/>
        <a:lstStyle/>
        <a:p>
          <a:endParaRPr lang="en-US"/>
        </a:p>
      </dgm:t>
    </dgm:pt>
    <dgm:pt modelId="{B5D1475F-634E-4583-8EE4-87D79CF57305}" type="sibTrans" cxnId="{26528840-45FD-40B3-9082-A5D43D3216CB}">
      <dgm:prSet/>
      <dgm:spPr/>
      <dgm:t>
        <a:bodyPr/>
        <a:lstStyle/>
        <a:p>
          <a:endParaRPr lang="en-US"/>
        </a:p>
      </dgm:t>
    </dgm:pt>
    <dgm:pt modelId="{3FF70664-3749-4FA7-A534-D14561EDD40A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dirty="0" smtClean="0">
              <a:solidFill>
                <a:schemeClr val="tx1"/>
              </a:solidFill>
              <a:sym typeface="Symbol" panose="05050102010706020507" pitchFamily="18" charset="2"/>
            </a:rPr>
            <a:t>Conclusion</a:t>
          </a:r>
          <a:endParaRPr lang="en-US" sz="3800" dirty="0">
            <a:solidFill>
              <a:schemeClr val="tx1"/>
            </a:solidFill>
          </a:endParaRPr>
        </a:p>
      </dgm:t>
    </dgm:pt>
    <dgm:pt modelId="{9C10DDCE-A625-45A4-9E00-18C5BC63356F}" type="parTrans" cxnId="{3B19630B-69F9-476E-A04E-EC14FC4AC273}">
      <dgm:prSet/>
      <dgm:spPr/>
      <dgm:t>
        <a:bodyPr/>
        <a:lstStyle/>
        <a:p>
          <a:endParaRPr lang="en-US"/>
        </a:p>
      </dgm:t>
    </dgm:pt>
    <dgm:pt modelId="{F430465A-1FDE-48E4-972B-0002988B09F6}" type="sibTrans" cxnId="{3B19630B-69F9-476E-A04E-EC14FC4AC273}">
      <dgm:prSet/>
      <dgm:spPr/>
      <dgm:t>
        <a:bodyPr/>
        <a:lstStyle/>
        <a:p>
          <a:endParaRPr lang="en-US"/>
        </a:p>
      </dgm:t>
    </dgm:pt>
    <dgm:pt modelId="{1753C62F-9A47-4F96-A147-0B1B55FD5906}" type="pres">
      <dgm:prSet presAssocID="{BCCF3F2B-D26C-41E5-A637-75BE3D9C54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3BC959-1FE5-4C2E-BC37-7CAE4144F07C}" type="pres">
      <dgm:prSet presAssocID="{998F7C3D-CA93-4AFF-848F-DA30EA591258}" presName="node" presStyleLbl="node1" presStyleIdx="0" presStyleCnt="6" custAng="0" custScaleY="99561" custLinFactNeighborX="-2597" custLinFactNeighborY="2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99172-276F-4782-AE59-345BEF9653B7}" type="pres">
      <dgm:prSet presAssocID="{5A2E9909-8969-4BB8-9184-495F10541F64}" presName="sibTrans" presStyleCnt="0"/>
      <dgm:spPr/>
    </dgm:pt>
    <dgm:pt modelId="{775481C9-F448-4091-A917-82A2084945BB}" type="pres">
      <dgm:prSet presAssocID="{7788A51A-56D9-466B-B0FD-64426391B39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0D529-8139-46CF-8201-6B16F04A6098}" type="pres">
      <dgm:prSet presAssocID="{E7DEF443-AD38-4873-88D4-28275C5F6544}" presName="sibTrans" presStyleCnt="0"/>
      <dgm:spPr/>
    </dgm:pt>
    <dgm:pt modelId="{D44AD564-6B18-41F5-BAE5-7EEF04423186}" type="pres">
      <dgm:prSet presAssocID="{24732E21-F5F3-49D8-98AC-3BE3A139F11F}" presName="node" presStyleLbl="node1" presStyleIdx="2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E4026-726E-46B9-AB93-BEAB9D718293}" type="pres">
      <dgm:prSet presAssocID="{2EDFFFBC-192E-4751-9B5C-5BDC6BFA1519}" presName="sibTrans" presStyleCnt="0"/>
      <dgm:spPr/>
    </dgm:pt>
    <dgm:pt modelId="{ED20E2D5-B56C-429E-915E-7B4A4E83A2C9}" type="pres">
      <dgm:prSet presAssocID="{2E0C2829-B4CC-4D82-A793-07BF8C25F0D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A54F-B231-4178-89A2-DC6B0BB34FD6}" type="pres">
      <dgm:prSet presAssocID="{92533EB8-4BB2-43CF-A1D4-FCD522F3729E}" presName="sibTrans" presStyleCnt="0"/>
      <dgm:spPr/>
    </dgm:pt>
    <dgm:pt modelId="{CC56D8B9-01D6-4282-A8B5-D5046D2B431B}" type="pres">
      <dgm:prSet presAssocID="{7AF0F701-DA94-40E3-9393-FD943A83D7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B4D33-245D-4314-9674-CBDC26A22941}" type="pres">
      <dgm:prSet presAssocID="{B5D1475F-634E-4583-8EE4-87D79CF57305}" presName="sibTrans" presStyleCnt="0"/>
      <dgm:spPr/>
    </dgm:pt>
    <dgm:pt modelId="{2C4D6D54-FA9C-4D87-85A2-FE1D1827D160}" type="pres">
      <dgm:prSet presAssocID="{3FF70664-3749-4FA7-A534-D14561EDD40A}" presName="node" presStyleLbl="node1" presStyleIdx="5" presStyleCnt="6" custLinFactNeighborX="1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9630B-69F9-476E-A04E-EC14FC4AC273}" srcId="{BCCF3F2B-D26C-41E5-A637-75BE3D9C5401}" destId="{3FF70664-3749-4FA7-A534-D14561EDD40A}" srcOrd="5" destOrd="0" parTransId="{9C10DDCE-A625-45A4-9E00-18C5BC63356F}" sibTransId="{F430465A-1FDE-48E4-972B-0002988B09F6}"/>
    <dgm:cxn modelId="{4C85E10A-B905-4AC4-B021-12CCD27A1840}" type="presOf" srcId="{BCCF3F2B-D26C-41E5-A637-75BE3D9C5401}" destId="{1753C62F-9A47-4F96-A147-0B1B55FD5906}" srcOrd="0" destOrd="0" presId="urn:microsoft.com/office/officeart/2005/8/layout/default"/>
    <dgm:cxn modelId="{5592069F-E404-43ED-9E2B-AC2B270CF984}" type="presOf" srcId="{998F7C3D-CA93-4AFF-848F-DA30EA591258}" destId="{663BC959-1FE5-4C2E-BC37-7CAE4144F07C}" srcOrd="0" destOrd="0" presId="urn:microsoft.com/office/officeart/2005/8/layout/default"/>
    <dgm:cxn modelId="{15EECD98-DDB4-454C-823E-41AE1A3794CB}" type="presOf" srcId="{7788A51A-56D9-466B-B0FD-64426391B392}" destId="{775481C9-F448-4091-A917-82A2084945BB}" srcOrd="0" destOrd="0" presId="urn:microsoft.com/office/officeart/2005/8/layout/default"/>
    <dgm:cxn modelId="{23C9AC07-78D6-4D7D-A59D-46A30D6E099A}" srcId="{BCCF3F2B-D26C-41E5-A637-75BE3D9C5401}" destId="{2E0C2829-B4CC-4D82-A793-07BF8C25F0D4}" srcOrd="3" destOrd="0" parTransId="{1A33CD9A-484D-4FCB-A71A-D4CD23E28BAE}" sibTransId="{92533EB8-4BB2-43CF-A1D4-FCD522F3729E}"/>
    <dgm:cxn modelId="{B7C2FB2F-2498-4B9E-936E-39FEB3ED6F37}" type="presOf" srcId="{3FF70664-3749-4FA7-A534-D14561EDD40A}" destId="{2C4D6D54-FA9C-4D87-85A2-FE1D1827D160}" srcOrd="0" destOrd="0" presId="urn:microsoft.com/office/officeart/2005/8/layout/default"/>
    <dgm:cxn modelId="{50E5C4DF-60E6-49D5-BDAE-413A9D700B43}" srcId="{BCCF3F2B-D26C-41E5-A637-75BE3D9C5401}" destId="{24732E21-F5F3-49D8-98AC-3BE3A139F11F}" srcOrd="2" destOrd="0" parTransId="{3863F24B-0810-4781-9D8A-AD1F4E6637B2}" sibTransId="{2EDFFFBC-192E-4751-9B5C-5BDC6BFA1519}"/>
    <dgm:cxn modelId="{4D9D6782-2553-4321-9F97-A932002487D2}" srcId="{BCCF3F2B-D26C-41E5-A637-75BE3D9C5401}" destId="{7788A51A-56D9-466B-B0FD-64426391B392}" srcOrd="1" destOrd="0" parTransId="{37CF70FD-9CD2-4640-94EE-6005F89ABC37}" sibTransId="{E7DEF443-AD38-4873-88D4-28275C5F6544}"/>
    <dgm:cxn modelId="{268653AD-416E-41EA-837B-7E8FAB706A0F}" type="presOf" srcId="{24732E21-F5F3-49D8-98AC-3BE3A139F11F}" destId="{D44AD564-6B18-41F5-BAE5-7EEF04423186}" srcOrd="0" destOrd="0" presId="urn:microsoft.com/office/officeart/2005/8/layout/default"/>
    <dgm:cxn modelId="{4F6C4DD3-A9F4-49B4-9B2D-E4FB2D4B6F41}" srcId="{BCCF3F2B-D26C-41E5-A637-75BE3D9C5401}" destId="{998F7C3D-CA93-4AFF-848F-DA30EA591258}" srcOrd="0" destOrd="0" parTransId="{15486C40-FCA0-43CA-8F8F-A12CF15326E8}" sibTransId="{5A2E9909-8969-4BB8-9184-495F10541F64}"/>
    <dgm:cxn modelId="{26528840-45FD-40B3-9082-A5D43D3216CB}" srcId="{BCCF3F2B-D26C-41E5-A637-75BE3D9C5401}" destId="{7AF0F701-DA94-40E3-9393-FD943A83D708}" srcOrd="4" destOrd="0" parTransId="{754F57E5-63AC-4EB4-9CE7-65E8A7A738BF}" sibTransId="{B5D1475F-634E-4583-8EE4-87D79CF57305}"/>
    <dgm:cxn modelId="{F4E38F1E-3B9B-4E59-87BE-D313B1A070CE}" type="presOf" srcId="{2E0C2829-B4CC-4D82-A793-07BF8C25F0D4}" destId="{ED20E2D5-B56C-429E-915E-7B4A4E83A2C9}" srcOrd="0" destOrd="0" presId="urn:microsoft.com/office/officeart/2005/8/layout/default"/>
    <dgm:cxn modelId="{ED0A95D8-8671-4AE0-810D-2ADC09D607BA}" type="presOf" srcId="{7AF0F701-DA94-40E3-9393-FD943A83D708}" destId="{CC56D8B9-01D6-4282-A8B5-D5046D2B431B}" srcOrd="0" destOrd="0" presId="urn:microsoft.com/office/officeart/2005/8/layout/default"/>
    <dgm:cxn modelId="{5FF8EE64-60B6-4B23-9AF2-52F7DEECACD7}" type="presParOf" srcId="{1753C62F-9A47-4F96-A147-0B1B55FD5906}" destId="{663BC959-1FE5-4C2E-BC37-7CAE4144F07C}" srcOrd="0" destOrd="0" presId="urn:microsoft.com/office/officeart/2005/8/layout/default"/>
    <dgm:cxn modelId="{9C71AA90-A7C0-4F85-B7D8-96EE182F96FC}" type="presParOf" srcId="{1753C62F-9A47-4F96-A147-0B1B55FD5906}" destId="{74099172-276F-4782-AE59-345BEF9653B7}" srcOrd="1" destOrd="0" presId="urn:microsoft.com/office/officeart/2005/8/layout/default"/>
    <dgm:cxn modelId="{D135603A-6BF4-4000-A46B-68737EAC3260}" type="presParOf" srcId="{1753C62F-9A47-4F96-A147-0B1B55FD5906}" destId="{775481C9-F448-4091-A917-82A2084945BB}" srcOrd="2" destOrd="0" presId="urn:microsoft.com/office/officeart/2005/8/layout/default"/>
    <dgm:cxn modelId="{02E19329-D78B-4DA9-B9C6-C4CF3BCCC50F}" type="presParOf" srcId="{1753C62F-9A47-4F96-A147-0B1B55FD5906}" destId="{5B30D529-8139-46CF-8201-6B16F04A6098}" srcOrd="3" destOrd="0" presId="urn:microsoft.com/office/officeart/2005/8/layout/default"/>
    <dgm:cxn modelId="{31B1926D-F8FC-4DAB-AC5A-04ADDDCAB45C}" type="presParOf" srcId="{1753C62F-9A47-4F96-A147-0B1B55FD5906}" destId="{D44AD564-6B18-41F5-BAE5-7EEF04423186}" srcOrd="4" destOrd="0" presId="urn:microsoft.com/office/officeart/2005/8/layout/default"/>
    <dgm:cxn modelId="{CA5428D5-0DAC-4340-82BC-778F85B79A66}" type="presParOf" srcId="{1753C62F-9A47-4F96-A147-0B1B55FD5906}" destId="{29CE4026-726E-46B9-AB93-BEAB9D718293}" srcOrd="5" destOrd="0" presId="urn:microsoft.com/office/officeart/2005/8/layout/default"/>
    <dgm:cxn modelId="{BDF2420C-3738-4374-B2B0-9920FCAAA30E}" type="presParOf" srcId="{1753C62F-9A47-4F96-A147-0B1B55FD5906}" destId="{ED20E2D5-B56C-429E-915E-7B4A4E83A2C9}" srcOrd="6" destOrd="0" presId="urn:microsoft.com/office/officeart/2005/8/layout/default"/>
    <dgm:cxn modelId="{0C6D982E-B8B9-4A2B-B059-1B7EA75EDB87}" type="presParOf" srcId="{1753C62F-9A47-4F96-A147-0B1B55FD5906}" destId="{2D45A54F-B231-4178-89A2-DC6B0BB34FD6}" srcOrd="7" destOrd="0" presId="urn:microsoft.com/office/officeart/2005/8/layout/default"/>
    <dgm:cxn modelId="{9474DBBB-F271-4B0F-B04B-57FE8D01CCCF}" type="presParOf" srcId="{1753C62F-9A47-4F96-A147-0B1B55FD5906}" destId="{CC56D8B9-01D6-4282-A8B5-D5046D2B431B}" srcOrd="8" destOrd="0" presId="urn:microsoft.com/office/officeart/2005/8/layout/default"/>
    <dgm:cxn modelId="{69BEF36B-0823-458E-B1D8-819AEB93143B}" type="presParOf" srcId="{1753C62F-9A47-4F96-A147-0B1B55FD5906}" destId="{F57B4D33-245D-4314-9674-CBDC26A22941}" srcOrd="9" destOrd="0" presId="urn:microsoft.com/office/officeart/2005/8/layout/default"/>
    <dgm:cxn modelId="{3F06F098-3E86-4D3E-AB6A-83771AE10377}" type="presParOf" srcId="{1753C62F-9A47-4F96-A147-0B1B55FD5906}" destId="{2C4D6D54-FA9C-4D87-85A2-FE1D1827D16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C959-1FE5-4C2E-BC37-7CAE4144F07C}">
      <dsp:nvSpPr>
        <dsp:cNvPr id="0" name=""/>
        <dsp:cNvSpPr/>
      </dsp:nvSpPr>
      <dsp:spPr>
        <a:xfrm>
          <a:off x="0" y="370403"/>
          <a:ext cx="3520640" cy="2103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/>
            <a:t>Background</a:t>
          </a:r>
          <a:endParaRPr lang="en-US" sz="3800" kern="1200" dirty="0"/>
        </a:p>
      </dsp:txBody>
      <dsp:txXfrm>
        <a:off x="0" y="370403"/>
        <a:ext cx="3520640" cy="2103111"/>
      </dsp:txXfrm>
    </dsp:sp>
    <dsp:sp modelId="{775481C9-F448-4091-A917-82A2084945BB}">
      <dsp:nvSpPr>
        <dsp:cNvPr id="0" name=""/>
        <dsp:cNvSpPr/>
      </dsp:nvSpPr>
      <dsp:spPr>
        <a:xfrm>
          <a:off x="3872704" y="312894"/>
          <a:ext cx="3520640" cy="211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/>
            <a:t>Objectives</a:t>
          </a:r>
          <a:endParaRPr lang="en-US" sz="3800" kern="1200" dirty="0"/>
        </a:p>
      </dsp:txBody>
      <dsp:txXfrm>
        <a:off x="3872704" y="312894"/>
        <a:ext cx="3520640" cy="2112384"/>
      </dsp:txXfrm>
    </dsp:sp>
    <dsp:sp modelId="{D44AD564-6B18-41F5-BAE5-7EEF04423186}">
      <dsp:nvSpPr>
        <dsp:cNvPr id="0" name=""/>
        <dsp:cNvSpPr/>
      </dsp:nvSpPr>
      <dsp:spPr>
        <a:xfrm>
          <a:off x="7745409" y="312894"/>
          <a:ext cx="3520640" cy="211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>
              <a:solidFill>
                <a:schemeClr val="tx1"/>
              </a:solidFill>
              <a:sym typeface="Symbol" panose="05050102010706020507" pitchFamily="18" charset="2"/>
            </a:rPr>
            <a:t>Methodology</a:t>
          </a:r>
        </a:p>
      </dsp:txBody>
      <dsp:txXfrm>
        <a:off x="7745409" y="312894"/>
        <a:ext cx="3520640" cy="2112384"/>
      </dsp:txXfrm>
    </dsp:sp>
    <dsp:sp modelId="{ED20E2D5-B56C-429E-915E-7B4A4E83A2C9}">
      <dsp:nvSpPr>
        <dsp:cNvPr id="0" name=""/>
        <dsp:cNvSpPr/>
      </dsp:nvSpPr>
      <dsp:spPr>
        <a:xfrm>
          <a:off x="0" y="2777342"/>
          <a:ext cx="3520640" cy="211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/>
            <a:t>Results</a:t>
          </a:r>
          <a:endParaRPr lang="en-US" sz="3800" kern="1200" dirty="0"/>
        </a:p>
      </dsp:txBody>
      <dsp:txXfrm>
        <a:off x="0" y="2777342"/>
        <a:ext cx="3520640" cy="2112384"/>
      </dsp:txXfrm>
    </dsp:sp>
    <dsp:sp modelId="{CC56D8B9-01D6-4282-A8B5-D5046D2B431B}">
      <dsp:nvSpPr>
        <dsp:cNvPr id="0" name=""/>
        <dsp:cNvSpPr/>
      </dsp:nvSpPr>
      <dsp:spPr>
        <a:xfrm>
          <a:off x="3872704" y="2777342"/>
          <a:ext cx="3520640" cy="211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>
              <a:solidFill>
                <a:schemeClr val="tx1"/>
              </a:solidFill>
              <a:sym typeface="Symbol" panose="05050102010706020507" pitchFamily="18" charset="2"/>
            </a:rPr>
            <a:t>Strengths &amp;</a:t>
          </a:r>
        </a:p>
        <a:p>
          <a:pPr lvl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  <a:sym typeface="Symbol" panose="05050102010706020507" pitchFamily="18" charset="2"/>
            </a:rPr>
            <a:t>    Limitations</a:t>
          </a:r>
        </a:p>
      </dsp:txBody>
      <dsp:txXfrm>
        <a:off x="3872704" y="2777342"/>
        <a:ext cx="3520640" cy="2112384"/>
      </dsp:txXfrm>
    </dsp:sp>
    <dsp:sp modelId="{2C4D6D54-FA9C-4D87-85A2-FE1D1827D160}">
      <dsp:nvSpPr>
        <dsp:cNvPr id="0" name=""/>
        <dsp:cNvSpPr/>
      </dsp:nvSpPr>
      <dsp:spPr>
        <a:xfrm>
          <a:off x="7745409" y="2777342"/>
          <a:ext cx="3520640" cy="211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2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</a:t>
          </a:r>
          <a:r>
            <a:rPr lang="en-US" sz="3800" kern="1200" dirty="0" smtClean="0">
              <a:solidFill>
                <a:schemeClr val="tx1"/>
              </a:solidFill>
              <a:sym typeface="Symbol" panose="05050102010706020507" pitchFamily="18" charset="2"/>
            </a:rPr>
            <a:t>Conclusion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7745409" y="2777342"/>
        <a:ext cx="3520640" cy="211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38B64-F633-463E-8BBE-C3E9A438C5A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620F-FF7B-4D15-BAB8-C26D63AE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5086-06BC-4F78-B508-4E1F94CCB86B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AFE6-52F8-436F-9DAC-607E2BE5A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1B84-8193-4C85-BC19-692B2E882E13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764D-4FD1-4521-99AD-D03A88A6B0C4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62D1-0FCA-443F-A50D-6DFFBD7086E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C46-D30A-4F9D-AE30-CA61E0C6141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0E66-38CF-4CEF-AE29-06940EC65373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4AE6-44FE-46E9-A909-F8A5970EB2CC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31B9-7CE9-48E3-B4E4-94153AB59745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260-B27F-44F6-A23F-BD5674D53877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67D-0B03-4147-B431-42F5277FEA9E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D46C-7059-4FAB-8DF2-918E6082F667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9F5E-FE54-41E3-B37A-05D9C6C8597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82D8-7657-4009-B601-D4A6C9A94675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F879-7F55-42F8-9A88-F548F65AAE6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5D3D-588D-4C95-A03B-1DED6ADA97D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1BB8-24CE-4A69-9B4F-94E5E23046EC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030B-FA7D-4236-86BC-BCF03357C190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7D46-BBC7-45CC-A8C2-62048E2E0F60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094B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058113" y="3419032"/>
            <a:ext cx="2981858" cy="3208867"/>
            <a:chOff x="9206969" y="2963333"/>
            <a:chExt cx="2981858" cy="3208867"/>
          </a:xfrm>
          <a:effectLst>
            <a:outerShdw blurRad="50800" dist="50800" dir="5400000" algn="ctr" rotWithShape="0">
              <a:srgbClr val="000000"/>
            </a:outerShdw>
          </a:effectLst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7683" y="626996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ff</a:t>
            </a:r>
            <a:fld id="{FCEF6214-74A6-43FD-BD85-308E9519D99E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62743"/>
            <a:ext cx="10821234" cy="3309257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b="1" cap="none" dirty="0"/>
              <a:t>Exploring nutritional status determinants among adult men in Bangladesh: </a:t>
            </a:r>
            <a:r>
              <a:rPr lang="en-US" sz="3000" b="1" cap="none" dirty="0" smtClean="0"/>
              <a:t>A </a:t>
            </a:r>
            <a:r>
              <a:rPr lang="en-US" sz="3000" b="1" cap="none" dirty="0"/>
              <a:t>multinomial logistic regression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299" y="5494246"/>
            <a:ext cx="8829901" cy="7156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8th International Conference on The Role of Statistics and Data Science in 4IR</a:t>
            </a:r>
          </a:p>
          <a:p>
            <a:pPr lvl="2"/>
            <a:r>
              <a:rPr lang="en-US" sz="17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organized by the Department of Statistics, University of </a:t>
            </a:r>
            <a:r>
              <a:rPr lang="en-US" sz="17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Rajshahi</a:t>
            </a:r>
            <a:endParaRPr lang="en-US" sz="1700" b="1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191589"/>
            <a:ext cx="9678987" cy="94488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Methodology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584" y="1136470"/>
            <a:ext cx="10760862" cy="321346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1" u="sng" dirty="0" smtClean="0">
                <a:solidFill>
                  <a:schemeClr val="tx1"/>
                </a:solidFill>
              </a:rPr>
              <a:t>Data: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Used secondary </a:t>
            </a:r>
            <a:r>
              <a:rPr lang="en-US" sz="2600" dirty="0">
                <a:solidFill>
                  <a:schemeClr val="tx1"/>
                </a:solidFill>
              </a:rPr>
              <a:t>data from nationally representative the Bangladesh Demographic and Health Survey (BDHS), </a:t>
            </a:r>
            <a:r>
              <a:rPr lang="en-US" sz="2600" dirty="0" smtClean="0">
                <a:solidFill>
                  <a:schemeClr val="tx1"/>
                </a:solidFill>
              </a:rPr>
              <a:t>2017-18.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1" u="sng" dirty="0" smtClean="0">
                <a:solidFill>
                  <a:schemeClr val="tx1"/>
                </a:solidFill>
              </a:rPr>
              <a:t>Sample Size: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5533 </a:t>
            </a:r>
            <a:r>
              <a:rPr lang="en-US" sz="2600" dirty="0">
                <a:solidFill>
                  <a:schemeClr val="tx1"/>
                </a:solidFill>
              </a:rPr>
              <a:t>men whose body mass index was measured were included in this </a:t>
            </a:r>
            <a:r>
              <a:rPr lang="en-US" sz="2600" dirty="0" smtClean="0">
                <a:solidFill>
                  <a:schemeClr val="tx1"/>
                </a:solidFill>
              </a:rPr>
              <a:t>study.</a:t>
            </a:r>
            <a:endParaRPr lang="en-US" sz="2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chemeClr val="tx1"/>
                </a:solidFill>
              </a:rPr>
              <a:t>D</a:t>
            </a:r>
            <a:r>
              <a:rPr lang="en-US" sz="2600" b="1" u="sng" dirty="0" smtClean="0">
                <a:solidFill>
                  <a:schemeClr val="tx1"/>
                </a:solidFill>
              </a:rPr>
              <a:t>ependent </a:t>
            </a:r>
            <a:r>
              <a:rPr lang="en-US" sz="2600" b="1" u="sng" dirty="0">
                <a:solidFill>
                  <a:schemeClr val="tx1"/>
                </a:solidFill>
              </a:rPr>
              <a:t>variable </a:t>
            </a:r>
            <a:r>
              <a:rPr lang="en-US" sz="2600" b="1" dirty="0" smtClean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“Nutrition Status”, </a:t>
            </a:r>
            <a:r>
              <a:rPr lang="en-US" sz="2600" dirty="0">
                <a:solidFill>
                  <a:schemeClr val="tx1"/>
                </a:solidFill>
              </a:rPr>
              <a:t>which was </a:t>
            </a:r>
            <a:r>
              <a:rPr lang="en-US" sz="2600" dirty="0" smtClean="0">
                <a:solidFill>
                  <a:schemeClr val="tx1"/>
                </a:solidFill>
              </a:rPr>
              <a:t>classified into </a:t>
            </a:r>
            <a:r>
              <a:rPr lang="en-US" sz="2600" dirty="0">
                <a:solidFill>
                  <a:schemeClr val="tx1"/>
                </a:solidFill>
              </a:rPr>
              <a:t>three </a:t>
            </a:r>
            <a:r>
              <a:rPr lang="en-US" sz="2600" dirty="0" smtClean="0">
                <a:solidFill>
                  <a:schemeClr val="tx1"/>
                </a:solidFill>
              </a:rPr>
              <a:t>categories as follows,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endParaRPr lang="en-US" sz="2100" dirty="0" smtClean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81796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1005840" y="4297682"/>
                <a:ext cx="10789920" cy="2170594"/>
              </a:xfrm>
              <a:prstGeom prst="rect">
                <a:avLst/>
              </a:prstGeom>
            </p:spPr>
            <p:txBody>
              <a:bodyPr wrap="square" tIns="91440" bIns="91440">
                <a:normAutofit/>
              </a:bodyPr>
              <a:lstStyle/>
              <a:p>
                <a:r>
                  <a:rPr lang="en-US" sz="2400" dirty="0" smtClean="0">
                    <a:latin typeface="Georgia(body)"/>
                  </a:rPr>
                  <a:t>Nutrition Status=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𝑈𝑛𝑑𝑒𝑟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𝑛𝑢𝑡𝑟𝑖𝑡𝑖𝑜𝑛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𝐵𝑀𝐼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&lt;18.5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𝑁𝑜𝑟𝑚𝑎𝑙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18.50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𝐵𝑀𝐼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≤24.90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/>
                              </m:eqAr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𝑂𝑣𝑒𝑟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𝑛𝑢𝑟𝑖𝑡𝑖𝑜𝑛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𝐵𝑀𝐼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&gt;24.90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Georgia(body)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4297682"/>
                <a:ext cx="10789920" cy="2170594"/>
              </a:xfrm>
              <a:prstGeom prst="rect">
                <a:avLst/>
              </a:prstGeo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Methods (cont.)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543" y="1370829"/>
            <a:ext cx="10885714" cy="14376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tx1"/>
                </a:solidFill>
              </a:rPr>
              <a:t>Independent variables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This study included various </a:t>
            </a:r>
            <a:r>
              <a:rPr lang="en-US" sz="2400" dirty="0">
                <a:solidFill>
                  <a:schemeClr val="tx1"/>
                </a:solidFill>
              </a:rPr>
              <a:t>selected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socio-demographic and economic </a:t>
            </a:r>
            <a:r>
              <a:rPr lang="en-US" sz="2400" dirty="0" smtClean="0">
                <a:solidFill>
                  <a:schemeClr val="tx1"/>
                </a:solidFill>
              </a:rPr>
              <a:t>variables as independent variable </a:t>
            </a:r>
            <a:r>
              <a:rPr lang="en-US" sz="2400" dirty="0">
                <a:solidFill>
                  <a:schemeClr val="tx1"/>
                </a:solidFill>
              </a:rPr>
              <a:t>such </a:t>
            </a:r>
            <a:r>
              <a:rPr lang="en-US" sz="2400" dirty="0" smtClean="0">
                <a:solidFill>
                  <a:schemeClr val="tx1"/>
                </a:solidFill>
              </a:rPr>
              <a:t>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FFFF00"/>
              </a:solidFill>
            </a:endParaRPr>
          </a:p>
          <a:p>
            <a:pPr lvl="6"/>
            <a:endParaRPr lang="en-US" sz="2800" dirty="0" smtClean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029" y="2638697"/>
            <a:ext cx="10646228" cy="3775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Region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Place of residence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Respondent </a:t>
            </a:r>
            <a:r>
              <a:rPr lang="en-US" sz="2400" dirty="0" smtClean="0">
                <a:solidFill>
                  <a:schemeClr val="tx1"/>
                </a:solidFill>
              </a:rPr>
              <a:t>age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Wealth status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Educational </a:t>
            </a:r>
            <a:r>
              <a:rPr lang="en-US" sz="2400" dirty="0">
                <a:solidFill>
                  <a:schemeClr val="tx1"/>
                </a:solidFill>
              </a:rPr>
              <a:t>level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Smoking habit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affeinated drinking habit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arital Status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urrently </a:t>
            </a:r>
            <a:r>
              <a:rPr lang="en-US" sz="2400" dirty="0">
                <a:solidFill>
                  <a:schemeClr val="tx1"/>
                </a:solidFill>
              </a:rPr>
              <a:t>working </a:t>
            </a:r>
            <a:r>
              <a:rPr lang="en-US" sz="2400" dirty="0" smtClean="0">
                <a:solidFill>
                  <a:schemeClr val="tx1"/>
                </a:solidFill>
              </a:rPr>
              <a:t>status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Diabetes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dirty="0" smtClean="0">
                <a:solidFill>
                  <a:schemeClr val="tx1"/>
                </a:solidFill>
              </a:rPr>
              <a:t>ypertension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1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191589"/>
            <a:ext cx="9678987" cy="1010194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Methods (cont.)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5543" y="1015184"/>
                <a:ext cx="10885714" cy="393652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Chi-square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test was used to examine the association between nutrition status and each covariate. 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Multinomial baseline logistic regression was used to examine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impact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various covariates on nutritional status.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It can be defined as,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=1,2, …,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Georgia (Body)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5543" y="1015184"/>
                <a:ext cx="10885714" cy="3936523"/>
              </a:xfrm>
              <a:blipFill>
                <a:blip r:embed="rId2"/>
                <a:stretch>
                  <a:fillRect l="-392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7286" y="6074863"/>
            <a:ext cx="754714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217" y="4951707"/>
            <a:ext cx="11090365" cy="12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just"/>
            <a:r>
              <a:rPr lang="en-US" sz="2400" dirty="0">
                <a:solidFill>
                  <a:schemeClr val="tx1"/>
                </a:solidFill>
              </a:rPr>
              <a:t>J presents the baseline category</a:t>
            </a:r>
            <a:r>
              <a:rPr lang="en-US" sz="2400" dirty="0" smtClean="0">
                <a:solidFill>
                  <a:schemeClr val="tx1"/>
                </a:solidFill>
              </a:rPr>
              <a:t>, which pairs with the other j categories. For </a:t>
            </a:r>
            <a:r>
              <a:rPr lang="en-US" sz="2400" dirty="0">
                <a:solidFill>
                  <a:schemeClr val="tx1"/>
                </a:solidFill>
              </a:rPr>
              <a:t>this data, the baseline category is the Normal </a:t>
            </a:r>
            <a:r>
              <a:rPr lang="en-US" sz="2400" dirty="0" smtClean="0">
                <a:solidFill>
                  <a:schemeClr val="tx1"/>
                </a:solidFill>
              </a:rPr>
              <a:t>category, which pairs with under nutrition and over nutrition categories.</a:t>
            </a:r>
            <a:endParaRPr lang="en-US" sz="2400" baseline="-25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25" y="283029"/>
            <a:ext cx="8851675" cy="4027714"/>
          </a:xfrm>
        </p:spPr>
        <p:txBody>
          <a:bodyPr anchor="b"/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 smtClean="0"/>
              <a:t>Results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9772" y="581796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31281"/>
            <a:ext cx="9678987" cy="665405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cap="none" dirty="0" smtClean="0">
                <a:solidFill>
                  <a:schemeClr val="bg1"/>
                </a:solidFill>
                <a:sym typeface="Symbol" panose="05050102010706020507" pitchFamily="18" charset="2"/>
              </a:rPr>
              <a:t>Results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6229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696686"/>
            <a:ext cx="11982995" cy="61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31281"/>
            <a:ext cx="9678987" cy="6654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cap="none" dirty="0" smtClean="0">
                <a:solidFill>
                  <a:schemeClr val="bg1"/>
                </a:solidFill>
                <a:sym typeface="Symbol" panose="05050102010706020507" pitchFamily="18" charset="2"/>
              </a:rPr>
              <a:t>Results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6229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696686"/>
            <a:ext cx="11982995" cy="6161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790" y="1133491"/>
            <a:ext cx="11914039" cy="228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31281"/>
            <a:ext cx="9678987" cy="665405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cap="none" dirty="0" smtClean="0">
                <a:solidFill>
                  <a:schemeClr val="bg1"/>
                </a:solidFill>
                <a:sym typeface="Symbol" panose="05050102010706020507" pitchFamily="18" charset="2"/>
              </a:rPr>
              <a:t>Results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6229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696686"/>
            <a:ext cx="11982995" cy="6161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962" y="2744576"/>
            <a:ext cx="11739868" cy="8259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316" y="1719944"/>
            <a:ext cx="8851675" cy="348342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/>
              <a:t>Strengths &amp;</a:t>
            </a:r>
            <a:br>
              <a:rPr lang="en-US" sz="6000" b="1" cap="none" dirty="0"/>
            </a:br>
            <a:r>
              <a:rPr lang="en-US" sz="6000" b="1" cap="none" dirty="0"/>
              <a:t>     Limitations</a:t>
            </a:r>
            <a:br>
              <a:rPr lang="en-US" sz="6000" b="1" cap="none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9772" y="581796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>
                <a:sym typeface="Symbol" panose="05050102010706020507" pitchFamily="18" charset="2"/>
              </a:rPr>
              <a:t>Strengths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229" y="1696629"/>
            <a:ext cx="10765216" cy="494365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Utilized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a national representative survey data which is the key strength of this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study.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Did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not force group undernutrition and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normal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or </a:t>
            </a:r>
            <a:r>
              <a:rPr lang="en-US" sz="2400" dirty="0" err="1">
                <a:solidFill>
                  <a:schemeClr val="tx1"/>
                </a:solidFill>
                <a:latin typeface="Georgia (Body)"/>
              </a:rPr>
              <a:t>overnutrition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 and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normal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in one group.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Georgia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81796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>
                <a:sym typeface="Symbol" panose="05050102010706020507" pitchFamily="18" charset="2"/>
              </a:rPr>
              <a:t>Limitations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1676400"/>
            <a:ext cx="10929256" cy="46373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Due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to data constraints, the study couldn’t incorporate several significant factors pivotal in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determining malnutrition.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Since cross-sectional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design, establishing causal-effect relationships was not feasible.</a:t>
            </a:r>
            <a:endParaRPr lang="en-US" sz="2400" dirty="0" smtClean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Georgia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81796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248536"/>
            <a:ext cx="10406743" cy="1053412"/>
          </a:xfrm>
        </p:spPr>
        <p:txBody>
          <a:bodyPr anchor="t">
            <a:normAutofit/>
          </a:bodyPr>
          <a:lstStyle/>
          <a:p>
            <a:pPr algn="ctr"/>
            <a:r>
              <a:rPr lang="en-US" sz="4400" b="1" cap="none" dirty="0" smtClean="0">
                <a:latin typeface="Georgia (Headings)"/>
              </a:rPr>
              <a:t>Our Team</a:t>
            </a:r>
            <a:endParaRPr lang="en-US" sz="4400" b="1" cap="none" dirty="0">
              <a:latin typeface="Georgia (Headings)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086" y="1301948"/>
            <a:ext cx="10656359" cy="2895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Shuvongkar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Sarkar </a:t>
            </a:r>
            <a:r>
              <a:rPr lang="en-US" sz="2400" baseline="40000" dirty="0" smtClean="0">
                <a:solidFill>
                  <a:schemeClr val="tx1"/>
                </a:solidFill>
              </a:rPr>
              <a:t>1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Md</a:t>
            </a:r>
            <a:r>
              <a:rPr lang="en-US" sz="2400" dirty="0">
                <a:solidFill>
                  <a:schemeClr val="tx1"/>
                </a:solidFill>
              </a:rPr>
              <a:t>. Ismail </a:t>
            </a:r>
            <a:r>
              <a:rPr lang="en-US" sz="2400" dirty="0" smtClean="0">
                <a:solidFill>
                  <a:schemeClr val="tx1"/>
                </a:solidFill>
              </a:rPr>
              <a:t>Hossain</a:t>
            </a:r>
            <a:r>
              <a:rPr lang="en-US" sz="2400" baseline="4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Dr</a:t>
            </a:r>
            <a:r>
              <a:rPr lang="en-US" sz="2400" dirty="0">
                <a:solidFill>
                  <a:schemeClr val="tx1"/>
                </a:solidFill>
              </a:rPr>
              <a:t>. Muhammad </a:t>
            </a:r>
            <a:r>
              <a:rPr lang="en-US" sz="2400" dirty="0" err="1" smtClean="0">
                <a:solidFill>
                  <a:schemeClr val="tx1"/>
                </a:solidFill>
              </a:rPr>
              <a:t>Tareq</a:t>
            </a:r>
            <a:r>
              <a:rPr lang="en-US" sz="2400" baseline="40000" dirty="0">
                <a:solidFill>
                  <a:schemeClr val="tx1"/>
                </a:solidFill>
              </a:rPr>
              <a:t> </a:t>
            </a:r>
            <a:r>
              <a:rPr lang="en-US" sz="2400" baseline="40000" dirty="0" smtClean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Tahsina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Fariha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Ohi</a:t>
            </a:r>
            <a:r>
              <a:rPr lang="en-US" sz="2400" baseline="40000" dirty="0" smtClean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Shabnam</a:t>
            </a:r>
            <a:r>
              <a:rPr lang="en-US" sz="2400" dirty="0" smtClean="0">
                <a:solidFill>
                  <a:schemeClr val="tx1"/>
                </a:solidFill>
              </a:rPr>
              <a:t> Bashir</a:t>
            </a:r>
            <a:r>
              <a:rPr lang="en-US" sz="2400" baseline="400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EE8DE-1456-E606-E326-02E5A9D4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" y="4463512"/>
            <a:ext cx="849086" cy="805530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7" name="Rectangle 6"/>
          <p:cNvSpPr/>
          <p:nvPr/>
        </p:nvSpPr>
        <p:spPr>
          <a:xfrm>
            <a:off x="1415142" y="4269862"/>
            <a:ext cx="10090303" cy="21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aseline="40000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1 </a:t>
            </a:r>
            <a:r>
              <a:rPr lang="en-US" sz="2400" dirty="0"/>
              <a:t>Department of Mathematics and Natural Sciences, BRAC </a:t>
            </a:r>
            <a:r>
              <a:rPr lang="en-US" sz="2400" dirty="0" smtClean="0"/>
              <a:t>University,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Dhaka</a:t>
            </a:r>
            <a:r>
              <a:rPr lang="en-US" sz="2400" dirty="0"/>
              <a:t>, Bangladesh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aseline="40000" dirty="0"/>
              <a:t>2</a:t>
            </a:r>
            <a:r>
              <a:rPr lang="en-US" sz="2400" dirty="0"/>
              <a:t>Department of Statistics, </a:t>
            </a:r>
            <a:r>
              <a:rPr lang="en-US" sz="2400" dirty="0" err="1"/>
              <a:t>Jagannath</a:t>
            </a:r>
            <a:r>
              <a:rPr lang="en-US" sz="2400" dirty="0"/>
              <a:t> University, Dhaka, Bangladesh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EE8DE-1456-E606-E326-02E5A9D4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" y="5434149"/>
            <a:ext cx="849086" cy="814251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7821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25" y="283029"/>
            <a:ext cx="8851675" cy="4027714"/>
          </a:xfrm>
        </p:spPr>
        <p:txBody>
          <a:bodyPr anchor="b"/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 smtClean="0"/>
              <a:t>Conclusion</a:t>
            </a:r>
            <a:br>
              <a:rPr lang="en-US" sz="6000" b="1" cap="none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9772" y="581796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Conclusion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172" y="1566771"/>
            <a:ext cx="10929256" cy="474694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need for targeted interventions, considering both regional and socioeconomic contexts, to uplift overall nutritional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status.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Emphasizes </a:t>
            </a:r>
            <a:r>
              <a:rPr lang="en-US" sz="2400" dirty="0">
                <a:solidFill>
                  <a:schemeClr val="tx1"/>
                </a:solidFill>
                <a:latin typeface="Georgia (Body)"/>
              </a:rPr>
              <a:t>the importance of tailored strategies to address the specific challenges faced by individuals in different regions and socio-economic </a:t>
            </a:r>
            <a:r>
              <a:rPr lang="en-US" sz="2400" dirty="0" smtClean="0">
                <a:solidFill>
                  <a:schemeClr val="tx1"/>
                </a:solidFill>
                <a:latin typeface="Georgia (Body)"/>
              </a:rPr>
              <a:t>strata.</a:t>
            </a:r>
            <a:endParaRPr lang="en-US" sz="2400" dirty="0">
              <a:solidFill>
                <a:schemeClr val="tx1"/>
              </a:solidFill>
              <a:latin typeface="Georgia (Body)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Georgia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199" y="5643789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References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29" y="1370829"/>
            <a:ext cx="10929257" cy="511705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Murray, C. J., </a:t>
            </a:r>
            <a:r>
              <a:rPr lang="en-US" sz="2000" dirty="0" err="1">
                <a:solidFill>
                  <a:schemeClr val="tx1"/>
                </a:solidFill>
              </a:rPr>
              <a:t>Aravkin</a:t>
            </a:r>
            <a:r>
              <a:rPr lang="en-US" sz="2000" dirty="0">
                <a:solidFill>
                  <a:schemeClr val="tx1"/>
                </a:solidFill>
              </a:rPr>
              <a:t>, A. Y., Zheng, P., </a:t>
            </a:r>
            <a:r>
              <a:rPr lang="en-US" sz="2000" dirty="0" err="1">
                <a:solidFill>
                  <a:schemeClr val="tx1"/>
                </a:solidFill>
              </a:rPr>
              <a:t>Abbafati</a:t>
            </a:r>
            <a:r>
              <a:rPr lang="en-US" sz="2000" dirty="0">
                <a:solidFill>
                  <a:schemeClr val="tx1"/>
                </a:solidFill>
              </a:rPr>
              <a:t>, C., Abbas, K. M., </a:t>
            </a:r>
            <a:r>
              <a:rPr lang="en-US" sz="2000" dirty="0" err="1">
                <a:solidFill>
                  <a:schemeClr val="tx1"/>
                </a:solidFill>
              </a:rPr>
              <a:t>Abbasi-Kangevari</a:t>
            </a:r>
            <a:r>
              <a:rPr lang="en-US" sz="2000" dirty="0">
                <a:solidFill>
                  <a:schemeClr val="tx1"/>
                </a:solidFill>
              </a:rPr>
              <a:t>, M., ... &amp; </a:t>
            </a:r>
            <a:r>
              <a:rPr lang="en-US" sz="2000" dirty="0" err="1">
                <a:solidFill>
                  <a:schemeClr val="tx1"/>
                </a:solidFill>
              </a:rPr>
              <a:t>Borzouei</a:t>
            </a:r>
            <a:r>
              <a:rPr lang="en-US" sz="2000" dirty="0">
                <a:solidFill>
                  <a:schemeClr val="tx1"/>
                </a:solidFill>
              </a:rPr>
              <a:t>, S. (2020). Global burden of 87 risk factors in 204 countries and territories, 1990–2019: a systematic analysis for the Global Burden of Disease Study 2019. The lancet, 396(10258), 1223-1249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World Health Organization. (2022). Nutrition. Retrieved </a:t>
            </a:r>
            <a:r>
              <a:rPr lang="en-US" sz="2000" dirty="0" smtClean="0">
                <a:solidFill>
                  <a:schemeClr val="tx1"/>
                </a:solidFill>
              </a:rPr>
              <a:t>from https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smtClean="0">
                <a:solidFill>
                  <a:schemeClr val="tx1"/>
                </a:solidFill>
              </a:rPr>
              <a:t>www.who.int/health-topics/nutrition#tab=tab_1.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/>
                </a:solidFill>
              </a:rPr>
              <a:t>Vaezghasemi</a:t>
            </a:r>
            <a:r>
              <a:rPr lang="en-US" sz="2000" dirty="0">
                <a:solidFill>
                  <a:schemeClr val="tx1"/>
                </a:solidFill>
              </a:rPr>
              <a:t> M, </a:t>
            </a:r>
            <a:r>
              <a:rPr lang="en-US" sz="2000" dirty="0" err="1">
                <a:solidFill>
                  <a:schemeClr val="tx1"/>
                </a:solidFill>
              </a:rPr>
              <a:t>Öhman</a:t>
            </a:r>
            <a:r>
              <a:rPr lang="en-US" sz="2000" dirty="0">
                <a:solidFill>
                  <a:schemeClr val="tx1"/>
                </a:solidFill>
              </a:rPr>
              <a:t> A, Eriksson M </a:t>
            </a:r>
            <a:r>
              <a:rPr lang="en-US" sz="2000" i="1" dirty="0">
                <a:solidFill>
                  <a:schemeClr val="tx1"/>
                </a:solidFill>
              </a:rPr>
              <a:t>et al.</a:t>
            </a:r>
            <a:r>
              <a:rPr lang="en-US" sz="2000" dirty="0">
                <a:solidFill>
                  <a:schemeClr val="tx1"/>
                </a:solidFill>
              </a:rPr>
              <a:t> The Effect of Gender and Social Capital on the Dual Burden of Malnutrition: a Multilevel Study in Indonesia. </a:t>
            </a:r>
            <a:r>
              <a:rPr lang="en-US" sz="2000" i="1" dirty="0">
                <a:solidFill>
                  <a:schemeClr val="tx1"/>
                </a:solidFill>
              </a:rPr>
              <a:t>PLOS ONE</a:t>
            </a:r>
            <a:r>
              <a:rPr lang="en-US" sz="2000" dirty="0">
                <a:solidFill>
                  <a:schemeClr val="tx1"/>
                </a:solidFill>
              </a:rPr>
              <a:t> 2014; 9: (8)e103849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46" y="2561863"/>
            <a:ext cx="8851675" cy="178525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/>
              <a:t>Thanks</a:t>
            </a:r>
            <a:r>
              <a:rPr lang="en-US" sz="6000" b="1" cap="none" dirty="0" smtClean="0"/>
              <a:t>!</a:t>
            </a:r>
            <a:br>
              <a:rPr lang="en-US" sz="6000" b="1" cap="none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9772" y="581796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8628" y="4347120"/>
            <a:ext cx="6117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 you have any questions?</a:t>
            </a:r>
          </a:p>
          <a:p>
            <a:pPr algn="ctr"/>
            <a:r>
              <a:rPr lang="en-US" sz="2200" dirty="0" smtClean="0"/>
              <a:t>ext.shuvongkar@bracu.ac.bd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99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80" y="209331"/>
            <a:ext cx="8534401" cy="109920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/>
              <a:t>O</a:t>
            </a:r>
            <a:r>
              <a:rPr lang="en-US" sz="4800" b="1" cap="none" dirty="0" smtClean="0"/>
              <a:t>utline</a:t>
            </a:r>
            <a:endParaRPr lang="en-US" sz="48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2457901"/>
              </p:ext>
            </p:extLst>
          </p:nvPr>
        </p:nvGraphicFramePr>
        <p:xfrm>
          <a:off x="592093" y="1278807"/>
          <a:ext cx="11266050" cy="520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15898" y="60658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25" y="1767115"/>
            <a:ext cx="8534401" cy="2281600"/>
          </a:xfrm>
        </p:spPr>
        <p:txBody>
          <a:bodyPr anchor="ctr"/>
          <a:lstStyle/>
          <a:p>
            <a:pPr lvl="0"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 smtClean="0"/>
              <a:t>Background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78" y="195944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/>
              <a:t>Background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230" y="1457915"/>
            <a:ext cx="10972799" cy="47469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Both </a:t>
            </a:r>
            <a:r>
              <a:rPr lang="en-US" sz="2400" dirty="0" smtClean="0">
                <a:solidFill>
                  <a:schemeClr val="tx1"/>
                </a:solidFill>
              </a:rPr>
              <a:t>undernutrition and </a:t>
            </a:r>
            <a:r>
              <a:rPr lang="en-US" sz="2400" dirty="0" err="1" smtClean="0">
                <a:solidFill>
                  <a:schemeClr val="tx1"/>
                </a:solidFill>
              </a:rPr>
              <a:t>overnutrition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are among the top 10 leading risk factors for the global burden of diseases </a:t>
            </a:r>
            <a:r>
              <a:rPr lang="en-US" sz="2400" dirty="0" smtClean="0">
                <a:solidFill>
                  <a:schemeClr val="tx1"/>
                </a:solidFill>
              </a:rPr>
              <a:t>(Murray et al., 2019). 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Improved nutrition is associated with longer lifespan, healthy life, bolstered immune systems, and reduced </a:t>
            </a:r>
            <a:r>
              <a:rPr lang="en-US" sz="2400" dirty="0" smtClean="0">
                <a:solidFill>
                  <a:schemeClr val="tx1"/>
                </a:solidFill>
              </a:rPr>
              <a:t>susceptibility </a:t>
            </a:r>
            <a:r>
              <a:rPr lang="en-US" sz="2400" dirty="0">
                <a:solidFill>
                  <a:schemeClr val="tx1"/>
                </a:solidFill>
              </a:rPr>
              <a:t>to diabetes, cardiovascular and other non-communicable </a:t>
            </a:r>
            <a:r>
              <a:rPr lang="en-US" sz="2400" dirty="0" smtClean="0">
                <a:solidFill>
                  <a:schemeClr val="tx1"/>
                </a:solidFill>
              </a:rPr>
              <a:t>disease (WHO, 2022).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Both men and women have distinct nutrient requirements, although their overall nutritional needs are generally similar (</a:t>
            </a:r>
            <a:r>
              <a:rPr lang="en-US" sz="2400" dirty="0" err="1" smtClean="0">
                <a:solidFill>
                  <a:schemeClr val="tx1"/>
                </a:solidFill>
              </a:rPr>
              <a:t>Vaezghasemi</a:t>
            </a:r>
            <a:r>
              <a:rPr lang="en-US" sz="2400" dirty="0" smtClean="0">
                <a:solidFill>
                  <a:schemeClr val="tx1"/>
                </a:solidFill>
              </a:rPr>
              <a:t> et al., 2014).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0784" y="59134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195944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/>
              <a:t>Background (cont.)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134" y="1610316"/>
            <a:ext cx="10939388" cy="479048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Numerous studies worldwide, including in Bangladesh, predominantly focus </a:t>
            </a:r>
            <a:r>
              <a:rPr lang="en-US" sz="2400" dirty="0" smtClean="0">
                <a:solidFill>
                  <a:schemeClr val="tx1"/>
                </a:solidFill>
              </a:rPr>
              <a:t>on the nutritional status of women, children, and adolescents. 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There has been a noticeable gap in the exploration of nutritional aspects specific to adult men.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Moreover, most </a:t>
            </a:r>
            <a:r>
              <a:rPr lang="en-US" sz="2400" dirty="0">
                <a:solidFill>
                  <a:schemeClr val="tx1"/>
                </a:solidFill>
              </a:rPr>
              <a:t>studies related to nutrition group undernutrition and normal, or </a:t>
            </a:r>
            <a:r>
              <a:rPr lang="en-US" sz="2400" dirty="0" err="1">
                <a:solidFill>
                  <a:schemeClr val="tx1"/>
                </a:solidFill>
              </a:rPr>
              <a:t>overnutrition</a:t>
            </a:r>
            <a:r>
              <a:rPr lang="en-US" sz="2400" dirty="0">
                <a:solidFill>
                  <a:schemeClr val="tx1"/>
                </a:solidFill>
              </a:rPr>
              <a:t> and normal, together, which fails to reflect the true </a:t>
            </a:r>
            <a:r>
              <a:rPr lang="en-US" sz="2400" dirty="0" smtClean="0">
                <a:solidFill>
                  <a:schemeClr val="tx1"/>
                </a:solidFill>
              </a:rPr>
              <a:t>scenario.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5085" y="5747657"/>
            <a:ext cx="1076931" cy="653143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25" y="283029"/>
            <a:ext cx="8851675" cy="4027714"/>
          </a:xfrm>
        </p:spPr>
        <p:txBody>
          <a:bodyPr anchor="b"/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 smtClean="0"/>
              <a:t>Objectives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335" y="283029"/>
            <a:ext cx="9678987" cy="10878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4000" b="1" cap="none" dirty="0" smtClean="0">
                <a:sym typeface="Symbol" panose="05050102010706020507" pitchFamily="18" charset="2"/>
              </a:rPr>
              <a:t>Objectives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86" y="1698171"/>
            <a:ext cx="10503959" cy="49421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General objective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Investigate </a:t>
            </a:r>
            <a:r>
              <a:rPr lang="en-US" sz="2400" dirty="0"/>
              <a:t>the prevalence of nutritional status </a:t>
            </a:r>
            <a:r>
              <a:rPr lang="en-US" sz="2400" dirty="0" smtClean="0"/>
              <a:t>among </a:t>
            </a:r>
            <a:r>
              <a:rPr lang="en-US" sz="2400" dirty="0"/>
              <a:t>adult men in </a:t>
            </a:r>
            <a:r>
              <a:rPr lang="en-US" sz="2400" dirty="0" smtClean="0"/>
              <a:t>Bangladesh by </a:t>
            </a:r>
            <a:r>
              <a:rPr lang="en-US" sz="2400" dirty="0"/>
              <a:t>exploring </a:t>
            </a:r>
            <a:r>
              <a:rPr lang="en-US" sz="2400" dirty="0" smtClean="0"/>
              <a:t>nutritional determinants. </a:t>
            </a:r>
          </a:p>
          <a:p>
            <a:pPr lvl="2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Specific objectives</a:t>
            </a: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Identify covariates associated with </a:t>
            </a:r>
            <a:r>
              <a:rPr lang="en-US" sz="2400" dirty="0" smtClean="0"/>
              <a:t>nutritional status.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Examine the impact of various covariates on </a:t>
            </a:r>
            <a:r>
              <a:rPr lang="en-US" sz="2400" dirty="0"/>
              <a:t>nutritional </a:t>
            </a:r>
            <a:r>
              <a:rPr lang="en-US" sz="2400" dirty="0" smtClean="0"/>
              <a:t>status.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25" y="283029"/>
            <a:ext cx="8851675" cy="4027714"/>
          </a:xfrm>
        </p:spPr>
        <p:txBody>
          <a:bodyPr anchor="b"/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 </a:t>
            </a:r>
            <a:r>
              <a:rPr lang="en-US" sz="6000" b="1" cap="none" dirty="0" smtClean="0"/>
              <a:t>Methods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414F3-C833-4395-8C69-0E806C5181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Cambria Math</vt:lpstr>
      <vt:lpstr>Georgia</vt:lpstr>
      <vt:lpstr>Georgia (Body)</vt:lpstr>
      <vt:lpstr>Georgia (Headings)</vt:lpstr>
      <vt:lpstr>Georgia(body)</vt:lpstr>
      <vt:lpstr>Symbol</vt:lpstr>
      <vt:lpstr>Wingdings</vt:lpstr>
      <vt:lpstr>Wingdings 3</vt:lpstr>
      <vt:lpstr>Slice</vt:lpstr>
      <vt:lpstr>Exploring nutritional status determinants among adult men in Bangladesh: A multinomial logistic regression approach</vt:lpstr>
      <vt:lpstr>Our Team</vt:lpstr>
      <vt:lpstr>Outline</vt:lpstr>
      <vt:lpstr> Background </vt:lpstr>
      <vt:lpstr> Background</vt:lpstr>
      <vt:lpstr> Background (cont.)</vt:lpstr>
      <vt:lpstr> Objectives  </vt:lpstr>
      <vt:lpstr> Objectives</vt:lpstr>
      <vt:lpstr> Methods  </vt:lpstr>
      <vt:lpstr> Methodology</vt:lpstr>
      <vt:lpstr> Methods (cont.)</vt:lpstr>
      <vt:lpstr> Methods (cont.)</vt:lpstr>
      <vt:lpstr> Results  </vt:lpstr>
      <vt:lpstr>Results</vt:lpstr>
      <vt:lpstr>Results</vt:lpstr>
      <vt:lpstr>Results</vt:lpstr>
      <vt:lpstr> Strengths &amp;      Limitations   </vt:lpstr>
      <vt:lpstr> Strengths</vt:lpstr>
      <vt:lpstr> Limitations</vt:lpstr>
      <vt:lpstr> Conclusion  </vt:lpstr>
      <vt:lpstr> Conclusion</vt:lpstr>
      <vt:lpstr> References</vt:lpstr>
      <vt:lpstr> Thanks!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2024-12-12T20:04:04Z</dcterms:created>
  <dcterms:modified xsi:type="dcterms:W3CDTF">2024-12-24T19:57:57Z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