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4" r:id="rId11"/>
    <p:sldId id="416" r:id="rId12"/>
    <p:sldId id="415" r:id="rId13"/>
    <p:sldId id="429" r:id="rId14"/>
    <p:sldId id="417" r:id="rId15"/>
    <p:sldId id="418" r:id="rId16"/>
    <p:sldId id="424" r:id="rId17"/>
    <p:sldId id="423" r:id="rId18"/>
    <p:sldId id="425" r:id="rId19"/>
    <p:sldId id="426" r:id="rId20"/>
    <p:sldId id="427" r:id="rId21"/>
    <p:sldId id="428" r:id="rId22"/>
    <p:sldId id="405" r:id="rId23"/>
    <p:sldId id="363" r:id="rId24"/>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6/1/2024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6/1/2024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6/1/2024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five steps of constructing a frequency distribution table for quantitative data</a:t>
                </a:r>
              </a:p>
              <a:p>
                <a:pPr algn="just"/>
                <a:endParaRPr lang="en-US" sz="3200" dirty="0"/>
              </a:p>
              <a:p>
                <a:pPr marL="514350" indent="-514350" algn="just">
                  <a:buFont typeface="+mj-lt"/>
                  <a:buAutoNum type="arabicPeriod"/>
                </a:pPr>
                <a:r>
                  <a:rPr lang="en-US" sz="3200" dirty="0"/>
                  <a:t>Choose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oMath>
                </a14:m>
                <a:r>
                  <a:rPr lang="en-US" sz="3200" dirty="0"/>
                  <a:t>)</a:t>
                </a:r>
              </a:p>
              <a:p>
                <a:pPr marL="514350" indent="-514350" algn="just">
                  <a:buFont typeface="+mj-lt"/>
                  <a:buAutoNum type="arabicPeriod"/>
                </a:pPr>
                <a:r>
                  <a:rPr lang="en-US" sz="3200" dirty="0"/>
                  <a:t>Class interval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𝐻𝑖𝑔h𝑒𝑠𝑡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𝐿𝑜𝑤𝑒𝑠𝑡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num>
                      <m:den>
                        <m:r>
                          <a:rPr lang="en-US" sz="3200" b="0" i="1" smtClean="0">
                            <a:latin typeface="Cambria Math" panose="02040503050406030204" pitchFamily="18" charset="0"/>
                          </a:rPr>
                          <m:t>𝑘</m:t>
                        </m:r>
                      </m:den>
                    </m:f>
                  </m:oMath>
                </a14:m>
                <a:r>
                  <a:rPr lang="en-US" sz="3200" dirty="0"/>
                  <a:t>)</a:t>
                </a:r>
              </a:p>
              <a:p>
                <a:pPr marL="514350" indent="-514350" algn="just">
                  <a:buFont typeface="+mj-lt"/>
                  <a:buAutoNum type="arabicPeriod"/>
                </a:pPr>
                <a:r>
                  <a:rPr lang="en-US" sz="3200" dirty="0"/>
                  <a:t>Set the individual class/class limits</a:t>
                </a:r>
              </a:p>
              <a:p>
                <a:pPr marL="514350" indent="-514350" algn="just">
                  <a:buFont typeface="+mj-lt"/>
                  <a:buAutoNum type="arabicPeriod"/>
                </a:pPr>
                <a:r>
                  <a:rPr lang="en-US" sz="3200" dirty="0"/>
                  <a:t>Tally</a:t>
                </a:r>
              </a:p>
              <a:p>
                <a:pPr marL="514350" indent="-514350" algn="just">
                  <a:buFont typeface="+mj-lt"/>
                  <a:buAutoNum type="arabicPeriod"/>
                </a:pPr>
                <a:r>
                  <a:rPr lang="en-US" sz="3200" dirty="0"/>
                  <a:t>Frequency</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b="-1587"/>
                </a:stretch>
              </a:blipFill>
            </p:spPr>
            <p:txBody>
              <a:bodyPr/>
              <a:lstStyle/>
              <a:p>
                <a:r>
                  <a:rPr lang="en-US">
                    <a:noFill/>
                  </a:rPr>
                  <a:t> </a:t>
                </a:r>
              </a:p>
            </p:txBody>
          </p:sp>
        </mc:Fallback>
      </mc:AlternateContent>
    </p:spTree>
    <p:extLst>
      <p:ext uri="{BB962C8B-B14F-4D97-AF65-F5344CB8AC3E}">
        <p14:creationId xmlns:p14="http://schemas.microsoft.com/office/powerpoint/2010/main" val="120858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Hypothetical data set:</a:t>
                </a:r>
              </a:p>
              <a:p>
                <a:pPr marL="0" indent="0" algn="ctr">
                  <a:buNone/>
                </a:pPr>
                <a:r>
                  <a:rPr lang="en-US" sz="3200" dirty="0"/>
                  <a:t>17, 8, 12, 19, 14, 5, 10, 15, 7, 18, 11, 16, 8</a:t>
                </a:r>
              </a:p>
              <a:p>
                <a:pPr marL="0" indent="0">
                  <a:buNone/>
                </a:pPr>
                <a:endParaRPr lang="en-US" sz="3200" dirty="0"/>
              </a:p>
              <a:p>
                <a:pPr marL="0" indent="0">
                  <a:buNone/>
                </a:pPr>
                <a:r>
                  <a:rPr lang="en-US" sz="3200" dirty="0"/>
                  <a:t>Here,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13</m:t>
                        </m:r>
                      </m:e>
                    </m:rad>
                    <m:r>
                      <a:rPr lang="en-US" sz="3200" b="0" i="1" smtClean="0">
                        <a:latin typeface="Cambria Math" panose="02040503050406030204" pitchFamily="18" charset="0"/>
                      </a:rPr>
                      <m:t>=3.6</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4</m:t>
                    </m:r>
                  </m:oMath>
                </a14:m>
                <a:endParaRPr lang="en-US" sz="3200" dirty="0"/>
              </a:p>
              <a:p>
                <a:pPr marL="0" indent="0">
                  <a:buNone/>
                </a:pPr>
                <a:r>
                  <a:rPr lang="en-US" sz="3200" dirty="0"/>
                  <a:t>Class interval is,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𝐿</m:t>
                        </m:r>
                      </m:num>
                      <m:den>
                        <m:r>
                          <a:rPr lang="en-US" sz="3200" b="0" i="1" smtClean="0">
                            <a:latin typeface="Cambria Math" panose="02040503050406030204" pitchFamily="18" charset="0"/>
                          </a:rPr>
                          <m:t>𝐾</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19−</m:t>
                        </m:r>
                        <m:r>
                          <a:rPr lang="en-US" sz="3200" b="0" i="1" smtClean="0">
                            <a:latin typeface="Cambria Math" panose="02040503050406030204" pitchFamily="18" charset="0"/>
                          </a:rPr>
                          <m:t>5</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=3.5~4</m:t>
                    </m:r>
                  </m:oMath>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067576067"/>
              </p:ext>
            </p:extLst>
          </p:nvPr>
        </p:nvGraphicFramePr>
        <p:xfrm>
          <a:off x="2587690" y="5678195"/>
          <a:ext cx="9753600" cy="210312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306446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monthly income (in thousand taka) of 30 randomly selected families-</a:t>
            </a:r>
          </a:p>
          <a:p>
            <a:pPr marL="0" indent="0" algn="ctr">
              <a:buNone/>
            </a:pPr>
            <a:r>
              <a:rPr lang="en-US" sz="3200" dirty="0"/>
              <a:t>30, 40, 5, 110, 11, 15, 55, 20, 120, 45, 30, 47, 52, 68, 105, 62, 52, 98, 76, 85, 83, 91, 49, 38, 57, 27, 23, 42, 9, 65</a:t>
            </a:r>
          </a:p>
        </p:txBody>
      </p:sp>
    </p:spTree>
    <p:extLst>
      <p:ext uri="{BB962C8B-B14F-4D97-AF65-F5344CB8AC3E}">
        <p14:creationId xmlns:p14="http://schemas.microsoft.com/office/powerpoint/2010/main" val="14451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3413990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1230108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577144300"/>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67558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8610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214533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2567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375310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159437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1211</TotalTime>
  <Words>788</Words>
  <Application>Microsoft Office PowerPoint</Application>
  <PresentationFormat>Custom</PresentationFormat>
  <Paragraphs>333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FD for Quantitative</vt:lpstr>
      <vt:lpstr>Class Work</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913</cp:revision>
  <dcterms:created xsi:type="dcterms:W3CDTF">2023-10-05T14:06:45Z</dcterms:created>
  <dcterms:modified xsi:type="dcterms:W3CDTF">2024-06-01T09:42:40Z</dcterms:modified>
</cp:coreProperties>
</file>