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6" r:id="rId11"/>
    <p:sldId id="430" r:id="rId12"/>
    <p:sldId id="415" r:id="rId13"/>
    <p:sldId id="431" r:id="rId14"/>
    <p:sldId id="432" r:id="rId15"/>
    <p:sldId id="434" r:id="rId16"/>
    <p:sldId id="433" r:id="rId17"/>
    <p:sldId id="436" r:id="rId18"/>
    <p:sldId id="435" r:id="rId19"/>
    <p:sldId id="437" r:id="rId20"/>
    <p:sldId id="438" r:id="rId21"/>
    <p:sldId id="427" r:id="rId22"/>
    <p:sldId id="428" r:id="rId23"/>
    <p:sldId id="405" r:id="rId24"/>
    <p:sldId id="363" r:id="rId25"/>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2/10/2025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2800" dirty="0"/>
                  <a:t>Data set of exam score:</a:t>
                </a:r>
              </a:p>
              <a:p>
                <a:pPr marL="0" indent="0" algn="ctr">
                  <a:buNone/>
                </a:pPr>
                <a:r>
                  <a:rPr lang="en-US" sz="2800" dirty="0"/>
                  <a:t>39, 37, 43, 27, 59, 30, 34, 41, 35, 49,</a:t>
                </a:r>
              </a:p>
              <a:p>
                <a:pPr marL="0" indent="0" algn="ctr">
                  <a:buNone/>
                </a:pPr>
                <a:r>
                  <a:rPr lang="en-US" sz="2800" dirty="0"/>
                  <a:t>78, 58, 48, 64, 34, 54, 37, 70, 65, 36</a:t>
                </a:r>
              </a:p>
              <a:p>
                <a:pPr marL="0" indent="0">
                  <a:buNone/>
                </a:pPr>
                <a:endParaRPr lang="en-US" sz="2800" dirty="0"/>
              </a:p>
              <a:p>
                <a:pPr marL="0" indent="0">
                  <a:buNone/>
                </a:pPr>
                <a:r>
                  <a:rPr lang="en-US" sz="2800" dirty="0"/>
                  <a:t>Number of class </a:t>
                </a:r>
                <a14:m>
                  <m:oMath xmlns:m="http://schemas.openxmlformats.org/officeDocument/2006/math">
                    <m:r>
                      <m:rPr>
                        <m:sty m:val="p"/>
                      </m:rPr>
                      <a:rPr lang="en-US" sz="2800" b="0" i="0" smtClean="0">
                        <a:latin typeface="Cambria Math" panose="02040503050406030204" pitchFamily="18" charset="0"/>
                      </a:rPr>
                      <m:t>k</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𝐻</m:t>
                        </m:r>
                        <m:r>
                          <a:rPr lang="en-US" sz="2800" b="0" i="1" smtClean="0">
                            <a:latin typeface="Cambria Math" panose="02040503050406030204" pitchFamily="18" charset="0"/>
                          </a:rPr>
                          <m:t>−</m:t>
                        </m:r>
                        <m:r>
                          <a:rPr lang="en-US" sz="2800" b="0" i="1" smtClean="0">
                            <a:latin typeface="Cambria Math" panose="02040503050406030204" pitchFamily="18" charset="0"/>
                          </a:rPr>
                          <m:t>𝐿</m:t>
                        </m:r>
                      </m:num>
                      <m:den>
                        <m:r>
                          <a:rPr lang="en-US" sz="2800" b="0" i="1" smtClean="0">
                            <a:latin typeface="Cambria Math" panose="02040503050406030204" pitchFamily="18" charset="0"/>
                          </a:rPr>
                          <m:t>𝐾</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78</m:t>
                        </m:r>
                        <m:r>
                          <a:rPr lang="en-US" sz="2800" b="0" i="1" smtClean="0">
                            <a:latin typeface="Cambria Math" panose="02040503050406030204" pitchFamily="18" charset="0"/>
                          </a:rPr>
                          <m:t>−</m:t>
                        </m:r>
                        <m:r>
                          <a:rPr lang="en-US" sz="2800" b="0" i="1" smtClean="0">
                            <a:latin typeface="Cambria Math" panose="02040503050406030204" pitchFamily="18" charset="0"/>
                          </a:rPr>
                          <m:t>27</m:t>
                        </m:r>
                      </m:num>
                      <m:den>
                        <m:r>
                          <a:rPr lang="en-US" sz="2800" b="0" i="1" smtClean="0">
                            <a:latin typeface="Cambria Math" panose="02040503050406030204" pitchFamily="18" charset="0"/>
                          </a:rPr>
                          <m:t>10</m:t>
                        </m:r>
                      </m:den>
                    </m:f>
                    <m:r>
                      <a:rPr lang="en-US" sz="2800" b="0" i="1" smtClean="0">
                        <a:latin typeface="Cambria Math" panose="02040503050406030204" pitchFamily="18" charset="0"/>
                      </a:rPr>
                      <m:t>=</m:t>
                    </m:r>
                    <m:r>
                      <a:rPr lang="en-US" sz="2800" b="0" i="1" smtClean="0">
                        <a:latin typeface="Cambria Math" panose="02040503050406030204" pitchFamily="18" charset="0"/>
                      </a:rPr>
                      <m:t>5.1</m:t>
                    </m:r>
                    <m:r>
                      <a:rPr lang="en-US" sz="2800" b="0" i="1" smtClean="0">
                        <a:latin typeface="Cambria Math" panose="02040503050406030204" pitchFamily="18" charset="0"/>
                      </a:rPr>
                      <m:t>~</m:t>
                    </m:r>
                    <m:r>
                      <a:rPr lang="en-US" sz="2800" b="0" i="1" smtClean="0">
                        <a:latin typeface="Cambria Math" panose="02040503050406030204" pitchFamily="18" charset="0"/>
                      </a:rPr>
                      <m:t>6</m:t>
                    </m:r>
                  </m:oMath>
                </a14:m>
                <a:endParaRPr lang="en-US" sz="28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029" t="-195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361763458"/>
              </p:ext>
            </p:extLst>
          </p:nvPr>
        </p:nvGraphicFramePr>
        <p:xfrm>
          <a:off x="2438024" y="5187762"/>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trike="sngStrike" dirty="0">
                          <a:solidFill>
                            <a:sysClr val="windowText" lastClr="000000"/>
                          </a:solidFill>
                        </a:rPr>
                        <a:t>||||</a:t>
                      </a:r>
                      <a:r>
                        <a:rPr lang="en-US" dirty="0">
                          <a:solidFill>
                            <a:sysClr val="windowText" lastClr="000000"/>
                          </a:solidFill>
                        </a:rPr>
                        <a:t>|</a:t>
                      </a:r>
                      <a:endParaRPr lang="en-US"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370840">
                <a:tc>
                  <a:txBody>
                    <a:bodyPr/>
                    <a:lstStyle/>
                    <a:p>
                      <a:pPr algn="ctr"/>
                      <a:r>
                        <a:rPr lang="en-US"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370840">
                <a:tc>
                  <a:txBody>
                    <a:bodyPr/>
                    <a:lstStyle/>
                    <a:p>
                      <a:pPr algn="ctr"/>
                      <a:r>
                        <a:rPr lang="en-US"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
        <p:nvSpPr>
          <p:cNvPr id="6" name="TextBox 5">
            <a:extLst>
              <a:ext uri="{FF2B5EF4-FFF2-40B4-BE49-F238E27FC236}">
                <a16:creationId xmlns:a16="http://schemas.microsoft.com/office/drawing/2014/main" id="{E50CDE14-AF66-8B74-3848-21BB70B64125}"/>
              </a:ext>
            </a:extLst>
          </p:cNvPr>
          <p:cNvSpPr txBox="1"/>
          <p:nvPr/>
        </p:nvSpPr>
        <p:spPr>
          <a:xfrm>
            <a:off x="1096529" y="3723444"/>
            <a:ext cx="10126490" cy="523220"/>
          </a:xfrm>
          <a:custGeom>
            <a:avLst/>
            <a:gdLst>
              <a:gd name="connsiteX0" fmla="*/ 0 w 10126490"/>
              <a:gd name="connsiteY0" fmla="*/ 0 h 523220"/>
              <a:gd name="connsiteX1" fmla="*/ 393146 w 10126490"/>
              <a:gd name="connsiteY1" fmla="*/ 0 h 523220"/>
              <a:gd name="connsiteX2" fmla="*/ 887557 w 10126490"/>
              <a:gd name="connsiteY2" fmla="*/ 0 h 523220"/>
              <a:gd name="connsiteX3" fmla="*/ 1381968 w 10126490"/>
              <a:gd name="connsiteY3" fmla="*/ 0 h 523220"/>
              <a:gd name="connsiteX4" fmla="*/ 1775114 w 10126490"/>
              <a:gd name="connsiteY4" fmla="*/ 0 h 523220"/>
              <a:gd name="connsiteX5" fmla="*/ 2573320 w 10126490"/>
              <a:gd name="connsiteY5" fmla="*/ 0 h 523220"/>
              <a:gd name="connsiteX6" fmla="*/ 2865201 w 10126490"/>
              <a:gd name="connsiteY6" fmla="*/ 0 h 523220"/>
              <a:gd name="connsiteX7" fmla="*/ 3663407 w 10126490"/>
              <a:gd name="connsiteY7" fmla="*/ 0 h 523220"/>
              <a:gd name="connsiteX8" fmla="*/ 4259083 w 10126490"/>
              <a:gd name="connsiteY8" fmla="*/ 0 h 523220"/>
              <a:gd name="connsiteX9" fmla="*/ 4956023 w 10126490"/>
              <a:gd name="connsiteY9" fmla="*/ 0 h 523220"/>
              <a:gd name="connsiteX10" fmla="*/ 5349169 w 10126490"/>
              <a:gd name="connsiteY10" fmla="*/ 0 h 523220"/>
              <a:gd name="connsiteX11" fmla="*/ 5843580 w 10126490"/>
              <a:gd name="connsiteY11" fmla="*/ 0 h 523220"/>
              <a:gd name="connsiteX12" fmla="*/ 6641786 w 10126490"/>
              <a:gd name="connsiteY12" fmla="*/ 0 h 523220"/>
              <a:gd name="connsiteX13" fmla="*/ 7237462 w 10126490"/>
              <a:gd name="connsiteY13" fmla="*/ 0 h 523220"/>
              <a:gd name="connsiteX14" fmla="*/ 7934403 w 10126490"/>
              <a:gd name="connsiteY14" fmla="*/ 0 h 523220"/>
              <a:gd name="connsiteX15" fmla="*/ 8428814 w 10126490"/>
              <a:gd name="connsiteY15" fmla="*/ 0 h 523220"/>
              <a:gd name="connsiteX16" fmla="*/ 9024490 w 10126490"/>
              <a:gd name="connsiteY16" fmla="*/ 0 h 523220"/>
              <a:gd name="connsiteX17" fmla="*/ 10126490 w 10126490"/>
              <a:gd name="connsiteY17" fmla="*/ 0 h 523220"/>
              <a:gd name="connsiteX18" fmla="*/ 10126490 w 10126490"/>
              <a:gd name="connsiteY18" fmla="*/ 523220 h 523220"/>
              <a:gd name="connsiteX19" fmla="*/ 9328284 w 10126490"/>
              <a:gd name="connsiteY19" fmla="*/ 523220 h 523220"/>
              <a:gd name="connsiteX20" fmla="*/ 8935138 w 10126490"/>
              <a:gd name="connsiteY20" fmla="*/ 523220 h 523220"/>
              <a:gd name="connsiteX21" fmla="*/ 8339462 w 10126490"/>
              <a:gd name="connsiteY21" fmla="*/ 523220 h 523220"/>
              <a:gd name="connsiteX22" fmla="*/ 7946316 w 10126490"/>
              <a:gd name="connsiteY22" fmla="*/ 523220 h 523220"/>
              <a:gd name="connsiteX23" fmla="*/ 7654435 w 10126490"/>
              <a:gd name="connsiteY23" fmla="*/ 523220 h 523220"/>
              <a:gd name="connsiteX24" fmla="*/ 6957494 w 10126490"/>
              <a:gd name="connsiteY24" fmla="*/ 523220 h 523220"/>
              <a:gd name="connsiteX25" fmla="*/ 6463083 w 10126490"/>
              <a:gd name="connsiteY25" fmla="*/ 523220 h 523220"/>
              <a:gd name="connsiteX26" fmla="*/ 6069937 w 10126490"/>
              <a:gd name="connsiteY26" fmla="*/ 523220 h 523220"/>
              <a:gd name="connsiteX27" fmla="*/ 5778056 w 10126490"/>
              <a:gd name="connsiteY27" fmla="*/ 523220 h 523220"/>
              <a:gd name="connsiteX28" fmla="*/ 5283645 w 10126490"/>
              <a:gd name="connsiteY28" fmla="*/ 523220 h 523220"/>
              <a:gd name="connsiteX29" fmla="*/ 4991764 w 10126490"/>
              <a:gd name="connsiteY29" fmla="*/ 523220 h 523220"/>
              <a:gd name="connsiteX30" fmla="*/ 4497353 w 10126490"/>
              <a:gd name="connsiteY30" fmla="*/ 523220 h 523220"/>
              <a:gd name="connsiteX31" fmla="*/ 3800412 w 10126490"/>
              <a:gd name="connsiteY31" fmla="*/ 523220 h 523220"/>
              <a:gd name="connsiteX32" fmla="*/ 3103471 w 10126490"/>
              <a:gd name="connsiteY32" fmla="*/ 523220 h 523220"/>
              <a:gd name="connsiteX33" fmla="*/ 2507795 w 10126490"/>
              <a:gd name="connsiteY33" fmla="*/ 523220 h 523220"/>
              <a:gd name="connsiteX34" fmla="*/ 2114649 w 10126490"/>
              <a:gd name="connsiteY34" fmla="*/ 523220 h 523220"/>
              <a:gd name="connsiteX35" fmla="*/ 1822768 w 10126490"/>
              <a:gd name="connsiteY35" fmla="*/ 523220 h 523220"/>
              <a:gd name="connsiteX36" fmla="*/ 1429622 w 10126490"/>
              <a:gd name="connsiteY36" fmla="*/ 523220 h 523220"/>
              <a:gd name="connsiteX37" fmla="*/ 935211 w 10126490"/>
              <a:gd name="connsiteY37" fmla="*/ 523220 h 523220"/>
              <a:gd name="connsiteX38" fmla="*/ 0 w 10126490"/>
              <a:gd name="connsiteY38" fmla="*/ 523220 h 523220"/>
              <a:gd name="connsiteX39" fmla="*/ 0 w 10126490"/>
              <a:gd name="connsiteY3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126490" h="523220" fill="none" extrusionOk="0">
                <a:moveTo>
                  <a:pt x="0" y="0"/>
                </a:moveTo>
                <a:cubicBezTo>
                  <a:pt x="181492" y="-36502"/>
                  <a:pt x="311883" y="2469"/>
                  <a:pt x="393146" y="0"/>
                </a:cubicBezTo>
                <a:cubicBezTo>
                  <a:pt x="474409" y="-2469"/>
                  <a:pt x="769337" y="32057"/>
                  <a:pt x="887557" y="0"/>
                </a:cubicBezTo>
                <a:cubicBezTo>
                  <a:pt x="1005777" y="-32057"/>
                  <a:pt x="1208737" y="58537"/>
                  <a:pt x="1381968" y="0"/>
                </a:cubicBezTo>
                <a:cubicBezTo>
                  <a:pt x="1555199" y="-58537"/>
                  <a:pt x="1594861" y="44135"/>
                  <a:pt x="1775114" y="0"/>
                </a:cubicBezTo>
                <a:cubicBezTo>
                  <a:pt x="1955367" y="-44135"/>
                  <a:pt x="2349234" y="33985"/>
                  <a:pt x="2573320" y="0"/>
                </a:cubicBezTo>
                <a:cubicBezTo>
                  <a:pt x="2797406" y="-33985"/>
                  <a:pt x="2743416" y="2038"/>
                  <a:pt x="2865201" y="0"/>
                </a:cubicBezTo>
                <a:cubicBezTo>
                  <a:pt x="2986986" y="-2038"/>
                  <a:pt x="3442530" y="38700"/>
                  <a:pt x="3663407" y="0"/>
                </a:cubicBezTo>
                <a:cubicBezTo>
                  <a:pt x="3884284" y="-38700"/>
                  <a:pt x="4032348" y="67152"/>
                  <a:pt x="4259083" y="0"/>
                </a:cubicBezTo>
                <a:cubicBezTo>
                  <a:pt x="4485818" y="-67152"/>
                  <a:pt x="4658597" y="78756"/>
                  <a:pt x="4956023" y="0"/>
                </a:cubicBezTo>
                <a:cubicBezTo>
                  <a:pt x="5253449" y="-78756"/>
                  <a:pt x="5161370" y="31829"/>
                  <a:pt x="5349169" y="0"/>
                </a:cubicBezTo>
                <a:cubicBezTo>
                  <a:pt x="5536968" y="-31829"/>
                  <a:pt x="5599233" y="48763"/>
                  <a:pt x="5843580" y="0"/>
                </a:cubicBezTo>
                <a:cubicBezTo>
                  <a:pt x="6087927" y="-48763"/>
                  <a:pt x="6307542" y="2114"/>
                  <a:pt x="6641786" y="0"/>
                </a:cubicBezTo>
                <a:cubicBezTo>
                  <a:pt x="6976030" y="-2114"/>
                  <a:pt x="6968274" y="13375"/>
                  <a:pt x="7237462" y="0"/>
                </a:cubicBezTo>
                <a:cubicBezTo>
                  <a:pt x="7506650" y="-13375"/>
                  <a:pt x="7679666" y="77044"/>
                  <a:pt x="7934403" y="0"/>
                </a:cubicBezTo>
                <a:cubicBezTo>
                  <a:pt x="8189140" y="-77044"/>
                  <a:pt x="8204593" y="39896"/>
                  <a:pt x="8428814" y="0"/>
                </a:cubicBezTo>
                <a:cubicBezTo>
                  <a:pt x="8653035" y="-39896"/>
                  <a:pt x="8789080" y="67980"/>
                  <a:pt x="9024490" y="0"/>
                </a:cubicBezTo>
                <a:cubicBezTo>
                  <a:pt x="9259900" y="-67980"/>
                  <a:pt x="9683159" y="101687"/>
                  <a:pt x="10126490" y="0"/>
                </a:cubicBezTo>
                <a:cubicBezTo>
                  <a:pt x="10160784" y="162310"/>
                  <a:pt x="10077025" y="274439"/>
                  <a:pt x="10126490" y="523220"/>
                </a:cubicBezTo>
                <a:cubicBezTo>
                  <a:pt x="9883180" y="578058"/>
                  <a:pt x="9619252" y="497197"/>
                  <a:pt x="9328284" y="523220"/>
                </a:cubicBezTo>
                <a:cubicBezTo>
                  <a:pt x="9037316" y="549243"/>
                  <a:pt x="9080076" y="506584"/>
                  <a:pt x="8935138" y="523220"/>
                </a:cubicBezTo>
                <a:cubicBezTo>
                  <a:pt x="8790200" y="539856"/>
                  <a:pt x="8593823" y="467570"/>
                  <a:pt x="8339462" y="523220"/>
                </a:cubicBezTo>
                <a:cubicBezTo>
                  <a:pt x="8085101" y="578870"/>
                  <a:pt x="8037182" y="505071"/>
                  <a:pt x="7946316" y="523220"/>
                </a:cubicBezTo>
                <a:cubicBezTo>
                  <a:pt x="7855450" y="541369"/>
                  <a:pt x="7794055" y="503615"/>
                  <a:pt x="7654435" y="523220"/>
                </a:cubicBezTo>
                <a:cubicBezTo>
                  <a:pt x="7514815" y="542825"/>
                  <a:pt x="7109173" y="467452"/>
                  <a:pt x="6957494" y="523220"/>
                </a:cubicBezTo>
                <a:cubicBezTo>
                  <a:pt x="6805815" y="578988"/>
                  <a:pt x="6651115" y="492735"/>
                  <a:pt x="6463083" y="523220"/>
                </a:cubicBezTo>
                <a:cubicBezTo>
                  <a:pt x="6275051" y="553705"/>
                  <a:pt x="6193764" y="477542"/>
                  <a:pt x="6069937" y="523220"/>
                </a:cubicBezTo>
                <a:cubicBezTo>
                  <a:pt x="5946110" y="568898"/>
                  <a:pt x="5873111" y="503530"/>
                  <a:pt x="5778056" y="523220"/>
                </a:cubicBezTo>
                <a:cubicBezTo>
                  <a:pt x="5683001" y="542910"/>
                  <a:pt x="5447813" y="490768"/>
                  <a:pt x="5283645" y="523220"/>
                </a:cubicBezTo>
                <a:cubicBezTo>
                  <a:pt x="5119477" y="555672"/>
                  <a:pt x="5089351" y="495617"/>
                  <a:pt x="4991764" y="523220"/>
                </a:cubicBezTo>
                <a:cubicBezTo>
                  <a:pt x="4894177" y="550823"/>
                  <a:pt x="4705034" y="487994"/>
                  <a:pt x="4497353" y="523220"/>
                </a:cubicBezTo>
                <a:cubicBezTo>
                  <a:pt x="4289672" y="558446"/>
                  <a:pt x="4021952" y="458326"/>
                  <a:pt x="3800412" y="523220"/>
                </a:cubicBezTo>
                <a:cubicBezTo>
                  <a:pt x="3578872" y="588114"/>
                  <a:pt x="3262399" y="442312"/>
                  <a:pt x="3103471" y="523220"/>
                </a:cubicBezTo>
                <a:cubicBezTo>
                  <a:pt x="2944543" y="604128"/>
                  <a:pt x="2709486" y="491367"/>
                  <a:pt x="2507795" y="523220"/>
                </a:cubicBezTo>
                <a:cubicBezTo>
                  <a:pt x="2306104" y="555073"/>
                  <a:pt x="2240979" y="515325"/>
                  <a:pt x="2114649" y="523220"/>
                </a:cubicBezTo>
                <a:cubicBezTo>
                  <a:pt x="1988319" y="531115"/>
                  <a:pt x="1893279" y="519243"/>
                  <a:pt x="1822768" y="523220"/>
                </a:cubicBezTo>
                <a:cubicBezTo>
                  <a:pt x="1752257" y="527197"/>
                  <a:pt x="1625880" y="520014"/>
                  <a:pt x="1429622" y="523220"/>
                </a:cubicBezTo>
                <a:cubicBezTo>
                  <a:pt x="1233364" y="526426"/>
                  <a:pt x="1156933" y="471538"/>
                  <a:pt x="935211" y="523220"/>
                </a:cubicBezTo>
                <a:cubicBezTo>
                  <a:pt x="713489" y="574902"/>
                  <a:pt x="233272" y="522493"/>
                  <a:pt x="0" y="523220"/>
                </a:cubicBezTo>
                <a:cubicBezTo>
                  <a:pt x="-21756" y="329798"/>
                  <a:pt x="34934" y="177774"/>
                  <a:pt x="0" y="0"/>
                </a:cubicBezTo>
                <a:close/>
              </a:path>
              <a:path w="10126490" h="523220" stroke="0" extrusionOk="0">
                <a:moveTo>
                  <a:pt x="0" y="0"/>
                </a:moveTo>
                <a:cubicBezTo>
                  <a:pt x="154864" y="-40095"/>
                  <a:pt x="496835" y="70322"/>
                  <a:pt x="696941" y="0"/>
                </a:cubicBezTo>
                <a:cubicBezTo>
                  <a:pt x="897047" y="-70322"/>
                  <a:pt x="968056" y="4870"/>
                  <a:pt x="1191352" y="0"/>
                </a:cubicBezTo>
                <a:cubicBezTo>
                  <a:pt x="1414648" y="-4870"/>
                  <a:pt x="1400434" y="24514"/>
                  <a:pt x="1483233" y="0"/>
                </a:cubicBezTo>
                <a:cubicBezTo>
                  <a:pt x="1566032" y="-24514"/>
                  <a:pt x="1696444" y="27617"/>
                  <a:pt x="1876379" y="0"/>
                </a:cubicBezTo>
                <a:cubicBezTo>
                  <a:pt x="2056314" y="-27617"/>
                  <a:pt x="2075388" y="13688"/>
                  <a:pt x="2269525" y="0"/>
                </a:cubicBezTo>
                <a:cubicBezTo>
                  <a:pt x="2463662" y="-13688"/>
                  <a:pt x="2514707" y="3566"/>
                  <a:pt x="2662671" y="0"/>
                </a:cubicBezTo>
                <a:cubicBezTo>
                  <a:pt x="2810635" y="-3566"/>
                  <a:pt x="2875877" y="31768"/>
                  <a:pt x="2954552" y="0"/>
                </a:cubicBezTo>
                <a:cubicBezTo>
                  <a:pt x="3033227" y="-31768"/>
                  <a:pt x="3360481" y="65652"/>
                  <a:pt x="3550228" y="0"/>
                </a:cubicBezTo>
                <a:cubicBezTo>
                  <a:pt x="3739975" y="-65652"/>
                  <a:pt x="3776837" y="42526"/>
                  <a:pt x="3943374" y="0"/>
                </a:cubicBezTo>
                <a:cubicBezTo>
                  <a:pt x="4109911" y="-42526"/>
                  <a:pt x="4206957" y="36164"/>
                  <a:pt x="4336520" y="0"/>
                </a:cubicBezTo>
                <a:cubicBezTo>
                  <a:pt x="4466083" y="-36164"/>
                  <a:pt x="4883158" y="51020"/>
                  <a:pt x="5134726" y="0"/>
                </a:cubicBezTo>
                <a:cubicBezTo>
                  <a:pt x="5386294" y="-51020"/>
                  <a:pt x="5602083" y="7481"/>
                  <a:pt x="5730402" y="0"/>
                </a:cubicBezTo>
                <a:cubicBezTo>
                  <a:pt x="5858721" y="-7481"/>
                  <a:pt x="5921406" y="17616"/>
                  <a:pt x="6022283" y="0"/>
                </a:cubicBezTo>
                <a:cubicBezTo>
                  <a:pt x="6123160" y="-17616"/>
                  <a:pt x="6233907" y="15057"/>
                  <a:pt x="6314164" y="0"/>
                </a:cubicBezTo>
                <a:cubicBezTo>
                  <a:pt x="6394421" y="-15057"/>
                  <a:pt x="6562021" y="38523"/>
                  <a:pt x="6808575" y="0"/>
                </a:cubicBezTo>
                <a:cubicBezTo>
                  <a:pt x="7055129" y="-38523"/>
                  <a:pt x="7137096" y="4527"/>
                  <a:pt x="7404251" y="0"/>
                </a:cubicBezTo>
                <a:cubicBezTo>
                  <a:pt x="7671406" y="-4527"/>
                  <a:pt x="7601206" y="3511"/>
                  <a:pt x="7696132" y="0"/>
                </a:cubicBezTo>
                <a:cubicBezTo>
                  <a:pt x="7791058" y="-3511"/>
                  <a:pt x="7918011" y="15827"/>
                  <a:pt x="8089278" y="0"/>
                </a:cubicBezTo>
                <a:cubicBezTo>
                  <a:pt x="8260545" y="-15827"/>
                  <a:pt x="8334442" y="14227"/>
                  <a:pt x="8482425" y="0"/>
                </a:cubicBezTo>
                <a:cubicBezTo>
                  <a:pt x="8630408" y="-14227"/>
                  <a:pt x="9026982" y="27467"/>
                  <a:pt x="9179365" y="0"/>
                </a:cubicBezTo>
                <a:cubicBezTo>
                  <a:pt x="9331748" y="-27467"/>
                  <a:pt x="9886876" y="4858"/>
                  <a:pt x="10126490" y="0"/>
                </a:cubicBezTo>
                <a:cubicBezTo>
                  <a:pt x="10152949" y="110527"/>
                  <a:pt x="10089525" y="289152"/>
                  <a:pt x="10126490" y="523220"/>
                </a:cubicBezTo>
                <a:cubicBezTo>
                  <a:pt x="9755250" y="549265"/>
                  <a:pt x="9676451" y="509467"/>
                  <a:pt x="9328284" y="523220"/>
                </a:cubicBezTo>
                <a:cubicBezTo>
                  <a:pt x="8980117" y="536973"/>
                  <a:pt x="9040659" y="506909"/>
                  <a:pt x="8935138" y="523220"/>
                </a:cubicBezTo>
                <a:cubicBezTo>
                  <a:pt x="8829617" y="539531"/>
                  <a:pt x="8588208" y="474630"/>
                  <a:pt x="8440727" y="523220"/>
                </a:cubicBezTo>
                <a:cubicBezTo>
                  <a:pt x="8293246" y="571810"/>
                  <a:pt x="8286254" y="508301"/>
                  <a:pt x="8148846" y="523220"/>
                </a:cubicBezTo>
                <a:cubicBezTo>
                  <a:pt x="8011438" y="538139"/>
                  <a:pt x="7697751" y="501667"/>
                  <a:pt x="7451905" y="523220"/>
                </a:cubicBezTo>
                <a:cubicBezTo>
                  <a:pt x="7206059" y="544773"/>
                  <a:pt x="7058090" y="506864"/>
                  <a:pt x="6856229" y="523220"/>
                </a:cubicBezTo>
                <a:cubicBezTo>
                  <a:pt x="6654368" y="539576"/>
                  <a:pt x="6578210" y="509986"/>
                  <a:pt x="6361818" y="523220"/>
                </a:cubicBezTo>
                <a:cubicBezTo>
                  <a:pt x="6145426" y="536454"/>
                  <a:pt x="5816502" y="437099"/>
                  <a:pt x="5563613" y="523220"/>
                </a:cubicBezTo>
                <a:cubicBezTo>
                  <a:pt x="5310724" y="609341"/>
                  <a:pt x="5318498" y="482542"/>
                  <a:pt x="5170467" y="523220"/>
                </a:cubicBezTo>
                <a:cubicBezTo>
                  <a:pt x="5022436" y="563898"/>
                  <a:pt x="4947984" y="491628"/>
                  <a:pt x="4777321" y="523220"/>
                </a:cubicBezTo>
                <a:cubicBezTo>
                  <a:pt x="4606658" y="554812"/>
                  <a:pt x="4391022" y="499398"/>
                  <a:pt x="4282910" y="523220"/>
                </a:cubicBezTo>
                <a:cubicBezTo>
                  <a:pt x="4174798" y="547042"/>
                  <a:pt x="3799769" y="446253"/>
                  <a:pt x="3585969" y="523220"/>
                </a:cubicBezTo>
                <a:cubicBezTo>
                  <a:pt x="3372169" y="600187"/>
                  <a:pt x="3277086" y="464744"/>
                  <a:pt x="3091558" y="523220"/>
                </a:cubicBezTo>
                <a:cubicBezTo>
                  <a:pt x="2906030" y="581696"/>
                  <a:pt x="2602771" y="470774"/>
                  <a:pt x="2293352" y="523220"/>
                </a:cubicBezTo>
                <a:cubicBezTo>
                  <a:pt x="1983933" y="575666"/>
                  <a:pt x="2120676" y="511501"/>
                  <a:pt x="2001471" y="523220"/>
                </a:cubicBezTo>
                <a:cubicBezTo>
                  <a:pt x="1882266" y="534939"/>
                  <a:pt x="1639102" y="510085"/>
                  <a:pt x="1304530" y="523220"/>
                </a:cubicBezTo>
                <a:cubicBezTo>
                  <a:pt x="969958" y="536355"/>
                  <a:pt x="836542" y="489525"/>
                  <a:pt x="607589" y="523220"/>
                </a:cubicBezTo>
                <a:cubicBezTo>
                  <a:pt x="378636" y="556915"/>
                  <a:pt x="153282" y="501083"/>
                  <a:pt x="0" y="523220"/>
                </a:cubicBezTo>
                <a:cubicBezTo>
                  <a:pt x="-61574" y="412425"/>
                  <a:pt x="42969" y="233220"/>
                  <a:pt x="0" y="0"/>
                </a:cubicBezTo>
                <a:close/>
              </a:path>
            </a:pathLst>
          </a:custGeom>
          <a:solidFill>
            <a:srgbClr val="FFC000"/>
          </a:solidFill>
          <a:ln>
            <a:solidFill>
              <a:schemeClr val="tx1"/>
            </a:solidFill>
            <a:extLst>
              <a:ext uri="{C807C97D-BFC1-408E-A445-0C87EB9F89A2}">
                <ask:lineSketchStyleProps xmlns:ask="http://schemas.microsoft.com/office/drawing/2018/sketchyshapes" sd="2411147892">
                  <a:prstGeom prst="rect">
                    <a:avLst/>
                  </a:prstGeom>
                  <ask:type>
                    <ask:lineSketchScribble/>
                  </ask:type>
                </ask:lineSketchStyleProps>
              </a:ext>
            </a:extLst>
          </a:ln>
        </p:spPr>
        <p:txBody>
          <a:bodyPr wrap="none" rtlCol="0">
            <a:spAutoFit/>
          </a:bodyPr>
          <a:lstStyle/>
          <a:p>
            <a:r>
              <a:rPr lang="en-US" sz="2800" dirty="0"/>
              <a:t>Construct frequency distribution table using class interval 10.</a:t>
            </a:r>
          </a:p>
        </p:txBody>
      </p:sp>
    </p:spTree>
    <p:extLst>
      <p:ext uri="{BB962C8B-B14F-4D97-AF65-F5344CB8AC3E}">
        <p14:creationId xmlns:p14="http://schemas.microsoft.com/office/powerpoint/2010/main" val="30644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a:t>
            </a:r>
            <a:r>
              <a:rPr lang="en-US" sz="3200" dirty="0">
                <a:solidFill>
                  <a:srgbClr val="0070C0"/>
                </a:solidFill>
              </a:rPr>
              <a:t>number of computers</a:t>
            </a:r>
            <a:r>
              <a:rPr lang="en-US" sz="3200" dirty="0"/>
              <a:t> sold by the company for a sample of 15 days.</a:t>
            </a:r>
          </a:p>
          <a:p>
            <a:pPr marL="0" indent="0" algn="ctr">
              <a:buNone/>
            </a:pPr>
            <a:r>
              <a:rPr lang="en-US" sz="3200" dirty="0"/>
              <a:t>38, 52, 27, 65, 44, 31, 72, 58, 20, 75, 49, 63, 35, 41, 69</a:t>
            </a:r>
          </a:p>
        </p:txBody>
      </p:sp>
    </p:spTree>
    <p:extLst>
      <p:ext uri="{BB962C8B-B14F-4D97-AF65-F5344CB8AC3E}">
        <p14:creationId xmlns:p14="http://schemas.microsoft.com/office/powerpoint/2010/main" val="191151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a:t>
            </a:r>
            <a:r>
              <a:rPr lang="en-US" sz="3200" dirty="0">
                <a:solidFill>
                  <a:srgbClr val="0070C0"/>
                </a:solidFill>
              </a:rPr>
              <a:t>monthly income</a:t>
            </a:r>
            <a:r>
              <a:rPr lang="en-US" sz="3200" dirty="0"/>
              <a:t> (in thousand taka) of 30 randomly selected families-</a:t>
            </a:r>
          </a:p>
          <a:p>
            <a:pPr marL="0" indent="0" algn="ctr">
              <a:buNone/>
            </a:pPr>
            <a:r>
              <a:rPr lang="en-US" sz="3200" dirty="0"/>
              <a:t>30, 40, 5, 110, 11, 15, 55, 20, 120, 45, 30, 47, 52, 68, 105, 62, 52, 98, 76, 85, 83, 91, 49, 38, 57, 27, 23, 42, 9, 65</a:t>
            </a:r>
          </a:p>
        </p:txBody>
      </p:sp>
      <p:sp>
        <p:nvSpPr>
          <p:cNvPr id="5" name="TextBox 4">
            <a:extLst>
              <a:ext uri="{FF2B5EF4-FFF2-40B4-BE49-F238E27FC236}">
                <a16:creationId xmlns:a16="http://schemas.microsoft.com/office/drawing/2014/main" id="{0AA24039-C347-C8C0-AAF1-BCB45EBC3593}"/>
              </a:ext>
            </a:extLst>
          </p:cNvPr>
          <p:cNvSpPr txBox="1"/>
          <p:nvPr/>
        </p:nvSpPr>
        <p:spPr>
          <a:xfrm>
            <a:off x="3049179" y="4795934"/>
            <a:ext cx="8531289" cy="1305870"/>
          </a:xfrm>
          <a:custGeom>
            <a:avLst/>
            <a:gdLst>
              <a:gd name="connsiteX0" fmla="*/ 0 w 8531289"/>
              <a:gd name="connsiteY0" fmla="*/ 0 h 1305870"/>
              <a:gd name="connsiteX1" fmla="*/ 656253 w 8531289"/>
              <a:gd name="connsiteY1" fmla="*/ 0 h 1305870"/>
              <a:gd name="connsiteX2" fmla="*/ 1312506 w 8531289"/>
              <a:gd name="connsiteY2" fmla="*/ 0 h 1305870"/>
              <a:gd name="connsiteX3" fmla="*/ 1798133 w 8531289"/>
              <a:gd name="connsiteY3" fmla="*/ 0 h 1305870"/>
              <a:gd name="connsiteX4" fmla="*/ 2625012 w 8531289"/>
              <a:gd name="connsiteY4" fmla="*/ 0 h 1305870"/>
              <a:gd name="connsiteX5" fmla="*/ 3366578 w 8531289"/>
              <a:gd name="connsiteY5" fmla="*/ 0 h 1305870"/>
              <a:gd name="connsiteX6" fmla="*/ 4193457 w 8531289"/>
              <a:gd name="connsiteY6" fmla="*/ 0 h 1305870"/>
              <a:gd name="connsiteX7" fmla="*/ 4849710 w 8531289"/>
              <a:gd name="connsiteY7" fmla="*/ 0 h 1305870"/>
              <a:gd name="connsiteX8" fmla="*/ 5420650 w 8531289"/>
              <a:gd name="connsiteY8" fmla="*/ 0 h 1305870"/>
              <a:gd name="connsiteX9" fmla="*/ 6247529 w 8531289"/>
              <a:gd name="connsiteY9" fmla="*/ 0 h 1305870"/>
              <a:gd name="connsiteX10" fmla="*/ 6647843 w 8531289"/>
              <a:gd name="connsiteY10" fmla="*/ 0 h 1305870"/>
              <a:gd name="connsiteX11" fmla="*/ 7389409 w 8531289"/>
              <a:gd name="connsiteY11" fmla="*/ 0 h 1305870"/>
              <a:gd name="connsiteX12" fmla="*/ 8531289 w 8531289"/>
              <a:gd name="connsiteY12" fmla="*/ 0 h 1305870"/>
              <a:gd name="connsiteX13" fmla="*/ 8531289 w 8531289"/>
              <a:gd name="connsiteY13" fmla="*/ 639876 h 1305870"/>
              <a:gd name="connsiteX14" fmla="*/ 8531289 w 8531289"/>
              <a:gd name="connsiteY14" fmla="*/ 1305870 h 1305870"/>
              <a:gd name="connsiteX15" fmla="*/ 7960349 w 8531289"/>
              <a:gd name="connsiteY15" fmla="*/ 1305870 h 1305870"/>
              <a:gd name="connsiteX16" fmla="*/ 7474722 w 8531289"/>
              <a:gd name="connsiteY16" fmla="*/ 1305870 h 1305870"/>
              <a:gd name="connsiteX17" fmla="*/ 6903782 w 8531289"/>
              <a:gd name="connsiteY17" fmla="*/ 1305870 h 1305870"/>
              <a:gd name="connsiteX18" fmla="*/ 6332841 w 8531289"/>
              <a:gd name="connsiteY18" fmla="*/ 1305870 h 1305870"/>
              <a:gd name="connsiteX19" fmla="*/ 5932527 w 8531289"/>
              <a:gd name="connsiteY19" fmla="*/ 1305870 h 1305870"/>
              <a:gd name="connsiteX20" fmla="*/ 5190961 w 8531289"/>
              <a:gd name="connsiteY20" fmla="*/ 1305870 h 1305870"/>
              <a:gd name="connsiteX21" fmla="*/ 4364082 w 8531289"/>
              <a:gd name="connsiteY21" fmla="*/ 1305870 h 1305870"/>
              <a:gd name="connsiteX22" fmla="*/ 3537204 w 8531289"/>
              <a:gd name="connsiteY22" fmla="*/ 1305870 h 1305870"/>
              <a:gd name="connsiteX23" fmla="*/ 2966264 w 8531289"/>
              <a:gd name="connsiteY23" fmla="*/ 1305870 h 1305870"/>
              <a:gd name="connsiteX24" fmla="*/ 2480636 w 8531289"/>
              <a:gd name="connsiteY24" fmla="*/ 1305870 h 1305870"/>
              <a:gd name="connsiteX25" fmla="*/ 1909696 w 8531289"/>
              <a:gd name="connsiteY25" fmla="*/ 1305870 h 1305870"/>
              <a:gd name="connsiteX26" fmla="*/ 1424069 w 8531289"/>
              <a:gd name="connsiteY26" fmla="*/ 1305870 h 1305870"/>
              <a:gd name="connsiteX27" fmla="*/ 767816 w 8531289"/>
              <a:gd name="connsiteY27" fmla="*/ 1305870 h 1305870"/>
              <a:gd name="connsiteX28" fmla="*/ 0 w 8531289"/>
              <a:gd name="connsiteY28" fmla="*/ 1305870 h 1305870"/>
              <a:gd name="connsiteX29" fmla="*/ 0 w 8531289"/>
              <a:gd name="connsiteY29" fmla="*/ 665994 h 1305870"/>
              <a:gd name="connsiteX30" fmla="*/ 0 w 8531289"/>
              <a:gd name="connsiteY30" fmla="*/ 0 h 130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31289" h="1305870" fill="none" extrusionOk="0">
                <a:moveTo>
                  <a:pt x="0" y="0"/>
                </a:moveTo>
                <a:cubicBezTo>
                  <a:pt x="181452" y="-25636"/>
                  <a:pt x="473821" y="21099"/>
                  <a:pt x="656253" y="0"/>
                </a:cubicBezTo>
                <a:cubicBezTo>
                  <a:pt x="838685" y="-21099"/>
                  <a:pt x="1109977" y="31378"/>
                  <a:pt x="1312506" y="0"/>
                </a:cubicBezTo>
                <a:cubicBezTo>
                  <a:pt x="1515035" y="-31378"/>
                  <a:pt x="1693432" y="-17191"/>
                  <a:pt x="1798133" y="0"/>
                </a:cubicBezTo>
                <a:cubicBezTo>
                  <a:pt x="1902834" y="17191"/>
                  <a:pt x="2316064" y="662"/>
                  <a:pt x="2625012" y="0"/>
                </a:cubicBezTo>
                <a:cubicBezTo>
                  <a:pt x="2933960" y="-662"/>
                  <a:pt x="3142925" y="36255"/>
                  <a:pt x="3366578" y="0"/>
                </a:cubicBezTo>
                <a:cubicBezTo>
                  <a:pt x="3590231" y="-36255"/>
                  <a:pt x="3791322" y="14903"/>
                  <a:pt x="4193457" y="0"/>
                </a:cubicBezTo>
                <a:cubicBezTo>
                  <a:pt x="4595592" y="-14903"/>
                  <a:pt x="4600746" y="-17409"/>
                  <a:pt x="4849710" y="0"/>
                </a:cubicBezTo>
                <a:cubicBezTo>
                  <a:pt x="5098674" y="17409"/>
                  <a:pt x="5247670" y="25647"/>
                  <a:pt x="5420650" y="0"/>
                </a:cubicBezTo>
                <a:cubicBezTo>
                  <a:pt x="5593630" y="-25647"/>
                  <a:pt x="5844787" y="21639"/>
                  <a:pt x="6247529" y="0"/>
                </a:cubicBezTo>
                <a:cubicBezTo>
                  <a:pt x="6650271" y="-21639"/>
                  <a:pt x="6548667" y="-18403"/>
                  <a:pt x="6647843" y="0"/>
                </a:cubicBezTo>
                <a:cubicBezTo>
                  <a:pt x="6747019" y="18403"/>
                  <a:pt x="7114154" y="-12747"/>
                  <a:pt x="7389409" y="0"/>
                </a:cubicBezTo>
                <a:cubicBezTo>
                  <a:pt x="7664664" y="12747"/>
                  <a:pt x="7970723" y="-30457"/>
                  <a:pt x="8531289" y="0"/>
                </a:cubicBezTo>
                <a:cubicBezTo>
                  <a:pt x="8562794" y="278188"/>
                  <a:pt x="8507066" y="352697"/>
                  <a:pt x="8531289" y="639876"/>
                </a:cubicBezTo>
                <a:cubicBezTo>
                  <a:pt x="8555512" y="927055"/>
                  <a:pt x="8555636" y="1108697"/>
                  <a:pt x="8531289" y="1305870"/>
                </a:cubicBezTo>
                <a:cubicBezTo>
                  <a:pt x="8277359" y="1280925"/>
                  <a:pt x="8155366" y="1320546"/>
                  <a:pt x="7960349" y="1305870"/>
                </a:cubicBezTo>
                <a:cubicBezTo>
                  <a:pt x="7765332" y="1291194"/>
                  <a:pt x="7590149" y="1284299"/>
                  <a:pt x="7474722" y="1305870"/>
                </a:cubicBezTo>
                <a:cubicBezTo>
                  <a:pt x="7359295" y="1327441"/>
                  <a:pt x="7032859" y="1305124"/>
                  <a:pt x="6903782" y="1305870"/>
                </a:cubicBezTo>
                <a:cubicBezTo>
                  <a:pt x="6774705" y="1306616"/>
                  <a:pt x="6515131" y="1312034"/>
                  <a:pt x="6332841" y="1305870"/>
                </a:cubicBezTo>
                <a:cubicBezTo>
                  <a:pt x="6150551" y="1299706"/>
                  <a:pt x="6030381" y="1301801"/>
                  <a:pt x="5932527" y="1305870"/>
                </a:cubicBezTo>
                <a:cubicBezTo>
                  <a:pt x="5834673" y="1309939"/>
                  <a:pt x="5521641" y="1319652"/>
                  <a:pt x="5190961" y="1305870"/>
                </a:cubicBezTo>
                <a:cubicBezTo>
                  <a:pt x="4860281" y="1292088"/>
                  <a:pt x="4556211" y="1341194"/>
                  <a:pt x="4364082" y="1305870"/>
                </a:cubicBezTo>
                <a:cubicBezTo>
                  <a:pt x="4171953" y="1270546"/>
                  <a:pt x="3715070" y="1317292"/>
                  <a:pt x="3537204" y="1305870"/>
                </a:cubicBezTo>
                <a:cubicBezTo>
                  <a:pt x="3359338" y="1294448"/>
                  <a:pt x="3145763" y="1297685"/>
                  <a:pt x="2966264" y="1305870"/>
                </a:cubicBezTo>
                <a:cubicBezTo>
                  <a:pt x="2786765" y="1314055"/>
                  <a:pt x="2661157" y="1293577"/>
                  <a:pt x="2480636" y="1305870"/>
                </a:cubicBezTo>
                <a:cubicBezTo>
                  <a:pt x="2300115" y="1318163"/>
                  <a:pt x="2032940" y="1316330"/>
                  <a:pt x="1909696" y="1305870"/>
                </a:cubicBezTo>
                <a:cubicBezTo>
                  <a:pt x="1786452" y="1295410"/>
                  <a:pt x="1568511" y="1281893"/>
                  <a:pt x="1424069" y="1305870"/>
                </a:cubicBezTo>
                <a:cubicBezTo>
                  <a:pt x="1279627" y="1329847"/>
                  <a:pt x="1062340" y="1315452"/>
                  <a:pt x="767816" y="1305870"/>
                </a:cubicBezTo>
                <a:cubicBezTo>
                  <a:pt x="473292" y="1296288"/>
                  <a:pt x="159224" y="1330009"/>
                  <a:pt x="0" y="1305870"/>
                </a:cubicBezTo>
                <a:cubicBezTo>
                  <a:pt x="27310" y="1061957"/>
                  <a:pt x="28491" y="895937"/>
                  <a:pt x="0" y="665994"/>
                </a:cubicBezTo>
                <a:cubicBezTo>
                  <a:pt x="-28491" y="436051"/>
                  <a:pt x="-23796" y="309012"/>
                  <a:pt x="0" y="0"/>
                </a:cubicBezTo>
                <a:close/>
              </a:path>
              <a:path w="8531289" h="1305870" stroke="0" extrusionOk="0">
                <a:moveTo>
                  <a:pt x="0" y="0"/>
                </a:moveTo>
                <a:cubicBezTo>
                  <a:pt x="172223" y="-34428"/>
                  <a:pt x="444910" y="40728"/>
                  <a:pt x="826879" y="0"/>
                </a:cubicBezTo>
                <a:cubicBezTo>
                  <a:pt x="1208848" y="-40728"/>
                  <a:pt x="1327093" y="-24165"/>
                  <a:pt x="1653758" y="0"/>
                </a:cubicBezTo>
                <a:cubicBezTo>
                  <a:pt x="1980423" y="24165"/>
                  <a:pt x="2294716" y="-11230"/>
                  <a:pt x="2480636" y="0"/>
                </a:cubicBezTo>
                <a:cubicBezTo>
                  <a:pt x="2666556" y="11230"/>
                  <a:pt x="2991608" y="-30287"/>
                  <a:pt x="3222202" y="0"/>
                </a:cubicBezTo>
                <a:cubicBezTo>
                  <a:pt x="3452796" y="30287"/>
                  <a:pt x="3598536" y="9570"/>
                  <a:pt x="3793142" y="0"/>
                </a:cubicBezTo>
                <a:cubicBezTo>
                  <a:pt x="3987748" y="-9570"/>
                  <a:pt x="4291284" y="-21222"/>
                  <a:pt x="4620021" y="0"/>
                </a:cubicBezTo>
                <a:cubicBezTo>
                  <a:pt x="4948758" y="21222"/>
                  <a:pt x="4913711" y="-4838"/>
                  <a:pt x="5190961" y="0"/>
                </a:cubicBezTo>
                <a:cubicBezTo>
                  <a:pt x="5468211" y="4838"/>
                  <a:pt x="5531451" y="-27460"/>
                  <a:pt x="5761901" y="0"/>
                </a:cubicBezTo>
                <a:cubicBezTo>
                  <a:pt x="5992351" y="27460"/>
                  <a:pt x="6306830" y="28780"/>
                  <a:pt x="6503467" y="0"/>
                </a:cubicBezTo>
                <a:cubicBezTo>
                  <a:pt x="6700104" y="-28780"/>
                  <a:pt x="6942294" y="26126"/>
                  <a:pt x="7074407" y="0"/>
                </a:cubicBezTo>
                <a:cubicBezTo>
                  <a:pt x="7206520" y="-26126"/>
                  <a:pt x="7458227" y="5344"/>
                  <a:pt x="7645347" y="0"/>
                </a:cubicBezTo>
                <a:cubicBezTo>
                  <a:pt x="7832467" y="-5344"/>
                  <a:pt x="8278929" y="-37234"/>
                  <a:pt x="8531289" y="0"/>
                </a:cubicBezTo>
                <a:cubicBezTo>
                  <a:pt x="8534929" y="210111"/>
                  <a:pt x="8552805" y="321486"/>
                  <a:pt x="8531289" y="613759"/>
                </a:cubicBezTo>
                <a:cubicBezTo>
                  <a:pt x="8509773" y="906032"/>
                  <a:pt x="8526804" y="981884"/>
                  <a:pt x="8531289" y="1305870"/>
                </a:cubicBezTo>
                <a:cubicBezTo>
                  <a:pt x="8160942" y="1294509"/>
                  <a:pt x="8034006" y="1339863"/>
                  <a:pt x="7789723" y="1305870"/>
                </a:cubicBezTo>
                <a:cubicBezTo>
                  <a:pt x="7545440" y="1271877"/>
                  <a:pt x="7482566" y="1312743"/>
                  <a:pt x="7304096" y="1305870"/>
                </a:cubicBezTo>
                <a:cubicBezTo>
                  <a:pt x="7125626" y="1298997"/>
                  <a:pt x="6863980" y="1318409"/>
                  <a:pt x="6733156" y="1305870"/>
                </a:cubicBezTo>
                <a:cubicBezTo>
                  <a:pt x="6602332" y="1293331"/>
                  <a:pt x="6144371" y="1328358"/>
                  <a:pt x="5991590" y="1305870"/>
                </a:cubicBezTo>
                <a:cubicBezTo>
                  <a:pt x="5838809" y="1283382"/>
                  <a:pt x="5497241" y="1308773"/>
                  <a:pt x="5335337" y="1305870"/>
                </a:cubicBezTo>
                <a:cubicBezTo>
                  <a:pt x="5173433" y="1302967"/>
                  <a:pt x="4962785" y="1298923"/>
                  <a:pt x="4849710" y="1305870"/>
                </a:cubicBezTo>
                <a:cubicBezTo>
                  <a:pt x="4736635" y="1312817"/>
                  <a:pt x="4277359" y="1295668"/>
                  <a:pt x="4108144" y="1305870"/>
                </a:cubicBezTo>
                <a:cubicBezTo>
                  <a:pt x="3938929" y="1316072"/>
                  <a:pt x="3905893" y="1301134"/>
                  <a:pt x="3707829" y="1305870"/>
                </a:cubicBezTo>
                <a:cubicBezTo>
                  <a:pt x="3509766" y="1310606"/>
                  <a:pt x="3112811" y="1269393"/>
                  <a:pt x="2880951" y="1305870"/>
                </a:cubicBezTo>
                <a:cubicBezTo>
                  <a:pt x="2649091" y="1342347"/>
                  <a:pt x="2377550" y="1269489"/>
                  <a:pt x="2139385" y="1305870"/>
                </a:cubicBezTo>
                <a:cubicBezTo>
                  <a:pt x="1901220" y="1342251"/>
                  <a:pt x="1810030" y="1307939"/>
                  <a:pt x="1653758" y="1305870"/>
                </a:cubicBezTo>
                <a:cubicBezTo>
                  <a:pt x="1497486" y="1303801"/>
                  <a:pt x="1240995" y="1323057"/>
                  <a:pt x="1082817" y="1305870"/>
                </a:cubicBezTo>
                <a:cubicBezTo>
                  <a:pt x="924639" y="1288683"/>
                  <a:pt x="380098" y="1257400"/>
                  <a:pt x="0" y="1305870"/>
                </a:cubicBezTo>
                <a:cubicBezTo>
                  <a:pt x="29762" y="1116420"/>
                  <a:pt x="17035" y="843688"/>
                  <a:pt x="0" y="692111"/>
                </a:cubicBezTo>
                <a:cubicBezTo>
                  <a:pt x="-17035" y="540534"/>
                  <a:pt x="3954" y="15426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pPr algn="ctr">
              <a:lnSpc>
                <a:spcPct val="150000"/>
              </a:lnSpc>
            </a:pPr>
            <a:r>
              <a:rPr lang="en-US" sz="2800" b="1" dirty="0"/>
              <a:t>Construct frequency distribution table using class (5 to below 25), (25 </a:t>
            </a:r>
            <a:r>
              <a:rPr lang="en-US" sz="2800" b="1"/>
              <a:t>to below 45</a:t>
            </a:r>
            <a:r>
              <a:rPr lang="en-US" sz="2800" b="1" dirty="0"/>
              <a:t>), and so on.</a:t>
            </a:r>
            <a:endParaRPr lang="en-US" sz="2800" dirty="0"/>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graphicFrame>
        <p:nvGraphicFramePr>
          <p:cNvPr id="3" name="Table 2">
            <a:extLst>
              <a:ext uri="{FF2B5EF4-FFF2-40B4-BE49-F238E27FC236}">
                <a16:creationId xmlns:a16="http://schemas.microsoft.com/office/drawing/2014/main" id="{19454DF8-C96A-9809-0BC3-0AB7A9066B0F}"/>
              </a:ext>
            </a:extLst>
          </p:cNvPr>
          <p:cNvGraphicFramePr>
            <a:graphicFrameLocks noGrp="1"/>
          </p:cNvGraphicFramePr>
          <p:nvPr>
            <p:extLst>
              <p:ext uri="{D42A27DB-BD31-4B8C-83A1-F6EECF244321}">
                <p14:modId xmlns:p14="http://schemas.microsoft.com/office/powerpoint/2010/main" val="43901363"/>
              </p:ext>
            </p:extLst>
          </p:nvPr>
        </p:nvGraphicFramePr>
        <p:xfrm>
          <a:off x="2438400" y="2028683"/>
          <a:ext cx="9753600" cy="320040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sz="24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sz="24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strike="sngStrike" dirty="0">
                          <a:solidFill>
                            <a:sysClr val="windowText" lastClr="000000"/>
                          </a:solidFill>
                        </a:rPr>
                        <a:t>||||</a:t>
                      </a:r>
                      <a:r>
                        <a:rPr lang="en-US" sz="2400" dirty="0">
                          <a:solidFill>
                            <a:sysClr val="windowText" lastClr="000000"/>
                          </a:solidFill>
                        </a:rPr>
                        <a:t>|</a:t>
                      </a:r>
                      <a:endParaRPr lang="en-US" sz="24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sz="24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sz="24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sz="24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370840">
                <a:tc>
                  <a:txBody>
                    <a:bodyPr/>
                    <a:lstStyle/>
                    <a:p>
                      <a:pPr algn="ctr"/>
                      <a:r>
                        <a:rPr lang="en-US" sz="24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370840">
                <a:tc>
                  <a:txBody>
                    <a:bodyPr/>
                    <a:lstStyle/>
                    <a:p>
                      <a:pPr algn="ctr"/>
                      <a:r>
                        <a:rPr lang="en-US" sz="24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Tree>
    <p:extLst>
      <p:ext uri="{BB962C8B-B14F-4D97-AF65-F5344CB8AC3E}">
        <p14:creationId xmlns:p14="http://schemas.microsoft.com/office/powerpoint/2010/main" val="304232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263BA-F15B-9640-DB9F-F7FC1E4CB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8BC1A-7BF5-A5E1-A726-6B54F890FE5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3" name="Table 2">
            <a:extLst>
              <a:ext uri="{FF2B5EF4-FFF2-40B4-BE49-F238E27FC236}">
                <a16:creationId xmlns:a16="http://schemas.microsoft.com/office/drawing/2014/main" id="{54D84490-787B-C752-85D7-342A48962713}"/>
              </a:ext>
            </a:extLst>
          </p:cNvPr>
          <p:cNvGraphicFramePr>
            <a:graphicFrameLocks noGrp="1"/>
          </p:cNvGraphicFramePr>
          <p:nvPr>
            <p:extLst>
              <p:ext uri="{D42A27DB-BD31-4B8C-83A1-F6EECF244321}">
                <p14:modId xmlns:p14="http://schemas.microsoft.com/office/powerpoint/2010/main" val="117959928"/>
              </p:ext>
            </p:extLst>
          </p:nvPr>
        </p:nvGraphicFramePr>
        <p:xfrm>
          <a:off x="1005840" y="2365310"/>
          <a:ext cx="12618720" cy="5120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Tree>
    <p:extLst>
      <p:ext uri="{BB962C8B-B14F-4D97-AF65-F5344CB8AC3E}">
        <p14:creationId xmlns:p14="http://schemas.microsoft.com/office/powerpoint/2010/main" val="81231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82694-7ED9-EFC6-6E42-FA5C513AE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5DB2C-8064-A0A9-C50A-4AF21C26CCE1}"/>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3" name="Table 2">
            <a:extLst>
              <a:ext uri="{FF2B5EF4-FFF2-40B4-BE49-F238E27FC236}">
                <a16:creationId xmlns:a16="http://schemas.microsoft.com/office/drawing/2014/main" id="{F33599FF-E91F-D35F-CF80-140C35CCF665}"/>
              </a:ext>
            </a:extLst>
          </p:cNvPr>
          <p:cNvGraphicFramePr>
            <a:graphicFrameLocks noGrp="1"/>
          </p:cNvGraphicFramePr>
          <p:nvPr/>
        </p:nvGraphicFramePr>
        <p:xfrm>
          <a:off x="1005840" y="2365310"/>
          <a:ext cx="12618720" cy="5334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
        <p:nvSpPr>
          <p:cNvPr id="4" name="TextBox 3">
            <a:extLst>
              <a:ext uri="{FF2B5EF4-FFF2-40B4-BE49-F238E27FC236}">
                <a16:creationId xmlns:a16="http://schemas.microsoft.com/office/drawing/2014/main" id="{A7B836DE-DF1B-B4E1-BF62-AC494B25C65C}"/>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269418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0CCD3-65EA-10C7-C54C-E40F7C9EE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4FC68-6CB6-3D02-D036-683AF445DF59}"/>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2CE1A582-C72A-F004-979F-362DCE2C5126}"/>
                  </a:ext>
                </a:extLst>
              </p:cNvPr>
              <p:cNvGraphicFramePr>
                <a:graphicFrameLocks noGrp="1"/>
              </p:cNvGraphicFramePr>
              <p:nvPr>
                <p:extLst>
                  <p:ext uri="{D42A27DB-BD31-4B8C-83A1-F6EECF244321}">
                    <p14:modId xmlns:p14="http://schemas.microsoft.com/office/powerpoint/2010/main" val="3111952556"/>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p:graphicFrame>
            <p:nvGraphicFramePr>
              <p:cNvPr id="3" name="Table 2">
                <a:extLst>
                  <a:ext uri="{FF2B5EF4-FFF2-40B4-BE49-F238E27FC236}">
                    <a16:creationId xmlns:a16="http://schemas.microsoft.com/office/drawing/2014/main" id="{2CE1A582-C72A-F004-979F-362DCE2C5126}"/>
                  </a:ext>
                </a:extLst>
              </p:cNvPr>
              <p:cNvGraphicFramePr>
                <a:graphicFrameLocks noGrp="1"/>
              </p:cNvGraphicFramePr>
              <p:nvPr>
                <p:extLst>
                  <p:ext uri="{D42A27DB-BD31-4B8C-83A1-F6EECF244321}">
                    <p14:modId xmlns:p14="http://schemas.microsoft.com/office/powerpoint/2010/main" val="3111952556"/>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48A3319B-3F96-BF93-DFF5-D330810AC5E1}"/>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381453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981F2-0B34-FD30-B251-955DDF69E3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DFF1E-5BB8-22E6-E6CE-A6CD394C0099}"/>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4F6861A9-245F-6D91-C46B-B49A790C2CC8}"/>
                  </a:ext>
                </a:extLst>
              </p:cNvPr>
              <p:cNvGraphicFramePr>
                <a:graphicFrameLocks noGrp="1"/>
              </p:cNvGraphicFramePr>
              <p:nvPr>
                <p:extLst>
                  <p:ext uri="{D42A27DB-BD31-4B8C-83A1-F6EECF244321}">
                    <p14:modId xmlns:p14="http://schemas.microsoft.com/office/powerpoint/2010/main" val="256399845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p:graphicFrame>
            <p:nvGraphicFramePr>
              <p:cNvPr id="3" name="Table 2">
                <a:extLst>
                  <a:ext uri="{FF2B5EF4-FFF2-40B4-BE49-F238E27FC236}">
                    <a16:creationId xmlns:a16="http://schemas.microsoft.com/office/drawing/2014/main" id="{4F6861A9-245F-6D91-C46B-B49A790C2CC8}"/>
                  </a:ext>
                </a:extLst>
              </p:cNvPr>
              <p:cNvGraphicFramePr>
                <a:graphicFrameLocks noGrp="1"/>
              </p:cNvGraphicFramePr>
              <p:nvPr>
                <p:extLst>
                  <p:ext uri="{D42A27DB-BD31-4B8C-83A1-F6EECF244321}">
                    <p14:modId xmlns:p14="http://schemas.microsoft.com/office/powerpoint/2010/main" val="256399845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5" name="TextBox 4">
            <a:extLst>
              <a:ext uri="{FF2B5EF4-FFF2-40B4-BE49-F238E27FC236}">
                <a16:creationId xmlns:a16="http://schemas.microsoft.com/office/drawing/2014/main" id="{114CC1CC-D923-D44F-B774-AF5354B46522}"/>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12272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CD76-6809-88DD-AE11-5059F022C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D093E-0090-406D-335E-FF900AA64C44}"/>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4CB661B-FF1B-E0BF-9124-6E7D65BB0DE9}"/>
                  </a:ext>
                </a:extLst>
              </p:cNvPr>
              <p:cNvGraphicFramePr>
                <a:graphicFrameLocks noGrp="1"/>
              </p:cNvGraphicFramePr>
              <p:nvPr>
                <p:extLst>
                  <p:ext uri="{D42A27DB-BD31-4B8C-83A1-F6EECF244321}">
                    <p14:modId xmlns:p14="http://schemas.microsoft.com/office/powerpoint/2010/main" val="7550036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p:graphicFrame>
            <p:nvGraphicFramePr>
              <p:cNvPr id="3" name="Table 2">
                <a:extLst>
                  <a:ext uri="{FF2B5EF4-FFF2-40B4-BE49-F238E27FC236}">
                    <a16:creationId xmlns:a16="http://schemas.microsoft.com/office/drawing/2014/main" id="{C4CB661B-FF1B-E0BF-9124-6E7D65BB0DE9}"/>
                  </a:ext>
                </a:extLst>
              </p:cNvPr>
              <p:cNvGraphicFramePr>
                <a:graphicFrameLocks noGrp="1"/>
              </p:cNvGraphicFramePr>
              <p:nvPr>
                <p:extLst>
                  <p:ext uri="{D42A27DB-BD31-4B8C-83A1-F6EECF244321}">
                    <p14:modId xmlns:p14="http://schemas.microsoft.com/office/powerpoint/2010/main" val="7550036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5" name="TextBox 4">
            <a:extLst>
              <a:ext uri="{FF2B5EF4-FFF2-40B4-BE49-F238E27FC236}">
                <a16:creationId xmlns:a16="http://schemas.microsoft.com/office/drawing/2014/main" id="{66C97920-F1E3-D60C-9AA1-6FE5A4372B77}"/>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126375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D7A70-012C-1F4E-2135-A196826C2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D81C5-CBA2-0CD3-62B1-57D8CD69D07F}"/>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5B5E1922-228A-57EE-C144-8204CB44309C}"/>
                  </a:ext>
                </a:extLst>
              </p:cNvPr>
              <p:cNvGraphicFramePr>
                <a:graphicFrameLocks noGrp="1"/>
              </p:cNvGraphicFramePr>
              <p:nvPr>
                <p:extLst>
                  <p:ext uri="{D42A27DB-BD31-4B8C-83A1-F6EECF244321}">
                    <p14:modId xmlns:p14="http://schemas.microsoft.com/office/powerpoint/2010/main" val="1206185588"/>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p:graphicFrame>
            <p:nvGraphicFramePr>
              <p:cNvPr id="3" name="Table 2">
                <a:extLst>
                  <a:ext uri="{FF2B5EF4-FFF2-40B4-BE49-F238E27FC236}">
                    <a16:creationId xmlns:a16="http://schemas.microsoft.com/office/drawing/2014/main" id="{5B5E1922-228A-57EE-C144-8204CB44309C}"/>
                  </a:ext>
                </a:extLst>
              </p:cNvPr>
              <p:cNvGraphicFramePr>
                <a:graphicFrameLocks noGrp="1"/>
              </p:cNvGraphicFramePr>
              <p:nvPr>
                <p:extLst>
                  <p:ext uri="{D42A27DB-BD31-4B8C-83A1-F6EECF244321}">
                    <p14:modId xmlns:p14="http://schemas.microsoft.com/office/powerpoint/2010/main" val="1206185588"/>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E8F4FFEE-90BC-879E-CECA-514673A80BA7}"/>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166473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7FD5B-37A6-A9FC-8C5A-D0A214DB7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F5F6C-87EB-B688-0B44-E7FEE12CF23C}"/>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E38A9D6C-0A3A-F0A2-C43F-A865ECE86989}"/>
                  </a:ext>
                </a:extLst>
              </p:cNvPr>
              <p:cNvGraphicFramePr>
                <a:graphicFrameLocks noGrp="1"/>
              </p:cNvGraphicFramePr>
              <p:nvPr>
                <p:extLst>
                  <p:ext uri="{D42A27DB-BD31-4B8C-83A1-F6EECF244321}">
                    <p14:modId xmlns:p14="http://schemas.microsoft.com/office/powerpoint/2010/main" val="1703051154"/>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11+3=14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14+4=18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18+1=19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19+1=20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p:graphicFrame>
            <p:nvGraphicFramePr>
              <p:cNvPr id="3" name="Table 2">
                <a:extLst>
                  <a:ext uri="{FF2B5EF4-FFF2-40B4-BE49-F238E27FC236}">
                    <a16:creationId xmlns:a16="http://schemas.microsoft.com/office/drawing/2014/main" id="{E38A9D6C-0A3A-F0A2-C43F-A865ECE86989}"/>
                  </a:ext>
                </a:extLst>
              </p:cNvPr>
              <p:cNvGraphicFramePr>
                <a:graphicFrameLocks noGrp="1"/>
              </p:cNvGraphicFramePr>
              <p:nvPr>
                <p:extLst>
                  <p:ext uri="{D42A27DB-BD31-4B8C-83A1-F6EECF244321}">
                    <p14:modId xmlns:p14="http://schemas.microsoft.com/office/powerpoint/2010/main" val="1703051154"/>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11+3=14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14+4=18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18+1=19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19+1=20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5016C532-2BEA-B8CF-4F09-A79CB23FE0CF}"/>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42215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1312</TotalTime>
  <Words>1190</Words>
  <Application>Microsoft Office PowerPoint</Application>
  <PresentationFormat>Custom</PresentationFormat>
  <Paragraphs>428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Self Practice!!!</vt:lpstr>
      <vt:lpstr>Self Practice!!!</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962</cp:revision>
  <dcterms:created xsi:type="dcterms:W3CDTF">2023-10-05T14:06:45Z</dcterms:created>
  <dcterms:modified xsi:type="dcterms:W3CDTF">2025-02-10T16:08:45Z</dcterms:modified>
</cp:coreProperties>
</file>