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30" r:id="rId10"/>
    <p:sldId id="412" r:id="rId11"/>
    <p:sldId id="413" r:id="rId12"/>
    <p:sldId id="415" r:id="rId13"/>
    <p:sldId id="416" r:id="rId14"/>
    <p:sldId id="431" r:id="rId15"/>
    <p:sldId id="418" r:id="rId16"/>
    <p:sldId id="419" r:id="rId17"/>
    <p:sldId id="422" r:id="rId18"/>
    <p:sldId id="423" r:id="rId19"/>
    <p:sldId id="425" r:id="rId20"/>
    <p:sldId id="424" r:id="rId21"/>
    <p:sldId id="426" r:id="rId22"/>
    <p:sldId id="427" r:id="rId23"/>
    <p:sldId id="428" r:id="rId24"/>
    <p:sldId id="432" r:id="rId25"/>
    <p:sldId id="433" r:id="rId26"/>
    <p:sldId id="405" r:id="rId27"/>
    <p:sldId id="363" r:id="rId2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81907"/>
              </p:ext>
            </p:extLst>
          </p:nvPr>
        </p:nvGraphicFramePr>
        <p:xfrm>
          <a:off x="457200" y="2100774"/>
          <a:ext cx="13716000" cy="8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15229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2C856-B140-064F-BEF7-0FA542AC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43D6-EF31-3889-0A42-D0187F3E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522D1B-526C-5FBB-8039-D0A51085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41227"/>
              </p:ext>
            </p:extLst>
          </p:nvPr>
        </p:nvGraphicFramePr>
        <p:xfrm>
          <a:off x="320040" y="3290944"/>
          <a:ext cx="13990320" cy="8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Funding Amount (Million 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10-15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20-25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25-30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30-35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35-40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40-55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 (Number of Startups)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B02CE7-54CD-2171-B2CD-061469EF4999}"/>
              </a:ext>
            </a:extLst>
          </p:cNvPr>
          <p:cNvSpPr txBox="1"/>
          <p:nvPr/>
        </p:nvSpPr>
        <p:spPr>
          <a:xfrm>
            <a:off x="1283817" y="4371072"/>
            <a:ext cx="12213599" cy="523220"/>
          </a:xfrm>
          <a:custGeom>
            <a:avLst/>
            <a:gdLst>
              <a:gd name="connsiteX0" fmla="*/ 0 w 12213599"/>
              <a:gd name="connsiteY0" fmla="*/ 0 h 523220"/>
              <a:gd name="connsiteX1" fmla="*/ 556397 w 12213599"/>
              <a:gd name="connsiteY1" fmla="*/ 0 h 523220"/>
              <a:gd name="connsiteX2" fmla="*/ 868523 w 12213599"/>
              <a:gd name="connsiteY2" fmla="*/ 0 h 523220"/>
              <a:gd name="connsiteX3" fmla="*/ 1669192 w 12213599"/>
              <a:gd name="connsiteY3" fmla="*/ 0 h 523220"/>
              <a:gd name="connsiteX4" fmla="*/ 2591997 w 12213599"/>
              <a:gd name="connsiteY4" fmla="*/ 0 h 523220"/>
              <a:gd name="connsiteX5" fmla="*/ 3392666 w 12213599"/>
              <a:gd name="connsiteY5" fmla="*/ 0 h 523220"/>
              <a:gd name="connsiteX6" fmla="*/ 4193336 w 12213599"/>
              <a:gd name="connsiteY6" fmla="*/ 0 h 523220"/>
              <a:gd name="connsiteX7" fmla="*/ 4749733 w 12213599"/>
              <a:gd name="connsiteY7" fmla="*/ 0 h 523220"/>
              <a:gd name="connsiteX8" fmla="*/ 5550402 w 12213599"/>
              <a:gd name="connsiteY8" fmla="*/ 0 h 523220"/>
              <a:gd name="connsiteX9" fmla="*/ 6106799 w 12213599"/>
              <a:gd name="connsiteY9" fmla="*/ 0 h 523220"/>
              <a:gd name="connsiteX10" fmla="*/ 7029605 w 12213599"/>
              <a:gd name="connsiteY10" fmla="*/ 0 h 523220"/>
              <a:gd name="connsiteX11" fmla="*/ 7830274 w 12213599"/>
              <a:gd name="connsiteY11" fmla="*/ 0 h 523220"/>
              <a:gd name="connsiteX12" fmla="*/ 8508807 w 12213599"/>
              <a:gd name="connsiteY12" fmla="*/ 0 h 523220"/>
              <a:gd name="connsiteX13" fmla="*/ 9309477 w 12213599"/>
              <a:gd name="connsiteY13" fmla="*/ 0 h 523220"/>
              <a:gd name="connsiteX14" fmla="*/ 9743738 w 12213599"/>
              <a:gd name="connsiteY14" fmla="*/ 0 h 523220"/>
              <a:gd name="connsiteX15" fmla="*/ 10422271 w 12213599"/>
              <a:gd name="connsiteY15" fmla="*/ 0 h 523220"/>
              <a:gd name="connsiteX16" fmla="*/ 11345076 w 12213599"/>
              <a:gd name="connsiteY16" fmla="*/ 0 h 523220"/>
              <a:gd name="connsiteX17" fmla="*/ 12213599 w 12213599"/>
              <a:gd name="connsiteY17" fmla="*/ 0 h 523220"/>
              <a:gd name="connsiteX18" fmla="*/ 12213599 w 12213599"/>
              <a:gd name="connsiteY18" fmla="*/ 523220 h 523220"/>
              <a:gd name="connsiteX19" fmla="*/ 11779338 w 12213599"/>
              <a:gd name="connsiteY19" fmla="*/ 523220 h 523220"/>
              <a:gd name="connsiteX20" fmla="*/ 11222940 w 12213599"/>
              <a:gd name="connsiteY20" fmla="*/ 523220 h 523220"/>
              <a:gd name="connsiteX21" fmla="*/ 10666543 w 12213599"/>
              <a:gd name="connsiteY21" fmla="*/ 523220 h 523220"/>
              <a:gd name="connsiteX22" fmla="*/ 10110146 w 12213599"/>
              <a:gd name="connsiteY22" fmla="*/ 523220 h 523220"/>
              <a:gd name="connsiteX23" fmla="*/ 9309477 w 12213599"/>
              <a:gd name="connsiteY23" fmla="*/ 523220 h 523220"/>
              <a:gd name="connsiteX24" fmla="*/ 8630943 w 12213599"/>
              <a:gd name="connsiteY24" fmla="*/ 523220 h 523220"/>
              <a:gd name="connsiteX25" fmla="*/ 8318818 w 12213599"/>
              <a:gd name="connsiteY25" fmla="*/ 523220 h 523220"/>
              <a:gd name="connsiteX26" fmla="*/ 7762421 w 12213599"/>
              <a:gd name="connsiteY26" fmla="*/ 523220 h 523220"/>
              <a:gd name="connsiteX27" fmla="*/ 6961751 w 12213599"/>
              <a:gd name="connsiteY27" fmla="*/ 523220 h 523220"/>
              <a:gd name="connsiteX28" fmla="*/ 6161082 w 12213599"/>
              <a:gd name="connsiteY28" fmla="*/ 523220 h 523220"/>
              <a:gd name="connsiteX29" fmla="*/ 5726821 w 12213599"/>
              <a:gd name="connsiteY29" fmla="*/ 523220 h 523220"/>
              <a:gd name="connsiteX30" fmla="*/ 4926152 w 12213599"/>
              <a:gd name="connsiteY30" fmla="*/ 523220 h 523220"/>
              <a:gd name="connsiteX31" fmla="*/ 4614026 w 12213599"/>
              <a:gd name="connsiteY31" fmla="*/ 523220 h 523220"/>
              <a:gd name="connsiteX32" fmla="*/ 4057629 w 12213599"/>
              <a:gd name="connsiteY32" fmla="*/ 523220 h 523220"/>
              <a:gd name="connsiteX33" fmla="*/ 3379096 w 12213599"/>
              <a:gd name="connsiteY33" fmla="*/ 523220 h 523220"/>
              <a:gd name="connsiteX34" fmla="*/ 3066970 w 12213599"/>
              <a:gd name="connsiteY34" fmla="*/ 523220 h 523220"/>
              <a:gd name="connsiteX35" fmla="*/ 2510573 w 12213599"/>
              <a:gd name="connsiteY35" fmla="*/ 523220 h 523220"/>
              <a:gd name="connsiteX36" fmla="*/ 2198448 w 12213599"/>
              <a:gd name="connsiteY36" fmla="*/ 523220 h 523220"/>
              <a:gd name="connsiteX37" fmla="*/ 1397779 w 12213599"/>
              <a:gd name="connsiteY37" fmla="*/ 523220 h 523220"/>
              <a:gd name="connsiteX38" fmla="*/ 841381 w 12213599"/>
              <a:gd name="connsiteY38" fmla="*/ 523220 h 523220"/>
              <a:gd name="connsiteX39" fmla="*/ 0 w 12213599"/>
              <a:gd name="connsiteY39" fmla="*/ 523220 h 523220"/>
              <a:gd name="connsiteX40" fmla="*/ 0 w 12213599"/>
              <a:gd name="connsiteY4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599" h="523220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7745" y="8337"/>
                  <a:pt x="3392666" y="0"/>
                </a:cubicBezTo>
                <a:cubicBezTo>
                  <a:pt x="3657587" y="-8337"/>
                  <a:pt x="3871208" y="33616"/>
                  <a:pt x="4193336" y="0"/>
                </a:cubicBezTo>
                <a:cubicBezTo>
                  <a:pt x="4515464" y="-33616"/>
                  <a:pt x="4494725" y="4300"/>
                  <a:pt x="4749733" y="0"/>
                </a:cubicBezTo>
                <a:cubicBezTo>
                  <a:pt x="5004741" y="-4300"/>
                  <a:pt x="5254035" y="29955"/>
                  <a:pt x="5550402" y="0"/>
                </a:cubicBezTo>
                <a:cubicBezTo>
                  <a:pt x="5846769" y="-29955"/>
                  <a:pt x="5915770" y="-22089"/>
                  <a:pt x="6106799" y="0"/>
                </a:cubicBezTo>
                <a:cubicBezTo>
                  <a:pt x="6297828" y="22089"/>
                  <a:pt x="6767488" y="5405"/>
                  <a:pt x="7029605" y="0"/>
                </a:cubicBezTo>
                <a:cubicBezTo>
                  <a:pt x="7291722" y="-5405"/>
                  <a:pt x="7521828" y="32710"/>
                  <a:pt x="7830274" y="0"/>
                </a:cubicBezTo>
                <a:cubicBezTo>
                  <a:pt x="8138720" y="-32710"/>
                  <a:pt x="8182346" y="-26723"/>
                  <a:pt x="8508807" y="0"/>
                </a:cubicBezTo>
                <a:cubicBezTo>
                  <a:pt x="8835268" y="26723"/>
                  <a:pt x="8991540" y="-5174"/>
                  <a:pt x="9309477" y="0"/>
                </a:cubicBezTo>
                <a:cubicBezTo>
                  <a:pt x="9627414" y="5174"/>
                  <a:pt x="9614278" y="6476"/>
                  <a:pt x="9743738" y="0"/>
                </a:cubicBezTo>
                <a:cubicBezTo>
                  <a:pt x="9873198" y="-6476"/>
                  <a:pt x="10222393" y="-4057"/>
                  <a:pt x="10422271" y="0"/>
                </a:cubicBezTo>
                <a:cubicBezTo>
                  <a:pt x="10622149" y="4057"/>
                  <a:pt x="10893778" y="34936"/>
                  <a:pt x="11345076" y="0"/>
                </a:cubicBezTo>
                <a:cubicBezTo>
                  <a:pt x="11796375" y="-34936"/>
                  <a:pt x="11960044" y="-11369"/>
                  <a:pt x="12213599" y="0"/>
                </a:cubicBezTo>
                <a:cubicBezTo>
                  <a:pt x="12218485" y="231361"/>
                  <a:pt x="12228182" y="409337"/>
                  <a:pt x="12213599" y="523220"/>
                </a:cubicBezTo>
                <a:cubicBezTo>
                  <a:pt x="12030180" y="540175"/>
                  <a:pt x="11989224" y="502236"/>
                  <a:pt x="11779338" y="523220"/>
                </a:cubicBezTo>
                <a:cubicBezTo>
                  <a:pt x="11569453" y="544204"/>
                  <a:pt x="11452419" y="509254"/>
                  <a:pt x="11222940" y="523220"/>
                </a:cubicBezTo>
                <a:cubicBezTo>
                  <a:pt x="10993461" y="537186"/>
                  <a:pt x="10810618" y="537170"/>
                  <a:pt x="10666543" y="523220"/>
                </a:cubicBezTo>
                <a:cubicBezTo>
                  <a:pt x="10522468" y="509270"/>
                  <a:pt x="10255953" y="528926"/>
                  <a:pt x="10110146" y="523220"/>
                </a:cubicBezTo>
                <a:cubicBezTo>
                  <a:pt x="9964339" y="517514"/>
                  <a:pt x="9494269" y="521877"/>
                  <a:pt x="9309477" y="523220"/>
                </a:cubicBezTo>
                <a:cubicBezTo>
                  <a:pt x="9124685" y="524563"/>
                  <a:pt x="8794773" y="544271"/>
                  <a:pt x="8630943" y="523220"/>
                </a:cubicBezTo>
                <a:cubicBezTo>
                  <a:pt x="8467113" y="502169"/>
                  <a:pt x="8458894" y="517295"/>
                  <a:pt x="8318818" y="523220"/>
                </a:cubicBezTo>
                <a:cubicBezTo>
                  <a:pt x="8178742" y="529145"/>
                  <a:pt x="7968202" y="530771"/>
                  <a:pt x="7762421" y="523220"/>
                </a:cubicBezTo>
                <a:cubicBezTo>
                  <a:pt x="7556640" y="515669"/>
                  <a:pt x="7276443" y="558326"/>
                  <a:pt x="6961751" y="523220"/>
                </a:cubicBezTo>
                <a:cubicBezTo>
                  <a:pt x="6647059" y="488115"/>
                  <a:pt x="6484312" y="536139"/>
                  <a:pt x="6161082" y="523220"/>
                </a:cubicBezTo>
                <a:cubicBezTo>
                  <a:pt x="5837852" y="510301"/>
                  <a:pt x="5940937" y="514365"/>
                  <a:pt x="5726821" y="523220"/>
                </a:cubicBezTo>
                <a:cubicBezTo>
                  <a:pt x="5512705" y="532075"/>
                  <a:pt x="5242705" y="521621"/>
                  <a:pt x="4926152" y="523220"/>
                </a:cubicBezTo>
                <a:cubicBezTo>
                  <a:pt x="4609599" y="524819"/>
                  <a:pt x="4715204" y="522840"/>
                  <a:pt x="4614026" y="523220"/>
                </a:cubicBezTo>
                <a:cubicBezTo>
                  <a:pt x="4512848" y="523600"/>
                  <a:pt x="4215545" y="523033"/>
                  <a:pt x="4057629" y="523220"/>
                </a:cubicBezTo>
                <a:cubicBezTo>
                  <a:pt x="3899713" y="523407"/>
                  <a:pt x="3583857" y="528993"/>
                  <a:pt x="3379096" y="523220"/>
                </a:cubicBezTo>
                <a:cubicBezTo>
                  <a:pt x="3174335" y="517447"/>
                  <a:pt x="3158785" y="507814"/>
                  <a:pt x="3066970" y="523220"/>
                </a:cubicBezTo>
                <a:cubicBezTo>
                  <a:pt x="2975155" y="538626"/>
                  <a:pt x="2722656" y="540150"/>
                  <a:pt x="2510573" y="523220"/>
                </a:cubicBezTo>
                <a:cubicBezTo>
                  <a:pt x="2298490" y="506290"/>
                  <a:pt x="2262750" y="526647"/>
                  <a:pt x="2198448" y="523220"/>
                </a:cubicBezTo>
                <a:cubicBezTo>
                  <a:pt x="2134147" y="519793"/>
                  <a:pt x="1725742" y="531951"/>
                  <a:pt x="1397779" y="523220"/>
                </a:cubicBezTo>
                <a:cubicBezTo>
                  <a:pt x="1069816" y="514489"/>
                  <a:pt x="1080567" y="519311"/>
                  <a:pt x="841381" y="523220"/>
                </a:cubicBezTo>
                <a:cubicBezTo>
                  <a:pt x="602195" y="527129"/>
                  <a:pt x="265716" y="498995"/>
                  <a:pt x="0" y="523220"/>
                </a:cubicBezTo>
                <a:cubicBezTo>
                  <a:pt x="21217" y="387436"/>
                  <a:pt x="16440" y="184953"/>
                  <a:pt x="0" y="0"/>
                </a:cubicBezTo>
                <a:close/>
              </a:path>
              <a:path w="12213599" h="523220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32003" y="240983"/>
                  <a:pt x="12195801" y="415075"/>
                  <a:pt x="12213599" y="523220"/>
                </a:cubicBezTo>
                <a:cubicBezTo>
                  <a:pt x="12079856" y="523626"/>
                  <a:pt x="11852667" y="503533"/>
                  <a:pt x="11657202" y="523220"/>
                </a:cubicBezTo>
                <a:cubicBezTo>
                  <a:pt x="11461737" y="542907"/>
                  <a:pt x="11307169" y="522684"/>
                  <a:pt x="10978668" y="523220"/>
                </a:cubicBezTo>
                <a:cubicBezTo>
                  <a:pt x="10650167" y="523756"/>
                  <a:pt x="10457306" y="504459"/>
                  <a:pt x="10300135" y="523220"/>
                </a:cubicBezTo>
                <a:cubicBezTo>
                  <a:pt x="10142964" y="541981"/>
                  <a:pt x="9832092" y="564258"/>
                  <a:pt x="9377330" y="523220"/>
                </a:cubicBezTo>
                <a:cubicBezTo>
                  <a:pt x="8922568" y="482182"/>
                  <a:pt x="8884109" y="489334"/>
                  <a:pt x="8576661" y="523220"/>
                </a:cubicBezTo>
                <a:cubicBezTo>
                  <a:pt x="8269213" y="557106"/>
                  <a:pt x="8266244" y="535251"/>
                  <a:pt x="8142399" y="523220"/>
                </a:cubicBezTo>
                <a:cubicBezTo>
                  <a:pt x="8018554" y="511189"/>
                  <a:pt x="7898974" y="529536"/>
                  <a:pt x="7830274" y="523220"/>
                </a:cubicBezTo>
                <a:cubicBezTo>
                  <a:pt x="7761574" y="516904"/>
                  <a:pt x="7333473" y="557133"/>
                  <a:pt x="6907469" y="523220"/>
                </a:cubicBezTo>
                <a:cubicBezTo>
                  <a:pt x="6481465" y="489307"/>
                  <a:pt x="6466775" y="512128"/>
                  <a:pt x="6106800" y="523220"/>
                </a:cubicBezTo>
                <a:cubicBezTo>
                  <a:pt x="5746825" y="534312"/>
                  <a:pt x="5878792" y="513929"/>
                  <a:pt x="5672538" y="523220"/>
                </a:cubicBezTo>
                <a:cubicBezTo>
                  <a:pt x="5466284" y="532511"/>
                  <a:pt x="5143236" y="563221"/>
                  <a:pt x="4749733" y="523220"/>
                </a:cubicBezTo>
                <a:cubicBezTo>
                  <a:pt x="4356231" y="483219"/>
                  <a:pt x="4223091" y="502928"/>
                  <a:pt x="3826928" y="523220"/>
                </a:cubicBezTo>
                <a:cubicBezTo>
                  <a:pt x="3430765" y="543512"/>
                  <a:pt x="3571065" y="532119"/>
                  <a:pt x="3392666" y="523220"/>
                </a:cubicBezTo>
                <a:cubicBezTo>
                  <a:pt x="3214267" y="514321"/>
                  <a:pt x="2980284" y="540188"/>
                  <a:pt x="2714133" y="523220"/>
                </a:cubicBezTo>
                <a:cubicBezTo>
                  <a:pt x="2447982" y="506252"/>
                  <a:pt x="2292531" y="514991"/>
                  <a:pt x="2157736" y="523220"/>
                </a:cubicBezTo>
                <a:cubicBezTo>
                  <a:pt x="2022941" y="531449"/>
                  <a:pt x="1667423" y="501846"/>
                  <a:pt x="1357067" y="523220"/>
                </a:cubicBezTo>
                <a:cubicBezTo>
                  <a:pt x="1046711" y="544594"/>
                  <a:pt x="967723" y="515248"/>
                  <a:pt x="800669" y="523220"/>
                </a:cubicBezTo>
                <a:cubicBezTo>
                  <a:pt x="633615" y="531192"/>
                  <a:pt x="236734" y="515668"/>
                  <a:pt x="0" y="523220"/>
                </a:cubicBezTo>
                <a:cubicBezTo>
                  <a:pt x="-11056" y="275464"/>
                  <a:pt x="-2054" y="24429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Construct a histogram based on relative frequencies of funding levels.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688CF-5675-1A7B-3D70-529DEAD1AA2A}"/>
              </a:ext>
            </a:extLst>
          </p:cNvPr>
          <p:cNvSpPr txBox="1"/>
          <p:nvPr/>
        </p:nvSpPr>
        <p:spPr>
          <a:xfrm>
            <a:off x="1283816" y="5410037"/>
            <a:ext cx="12213599" cy="954107"/>
          </a:xfrm>
          <a:custGeom>
            <a:avLst/>
            <a:gdLst>
              <a:gd name="connsiteX0" fmla="*/ 0 w 12213599"/>
              <a:gd name="connsiteY0" fmla="*/ 0 h 954107"/>
              <a:gd name="connsiteX1" fmla="*/ 800669 w 12213599"/>
              <a:gd name="connsiteY1" fmla="*/ 0 h 954107"/>
              <a:gd name="connsiteX2" fmla="*/ 1723475 w 12213599"/>
              <a:gd name="connsiteY2" fmla="*/ 0 h 954107"/>
              <a:gd name="connsiteX3" fmla="*/ 2524144 w 12213599"/>
              <a:gd name="connsiteY3" fmla="*/ 0 h 954107"/>
              <a:gd name="connsiteX4" fmla="*/ 3324813 w 12213599"/>
              <a:gd name="connsiteY4" fmla="*/ 0 h 954107"/>
              <a:gd name="connsiteX5" fmla="*/ 3881210 w 12213599"/>
              <a:gd name="connsiteY5" fmla="*/ 0 h 954107"/>
              <a:gd name="connsiteX6" fmla="*/ 4681880 w 12213599"/>
              <a:gd name="connsiteY6" fmla="*/ 0 h 954107"/>
              <a:gd name="connsiteX7" fmla="*/ 5238277 w 12213599"/>
              <a:gd name="connsiteY7" fmla="*/ 0 h 954107"/>
              <a:gd name="connsiteX8" fmla="*/ 6161082 w 12213599"/>
              <a:gd name="connsiteY8" fmla="*/ 0 h 954107"/>
              <a:gd name="connsiteX9" fmla="*/ 6961751 w 12213599"/>
              <a:gd name="connsiteY9" fmla="*/ 0 h 954107"/>
              <a:gd name="connsiteX10" fmla="*/ 7640285 w 12213599"/>
              <a:gd name="connsiteY10" fmla="*/ 0 h 954107"/>
              <a:gd name="connsiteX11" fmla="*/ 8440954 w 12213599"/>
              <a:gd name="connsiteY11" fmla="*/ 0 h 954107"/>
              <a:gd name="connsiteX12" fmla="*/ 8875215 w 12213599"/>
              <a:gd name="connsiteY12" fmla="*/ 0 h 954107"/>
              <a:gd name="connsiteX13" fmla="*/ 9553749 w 12213599"/>
              <a:gd name="connsiteY13" fmla="*/ 0 h 954107"/>
              <a:gd name="connsiteX14" fmla="*/ 10476554 w 12213599"/>
              <a:gd name="connsiteY14" fmla="*/ 0 h 954107"/>
              <a:gd name="connsiteX15" fmla="*/ 11277223 w 12213599"/>
              <a:gd name="connsiteY15" fmla="*/ 0 h 954107"/>
              <a:gd name="connsiteX16" fmla="*/ 12213599 w 12213599"/>
              <a:gd name="connsiteY16" fmla="*/ 0 h 954107"/>
              <a:gd name="connsiteX17" fmla="*/ 12213599 w 12213599"/>
              <a:gd name="connsiteY17" fmla="*/ 486595 h 954107"/>
              <a:gd name="connsiteX18" fmla="*/ 12213599 w 12213599"/>
              <a:gd name="connsiteY18" fmla="*/ 954107 h 954107"/>
              <a:gd name="connsiteX19" fmla="*/ 11779338 w 12213599"/>
              <a:gd name="connsiteY19" fmla="*/ 954107 h 954107"/>
              <a:gd name="connsiteX20" fmla="*/ 11222940 w 12213599"/>
              <a:gd name="connsiteY20" fmla="*/ 954107 h 954107"/>
              <a:gd name="connsiteX21" fmla="*/ 10422271 w 12213599"/>
              <a:gd name="connsiteY21" fmla="*/ 954107 h 954107"/>
              <a:gd name="connsiteX22" fmla="*/ 9743738 w 12213599"/>
              <a:gd name="connsiteY22" fmla="*/ 954107 h 954107"/>
              <a:gd name="connsiteX23" fmla="*/ 9431613 w 12213599"/>
              <a:gd name="connsiteY23" fmla="*/ 954107 h 954107"/>
              <a:gd name="connsiteX24" fmla="*/ 8875215 w 12213599"/>
              <a:gd name="connsiteY24" fmla="*/ 954107 h 954107"/>
              <a:gd name="connsiteX25" fmla="*/ 8074546 w 12213599"/>
              <a:gd name="connsiteY25" fmla="*/ 954107 h 954107"/>
              <a:gd name="connsiteX26" fmla="*/ 7273877 w 12213599"/>
              <a:gd name="connsiteY26" fmla="*/ 954107 h 954107"/>
              <a:gd name="connsiteX27" fmla="*/ 6839615 w 12213599"/>
              <a:gd name="connsiteY27" fmla="*/ 954107 h 954107"/>
              <a:gd name="connsiteX28" fmla="*/ 6038946 w 12213599"/>
              <a:gd name="connsiteY28" fmla="*/ 954107 h 954107"/>
              <a:gd name="connsiteX29" fmla="*/ 5726821 w 12213599"/>
              <a:gd name="connsiteY29" fmla="*/ 954107 h 954107"/>
              <a:gd name="connsiteX30" fmla="*/ 5170424 w 12213599"/>
              <a:gd name="connsiteY30" fmla="*/ 954107 h 954107"/>
              <a:gd name="connsiteX31" fmla="*/ 4491890 w 12213599"/>
              <a:gd name="connsiteY31" fmla="*/ 954107 h 954107"/>
              <a:gd name="connsiteX32" fmla="*/ 4179765 w 12213599"/>
              <a:gd name="connsiteY32" fmla="*/ 954107 h 954107"/>
              <a:gd name="connsiteX33" fmla="*/ 3623368 w 12213599"/>
              <a:gd name="connsiteY33" fmla="*/ 954107 h 954107"/>
              <a:gd name="connsiteX34" fmla="*/ 3311242 w 12213599"/>
              <a:gd name="connsiteY34" fmla="*/ 954107 h 954107"/>
              <a:gd name="connsiteX35" fmla="*/ 2510573 w 12213599"/>
              <a:gd name="connsiteY35" fmla="*/ 954107 h 954107"/>
              <a:gd name="connsiteX36" fmla="*/ 1954176 w 12213599"/>
              <a:gd name="connsiteY36" fmla="*/ 954107 h 954107"/>
              <a:gd name="connsiteX37" fmla="*/ 1519915 w 12213599"/>
              <a:gd name="connsiteY37" fmla="*/ 954107 h 954107"/>
              <a:gd name="connsiteX38" fmla="*/ 597109 w 12213599"/>
              <a:gd name="connsiteY38" fmla="*/ 954107 h 954107"/>
              <a:gd name="connsiteX39" fmla="*/ 0 w 12213599"/>
              <a:gd name="connsiteY39" fmla="*/ 954107 h 954107"/>
              <a:gd name="connsiteX40" fmla="*/ 0 w 12213599"/>
              <a:gd name="connsiteY40" fmla="*/ 477054 h 954107"/>
              <a:gd name="connsiteX41" fmla="*/ 0 w 12213599"/>
              <a:gd name="connsiteY41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954107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1614" y="123797"/>
                  <a:pt x="12191145" y="297962"/>
                  <a:pt x="12213599" y="486595"/>
                </a:cubicBezTo>
                <a:cubicBezTo>
                  <a:pt x="12236053" y="675229"/>
                  <a:pt x="12232229" y="829139"/>
                  <a:pt x="12213599" y="954107"/>
                </a:cubicBezTo>
                <a:cubicBezTo>
                  <a:pt x="12098716" y="970757"/>
                  <a:pt x="11928996" y="957857"/>
                  <a:pt x="11779338" y="954107"/>
                </a:cubicBezTo>
                <a:cubicBezTo>
                  <a:pt x="11629680" y="950357"/>
                  <a:pt x="11368793" y="960859"/>
                  <a:pt x="11222940" y="954107"/>
                </a:cubicBezTo>
                <a:cubicBezTo>
                  <a:pt x="11077087" y="947355"/>
                  <a:pt x="10607063" y="952764"/>
                  <a:pt x="10422271" y="954107"/>
                </a:cubicBezTo>
                <a:cubicBezTo>
                  <a:pt x="10237479" y="955450"/>
                  <a:pt x="9907061" y="971394"/>
                  <a:pt x="9743738" y="954107"/>
                </a:cubicBezTo>
                <a:cubicBezTo>
                  <a:pt x="9580415" y="936820"/>
                  <a:pt x="9571689" y="948182"/>
                  <a:pt x="9431613" y="954107"/>
                </a:cubicBezTo>
                <a:cubicBezTo>
                  <a:pt x="9291537" y="960032"/>
                  <a:pt x="9081251" y="966957"/>
                  <a:pt x="8875215" y="954107"/>
                </a:cubicBezTo>
                <a:cubicBezTo>
                  <a:pt x="8669179" y="941257"/>
                  <a:pt x="8384398" y="989035"/>
                  <a:pt x="8074546" y="954107"/>
                </a:cubicBezTo>
                <a:cubicBezTo>
                  <a:pt x="7764694" y="919179"/>
                  <a:pt x="7597107" y="967026"/>
                  <a:pt x="7273877" y="954107"/>
                </a:cubicBezTo>
                <a:cubicBezTo>
                  <a:pt x="6950647" y="941188"/>
                  <a:pt x="6933061" y="949579"/>
                  <a:pt x="6839615" y="954107"/>
                </a:cubicBezTo>
                <a:cubicBezTo>
                  <a:pt x="6746169" y="958635"/>
                  <a:pt x="6355499" y="952508"/>
                  <a:pt x="6038946" y="954107"/>
                </a:cubicBezTo>
                <a:cubicBezTo>
                  <a:pt x="5722393" y="955706"/>
                  <a:pt x="5826266" y="943292"/>
                  <a:pt x="5726821" y="954107"/>
                </a:cubicBezTo>
                <a:cubicBezTo>
                  <a:pt x="5627377" y="964922"/>
                  <a:pt x="5328340" y="953920"/>
                  <a:pt x="5170424" y="954107"/>
                </a:cubicBezTo>
                <a:cubicBezTo>
                  <a:pt x="5012508" y="954294"/>
                  <a:pt x="4697274" y="960575"/>
                  <a:pt x="4491890" y="954107"/>
                </a:cubicBezTo>
                <a:cubicBezTo>
                  <a:pt x="4286506" y="947639"/>
                  <a:pt x="4264750" y="961326"/>
                  <a:pt x="4179765" y="954107"/>
                </a:cubicBezTo>
                <a:cubicBezTo>
                  <a:pt x="4094781" y="946888"/>
                  <a:pt x="3835451" y="971037"/>
                  <a:pt x="3623368" y="954107"/>
                </a:cubicBezTo>
                <a:cubicBezTo>
                  <a:pt x="3411285" y="937177"/>
                  <a:pt x="3387020" y="967720"/>
                  <a:pt x="3311242" y="954107"/>
                </a:cubicBezTo>
                <a:cubicBezTo>
                  <a:pt x="3235464" y="940494"/>
                  <a:pt x="2838536" y="962838"/>
                  <a:pt x="2510573" y="954107"/>
                </a:cubicBezTo>
                <a:cubicBezTo>
                  <a:pt x="2182610" y="945376"/>
                  <a:pt x="2192312" y="944048"/>
                  <a:pt x="1954176" y="954107"/>
                </a:cubicBezTo>
                <a:cubicBezTo>
                  <a:pt x="1716040" y="964166"/>
                  <a:pt x="1694981" y="959898"/>
                  <a:pt x="1519915" y="954107"/>
                </a:cubicBezTo>
                <a:cubicBezTo>
                  <a:pt x="1344849" y="948316"/>
                  <a:pt x="975392" y="916605"/>
                  <a:pt x="597109" y="954107"/>
                </a:cubicBezTo>
                <a:cubicBezTo>
                  <a:pt x="218826" y="991609"/>
                  <a:pt x="220411" y="947006"/>
                  <a:pt x="0" y="954107"/>
                </a:cubicBezTo>
                <a:cubicBezTo>
                  <a:pt x="-3648" y="750339"/>
                  <a:pt x="2603" y="696035"/>
                  <a:pt x="0" y="477054"/>
                </a:cubicBezTo>
                <a:cubicBezTo>
                  <a:pt x="-2603" y="258073"/>
                  <a:pt x="-13773" y="130077"/>
                  <a:pt x="0" y="0"/>
                </a:cubicBezTo>
                <a:close/>
              </a:path>
              <a:path w="12213599" h="954107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19349" y="210150"/>
                  <a:pt x="12191486" y="348068"/>
                  <a:pt x="12213599" y="457971"/>
                </a:cubicBezTo>
                <a:cubicBezTo>
                  <a:pt x="12235712" y="567874"/>
                  <a:pt x="12236589" y="728558"/>
                  <a:pt x="12213599" y="954107"/>
                </a:cubicBezTo>
                <a:cubicBezTo>
                  <a:pt x="11945039" y="956359"/>
                  <a:pt x="11797183" y="961743"/>
                  <a:pt x="11412930" y="954107"/>
                </a:cubicBezTo>
                <a:cubicBezTo>
                  <a:pt x="11028677" y="946471"/>
                  <a:pt x="10895451" y="938879"/>
                  <a:pt x="10734396" y="954107"/>
                </a:cubicBezTo>
                <a:cubicBezTo>
                  <a:pt x="10573341" y="969335"/>
                  <a:pt x="10266353" y="995145"/>
                  <a:pt x="9811591" y="954107"/>
                </a:cubicBezTo>
                <a:cubicBezTo>
                  <a:pt x="9356829" y="913069"/>
                  <a:pt x="9318370" y="920221"/>
                  <a:pt x="9010922" y="954107"/>
                </a:cubicBezTo>
                <a:cubicBezTo>
                  <a:pt x="8703474" y="987993"/>
                  <a:pt x="8699818" y="964187"/>
                  <a:pt x="8576661" y="954107"/>
                </a:cubicBezTo>
                <a:cubicBezTo>
                  <a:pt x="8453504" y="944027"/>
                  <a:pt x="8342280" y="967843"/>
                  <a:pt x="8264535" y="954107"/>
                </a:cubicBezTo>
                <a:cubicBezTo>
                  <a:pt x="8186790" y="940371"/>
                  <a:pt x="7767734" y="988020"/>
                  <a:pt x="7341730" y="954107"/>
                </a:cubicBezTo>
                <a:cubicBezTo>
                  <a:pt x="6915726" y="920194"/>
                  <a:pt x="6901036" y="943015"/>
                  <a:pt x="6541061" y="954107"/>
                </a:cubicBezTo>
                <a:cubicBezTo>
                  <a:pt x="6181086" y="965199"/>
                  <a:pt x="6304101" y="936537"/>
                  <a:pt x="6106800" y="954107"/>
                </a:cubicBezTo>
                <a:cubicBezTo>
                  <a:pt x="5909499" y="971677"/>
                  <a:pt x="5580358" y="996955"/>
                  <a:pt x="5183994" y="954107"/>
                </a:cubicBezTo>
                <a:cubicBezTo>
                  <a:pt x="4787630" y="911259"/>
                  <a:pt x="4657352" y="933815"/>
                  <a:pt x="4261189" y="954107"/>
                </a:cubicBezTo>
                <a:cubicBezTo>
                  <a:pt x="3865026" y="974399"/>
                  <a:pt x="4000779" y="958321"/>
                  <a:pt x="3826928" y="954107"/>
                </a:cubicBezTo>
                <a:cubicBezTo>
                  <a:pt x="3653077" y="949893"/>
                  <a:pt x="3416207" y="976852"/>
                  <a:pt x="3148394" y="954107"/>
                </a:cubicBezTo>
                <a:cubicBezTo>
                  <a:pt x="2880581" y="931362"/>
                  <a:pt x="2726792" y="945878"/>
                  <a:pt x="2591997" y="954107"/>
                </a:cubicBezTo>
                <a:cubicBezTo>
                  <a:pt x="2457202" y="962336"/>
                  <a:pt x="2101684" y="932733"/>
                  <a:pt x="1791328" y="954107"/>
                </a:cubicBezTo>
                <a:cubicBezTo>
                  <a:pt x="1480972" y="975481"/>
                  <a:pt x="1396490" y="940701"/>
                  <a:pt x="1234931" y="954107"/>
                </a:cubicBezTo>
                <a:cubicBezTo>
                  <a:pt x="1073372" y="967513"/>
                  <a:pt x="972928" y="974834"/>
                  <a:pt x="800669" y="954107"/>
                </a:cubicBezTo>
                <a:cubicBezTo>
                  <a:pt x="628410" y="933380"/>
                  <a:pt x="164539" y="935597"/>
                  <a:pt x="0" y="954107"/>
                </a:cubicBezTo>
                <a:cubicBezTo>
                  <a:pt x="16781" y="783300"/>
                  <a:pt x="-14331" y="681151"/>
                  <a:pt x="0" y="505677"/>
                </a:cubicBezTo>
                <a:cubicBezTo>
                  <a:pt x="14331" y="330203"/>
                  <a:pt x="-8203" y="17688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Modify the frequency distribution so that the last category includes startups with at least $35 million in funding.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1AE0B-E65C-BDB4-9D85-27DA6320BFC7}"/>
              </a:ext>
            </a:extLst>
          </p:cNvPr>
          <p:cNvSpPr txBox="1"/>
          <p:nvPr/>
        </p:nvSpPr>
        <p:spPr>
          <a:xfrm>
            <a:off x="1026367" y="1667069"/>
            <a:ext cx="12471049" cy="1384995"/>
          </a:xfrm>
          <a:custGeom>
            <a:avLst/>
            <a:gdLst>
              <a:gd name="connsiteX0" fmla="*/ 0 w 12471049"/>
              <a:gd name="connsiteY0" fmla="*/ 0 h 1384995"/>
              <a:gd name="connsiteX1" fmla="*/ 817547 w 12471049"/>
              <a:gd name="connsiteY1" fmla="*/ 0 h 1384995"/>
              <a:gd name="connsiteX2" fmla="*/ 1759804 w 12471049"/>
              <a:gd name="connsiteY2" fmla="*/ 0 h 1384995"/>
              <a:gd name="connsiteX3" fmla="*/ 2577350 w 12471049"/>
              <a:gd name="connsiteY3" fmla="*/ 0 h 1384995"/>
              <a:gd name="connsiteX4" fmla="*/ 3394897 w 12471049"/>
              <a:gd name="connsiteY4" fmla="*/ 0 h 1384995"/>
              <a:gd name="connsiteX5" fmla="*/ 3963022 w 12471049"/>
              <a:gd name="connsiteY5" fmla="*/ 0 h 1384995"/>
              <a:gd name="connsiteX6" fmla="*/ 4780569 w 12471049"/>
              <a:gd name="connsiteY6" fmla="*/ 0 h 1384995"/>
              <a:gd name="connsiteX7" fmla="*/ 5348694 w 12471049"/>
              <a:gd name="connsiteY7" fmla="*/ 0 h 1384995"/>
              <a:gd name="connsiteX8" fmla="*/ 6290951 w 12471049"/>
              <a:gd name="connsiteY8" fmla="*/ 0 h 1384995"/>
              <a:gd name="connsiteX9" fmla="*/ 7108498 w 12471049"/>
              <a:gd name="connsiteY9" fmla="*/ 0 h 1384995"/>
              <a:gd name="connsiteX10" fmla="*/ 7801334 w 12471049"/>
              <a:gd name="connsiteY10" fmla="*/ 0 h 1384995"/>
              <a:gd name="connsiteX11" fmla="*/ 8618881 w 12471049"/>
              <a:gd name="connsiteY11" fmla="*/ 0 h 1384995"/>
              <a:gd name="connsiteX12" fmla="*/ 9062296 w 12471049"/>
              <a:gd name="connsiteY12" fmla="*/ 0 h 1384995"/>
              <a:gd name="connsiteX13" fmla="*/ 9755132 w 12471049"/>
              <a:gd name="connsiteY13" fmla="*/ 0 h 1384995"/>
              <a:gd name="connsiteX14" fmla="*/ 10697389 w 12471049"/>
              <a:gd name="connsiteY14" fmla="*/ 0 h 1384995"/>
              <a:gd name="connsiteX15" fmla="*/ 11514935 w 12471049"/>
              <a:gd name="connsiteY15" fmla="*/ 0 h 1384995"/>
              <a:gd name="connsiteX16" fmla="*/ 12471049 w 12471049"/>
              <a:gd name="connsiteY16" fmla="*/ 0 h 1384995"/>
              <a:gd name="connsiteX17" fmla="*/ 12471049 w 12471049"/>
              <a:gd name="connsiteY17" fmla="*/ 706347 h 1384995"/>
              <a:gd name="connsiteX18" fmla="*/ 12471049 w 12471049"/>
              <a:gd name="connsiteY18" fmla="*/ 1384995 h 1384995"/>
              <a:gd name="connsiteX19" fmla="*/ 12027634 w 12471049"/>
              <a:gd name="connsiteY19" fmla="*/ 1384995 h 1384995"/>
              <a:gd name="connsiteX20" fmla="*/ 11459508 w 12471049"/>
              <a:gd name="connsiteY20" fmla="*/ 1384995 h 1384995"/>
              <a:gd name="connsiteX21" fmla="*/ 10641962 w 12471049"/>
              <a:gd name="connsiteY21" fmla="*/ 1384995 h 1384995"/>
              <a:gd name="connsiteX22" fmla="*/ 9949126 w 12471049"/>
              <a:gd name="connsiteY22" fmla="*/ 1384995 h 1384995"/>
              <a:gd name="connsiteX23" fmla="*/ 9630421 w 12471049"/>
              <a:gd name="connsiteY23" fmla="*/ 1384995 h 1384995"/>
              <a:gd name="connsiteX24" fmla="*/ 9062296 w 12471049"/>
              <a:gd name="connsiteY24" fmla="*/ 1384995 h 1384995"/>
              <a:gd name="connsiteX25" fmla="*/ 8244749 w 12471049"/>
              <a:gd name="connsiteY25" fmla="*/ 1384995 h 1384995"/>
              <a:gd name="connsiteX26" fmla="*/ 7427203 w 12471049"/>
              <a:gd name="connsiteY26" fmla="*/ 1384995 h 1384995"/>
              <a:gd name="connsiteX27" fmla="*/ 6983787 w 12471049"/>
              <a:gd name="connsiteY27" fmla="*/ 1384995 h 1384995"/>
              <a:gd name="connsiteX28" fmla="*/ 6166241 w 12471049"/>
              <a:gd name="connsiteY28" fmla="*/ 1384995 h 1384995"/>
              <a:gd name="connsiteX29" fmla="*/ 5847536 w 12471049"/>
              <a:gd name="connsiteY29" fmla="*/ 1384995 h 1384995"/>
              <a:gd name="connsiteX30" fmla="*/ 5279411 w 12471049"/>
              <a:gd name="connsiteY30" fmla="*/ 1384995 h 1384995"/>
              <a:gd name="connsiteX31" fmla="*/ 4586575 w 12471049"/>
              <a:gd name="connsiteY31" fmla="*/ 1384995 h 1384995"/>
              <a:gd name="connsiteX32" fmla="*/ 4267870 w 12471049"/>
              <a:gd name="connsiteY32" fmla="*/ 1384995 h 1384995"/>
              <a:gd name="connsiteX33" fmla="*/ 3699745 w 12471049"/>
              <a:gd name="connsiteY33" fmla="*/ 1384995 h 1384995"/>
              <a:gd name="connsiteX34" fmla="*/ 3381040 w 12471049"/>
              <a:gd name="connsiteY34" fmla="*/ 1384995 h 1384995"/>
              <a:gd name="connsiteX35" fmla="*/ 2563493 w 12471049"/>
              <a:gd name="connsiteY35" fmla="*/ 1384995 h 1384995"/>
              <a:gd name="connsiteX36" fmla="*/ 1995368 w 12471049"/>
              <a:gd name="connsiteY36" fmla="*/ 1384995 h 1384995"/>
              <a:gd name="connsiteX37" fmla="*/ 1551953 w 12471049"/>
              <a:gd name="connsiteY37" fmla="*/ 1384995 h 1384995"/>
              <a:gd name="connsiteX38" fmla="*/ 609696 w 12471049"/>
              <a:gd name="connsiteY38" fmla="*/ 1384995 h 1384995"/>
              <a:gd name="connsiteX39" fmla="*/ 0 w 12471049"/>
              <a:gd name="connsiteY39" fmla="*/ 1384995 h 1384995"/>
              <a:gd name="connsiteX40" fmla="*/ 0 w 12471049"/>
              <a:gd name="connsiteY40" fmla="*/ 692498 h 1384995"/>
              <a:gd name="connsiteX41" fmla="*/ 0 w 12471049"/>
              <a:gd name="connsiteY41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471049" h="1384995" fill="none" extrusionOk="0">
                <a:moveTo>
                  <a:pt x="0" y="0"/>
                </a:moveTo>
                <a:cubicBezTo>
                  <a:pt x="177778" y="-9462"/>
                  <a:pt x="579987" y="-14828"/>
                  <a:pt x="817547" y="0"/>
                </a:cubicBezTo>
                <a:cubicBezTo>
                  <a:pt x="1055107" y="14828"/>
                  <a:pt x="1493268" y="20823"/>
                  <a:pt x="1759804" y="0"/>
                </a:cubicBezTo>
                <a:cubicBezTo>
                  <a:pt x="2026340" y="-20823"/>
                  <a:pt x="2291219" y="-617"/>
                  <a:pt x="2577350" y="0"/>
                </a:cubicBezTo>
                <a:cubicBezTo>
                  <a:pt x="2863481" y="617"/>
                  <a:pt x="3053210" y="10282"/>
                  <a:pt x="3394897" y="0"/>
                </a:cubicBezTo>
                <a:cubicBezTo>
                  <a:pt x="3736584" y="-10282"/>
                  <a:pt x="3824411" y="-2967"/>
                  <a:pt x="3963022" y="0"/>
                </a:cubicBezTo>
                <a:cubicBezTo>
                  <a:pt x="4101633" y="2967"/>
                  <a:pt x="4569036" y="-15383"/>
                  <a:pt x="4780569" y="0"/>
                </a:cubicBezTo>
                <a:cubicBezTo>
                  <a:pt x="4992102" y="15383"/>
                  <a:pt x="5138969" y="16050"/>
                  <a:pt x="5348694" y="0"/>
                </a:cubicBezTo>
                <a:cubicBezTo>
                  <a:pt x="5558419" y="-16050"/>
                  <a:pt x="6037757" y="28539"/>
                  <a:pt x="6290951" y="0"/>
                </a:cubicBezTo>
                <a:cubicBezTo>
                  <a:pt x="6544145" y="-28539"/>
                  <a:pt x="6779838" y="28487"/>
                  <a:pt x="7108498" y="0"/>
                </a:cubicBezTo>
                <a:cubicBezTo>
                  <a:pt x="7437158" y="-28487"/>
                  <a:pt x="7572002" y="25412"/>
                  <a:pt x="7801334" y="0"/>
                </a:cubicBezTo>
                <a:cubicBezTo>
                  <a:pt x="8030666" y="-25412"/>
                  <a:pt x="8316853" y="-21181"/>
                  <a:pt x="8618881" y="0"/>
                </a:cubicBezTo>
                <a:cubicBezTo>
                  <a:pt x="8920909" y="21181"/>
                  <a:pt x="8919643" y="695"/>
                  <a:pt x="9062296" y="0"/>
                </a:cubicBezTo>
                <a:cubicBezTo>
                  <a:pt x="9204949" y="-695"/>
                  <a:pt x="9613765" y="12524"/>
                  <a:pt x="9755132" y="0"/>
                </a:cubicBezTo>
                <a:cubicBezTo>
                  <a:pt x="9896499" y="-12524"/>
                  <a:pt x="10263423" y="34832"/>
                  <a:pt x="10697389" y="0"/>
                </a:cubicBezTo>
                <a:cubicBezTo>
                  <a:pt x="11131355" y="-34832"/>
                  <a:pt x="11321401" y="-24022"/>
                  <a:pt x="11514935" y="0"/>
                </a:cubicBezTo>
                <a:cubicBezTo>
                  <a:pt x="11708469" y="24022"/>
                  <a:pt x="12153284" y="-11413"/>
                  <a:pt x="12471049" y="0"/>
                </a:cubicBezTo>
                <a:cubicBezTo>
                  <a:pt x="12505417" y="280111"/>
                  <a:pt x="12460111" y="422606"/>
                  <a:pt x="12471049" y="706347"/>
                </a:cubicBezTo>
                <a:cubicBezTo>
                  <a:pt x="12481987" y="990088"/>
                  <a:pt x="12488260" y="1244887"/>
                  <a:pt x="12471049" y="1384995"/>
                </a:cubicBezTo>
                <a:cubicBezTo>
                  <a:pt x="12318579" y="1385364"/>
                  <a:pt x="12164031" y="1385827"/>
                  <a:pt x="12027634" y="1384995"/>
                </a:cubicBezTo>
                <a:cubicBezTo>
                  <a:pt x="11891237" y="1384163"/>
                  <a:pt x="11627669" y="1391819"/>
                  <a:pt x="11459508" y="1384995"/>
                </a:cubicBezTo>
                <a:cubicBezTo>
                  <a:pt x="11291347" y="1378171"/>
                  <a:pt x="10963260" y="1344726"/>
                  <a:pt x="10641962" y="1384995"/>
                </a:cubicBezTo>
                <a:cubicBezTo>
                  <a:pt x="10320664" y="1425264"/>
                  <a:pt x="10087826" y="1404702"/>
                  <a:pt x="9949126" y="1384995"/>
                </a:cubicBezTo>
                <a:cubicBezTo>
                  <a:pt x="9810426" y="1365288"/>
                  <a:pt x="9747944" y="1387682"/>
                  <a:pt x="9630421" y="1384995"/>
                </a:cubicBezTo>
                <a:cubicBezTo>
                  <a:pt x="9512899" y="1382308"/>
                  <a:pt x="9189652" y="1391620"/>
                  <a:pt x="9062296" y="1384995"/>
                </a:cubicBezTo>
                <a:cubicBezTo>
                  <a:pt x="8934941" y="1378370"/>
                  <a:pt x="8577593" y="1396751"/>
                  <a:pt x="8244749" y="1384995"/>
                </a:cubicBezTo>
                <a:cubicBezTo>
                  <a:pt x="7911905" y="1373239"/>
                  <a:pt x="7775551" y="1355084"/>
                  <a:pt x="7427203" y="1384995"/>
                </a:cubicBezTo>
                <a:cubicBezTo>
                  <a:pt x="7078855" y="1414906"/>
                  <a:pt x="7107050" y="1387741"/>
                  <a:pt x="6983787" y="1384995"/>
                </a:cubicBezTo>
                <a:cubicBezTo>
                  <a:pt x="6860524" y="1382249"/>
                  <a:pt x="6404257" y="1398969"/>
                  <a:pt x="6166241" y="1384995"/>
                </a:cubicBezTo>
                <a:cubicBezTo>
                  <a:pt x="5928225" y="1371021"/>
                  <a:pt x="5974207" y="1382488"/>
                  <a:pt x="5847536" y="1384995"/>
                </a:cubicBezTo>
                <a:cubicBezTo>
                  <a:pt x="5720865" y="1387502"/>
                  <a:pt x="5450607" y="1356707"/>
                  <a:pt x="5279411" y="1384995"/>
                </a:cubicBezTo>
                <a:cubicBezTo>
                  <a:pt x="5108215" y="1413283"/>
                  <a:pt x="4764478" y="1360951"/>
                  <a:pt x="4586575" y="1384995"/>
                </a:cubicBezTo>
                <a:cubicBezTo>
                  <a:pt x="4408672" y="1409039"/>
                  <a:pt x="4358354" y="1395844"/>
                  <a:pt x="4267870" y="1384995"/>
                </a:cubicBezTo>
                <a:cubicBezTo>
                  <a:pt x="4177387" y="1374146"/>
                  <a:pt x="3917533" y="1389822"/>
                  <a:pt x="3699745" y="1384995"/>
                </a:cubicBezTo>
                <a:cubicBezTo>
                  <a:pt x="3481958" y="1380168"/>
                  <a:pt x="3523765" y="1387654"/>
                  <a:pt x="3381040" y="1384995"/>
                </a:cubicBezTo>
                <a:cubicBezTo>
                  <a:pt x="3238315" y="1382336"/>
                  <a:pt x="2787092" y="1384028"/>
                  <a:pt x="2563493" y="1384995"/>
                </a:cubicBezTo>
                <a:cubicBezTo>
                  <a:pt x="2339894" y="1385962"/>
                  <a:pt x="2115276" y="1408832"/>
                  <a:pt x="1995368" y="1384995"/>
                </a:cubicBezTo>
                <a:cubicBezTo>
                  <a:pt x="1875461" y="1361158"/>
                  <a:pt x="1678463" y="1373592"/>
                  <a:pt x="1551953" y="1384995"/>
                </a:cubicBezTo>
                <a:cubicBezTo>
                  <a:pt x="1425443" y="1396398"/>
                  <a:pt x="878925" y="1424320"/>
                  <a:pt x="609696" y="1384995"/>
                </a:cubicBezTo>
                <a:cubicBezTo>
                  <a:pt x="340467" y="1345670"/>
                  <a:pt x="292290" y="1405532"/>
                  <a:pt x="0" y="1384995"/>
                </a:cubicBezTo>
                <a:cubicBezTo>
                  <a:pt x="-9416" y="1219902"/>
                  <a:pt x="-8697" y="941881"/>
                  <a:pt x="0" y="692498"/>
                </a:cubicBezTo>
                <a:cubicBezTo>
                  <a:pt x="8697" y="443115"/>
                  <a:pt x="10790" y="222707"/>
                  <a:pt x="0" y="0"/>
                </a:cubicBezTo>
                <a:close/>
              </a:path>
              <a:path w="12471049" h="1384995" stroke="0" extrusionOk="0">
                <a:moveTo>
                  <a:pt x="0" y="0"/>
                </a:moveTo>
                <a:cubicBezTo>
                  <a:pt x="193118" y="27585"/>
                  <a:pt x="291933" y="-28072"/>
                  <a:pt x="568126" y="0"/>
                </a:cubicBezTo>
                <a:cubicBezTo>
                  <a:pt x="844319" y="28072"/>
                  <a:pt x="741519" y="6481"/>
                  <a:pt x="886830" y="0"/>
                </a:cubicBezTo>
                <a:cubicBezTo>
                  <a:pt x="1032141" y="-6481"/>
                  <a:pt x="1226254" y="-1846"/>
                  <a:pt x="1454956" y="0"/>
                </a:cubicBezTo>
                <a:cubicBezTo>
                  <a:pt x="1683658" y="1846"/>
                  <a:pt x="1991530" y="-14964"/>
                  <a:pt x="2397213" y="0"/>
                </a:cubicBezTo>
                <a:cubicBezTo>
                  <a:pt x="2802896" y="14964"/>
                  <a:pt x="2961173" y="-47077"/>
                  <a:pt x="3339470" y="0"/>
                </a:cubicBezTo>
                <a:cubicBezTo>
                  <a:pt x="3717767" y="47077"/>
                  <a:pt x="4053451" y="3708"/>
                  <a:pt x="4281727" y="0"/>
                </a:cubicBezTo>
                <a:cubicBezTo>
                  <a:pt x="4510003" y="-3708"/>
                  <a:pt x="4771824" y="26323"/>
                  <a:pt x="4974563" y="0"/>
                </a:cubicBezTo>
                <a:cubicBezTo>
                  <a:pt x="5177302" y="-26323"/>
                  <a:pt x="5161272" y="-2781"/>
                  <a:pt x="5293267" y="0"/>
                </a:cubicBezTo>
                <a:cubicBezTo>
                  <a:pt x="5425262" y="2781"/>
                  <a:pt x="5752797" y="-12342"/>
                  <a:pt x="5986104" y="0"/>
                </a:cubicBezTo>
                <a:cubicBezTo>
                  <a:pt x="6219411" y="12342"/>
                  <a:pt x="6424289" y="13700"/>
                  <a:pt x="6678940" y="0"/>
                </a:cubicBezTo>
                <a:cubicBezTo>
                  <a:pt x="6933591" y="-13700"/>
                  <a:pt x="6872316" y="-10177"/>
                  <a:pt x="6997644" y="0"/>
                </a:cubicBezTo>
                <a:cubicBezTo>
                  <a:pt x="7122972" y="10177"/>
                  <a:pt x="7391473" y="-12802"/>
                  <a:pt x="7690480" y="0"/>
                </a:cubicBezTo>
                <a:cubicBezTo>
                  <a:pt x="7989487" y="12802"/>
                  <a:pt x="7929228" y="-12961"/>
                  <a:pt x="8009185" y="0"/>
                </a:cubicBezTo>
                <a:cubicBezTo>
                  <a:pt x="8089143" y="12961"/>
                  <a:pt x="8449485" y="4011"/>
                  <a:pt x="8826731" y="0"/>
                </a:cubicBezTo>
                <a:cubicBezTo>
                  <a:pt x="9203977" y="-4011"/>
                  <a:pt x="9093486" y="-3690"/>
                  <a:pt x="9270146" y="0"/>
                </a:cubicBezTo>
                <a:cubicBezTo>
                  <a:pt x="9446807" y="3690"/>
                  <a:pt x="9805159" y="38183"/>
                  <a:pt x="10212403" y="0"/>
                </a:cubicBezTo>
                <a:cubicBezTo>
                  <a:pt x="10619647" y="-38183"/>
                  <a:pt x="10565346" y="-1113"/>
                  <a:pt x="10655819" y="0"/>
                </a:cubicBezTo>
                <a:cubicBezTo>
                  <a:pt x="10746292" y="1113"/>
                  <a:pt x="11005569" y="18584"/>
                  <a:pt x="11348655" y="0"/>
                </a:cubicBezTo>
                <a:cubicBezTo>
                  <a:pt x="11691741" y="-18584"/>
                  <a:pt x="12052184" y="-9151"/>
                  <a:pt x="12471049" y="0"/>
                </a:cubicBezTo>
                <a:cubicBezTo>
                  <a:pt x="12472757" y="291568"/>
                  <a:pt x="12500543" y="402831"/>
                  <a:pt x="12471049" y="664798"/>
                </a:cubicBezTo>
                <a:cubicBezTo>
                  <a:pt x="12441555" y="926765"/>
                  <a:pt x="12474956" y="1139135"/>
                  <a:pt x="12471049" y="1384995"/>
                </a:cubicBezTo>
                <a:cubicBezTo>
                  <a:pt x="12268635" y="1356901"/>
                  <a:pt x="11957748" y="1399217"/>
                  <a:pt x="11653502" y="1384995"/>
                </a:cubicBezTo>
                <a:cubicBezTo>
                  <a:pt x="11349256" y="1370773"/>
                  <a:pt x="11178549" y="1387413"/>
                  <a:pt x="10960666" y="1384995"/>
                </a:cubicBezTo>
                <a:cubicBezTo>
                  <a:pt x="10742783" y="1382577"/>
                  <a:pt x="10479960" y="1363637"/>
                  <a:pt x="10018409" y="1384995"/>
                </a:cubicBezTo>
                <a:cubicBezTo>
                  <a:pt x="9556858" y="1406353"/>
                  <a:pt x="9369507" y="1372654"/>
                  <a:pt x="9200863" y="1384995"/>
                </a:cubicBezTo>
                <a:cubicBezTo>
                  <a:pt x="9032219" y="1397336"/>
                  <a:pt x="8921782" y="1382616"/>
                  <a:pt x="8757448" y="1384995"/>
                </a:cubicBezTo>
                <a:cubicBezTo>
                  <a:pt x="8593114" y="1387374"/>
                  <a:pt x="8553884" y="1387002"/>
                  <a:pt x="8438743" y="1384995"/>
                </a:cubicBezTo>
                <a:cubicBezTo>
                  <a:pt x="8323602" y="1382988"/>
                  <a:pt x="7735050" y="1380332"/>
                  <a:pt x="7496486" y="1384995"/>
                </a:cubicBezTo>
                <a:cubicBezTo>
                  <a:pt x="7257922" y="1389658"/>
                  <a:pt x="6887464" y="1404298"/>
                  <a:pt x="6678940" y="1384995"/>
                </a:cubicBezTo>
                <a:cubicBezTo>
                  <a:pt x="6470416" y="1365692"/>
                  <a:pt x="6451288" y="1373310"/>
                  <a:pt x="6235525" y="1384995"/>
                </a:cubicBezTo>
                <a:cubicBezTo>
                  <a:pt x="6019763" y="1396680"/>
                  <a:pt x="5659994" y="1392218"/>
                  <a:pt x="5293267" y="1384995"/>
                </a:cubicBezTo>
                <a:cubicBezTo>
                  <a:pt x="4926540" y="1377772"/>
                  <a:pt x="4557710" y="1415082"/>
                  <a:pt x="4351010" y="1384995"/>
                </a:cubicBezTo>
                <a:cubicBezTo>
                  <a:pt x="4144310" y="1354908"/>
                  <a:pt x="4075941" y="1402503"/>
                  <a:pt x="3907595" y="1384995"/>
                </a:cubicBezTo>
                <a:cubicBezTo>
                  <a:pt x="3739249" y="1367487"/>
                  <a:pt x="3560251" y="1380065"/>
                  <a:pt x="3214759" y="1384995"/>
                </a:cubicBezTo>
                <a:cubicBezTo>
                  <a:pt x="2869267" y="1389925"/>
                  <a:pt x="2763206" y="1362437"/>
                  <a:pt x="2646634" y="1384995"/>
                </a:cubicBezTo>
                <a:cubicBezTo>
                  <a:pt x="2530063" y="1407553"/>
                  <a:pt x="2050271" y="1385414"/>
                  <a:pt x="1829087" y="1384995"/>
                </a:cubicBezTo>
                <a:cubicBezTo>
                  <a:pt x="1607903" y="1384576"/>
                  <a:pt x="1445647" y="1363193"/>
                  <a:pt x="1260962" y="1384995"/>
                </a:cubicBezTo>
                <a:cubicBezTo>
                  <a:pt x="1076278" y="1406797"/>
                  <a:pt x="1026077" y="1382361"/>
                  <a:pt x="817547" y="1384995"/>
                </a:cubicBezTo>
                <a:cubicBezTo>
                  <a:pt x="609017" y="1387629"/>
                  <a:pt x="238635" y="1374558"/>
                  <a:pt x="0" y="1384995"/>
                </a:cubicBezTo>
                <a:cubicBezTo>
                  <a:pt x="327" y="1216251"/>
                  <a:pt x="23336" y="992528"/>
                  <a:pt x="0" y="734047"/>
                </a:cubicBezTo>
                <a:cubicBezTo>
                  <a:pt x="-23336" y="475566"/>
                  <a:pt x="15792" y="17001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 researcher is studying the funding levels of biotechnology startups to understand how investment is distributed in the sector. The funding amounts (in million dollars) and their frequencies are summarized below:</a:t>
            </a:r>
          </a:p>
        </p:txBody>
      </p:sp>
    </p:spTree>
    <p:extLst>
      <p:ext uri="{BB962C8B-B14F-4D97-AF65-F5344CB8AC3E}">
        <p14:creationId xmlns:p14="http://schemas.microsoft.com/office/powerpoint/2010/main" val="2144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&amp; Text Book.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 (</a:t>
            </a:r>
            <a:r>
              <a:rPr lang="en-US" sz="3200"/>
              <a:t>class interval = 4).</a:t>
            </a:r>
            <a:endParaRPr lang="en-US" sz="3200" dirty="0"/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1870</TotalTime>
  <Words>1012</Words>
  <Application>Microsoft Office PowerPoint</Application>
  <PresentationFormat>Custom</PresentationFormat>
  <Paragraphs>315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Self Practice!!!</vt:lpstr>
      <vt:lpstr>Bar chart vs Histogram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1057</cp:revision>
  <dcterms:created xsi:type="dcterms:W3CDTF">2023-10-05T14:06:45Z</dcterms:created>
  <dcterms:modified xsi:type="dcterms:W3CDTF">2025-02-10T16:32:18Z</dcterms:modified>
</cp:coreProperties>
</file>