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257" r:id="rId3"/>
    <p:sldId id="406" r:id="rId4"/>
    <p:sldId id="407" r:id="rId5"/>
    <p:sldId id="408" r:id="rId6"/>
    <p:sldId id="429" r:id="rId7"/>
    <p:sldId id="409" r:id="rId8"/>
    <p:sldId id="410" r:id="rId9"/>
    <p:sldId id="430" r:id="rId10"/>
    <p:sldId id="412" r:id="rId11"/>
    <p:sldId id="413" r:id="rId12"/>
    <p:sldId id="415" r:id="rId13"/>
    <p:sldId id="416" r:id="rId14"/>
    <p:sldId id="431" r:id="rId15"/>
    <p:sldId id="418" r:id="rId16"/>
    <p:sldId id="419" r:id="rId17"/>
    <p:sldId id="422" r:id="rId18"/>
    <p:sldId id="423" r:id="rId19"/>
    <p:sldId id="425" r:id="rId20"/>
    <p:sldId id="424" r:id="rId21"/>
    <p:sldId id="426" r:id="rId22"/>
    <p:sldId id="427" r:id="rId23"/>
    <p:sldId id="428" r:id="rId24"/>
    <p:sldId id="432" r:id="rId25"/>
    <p:sldId id="433" r:id="rId26"/>
    <p:sldId id="405" r:id="rId27"/>
    <p:sldId id="363" r:id="rId28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100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Spring%2024\Slides\STA201\SLid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Spring%2024\Slides\STA201\SLid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ffodil%20University\Lecture%20and%20Routine\2.%20Data%20presentation\New%20Microsoft%20Excel%20Workshe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ffodil%20University\Lecture%20and%20Routine\2.%20Data%20presentation\New%20Microsoft%20Excel%20Workshe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28575">
                <a:solidFill>
                  <a:srgbClr val="002060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rgbClr val="FFC000"/>
                </a:solidFill>
                <a:ln w="28575">
                  <a:solidFill>
                    <a:srgbClr val="002060"/>
                  </a:solidFill>
                  <a:prstDash val="dash"/>
                </a:ln>
                <a:effectLst/>
              </c:spPr>
            </c:marker>
            <c:bubble3D val="0"/>
            <c:spPr>
              <a:ln w="28575" cap="rnd">
                <a:solidFill>
                  <a:srgbClr val="002060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A54-408F-8B5B-E30BB5546199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FFC000"/>
                </a:solidFill>
                <a:ln w="28575">
                  <a:solidFill>
                    <a:srgbClr val="002060"/>
                  </a:solidFill>
                  <a:prstDash val="dash"/>
                </a:ln>
                <a:effectLst/>
              </c:spPr>
            </c:marker>
            <c:bubble3D val="0"/>
            <c:spPr>
              <a:ln w="28575" cap="rnd">
                <a:solidFill>
                  <a:srgbClr val="002060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A54-408F-8B5B-E30BB5546199}"/>
              </c:ext>
            </c:extLst>
          </c:dPt>
          <c:cat>
            <c:numRef>
              <c:f>Sheet1!$D$4:$D$9</c:f>
              <c:numCache>
                <c:formatCode>General</c:formatCode>
                <c:ptCount val="6"/>
                <c:pt idx="0">
                  <c:v>3</c:v>
                </c:pt>
                <c:pt idx="1">
                  <c:v>7</c:v>
                </c:pt>
                <c:pt idx="2">
                  <c:v>11</c:v>
                </c:pt>
                <c:pt idx="3">
                  <c:v>15</c:v>
                </c:pt>
                <c:pt idx="4">
                  <c:v>19</c:v>
                </c:pt>
                <c:pt idx="5">
                  <c:v>23</c:v>
                </c:pt>
              </c:numCache>
            </c:numRef>
          </c:cat>
          <c:val>
            <c:numRef>
              <c:f>Sheet1!$B$4:$B$9</c:f>
              <c:numCache>
                <c:formatCode>General</c:formatCode>
                <c:ptCount val="6"/>
                <c:pt idx="0">
                  <c:v>0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A54-408F-8B5B-E30BB55461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3529808"/>
        <c:axId val="1563722336"/>
      </c:lineChart>
      <c:catAx>
        <c:axId val="16235298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Class Mid Points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563722336"/>
        <c:crosses val="autoZero"/>
        <c:auto val="1"/>
        <c:lblAlgn val="ctr"/>
        <c:lblOffset val="100"/>
        <c:noMultiLvlLbl val="0"/>
      </c:catAx>
      <c:valAx>
        <c:axId val="156372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Frequencies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623529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2400"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rgbClr val="FFC000"/>
                </a:solidFill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  <a:prstDash val="sysDash"/>
                </a:ln>
                <a:effectLst/>
              </c:spPr>
            </c:marker>
            <c:bubble3D val="0"/>
            <c:spPr>
              <a:ln w="38100" cap="rnd">
                <a:solidFill>
                  <a:schemeClr val="tx1">
                    <a:lumMod val="95000"/>
                    <a:lumOff val="5000"/>
                  </a:schemeClr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5CD-46E7-9D5B-C1D945D54B77}"/>
              </c:ext>
            </c:extLst>
          </c:dPt>
          <c:cat>
            <c:numRef>
              <c:f>Sheet1!$C$4:$C$8</c:f>
              <c:numCache>
                <c:formatCode>General</c:formatCode>
                <c:ptCount val="5"/>
                <c:pt idx="0">
                  <c:v>5</c:v>
                </c:pt>
                <c:pt idx="1">
                  <c:v>9</c:v>
                </c:pt>
                <c:pt idx="2">
                  <c:v>13</c:v>
                </c:pt>
                <c:pt idx="3">
                  <c:v>17</c:v>
                </c:pt>
                <c:pt idx="4">
                  <c:v>21</c:v>
                </c:pt>
              </c:numCache>
            </c:numRef>
          </c:cat>
          <c:val>
            <c:numRef>
              <c:f>Sheet1!$E$4:$E$8</c:f>
              <c:numCache>
                <c:formatCode>General</c:formatCode>
                <c:ptCount val="5"/>
                <c:pt idx="0">
                  <c:v>0</c:v>
                </c:pt>
                <c:pt idx="1">
                  <c:v>4</c:v>
                </c:pt>
                <c:pt idx="2">
                  <c:v>7</c:v>
                </c:pt>
                <c:pt idx="3">
                  <c:v>10</c:v>
                </c:pt>
                <c:pt idx="4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CD-46E7-9D5B-C1D945D54B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7924080"/>
        <c:axId val="410859552"/>
      </c:lineChart>
      <c:catAx>
        <c:axId val="247924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Class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410859552"/>
        <c:crosses val="autoZero"/>
        <c:auto val="1"/>
        <c:lblAlgn val="ctr"/>
        <c:lblOffset val="100"/>
        <c:noMultiLvlLbl val="0"/>
      </c:catAx>
      <c:valAx>
        <c:axId val="410859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Cumulative 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47924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2400">
          <a:solidFill>
            <a:schemeClr val="tx1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ysClr val="windowText" lastClr="00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 w="12700"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549-4277-AB64-E8A58A8E89E2}"/>
              </c:ext>
            </c:extLst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 w="12700"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549-4277-AB64-E8A58A8E89E2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 w="12700"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549-4277-AB64-E8A58A8E89E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549-4277-AB64-E8A58A8E89E2}"/>
              </c:ext>
            </c:extLst>
          </c:dPt>
          <c:cat>
            <c:strRef>
              <c:f>Sheet1!$A$2:$A$5</c:f>
              <c:strCache>
                <c:ptCount val="4"/>
                <c:pt idx="0">
                  <c:v>O</c:v>
                </c:pt>
                <c:pt idx="1">
                  <c:v>A</c:v>
                </c:pt>
                <c:pt idx="2">
                  <c:v>B</c:v>
                </c:pt>
                <c:pt idx="3">
                  <c:v>AB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</c:v>
                </c:pt>
                <c:pt idx="1">
                  <c:v>10</c:v>
                </c:pt>
                <c:pt idx="2">
                  <c:v>10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549-4277-AB64-E8A58A8E89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52795871"/>
        <c:axId val="1456477439"/>
      </c:barChart>
      <c:catAx>
        <c:axId val="14527958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Blood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456477439"/>
        <c:crosses val="autoZero"/>
        <c:auto val="1"/>
        <c:lblAlgn val="ctr"/>
        <c:lblOffset val="100"/>
        <c:noMultiLvlLbl val="0"/>
      </c:catAx>
      <c:valAx>
        <c:axId val="145647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452795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2400"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Sheet1!$D$1</c:f>
              <c:strCache>
                <c:ptCount val="1"/>
                <c:pt idx="0">
                  <c:v>PF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explosion val="6"/>
          <c:dPt>
            <c:idx val="0"/>
            <c:bubble3D val="0"/>
            <c:spPr>
              <a:solidFill>
                <a:srgbClr val="FFC000"/>
              </a:solid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6FD-4083-9A8A-0CBA32727F47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6FD-4083-9A8A-0CBA32727F47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6FD-4083-9A8A-0CBA32727F47}"/>
              </c:ext>
            </c:extLst>
          </c:dPt>
          <c:dPt>
            <c:idx val="3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6FD-4083-9A8A-0CBA32727F47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O</c:v>
                </c:pt>
                <c:pt idx="1">
                  <c:v>A</c:v>
                </c:pt>
                <c:pt idx="2">
                  <c:v>B</c:v>
                </c:pt>
                <c:pt idx="3">
                  <c:v>AB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35</c:v>
                </c:pt>
                <c:pt idx="1">
                  <c:v>25</c:v>
                </c:pt>
                <c:pt idx="2">
                  <c:v>25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6FD-4083-9A8A-0CBA32727F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24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2/8/2025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Presentations (2)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Frequency Polygon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Hypothetical data set: </a:t>
            </a:r>
          </a:p>
          <a:p>
            <a:pPr marL="0" indent="0" algn="ctr">
              <a:buNone/>
            </a:pPr>
            <a:r>
              <a:rPr lang="en-US" sz="3200" dirty="0"/>
              <a:t>17, 8, 12, 19, 14, 6, 10, 15, 7, 18, 11, 16, 8</a:t>
            </a:r>
          </a:p>
          <a:p>
            <a:pPr marL="0" indent="0" algn="ctr">
              <a:buNone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frequency distribution table.</a:t>
            </a:r>
          </a:p>
          <a:p>
            <a:pPr marL="514350" indent="-514350">
              <a:buFont typeface="+mj-lt"/>
              <a:buAutoNum type="alphaLcParenR"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frequency polygon for the data.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1237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Frequency Polygon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74F248-317E-A0DF-F795-ECB103DB1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6600"/>
              </p:ext>
            </p:extLst>
          </p:nvPr>
        </p:nvGraphicFramePr>
        <p:xfrm>
          <a:off x="331418" y="2364584"/>
          <a:ext cx="5397579" cy="506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193">
                  <a:extLst>
                    <a:ext uri="{9D8B030D-6E8A-4147-A177-3AD203B41FA5}">
                      <a16:colId xmlns:a16="http://schemas.microsoft.com/office/drawing/2014/main" val="1255119522"/>
                    </a:ext>
                  </a:extLst>
                </a:gridCol>
                <a:gridCol w="1799193">
                  <a:extLst>
                    <a:ext uri="{9D8B030D-6E8A-4147-A177-3AD203B41FA5}">
                      <a16:colId xmlns:a16="http://schemas.microsoft.com/office/drawing/2014/main" val="1242081322"/>
                    </a:ext>
                  </a:extLst>
                </a:gridCol>
                <a:gridCol w="1799193">
                  <a:extLst>
                    <a:ext uri="{9D8B030D-6E8A-4147-A177-3AD203B41FA5}">
                      <a16:colId xmlns:a16="http://schemas.microsoft.com/office/drawing/2014/main" val="4243091343"/>
                    </a:ext>
                  </a:extLst>
                </a:gridCol>
              </a:tblGrid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Mid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Frequency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3933621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17014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9-13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026568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13-17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0366017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17-21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00684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1AC61E2-0D00-59E8-0731-3DEDA5FF4A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9541696"/>
              </p:ext>
            </p:extLst>
          </p:nvPr>
        </p:nvGraphicFramePr>
        <p:xfrm>
          <a:off x="6344233" y="2364584"/>
          <a:ext cx="7712153" cy="5062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3846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Some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The histogram is more often used when single distributions are presented.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The frequency polygon is largely used for comparison of two or more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057048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Class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Given below the frequency distributions of heights (in cm) of male and female students of CSE department of BRAC University.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Calculate relative frequency, cumulative frequency.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Draw comparative frequency polygon using frequency.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Draw comparative frequency polygon using Relative frequency.</a:t>
            </a:r>
          </a:p>
          <a:p>
            <a:pPr marL="0" indent="0" algn="just">
              <a:buNone/>
            </a:pPr>
            <a:r>
              <a:rPr lang="en-US" sz="3200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CAC0A7-B4E6-0560-6E01-8CB32723D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814794"/>
              </p:ext>
            </p:extLst>
          </p:nvPr>
        </p:nvGraphicFramePr>
        <p:xfrm>
          <a:off x="1279941" y="3332428"/>
          <a:ext cx="12069765" cy="157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1085">
                  <a:extLst>
                    <a:ext uri="{9D8B030D-6E8A-4147-A177-3AD203B41FA5}">
                      <a16:colId xmlns:a16="http://schemas.microsoft.com/office/drawing/2014/main" val="824911157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875340076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373195375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4109568767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3659360577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1465589027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1087052121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3820849931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3152383737"/>
                    </a:ext>
                  </a:extLst>
                </a:gridCol>
              </a:tblGrid>
              <a:tr h="1970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Height</a:t>
                      </a:r>
                      <a:endParaRPr lang="en-US" sz="20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105-115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115-125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125-135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135-145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145-155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155-165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165-175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Total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115143"/>
                  </a:ext>
                </a:extLst>
              </a:tr>
              <a:tr h="1970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Male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8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19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7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60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919041"/>
                  </a:ext>
                </a:extLst>
              </a:tr>
              <a:tr h="1970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Female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7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18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8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*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**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869235"/>
                  </a:ext>
                </a:extLst>
              </a:tr>
              <a:tr h="197041">
                <a:tc gridSpan="9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* Last digit of your ID; ** Sum of all female students</a:t>
                      </a:r>
                      <a:endParaRPr lang="en-US" sz="20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57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478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Ogive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Firstly, we need to create a frame work (that is, X axis and Y axis)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Mark the distinct class boundary in X-axis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Mark the cumulative frequency in the Y-axis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Plot a point above each upper boundary at a height equal to the cumulative frequency of that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Label the axis</a:t>
            </a:r>
          </a:p>
        </p:txBody>
      </p:sp>
    </p:spTree>
    <p:extLst>
      <p:ext uri="{BB962C8B-B14F-4D97-AF65-F5344CB8AC3E}">
        <p14:creationId xmlns:p14="http://schemas.microsoft.com/office/powerpoint/2010/main" val="142436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Ogive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Hypothetical data set: </a:t>
            </a:r>
          </a:p>
          <a:p>
            <a:pPr marL="0" indent="0" algn="ctr">
              <a:buNone/>
            </a:pPr>
            <a:r>
              <a:rPr lang="en-US" sz="3200" dirty="0"/>
              <a:t>17, 8, 12, 19, 14, 6, 10, 15, 7, 18, 11, 16, 8</a:t>
            </a:r>
          </a:p>
          <a:p>
            <a:pPr marL="0" indent="0" algn="ctr">
              <a:buNone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frequency distribution table.</a:t>
            </a:r>
          </a:p>
          <a:p>
            <a:pPr marL="514350" indent="-514350">
              <a:buFont typeface="+mj-lt"/>
              <a:buAutoNum type="alphaLcParenR"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ogive curve for the data.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4305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Ogive Curve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974F248-317E-A0DF-F795-ECB103DB1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3376171"/>
                  </p:ext>
                </p:extLst>
              </p:nvPr>
            </p:nvGraphicFramePr>
            <p:xfrm>
              <a:off x="331418" y="2364584"/>
              <a:ext cx="5360256" cy="57675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6752">
                      <a:extLst>
                        <a:ext uri="{9D8B030D-6E8A-4147-A177-3AD203B41FA5}">
                          <a16:colId xmlns:a16="http://schemas.microsoft.com/office/drawing/2014/main" val="1255119522"/>
                        </a:ext>
                      </a:extLst>
                    </a:gridCol>
                    <a:gridCol w="1786752">
                      <a:extLst>
                        <a:ext uri="{9D8B030D-6E8A-4147-A177-3AD203B41FA5}">
                          <a16:colId xmlns:a16="http://schemas.microsoft.com/office/drawing/2014/main" val="1242081322"/>
                        </a:ext>
                      </a:extLst>
                    </a:gridCol>
                    <a:gridCol w="1786752">
                      <a:extLst>
                        <a:ext uri="{9D8B030D-6E8A-4147-A177-3AD203B41FA5}">
                          <a16:colId xmlns:a16="http://schemas.microsoft.com/office/drawing/2014/main" val="4243091343"/>
                        </a:ext>
                      </a:extLst>
                    </a:gridCol>
                  </a:tblGrid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Class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Frequency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3933621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5-9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8017014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9-13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70026568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13-17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0366017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17-21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400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974F248-317E-A0DF-F795-ECB103DB1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3376171"/>
                  </p:ext>
                </p:extLst>
              </p:nvPr>
            </p:nvGraphicFramePr>
            <p:xfrm>
              <a:off x="331418" y="2364584"/>
              <a:ext cx="5360256" cy="57675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6752">
                      <a:extLst>
                        <a:ext uri="{9D8B030D-6E8A-4147-A177-3AD203B41FA5}">
                          <a16:colId xmlns:a16="http://schemas.microsoft.com/office/drawing/2014/main" val="1255119522"/>
                        </a:ext>
                      </a:extLst>
                    </a:gridCol>
                    <a:gridCol w="1786752">
                      <a:extLst>
                        <a:ext uri="{9D8B030D-6E8A-4147-A177-3AD203B41FA5}">
                          <a16:colId xmlns:a16="http://schemas.microsoft.com/office/drawing/2014/main" val="1242081322"/>
                        </a:ext>
                      </a:extLst>
                    </a:gridCol>
                    <a:gridCol w="1786752">
                      <a:extLst>
                        <a:ext uri="{9D8B030D-6E8A-4147-A177-3AD203B41FA5}">
                          <a16:colId xmlns:a16="http://schemas.microsoft.com/office/drawing/2014/main" val="4243091343"/>
                        </a:ext>
                      </a:extLst>
                    </a:gridCol>
                  </a:tblGrid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Class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Frequency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683" t="-526" r="-683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3933621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5-9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8017014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9-13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70026568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13-17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0366017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17-21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40068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8D53792-E941-CC40-A558-6CB55057F4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6951804"/>
              </p:ext>
            </p:extLst>
          </p:nvPr>
        </p:nvGraphicFramePr>
        <p:xfrm>
          <a:off x="6167533" y="2364584"/>
          <a:ext cx="8299399" cy="5767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5358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Stem and Leaf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The stem and leaf plot is a simple device to construct a histogram-like picture of a frequency distribution.</a:t>
            </a:r>
          </a:p>
        </p:txBody>
      </p:sp>
      <p:pic>
        <p:nvPicPr>
          <p:cNvPr id="2050" name="Picture 2" descr="View large size 28 Collection Of Flower Stem Clipart - Flower Stem And Leaf  - Png Download. This Png image is fr… | Leaf template, Cartoon flowers,  Flower printable">
            <a:extLst>
              <a:ext uri="{FF2B5EF4-FFF2-40B4-BE49-F238E27FC236}">
                <a16:creationId xmlns:a16="http://schemas.microsoft.com/office/drawing/2014/main" id="{B1F4EAF2-9215-4CA6-C0F4-7170FD4EA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593" y="3226567"/>
            <a:ext cx="4056742" cy="4905563"/>
          </a:xfrm>
          <a:custGeom>
            <a:avLst/>
            <a:gdLst>
              <a:gd name="connsiteX0" fmla="*/ 0 w 4056742"/>
              <a:gd name="connsiteY0" fmla="*/ 0 h 4905563"/>
              <a:gd name="connsiteX1" fmla="*/ 554421 w 4056742"/>
              <a:gd name="connsiteY1" fmla="*/ 0 h 4905563"/>
              <a:gd name="connsiteX2" fmla="*/ 1108843 w 4056742"/>
              <a:gd name="connsiteY2" fmla="*/ 0 h 4905563"/>
              <a:gd name="connsiteX3" fmla="*/ 1663264 w 4056742"/>
              <a:gd name="connsiteY3" fmla="*/ 0 h 4905563"/>
              <a:gd name="connsiteX4" fmla="*/ 2339388 w 4056742"/>
              <a:gd name="connsiteY4" fmla="*/ 0 h 4905563"/>
              <a:gd name="connsiteX5" fmla="*/ 3096646 w 4056742"/>
              <a:gd name="connsiteY5" fmla="*/ 0 h 4905563"/>
              <a:gd name="connsiteX6" fmla="*/ 4056742 w 4056742"/>
              <a:gd name="connsiteY6" fmla="*/ 0 h 4905563"/>
              <a:gd name="connsiteX7" fmla="*/ 4056742 w 4056742"/>
              <a:gd name="connsiteY7" fmla="*/ 466028 h 4905563"/>
              <a:gd name="connsiteX8" fmla="*/ 4056742 w 4056742"/>
              <a:gd name="connsiteY8" fmla="*/ 1030168 h 4905563"/>
              <a:gd name="connsiteX9" fmla="*/ 4056742 w 4056742"/>
              <a:gd name="connsiteY9" fmla="*/ 1496197 h 4905563"/>
              <a:gd name="connsiteX10" fmla="*/ 4056742 w 4056742"/>
              <a:gd name="connsiteY10" fmla="*/ 2207503 h 4905563"/>
              <a:gd name="connsiteX11" fmla="*/ 4056742 w 4056742"/>
              <a:gd name="connsiteY11" fmla="*/ 2820699 h 4905563"/>
              <a:gd name="connsiteX12" fmla="*/ 4056742 w 4056742"/>
              <a:gd name="connsiteY12" fmla="*/ 3482950 h 4905563"/>
              <a:gd name="connsiteX13" fmla="*/ 4056742 w 4056742"/>
              <a:gd name="connsiteY13" fmla="*/ 3998034 h 4905563"/>
              <a:gd name="connsiteX14" fmla="*/ 4056742 w 4056742"/>
              <a:gd name="connsiteY14" fmla="*/ 4905563 h 4905563"/>
              <a:gd name="connsiteX15" fmla="*/ 3421186 w 4056742"/>
              <a:gd name="connsiteY15" fmla="*/ 4905563 h 4905563"/>
              <a:gd name="connsiteX16" fmla="*/ 2826197 w 4056742"/>
              <a:gd name="connsiteY16" fmla="*/ 4905563 h 4905563"/>
              <a:gd name="connsiteX17" fmla="*/ 2190641 w 4056742"/>
              <a:gd name="connsiteY17" fmla="*/ 4905563 h 4905563"/>
              <a:gd name="connsiteX18" fmla="*/ 1473950 w 4056742"/>
              <a:gd name="connsiteY18" fmla="*/ 4905563 h 4905563"/>
              <a:gd name="connsiteX19" fmla="*/ 838393 w 4056742"/>
              <a:gd name="connsiteY19" fmla="*/ 4905563 h 4905563"/>
              <a:gd name="connsiteX20" fmla="*/ 0 w 4056742"/>
              <a:gd name="connsiteY20" fmla="*/ 4905563 h 4905563"/>
              <a:gd name="connsiteX21" fmla="*/ 0 w 4056742"/>
              <a:gd name="connsiteY21" fmla="*/ 4194256 h 4905563"/>
              <a:gd name="connsiteX22" fmla="*/ 0 w 4056742"/>
              <a:gd name="connsiteY22" fmla="*/ 3581061 h 4905563"/>
              <a:gd name="connsiteX23" fmla="*/ 0 w 4056742"/>
              <a:gd name="connsiteY23" fmla="*/ 3065977 h 4905563"/>
              <a:gd name="connsiteX24" fmla="*/ 0 w 4056742"/>
              <a:gd name="connsiteY24" fmla="*/ 2452782 h 4905563"/>
              <a:gd name="connsiteX25" fmla="*/ 0 w 4056742"/>
              <a:gd name="connsiteY25" fmla="*/ 1790530 h 4905563"/>
              <a:gd name="connsiteX26" fmla="*/ 0 w 4056742"/>
              <a:gd name="connsiteY26" fmla="*/ 1177335 h 4905563"/>
              <a:gd name="connsiteX27" fmla="*/ 0 w 4056742"/>
              <a:gd name="connsiteY27" fmla="*/ 662251 h 4905563"/>
              <a:gd name="connsiteX28" fmla="*/ 0 w 4056742"/>
              <a:gd name="connsiteY28" fmla="*/ 0 h 490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056742" h="4905563" extrusionOk="0">
                <a:moveTo>
                  <a:pt x="0" y="0"/>
                </a:moveTo>
                <a:cubicBezTo>
                  <a:pt x="172292" y="4085"/>
                  <a:pt x="391159" y="18371"/>
                  <a:pt x="554421" y="0"/>
                </a:cubicBezTo>
                <a:cubicBezTo>
                  <a:pt x="717683" y="-18371"/>
                  <a:pt x="905383" y="-7959"/>
                  <a:pt x="1108843" y="0"/>
                </a:cubicBezTo>
                <a:cubicBezTo>
                  <a:pt x="1312303" y="7959"/>
                  <a:pt x="1487925" y="8643"/>
                  <a:pt x="1663264" y="0"/>
                </a:cubicBezTo>
                <a:cubicBezTo>
                  <a:pt x="1838603" y="-8643"/>
                  <a:pt x="2081783" y="-31314"/>
                  <a:pt x="2339388" y="0"/>
                </a:cubicBezTo>
                <a:cubicBezTo>
                  <a:pt x="2596993" y="31314"/>
                  <a:pt x="2866405" y="-2611"/>
                  <a:pt x="3096646" y="0"/>
                </a:cubicBezTo>
                <a:cubicBezTo>
                  <a:pt x="3326887" y="2611"/>
                  <a:pt x="3746598" y="-45077"/>
                  <a:pt x="4056742" y="0"/>
                </a:cubicBezTo>
                <a:cubicBezTo>
                  <a:pt x="4077835" y="166695"/>
                  <a:pt x="4043326" y="354001"/>
                  <a:pt x="4056742" y="466028"/>
                </a:cubicBezTo>
                <a:cubicBezTo>
                  <a:pt x="4070158" y="578055"/>
                  <a:pt x="4031976" y="805167"/>
                  <a:pt x="4056742" y="1030168"/>
                </a:cubicBezTo>
                <a:cubicBezTo>
                  <a:pt x="4081508" y="1255169"/>
                  <a:pt x="4077722" y="1366550"/>
                  <a:pt x="4056742" y="1496197"/>
                </a:cubicBezTo>
                <a:cubicBezTo>
                  <a:pt x="4035762" y="1625844"/>
                  <a:pt x="4039015" y="1852563"/>
                  <a:pt x="4056742" y="2207503"/>
                </a:cubicBezTo>
                <a:cubicBezTo>
                  <a:pt x="4074469" y="2562443"/>
                  <a:pt x="4050390" y="2545933"/>
                  <a:pt x="4056742" y="2820699"/>
                </a:cubicBezTo>
                <a:cubicBezTo>
                  <a:pt x="4063094" y="3095465"/>
                  <a:pt x="4033159" y="3233650"/>
                  <a:pt x="4056742" y="3482950"/>
                </a:cubicBezTo>
                <a:cubicBezTo>
                  <a:pt x="4080325" y="3732250"/>
                  <a:pt x="4067503" y="3852800"/>
                  <a:pt x="4056742" y="3998034"/>
                </a:cubicBezTo>
                <a:cubicBezTo>
                  <a:pt x="4045981" y="4143268"/>
                  <a:pt x="4078329" y="4706915"/>
                  <a:pt x="4056742" y="4905563"/>
                </a:cubicBezTo>
                <a:cubicBezTo>
                  <a:pt x="3781122" y="4890449"/>
                  <a:pt x="3561952" y="4930058"/>
                  <a:pt x="3421186" y="4905563"/>
                </a:cubicBezTo>
                <a:cubicBezTo>
                  <a:pt x="3280420" y="4881068"/>
                  <a:pt x="2961168" y="4889127"/>
                  <a:pt x="2826197" y="4905563"/>
                </a:cubicBezTo>
                <a:cubicBezTo>
                  <a:pt x="2691226" y="4921999"/>
                  <a:pt x="2491738" y="4904971"/>
                  <a:pt x="2190641" y="4905563"/>
                </a:cubicBezTo>
                <a:cubicBezTo>
                  <a:pt x="1889544" y="4906155"/>
                  <a:pt x="1661259" y="4874889"/>
                  <a:pt x="1473950" y="4905563"/>
                </a:cubicBezTo>
                <a:cubicBezTo>
                  <a:pt x="1286641" y="4936237"/>
                  <a:pt x="1142873" y="4928685"/>
                  <a:pt x="838393" y="4905563"/>
                </a:cubicBezTo>
                <a:cubicBezTo>
                  <a:pt x="533913" y="4882441"/>
                  <a:pt x="211424" y="4889925"/>
                  <a:pt x="0" y="4905563"/>
                </a:cubicBezTo>
                <a:cubicBezTo>
                  <a:pt x="27102" y="4617669"/>
                  <a:pt x="-691" y="4402076"/>
                  <a:pt x="0" y="4194256"/>
                </a:cubicBezTo>
                <a:cubicBezTo>
                  <a:pt x="691" y="3986436"/>
                  <a:pt x="232" y="3821495"/>
                  <a:pt x="0" y="3581061"/>
                </a:cubicBezTo>
                <a:cubicBezTo>
                  <a:pt x="-232" y="3340627"/>
                  <a:pt x="3177" y="3194510"/>
                  <a:pt x="0" y="3065977"/>
                </a:cubicBezTo>
                <a:cubicBezTo>
                  <a:pt x="-3177" y="2937444"/>
                  <a:pt x="-1863" y="2719082"/>
                  <a:pt x="0" y="2452782"/>
                </a:cubicBezTo>
                <a:cubicBezTo>
                  <a:pt x="1863" y="2186483"/>
                  <a:pt x="9702" y="2008406"/>
                  <a:pt x="0" y="1790530"/>
                </a:cubicBezTo>
                <a:cubicBezTo>
                  <a:pt x="-9702" y="1572654"/>
                  <a:pt x="21998" y="1341776"/>
                  <a:pt x="0" y="1177335"/>
                </a:cubicBezTo>
                <a:cubicBezTo>
                  <a:pt x="-21998" y="1012894"/>
                  <a:pt x="-13968" y="895757"/>
                  <a:pt x="0" y="662251"/>
                </a:cubicBezTo>
                <a:cubicBezTo>
                  <a:pt x="13968" y="428745"/>
                  <a:pt x="9922" y="277098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1790043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D4EA21-6E10-AFCF-6F2A-D6FF80ACC78A}"/>
              </a:ext>
            </a:extLst>
          </p:cNvPr>
          <p:cNvCxnSpPr/>
          <p:nvPr/>
        </p:nvCxnSpPr>
        <p:spPr>
          <a:xfrm>
            <a:off x="3508310" y="4534678"/>
            <a:ext cx="380651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F2E1C-7FCB-8EC9-35B4-CD5F4C164530}"/>
              </a:ext>
            </a:extLst>
          </p:cNvPr>
          <p:cNvCxnSpPr>
            <a:cxnSpLocks/>
          </p:cNvCxnSpPr>
          <p:nvPr/>
        </p:nvCxnSpPr>
        <p:spPr>
          <a:xfrm>
            <a:off x="4575110" y="6459895"/>
            <a:ext cx="273971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623559-6CBC-1159-0FE3-090316F0465A}"/>
              </a:ext>
            </a:extLst>
          </p:cNvPr>
          <p:cNvSpPr txBox="1"/>
          <p:nvPr/>
        </p:nvSpPr>
        <p:spPr>
          <a:xfrm>
            <a:off x="7314824" y="4242290"/>
            <a:ext cx="1150823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9C4C20-B277-3326-E532-87A35117B4A2}"/>
              </a:ext>
            </a:extLst>
          </p:cNvPr>
          <p:cNvSpPr txBox="1"/>
          <p:nvPr/>
        </p:nvSpPr>
        <p:spPr>
          <a:xfrm>
            <a:off x="7345598" y="6167507"/>
            <a:ext cx="1150823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Leaf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07F6B8-9F99-B8B8-C03E-350C60CD1739}"/>
              </a:ext>
            </a:extLst>
          </p:cNvPr>
          <p:cNvSpPr txBox="1"/>
          <p:nvPr/>
        </p:nvSpPr>
        <p:spPr>
          <a:xfrm>
            <a:off x="11477483" y="3287673"/>
            <a:ext cx="631748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84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243C5D-C044-9E78-903E-F229417F3CB4}"/>
              </a:ext>
            </a:extLst>
          </p:cNvPr>
          <p:cNvSpPr txBox="1"/>
          <p:nvPr/>
        </p:nvSpPr>
        <p:spPr>
          <a:xfrm>
            <a:off x="10070136" y="4064765"/>
            <a:ext cx="1660849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Stem=8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A8DADC-D1F5-64B7-BC9C-39D806B7EA02}"/>
              </a:ext>
            </a:extLst>
          </p:cNvPr>
          <p:cNvSpPr txBox="1"/>
          <p:nvPr/>
        </p:nvSpPr>
        <p:spPr>
          <a:xfrm>
            <a:off x="11895456" y="4064765"/>
            <a:ext cx="1660849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Leaf=4</a:t>
            </a:r>
          </a:p>
        </p:txBody>
      </p:sp>
    </p:spTree>
    <p:extLst>
      <p:ext uri="{BB962C8B-B14F-4D97-AF65-F5344CB8AC3E}">
        <p14:creationId xmlns:p14="http://schemas.microsoft.com/office/powerpoint/2010/main" val="71756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Stem and Leaf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Hypothetical data set: </a:t>
            </a:r>
          </a:p>
          <a:p>
            <a:pPr marL="0" indent="0" algn="ctr">
              <a:buNone/>
            </a:pPr>
            <a:r>
              <a:rPr lang="en-US" sz="3200" dirty="0"/>
              <a:t>12, 23, 19, 6, 10, 7, 15, 25, 21, 12</a:t>
            </a:r>
          </a:p>
          <a:p>
            <a:pPr marL="0" indent="0" algn="ctr">
              <a:buNone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stem and leaf for the data.</a:t>
            </a:r>
          </a:p>
          <a:p>
            <a:pPr algn="just"/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E46897-AA4D-F3C8-428E-38F73F5AD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71802"/>
              </p:ext>
            </p:extLst>
          </p:nvPr>
        </p:nvGraphicFramePr>
        <p:xfrm>
          <a:off x="3620277" y="5267648"/>
          <a:ext cx="2639878" cy="1078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939">
                  <a:extLst>
                    <a:ext uri="{9D8B030D-6E8A-4147-A177-3AD203B41FA5}">
                      <a16:colId xmlns:a16="http://schemas.microsoft.com/office/drawing/2014/main" val="20298840"/>
                    </a:ext>
                  </a:extLst>
                </a:gridCol>
                <a:gridCol w="1319939">
                  <a:extLst>
                    <a:ext uri="{9D8B030D-6E8A-4147-A177-3AD203B41FA5}">
                      <a16:colId xmlns:a16="http://schemas.microsoft.com/office/drawing/2014/main" val="33317761"/>
                    </a:ext>
                  </a:extLst>
                </a:gridCol>
              </a:tblGrid>
              <a:tr h="410546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  <a:p>
                      <a:pPr algn="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67</a:t>
                      </a:r>
                    </a:p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29052</a:t>
                      </a:r>
                    </a:p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73749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23B5D9-8CE7-EDA1-7295-6422CA8C1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9107"/>
              </p:ext>
            </p:extLst>
          </p:nvPr>
        </p:nvGraphicFramePr>
        <p:xfrm>
          <a:off x="7256759" y="5267648"/>
          <a:ext cx="2639878" cy="1078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939">
                  <a:extLst>
                    <a:ext uri="{9D8B030D-6E8A-4147-A177-3AD203B41FA5}">
                      <a16:colId xmlns:a16="http://schemas.microsoft.com/office/drawing/2014/main" val="20298840"/>
                    </a:ext>
                  </a:extLst>
                </a:gridCol>
                <a:gridCol w="1319939">
                  <a:extLst>
                    <a:ext uri="{9D8B030D-6E8A-4147-A177-3AD203B41FA5}">
                      <a16:colId xmlns:a16="http://schemas.microsoft.com/office/drawing/2014/main" val="33317761"/>
                    </a:ext>
                  </a:extLst>
                </a:gridCol>
              </a:tblGrid>
              <a:tr h="424025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  <a:p>
                      <a:pPr algn="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67</a:t>
                      </a:r>
                    </a:p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02259</a:t>
                      </a:r>
                    </a:p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737491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49BCED18-77F1-5B0C-002F-B19C7B7C65C5}"/>
              </a:ext>
            </a:extLst>
          </p:cNvPr>
          <p:cNvSpPr/>
          <p:nvPr/>
        </p:nvSpPr>
        <p:spPr>
          <a:xfrm>
            <a:off x="6582216" y="5485039"/>
            <a:ext cx="410547" cy="559837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6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Graphs for Qualitative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Common methods for graphically displaying quantitative data are</a:t>
            </a:r>
          </a:p>
          <a:p>
            <a:pPr algn="just"/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Bar Chart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406199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Important of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Graphs are more attractive than tables of data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Make a clear impression in mind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A graph gives a bird’s eye view of the entire data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Easy comparison among two or more data sets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Easy to interpret</a:t>
            </a:r>
          </a:p>
        </p:txBody>
      </p:sp>
    </p:spTree>
    <p:extLst>
      <p:ext uri="{BB962C8B-B14F-4D97-AF65-F5344CB8AC3E}">
        <p14:creationId xmlns:p14="http://schemas.microsoft.com/office/powerpoint/2010/main" val="190367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Bar Chart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F26857-1736-A85D-B72F-BDFD4C8CE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994888"/>
              </p:ext>
            </p:extLst>
          </p:nvPr>
        </p:nvGraphicFramePr>
        <p:xfrm>
          <a:off x="593824" y="2028682"/>
          <a:ext cx="5004543" cy="5782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8181">
                  <a:extLst>
                    <a:ext uri="{9D8B030D-6E8A-4147-A177-3AD203B41FA5}">
                      <a16:colId xmlns:a16="http://schemas.microsoft.com/office/drawing/2014/main" val="3235900011"/>
                    </a:ext>
                  </a:extLst>
                </a:gridCol>
                <a:gridCol w="1668181">
                  <a:extLst>
                    <a:ext uri="{9D8B030D-6E8A-4147-A177-3AD203B41FA5}">
                      <a16:colId xmlns:a16="http://schemas.microsoft.com/office/drawing/2014/main" val="3899096246"/>
                    </a:ext>
                  </a:extLst>
                </a:gridCol>
                <a:gridCol w="1668181">
                  <a:extLst>
                    <a:ext uri="{9D8B030D-6E8A-4147-A177-3AD203B41FA5}">
                      <a16:colId xmlns:a16="http://schemas.microsoft.com/office/drawing/2014/main" val="731629900"/>
                    </a:ext>
                  </a:extLst>
                </a:gridCol>
              </a:tblGrid>
              <a:tr h="953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Blood type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Frequency</a:t>
                      </a:r>
                      <a:endParaRPr lang="en-US" sz="20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Relative frequency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369175"/>
                  </a:ext>
                </a:extLst>
              </a:tr>
              <a:tr h="953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O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14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14/40=0.35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791849"/>
                  </a:ext>
                </a:extLst>
              </a:tr>
              <a:tr h="953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10/40=0.25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659256"/>
                  </a:ext>
                </a:extLst>
              </a:tr>
              <a:tr h="889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B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0.25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872720"/>
                  </a:ext>
                </a:extLst>
              </a:tr>
              <a:tr h="889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AB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0.15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7915836"/>
                  </a:ext>
                </a:extLst>
              </a:tr>
              <a:tr h="889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Total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40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1.00</a:t>
                      </a:r>
                      <a:endParaRPr lang="en-US" sz="20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0539054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954C425-D105-7DA7-BAA9-B664C359C4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9665613"/>
              </p:ext>
            </p:extLst>
          </p:nvPr>
        </p:nvGraphicFramePr>
        <p:xfrm>
          <a:off x="5962260" y="2028682"/>
          <a:ext cx="8238931" cy="5782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666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Pie Chart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F26857-1736-A85D-B72F-BDFD4C8CEFFE}"/>
              </a:ext>
            </a:extLst>
          </p:cNvPr>
          <p:cNvGraphicFramePr>
            <a:graphicFrameLocks noGrp="1"/>
          </p:cNvGraphicFramePr>
          <p:nvPr/>
        </p:nvGraphicFramePr>
        <p:xfrm>
          <a:off x="593824" y="2028682"/>
          <a:ext cx="5004543" cy="5782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8181">
                  <a:extLst>
                    <a:ext uri="{9D8B030D-6E8A-4147-A177-3AD203B41FA5}">
                      <a16:colId xmlns:a16="http://schemas.microsoft.com/office/drawing/2014/main" val="3235900011"/>
                    </a:ext>
                  </a:extLst>
                </a:gridCol>
                <a:gridCol w="1668181">
                  <a:extLst>
                    <a:ext uri="{9D8B030D-6E8A-4147-A177-3AD203B41FA5}">
                      <a16:colId xmlns:a16="http://schemas.microsoft.com/office/drawing/2014/main" val="3899096246"/>
                    </a:ext>
                  </a:extLst>
                </a:gridCol>
                <a:gridCol w="1668181">
                  <a:extLst>
                    <a:ext uri="{9D8B030D-6E8A-4147-A177-3AD203B41FA5}">
                      <a16:colId xmlns:a16="http://schemas.microsoft.com/office/drawing/2014/main" val="731629900"/>
                    </a:ext>
                  </a:extLst>
                </a:gridCol>
              </a:tblGrid>
              <a:tr h="953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Blood type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Frequency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Relative frequency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369175"/>
                  </a:ext>
                </a:extLst>
              </a:tr>
              <a:tr h="953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O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14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14/40=0.35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791849"/>
                  </a:ext>
                </a:extLst>
              </a:tr>
              <a:tr h="953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10/40=0.25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659256"/>
                  </a:ext>
                </a:extLst>
              </a:tr>
              <a:tr h="889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B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0.25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872720"/>
                  </a:ext>
                </a:extLst>
              </a:tr>
              <a:tr h="889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AB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0.15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7915836"/>
                  </a:ext>
                </a:extLst>
              </a:tr>
              <a:tr h="889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Total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40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1.00</a:t>
                      </a:r>
                      <a:endParaRPr lang="en-US" sz="20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0539054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A57E005-12A2-8D49-C66E-2CD9C392C1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6574725"/>
              </p:ext>
            </p:extLst>
          </p:nvPr>
        </p:nvGraphicFramePr>
        <p:xfrm>
          <a:off x="5817638" y="2028681"/>
          <a:ext cx="8218937" cy="5782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07C3C8-6EE0-95B9-B1A7-8966F3674C44}"/>
                  </a:ext>
                </a:extLst>
              </p:cNvPr>
              <p:cNvSpPr txBox="1"/>
              <p:nvPr/>
            </p:nvSpPr>
            <p:spPr>
              <a:xfrm>
                <a:off x="9578303" y="989044"/>
                <a:ext cx="4458272" cy="584775"/>
              </a:xfrm>
              <a:custGeom>
                <a:avLst/>
                <a:gdLst>
                  <a:gd name="connsiteX0" fmla="*/ 0 w 4458272"/>
                  <a:gd name="connsiteY0" fmla="*/ 0 h 584775"/>
                  <a:gd name="connsiteX1" fmla="*/ 592313 w 4458272"/>
                  <a:gd name="connsiteY1" fmla="*/ 0 h 584775"/>
                  <a:gd name="connsiteX2" fmla="*/ 1318375 w 4458272"/>
                  <a:gd name="connsiteY2" fmla="*/ 0 h 584775"/>
                  <a:gd name="connsiteX3" fmla="*/ 1910688 w 4458272"/>
                  <a:gd name="connsiteY3" fmla="*/ 0 h 584775"/>
                  <a:gd name="connsiteX4" fmla="*/ 2592167 w 4458272"/>
                  <a:gd name="connsiteY4" fmla="*/ 0 h 584775"/>
                  <a:gd name="connsiteX5" fmla="*/ 3318228 w 4458272"/>
                  <a:gd name="connsiteY5" fmla="*/ 0 h 584775"/>
                  <a:gd name="connsiteX6" fmla="*/ 4458272 w 4458272"/>
                  <a:gd name="connsiteY6" fmla="*/ 0 h 584775"/>
                  <a:gd name="connsiteX7" fmla="*/ 4458272 w 4458272"/>
                  <a:gd name="connsiteY7" fmla="*/ 584775 h 584775"/>
                  <a:gd name="connsiteX8" fmla="*/ 3910541 w 4458272"/>
                  <a:gd name="connsiteY8" fmla="*/ 584775 h 584775"/>
                  <a:gd name="connsiteX9" fmla="*/ 3318228 w 4458272"/>
                  <a:gd name="connsiteY9" fmla="*/ 584775 h 584775"/>
                  <a:gd name="connsiteX10" fmla="*/ 2815080 w 4458272"/>
                  <a:gd name="connsiteY10" fmla="*/ 584775 h 584775"/>
                  <a:gd name="connsiteX11" fmla="*/ 2089019 w 4458272"/>
                  <a:gd name="connsiteY11" fmla="*/ 584775 h 584775"/>
                  <a:gd name="connsiteX12" fmla="*/ 1407540 w 4458272"/>
                  <a:gd name="connsiteY12" fmla="*/ 584775 h 584775"/>
                  <a:gd name="connsiteX13" fmla="*/ 859810 w 4458272"/>
                  <a:gd name="connsiteY13" fmla="*/ 584775 h 584775"/>
                  <a:gd name="connsiteX14" fmla="*/ 0 w 4458272"/>
                  <a:gd name="connsiteY14" fmla="*/ 584775 h 584775"/>
                  <a:gd name="connsiteX15" fmla="*/ 0 w 4458272"/>
                  <a:gd name="connsiteY1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458272" h="584775" fill="none" extrusionOk="0">
                    <a:moveTo>
                      <a:pt x="0" y="0"/>
                    </a:moveTo>
                    <a:cubicBezTo>
                      <a:pt x="211666" y="-7309"/>
                      <a:pt x="442617" y="-23289"/>
                      <a:pt x="592313" y="0"/>
                    </a:cubicBezTo>
                    <a:cubicBezTo>
                      <a:pt x="742009" y="23289"/>
                      <a:pt x="1047684" y="30513"/>
                      <a:pt x="1318375" y="0"/>
                    </a:cubicBezTo>
                    <a:cubicBezTo>
                      <a:pt x="1589066" y="-30513"/>
                      <a:pt x="1746045" y="-1026"/>
                      <a:pt x="1910688" y="0"/>
                    </a:cubicBezTo>
                    <a:cubicBezTo>
                      <a:pt x="2075331" y="1026"/>
                      <a:pt x="2422398" y="-1400"/>
                      <a:pt x="2592167" y="0"/>
                    </a:cubicBezTo>
                    <a:cubicBezTo>
                      <a:pt x="2761936" y="1400"/>
                      <a:pt x="3168319" y="-16290"/>
                      <a:pt x="3318228" y="0"/>
                    </a:cubicBezTo>
                    <a:cubicBezTo>
                      <a:pt x="3468137" y="16290"/>
                      <a:pt x="4158953" y="19955"/>
                      <a:pt x="4458272" y="0"/>
                    </a:cubicBezTo>
                    <a:cubicBezTo>
                      <a:pt x="4456152" y="154707"/>
                      <a:pt x="4445743" y="467797"/>
                      <a:pt x="4458272" y="584775"/>
                    </a:cubicBezTo>
                    <a:cubicBezTo>
                      <a:pt x="4320821" y="608360"/>
                      <a:pt x="4050176" y="587556"/>
                      <a:pt x="3910541" y="584775"/>
                    </a:cubicBezTo>
                    <a:cubicBezTo>
                      <a:pt x="3770906" y="581994"/>
                      <a:pt x="3609764" y="594510"/>
                      <a:pt x="3318228" y="584775"/>
                    </a:cubicBezTo>
                    <a:cubicBezTo>
                      <a:pt x="3026692" y="575040"/>
                      <a:pt x="3012812" y="578666"/>
                      <a:pt x="2815080" y="584775"/>
                    </a:cubicBezTo>
                    <a:cubicBezTo>
                      <a:pt x="2617348" y="590884"/>
                      <a:pt x="2277598" y="602474"/>
                      <a:pt x="2089019" y="584775"/>
                    </a:cubicBezTo>
                    <a:cubicBezTo>
                      <a:pt x="1900440" y="567076"/>
                      <a:pt x="1729460" y="562367"/>
                      <a:pt x="1407540" y="584775"/>
                    </a:cubicBezTo>
                    <a:cubicBezTo>
                      <a:pt x="1085620" y="607183"/>
                      <a:pt x="972150" y="572095"/>
                      <a:pt x="859810" y="584775"/>
                    </a:cubicBezTo>
                    <a:cubicBezTo>
                      <a:pt x="747470" y="597456"/>
                      <a:pt x="224910" y="622465"/>
                      <a:pt x="0" y="584775"/>
                    </a:cubicBezTo>
                    <a:cubicBezTo>
                      <a:pt x="4547" y="308443"/>
                      <a:pt x="-13679" y="248285"/>
                      <a:pt x="0" y="0"/>
                    </a:cubicBezTo>
                    <a:close/>
                  </a:path>
                  <a:path w="4458272" h="584775" stroke="0" extrusionOk="0">
                    <a:moveTo>
                      <a:pt x="0" y="0"/>
                    </a:moveTo>
                    <a:cubicBezTo>
                      <a:pt x="190918" y="15883"/>
                      <a:pt x="316732" y="21410"/>
                      <a:pt x="592313" y="0"/>
                    </a:cubicBezTo>
                    <a:cubicBezTo>
                      <a:pt x="867894" y="-21410"/>
                      <a:pt x="939811" y="-12129"/>
                      <a:pt x="1095461" y="0"/>
                    </a:cubicBezTo>
                    <a:cubicBezTo>
                      <a:pt x="1251111" y="12129"/>
                      <a:pt x="1556420" y="-18423"/>
                      <a:pt x="1687774" y="0"/>
                    </a:cubicBezTo>
                    <a:cubicBezTo>
                      <a:pt x="1819128" y="18423"/>
                      <a:pt x="2098582" y="35723"/>
                      <a:pt x="2413836" y="0"/>
                    </a:cubicBezTo>
                    <a:cubicBezTo>
                      <a:pt x="2729090" y="-35723"/>
                      <a:pt x="2879265" y="-6773"/>
                      <a:pt x="3139897" y="0"/>
                    </a:cubicBezTo>
                    <a:cubicBezTo>
                      <a:pt x="3400529" y="6773"/>
                      <a:pt x="3694403" y="-4257"/>
                      <a:pt x="3865959" y="0"/>
                    </a:cubicBezTo>
                    <a:cubicBezTo>
                      <a:pt x="4037515" y="4257"/>
                      <a:pt x="4298363" y="-135"/>
                      <a:pt x="4458272" y="0"/>
                    </a:cubicBezTo>
                    <a:cubicBezTo>
                      <a:pt x="4460314" y="162265"/>
                      <a:pt x="4444708" y="365878"/>
                      <a:pt x="4458272" y="584775"/>
                    </a:cubicBezTo>
                    <a:cubicBezTo>
                      <a:pt x="4312699" y="603818"/>
                      <a:pt x="3890563" y="619396"/>
                      <a:pt x="3732211" y="584775"/>
                    </a:cubicBezTo>
                    <a:cubicBezTo>
                      <a:pt x="3573859" y="550154"/>
                      <a:pt x="3278452" y="612900"/>
                      <a:pt x="3050732" y="584775"/>
                    </a:cubicBezTo>
                    <a:cubicBezTo>
                      <a:pt x="2823012" y="556650"/>
                      <a:pt x="2599981" y="599227"/>
                      <a:pt x="2458419" y="584775"/>
                    </a:cubicBezTo>
                    <a:cubicBezTo>
                      <a:pt x="2316857" y="570323"/>
                      <a:pt x="2039980" y="568618"/>
                      <a:pt x="1821523" y="584775"/>
                    </a:cubicBezTo>
                    <a:cubicBezTo>
                      <a:pt x="1603066" y="600932"/>
                      <a:pt x="1393375" y="561162"/>
                      <a:pt x="1273792" y="584775"/>
                    </a:cubicBezTo>
                    <a:cubicBezTo>
                      <a:pt x="1154209" y="608388"/>
                      <a:pt x="886510" y="569138"/>
                      <a:pt x="681479" y="584775"/>
                    </a:cubicBezTo>
                    <a:cubicBezTo>
                      <a:pt x="476448" y="600412"/>
                      <a:pt x="281936" y="606406"/>
                      <a:pt x="0" y="584775"/>
                    </a:cubicBezTo>
                    <a:cubicBezTo>
                      <a:pt x="-12697" y="434646"/>
                      <a:pt x="-28712" y="12699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02006926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𝑺𝒍𝒊𝒄𝒆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𝒔𝒊𝒛𝒆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𝟑𝟔𝟎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𝑹𝑭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07C3C8-6EE0-95B9-B1A7-8966F3674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303" y="989044"/>
                <a:ext cx="445827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02006926">
                      <a:custGeom>
                        <a:avLst/>
                        <a:gdLst>
                          <a:gd name="connsiteX0" fmla="*/ 0 w 4458272"/>
                          <a:gd name="connsiteY0" fmla="*/ 0 h 584775"/>
                          <a:gd name="connsiteX1" fmla="*/ 592313 w 4458272"/>
                          <a:gd name="connsiteY1" fmla="*/ 0 h 584775"/>
                          <a:gd name="connsiteX2" fmla="*/ 1318375 w 4458272"/>
                          <a:gd name="connsiteY2" fmla="*/ 0 h 584775"/>
                          <a:gd name="connsiteX3" fmla="*/ 1910688 w 4458272"/>
                          <a:gd name="connsiteY3" fmla="*/ 0 h 584775"/>
                          <a:gd name="connsiteX4" fmla="*/ 2592167 w 4458272"/>
                          <a:gd name="connsiteY4" fmla="*/ 0 h 584775"/>
                          <a:gd name="connsiteX5" fmla="*/ 3318228 w 4458272"/>
                          <a:gd name="connsiteY5" fmla="*/ 0 h 584775"/>
                          <a:gd name="connsiteX6" fmla="*/ 4458272 w 4458272"/>
                          <a:gd name="connsiteY6" fmla="*/ 0 h 584775"/>
                          <a:gd name="connsiteX7" fmla="*/ 4458272 w 4458272"/>
                          <a:gd name="connsiteY7" fmla="*/ 584775 h 584775"/>
                          <a:gd name="connsiteX8" fmla="*/ 3910541 w 4458272"/>
                          <a:gd name="connsiteY8" fmla="*/ 584775 h 584775"/>
                          <a:gd name="connsiteX9" fmla="*/ 3318228 w 4458272"/>
                          <a:gd name="connsiteY9" fmla="*/ 584775 h 584775"/>
                          <a:gd name="connsiteX10" fmla="*/ 2815080 w 4458272"/>
                          <a:gd name="connsiteY10" fmla="*/ 584775 h 584775"/>
                          <a:gd name="connsiteX11" fmla="*/ 2089019 w 4458272"/>
                          <a:gd name="connsiteY11" fmla="*/ 584775 h 584775"/>
                          <a:gd name="connsiteX12" fmla="*/ 1407540 w 4458272"/>
                          <a:gd name="connsiteY12" fmla="*/ 584775 h 584775"/>
                          <a:gd name="connsiteX13" fmla="*/ 859810 w 4458272"/>
                          <a:gd name="connsiteY13" fmla="*/ 584775 h 584775"/>
                          <a:gd name="connsiteX14" fmla="*/ 0 w 4458272"/>
                          <a:gd name="connsiteY14" fmla="*/ 584775 h 584775"/>
                          <a:gd name="connsiteX15" fmla="*/ 0 w 4458272"/>
                          <a:gd name="connsiteY1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4458272" h="584775" fill="none" extrusionOk="0">
                            <a:moveTo>
                              <a:pt x="0" y="0"/>
                            </a:moveTo>
                            <a:cubicBezTo>
                              <a:pt x="211666" y="-7309"/>
                              <a:pt x="442617" y="-23289"/>
                              <a:pt x="592313" y="0"/>
                            </a:cubicBezTo>
                            <a:cubicBezTo>
                              <a:pt x="742009" y="23289"/>
                              <a:pt x="1047684" y="30513"/>
                              <a:pt x="1318375" y="0"/>
                            </a:cubicBezTo>
                            <a:cubicBezTo>
                              <a:pt x="1589066" y="-30513"/>
                              <a:pt x="1746045" y="-1026"/>
                              <a:pt x="1910688" y="0"/>
                            </a:cubicBezTo>
                            <a:cubicBezTo>
                              <a:pt x="2075331" y="1026"/>
                              <a:pt x="2422398" y="-1400"/>
                              <a:pt x="2592167" y="0"/>
                            </a:cubicBezTo>
                            <a:cubicBezTo>
                              <a:pt x="2761936" y="1400"/>
                              <a:pt x="3168319" y="-16290"/>
                              <a:pt x="3318228" y="0"/>
                            </a:cubicBezTo>
                            <a:cubicBezTo>
                              <a:pt x="3468137" y="16290"/>
                              <a:pt x="4158953" y="19955"/>
                              <a:pt x="4458272" y="0"/>
                            </a:cubicBezTo>
                            <a:cubicBezTo>
                              <a:pt x="4456152" y="154707"/>
                              <a:pt x="4445743" y="467797"/>
                              <a:pt x="4458272" y="584775"/>
                            </a:cubicBezTo>
                            <a:cubicBezTo>
                              <a:pt x="4320821" y="608360"/>
                              <a:pt x="4050176" y="587556"/>
                              <a:pt x="3910541" y="584775"/>
                            </a:cubicBezTo>
                            <a:cubicBezTo>
                              <a:pt x="3770906" y="581994"/>
                              <a:pt x="3609764" y="594510"/>
                              <a:pt x="3318228" y="584775"/>
                            </a:cubicBezTo>
                            <a:cubicBezTo>
                              <a:pt x="3026692" y="575040"/>
                              <a:pt x="3012812" y="578666"/>
                              <a:pt x="2815080" y="584775"/>
                            </a:cubicBezTo>
                            <a:cubicBezTo>
                              <a:pt x="2617348" y="590884"/>
                              <a:pt x="2277598" y="602474"/>
                              <a:pt x="2089019" y="584775"/>
                            </a:cubicBezTo>
                            <a:cubicBezTo>
                              <a:pt x="1900440" y="567076"/>
                              <a:pt x="1729460" y="562367"/>
                              <a:pt x="1407540" y="584775"/>
                            </a:cubicBezTo>
                            <a:cubicBezTo>
                              <a:pt x="1085620" y="607183"/>
                              <a:pt x="972150" y="572095"/>
                              <a:pt x="859810" y="584775"/>
                            </a:cubicBezTo>
                            <a:cubicBezTo>
                              <a:pt x="747470" y="597456"/>
                              <a:pt x="224910" y="622465"/>
                              <a:pt x="0" y="584775"/>
                            </a:cubicBezTo>
                            <a:cubicBezTo>
                              <a:pt x="4547" y="308443"/>
                              <a:pt x="-13679" y="248285"/>
                              <a:pt x="0" y="0"/>
                            </a:cubicBezTo>
                            <a:close/>
                          </a:path>
                          <a:path w="4458272" h="584775" stroke="0" extrusionOk="0">
                            <a:moveTo>
                              <a:pt x="0" y="0"/>
                            </a:moveTo>
                            <a:cubicBezTo>
                              <a:pt x="190918" y="15883"/>
                              <a:pt x="316732" y="21410"/>
                              <a:pt x="592313" y="0"/>
                            </a:cubicBezTo>
                            <a:cubicBezTo>
                              <a:pt x="867894" y="-21410"/>
                              <a:pt x="939811" y="-12129"/>
                              <a:pt x="1095461" y="0"/>
                            </a:cubicBezTo>
                            <a:cubicBezTo>
                              <a:pt x="1251111" y="12129"/>
                              <a:pt x="1556420" y="-18423"/>
                              <a:pt x="1687774" y="0"/>
                            </a:cubicBezTo>
                            <a:cubicBezTo>
                              <a:pt x="1819128" y="18423"/>
                              <a:pt x="2098582" y="35723"/>
                              <a:pt x="2413836" y="0"/>
                            </a:cubicBezTo>
                            <a:cubicBezTo>
                              <a:pt x="2729090" y="-35723"/>
                              <a:pt x="2879265" y="-6773"/>
                              <a:pt x="3139897" y="0"/>
                            </a:cubicBezTo>
                            <a:cubicBezTo>
                              <a:pt x="3400529" y="6773"/>
                              <a:pt x="3694403" y="-4257"/>
                              <a:pt x="3865959" y="0"/>
                            </a:cubicBezTo>
                            <a:cubicBezTo>
                              <a:pt x="4037515" y="4257"/>
                              <a:pt x="4298363" y="-135"/>
                              <a:pt x="4458272" y="0"/>
                            </a:cubicBezTo>
                            <a:cubicBezTo>
                              <a:pt x="4460314" y="162265"/>
                              <a:pt x="4444708" y="365878"/>
                              <a:pt x="4458272" y="584775"/>
                            </a:cubicBezTo>
                            <a:cubicBezTo>
                              <a:pt x="4312699" y="603818"/>
                              <a:pt x="3890563" y="619396"/>
                              <a:pt x="3732211" y="584775"/>
                            </a:cubicBezTo>
                            <a:cubicBezTo>
                              <a:pt x="3573859" y="550154"/>
                              <a:pt x="3278452" y="612900"/>
                              <a:pt x="3050732" y="584775"/>
                            </a:cubicBezTo>
                            <a:cubicBezTo>
                              <a:pt x="2823012" y="556650"/>
                              <a:pt x="2599981" y="599227"/>
                              <a:pt x="2458419" y="584775"/>
                            </a:cubicBezTo>
                            <a:cubicBezTo>
                              <a:pt x="2316857" y="570323"/>
                              <a:pt x="2039980" y="568618"/>
                              <a:pt x="1821523" y="584775"/>
                            </a:cubicBezTo>
                            <a:cubicBezTo>
                              <a:pt x="1603066" y="600932"/>
                              <a:pt x="1393375" y="561162"/>
                              <a:pt x="1273792" y="584775"/>
                            </a:cubicBezTo>
                            <a:cubicBezTo>
                              <a:pt x="1154209" y="608388"/>
                              <a:pt x="886510" y="569138"/>
                              <a:pt x="681479" y="584775"/>
                            </a:cubicBezTo>
                            <a:cubicBezTo>
                              <a:pt x="476448" y="600412"/>
                              <a:pt x="281936" y="606406"/>
                              <a:pt x="0" y="584775"/>
                            </a:cubicBezTo>
                            <a:cubicBezTo>
                              <a:pt x="-12697" y="434646"/>
                              <a:pt x="-28712" y="12699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57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Self Practice!!!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75E855-86C2-DCC2-A5E3-17EDF98E1AE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37436093"/>
              </p:ext>
            </p:extLst>
          </p:nvPr>
        </p:nvGraphicFramePr>
        <p:xfrm>
          <a:off x="917426" y="2186895"/>
          <a:ext cx="12436472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118">
                  <a:extLst>
                    <a:ext uri="{9D8B030D-6E8A-4147-A177-3AD203B41FA5}">
                      <a16:colId xmlns:a16="http://schemas.microsoft.com/office/drawing/2014/main" val="2250426226"/>
                    </a:ext>
                  </a:extLst>
                </a:gridCol>
                <a:gridCol w="3109118">
                  <a:extLst>
                    <a:ext uri="{9D8B030D-6E8A-4147-A177-3AD203B41FA5}">
                      <a16:colId xmlns:a16="http://schemas.microsoft.com/office/drawing/2014/main" val="2101926015"/>
                    </a:ext>
                  </a:extLst>
                </a:gridCol>
                <a:gridCol w="3109118">
                  <a:extLst>
                    <a:ext uri="{9D8B030D-6E8A-4147-A177-3AD203B41FA5}">
                      <a16:colId xmlns:a16="http://schemas.microsoft.com/office/drawing/2014/main" val="2839484236"/>
                    </a:ext>
                  </a:extLst>
                </a:gridCol>
                <a:gridCol w="3109118">
                  <a:extLst>
                    <a:ext uri="{9D8B030D-6E8A-4147-A177-3AD203B41FA5}">
                      <a16:colId xmlns:a16="http://schemas.microsoft.com/office/drawing/2014/main" val="1241125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Eye Condition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71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Near Sighted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Far Sighted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Need Bifocals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258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080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Female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7008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2D92ED-ABE0-34BC-8A4B-330616A67D01}"/>
              </a:ext>
            </a:extLst>
          </p:cNvPr>
          <p:cNvSpPr txBox="1"/>
          <p:nvPr/>
        </p:nvSpPr>
        <p:spPr>
          <a:xfrm>
            <a:off x="3428235" y="5094513"/>
            <a:ext cx="6939720" cy="584775"/>
          </a:xfrm>
          <a:custGeom>
            <a:avLst/>
            <a:gdLst>
              <a:gd name="connsiteX0" fmla="*/ 0 w 6939720"/>
              <a:gd name="connsiteY0" fmla="*/ 0 h 584775"/>
              <a:gd name="connsiteX1" fmla="*/ 624575 w 6939720"/>
              <a:gd name="connsiteY1" fmla="*/ 0 h 584775"/>
              <a:gd name="connsiteX2" fmla="*/ 1249150 w 6939720"/>
              <a:gd name="connsiteY2" fmla="*/ 0 h 584775"/>
              <a:gd name="connsiteX3" fmla="*/ 1943122 w 6939720"/>
              <a:gd name="connsiteY3" fmla="*/ 0 h 584775"/>
              <a:gd name="connsiteX4" fmla="*/ 2567696 w 6939720"/>
              <a:gd name="connsiteY4" fmla="*/ 0 h 584775"/>
              <a:gd name="connsiteX5" fmla="*/ 3400463 w 6939720"/>
              <a:gd name="connsiteY5" fmla="*/ 0 h 584775"/>
              <a:gd name="connsiteX6" fmla="*/ 3955640 w 6939720"/>
              <a:gd name="connsiteY6" fmla="*/ 0 h 584775"/>
              <a:gd name="connsiteX7" fmla="*/ 4441421 w 6939720"/>
              <a:gd name="connsiteY7" fmla="*/ 0 h 584775"/>
              <a:gd name="connsiteX8" fmla="*/ 5274187 w 6939720"/>
              <a:gd name="connsiteY8" fmla="*/ 0 h 584775"/>
              <a:gd name="connsiteX9" fmla="*/ 5968159 w 6939720"/>
              <a:gd name="connsiteY9" fmla="*/ 0 h 584775"/>
              <a:gd name="connsiteX10" fmla="*/ 6939720 w 6939720"/>
              <a:gd name="connsiteY10" fmla="*/ 0 h 584775"/>
              <a:gd name="connsiteX11" fmla="*/ 6939720 w 6939720"/>
              <a:gd name="connsiteY11" fmla="*/ 584775 h 584775"/>
              <a:gd name="connsiteX12" fmla="*/ 6315145 w 6939720"/>
              <a:gd name="connsiteY12" fmla="*/ 584775 h 584775"/>
              <a:gd name="connsiteX13" fmla="*/ 5551776 w 6939720"/>
              <a:gd name="connsiteY13" fmla="*/ 584775 h 584775"/>
              <a:gd name="connsiteX14" fmla="*/ 4857804 w 6939720"/>
              <a:gd name="connsiteY14" fmla="*/ 584775 h 584775"/>
              <a:gd name="connsiteX15" fmla="*/ 4233229 w 6939720"/>
              <a:gd name="connsiteY15" fmla="*/ 584775 h 584775"/>
              <a:gd name="connsiteX16" fmla="*/ 3539257 w 6939720"/>
              <a:gd name="connsiteY16" fmla="*/ 584775 h 584775"/>
              <a:gd name="connsiteX17" fmla="*/ 2775888 w 6939720"/>
              <a:gd name="connsiteY17" fmla="*/ 584775 h 584775"/>
              <a:gd name="connsiteX18" fmla="*/ 2081916 w 6939720"/>
              <a:gd name="connsiteY18" fmla="*/ 584775 h 584775"/>
              <a:gd name="connsiteX19" fmla="*/ 1457341 w 6939720"/>
              <a:gd name="connsiteY19" fmla="*/ 584775 h 584775"/>
              <a:gd name="connsiteX20" fmla="*/ 624575 w 6939720"/>
              <a:gd name="connsiteY20" fmla="*/ 584775 h 584775"/>
              <a:gd name="connsiteX21" fmla="*/ 0 w 6939720"/>
              <a:gd name="connsiteY21" fmla="*/ 584775 h 584775"/>
              <a:gd name="connsiteX22" fmla="*/ 0 w 6939720"/>
              <a:gd name="connsiteY22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939720" h="584775" fill="none" extrusionOk="0">
                <a:moveTo>
                  <a:pt x="0" y="0"/>
                </a:moveTo>
                <a:cubicBezTo>
                  <a:pt x="309798" y="5496"/>
                  <a:pt x="442446" y="26222"/>
                  <a:pt x="624575" y="0"/>
                </a:cubicBezTo>
                <a:cubicBezTo>
                  <a:pt x="806704" y="-26222"/>
                  <a:pt x="945835" y="-15483"/>
                  <a:pt x="1249150" y="0"/>
                </a:cubicBezTo>
                <a:cubicBezTo>
                  <a:pt x="1552465" y="15483"/>
                  <a:pt x="1721786" y="-26110"/>
                  <a:pt x="1943122" y="0"/>
                </a:cubicBezTo>
                <a:cubicBezTo>
                  <a:pt x="2164458" y="26110"/>
                  <a:pt x="2307221" y="-14480"/>
                  <a:pt x="2567696" y="0"/>
                </a:cubicBezTo>
                <a:cubicBezTo>
                  <a:pt x="2828171" y="14480"/>
                  <a:pt x="3200651" y="18676"/>
                  <a:pt x="3400463" y="0"/>
                </a:cubicBezTo>
                <a:cubicBezTo>
                  <a:pt x="3600275" y="-18676"/>
                  <a:pt x="3683925" y="-2115"/>
                  <a:pt x="3955640" y="0"/>
                </a:cubicBezTo>
                <a:cubicBezTo>
                  <a:pt x="4227355" y="2115"/>
                  <a:pt x="4289510" y="15648"/>
                  <a:pt x="4441421" y="0"/>
                </a:cubicBezTo>
                <a:cubicBezTo>
                  <a:pt x="4593332" y="-15648"/>
                  <a:pt x="4960876" y="40668"/>
                  <a:pt x="5274187" y="0"/>
                </a:cubicBezTo>
                <a:cubicBezTo>
                  <a:pt x="5587498" y="-40668"/>
                  <a:pt x="5702308" y="-25135"/>
                  <a:pt x="5968159" y="0"/>
                </a:cubicBezTo>
                <a:cubicBezTo>
                  <a:pt x="6234010" y="25135"/>
                  <a:pt x="6588984" y="-42682"/>
                  <a:pt x="6939720" y="0"/>
                </a:cubicBezTo>
                <a:cubicBezTo>
                  <a:pt x="6922170" y="239743"/>
                  <a:pt x="6954448" y="401954"/>
                  <a:pt x="6939720" y="584775"/>
                </a:cubicBezTo>
                <a:cubicBezTo>
                  <a:pt x="6763014" y="583411"/>
                  <a:pt x="6615729" y="567925"/>
                  <a:pt x="6315145" y="584775"/>
                </a:cubicBezTo>
                <a:cubicBezTo>
                  <a:pt x="6014561" y="601625"/>
                  <a:pt x="5772388" y="596810"/>
                  <a:pt x="5551776" y="584775"/>
                </a:cubicBezTo>
                <a:cubicBezTo>
                  <a:pt x="5331164" y="572740"/>
                  <a:pt x="5052225" y="561375"/>
                  <a:pt x="4857804" y="584775"/>
                </a:cubicBezTo>
                <a:cubicBezTo>
                  <a:pt x="4663383" y="608175"/>
                  <a:pt x="4379138" y="559606"/>
                  <a:pt x="4233229" y="584775"/>
                </a:cubicBezTo>
                <a:cubicBezTo>
                  <a:pt x="4087320" y="609944"/>
                  <a:pt x="3774553" y="554592"/>
                  <a:pt x="3539257" y="584775"/>
                </a:cubicBezTo>
                <a:cubicBezTo>
                  <a:pt x="3303961" y="614958"/>
                  <a:pt x="3091430" y="580863"/>
                  <a:pt x="2775888" y="584775"/>
                </a:cubicBezTo>
                <a:cubicBezTo>
                  <a:pt x="2460346" y="588687"/>
                  <a:pt x="2278888" y="560673"/>
                  <a:pt x="2081916" y="584775"/>
                </a:cubicBezTo>
                <a:cubicBezTo>
                  <a:pt x="1884944" y="608877"/>
                  <a:pt x="1665508" y="594524"/>
                  <a:pt x="1457341" y="584775"/>
                </a:cubicBezTo>
                <a:cubicBezTo>
                  <a:pt x="1249174" y="575026"/>
                  <a:pt x="901082" y="577302"/>
                  <a:pt x="624575" y="584775"/>
                </a:cubicBezTo>
                <a:cubicBezTo>
                  <a:pt x="348068" y="592248"/>
                  <a:pt x="189911" y="582800"/>
                  <a:pt x="0" y="584775"/>
                </a:cubicBezTo>
                <a:cubicBezTo>
                  <a:pt x="-4882" y="421921"/>
                  <a:pt x="24571" y="225034"/>
                  <a:pt x="0" y="0"/>
                </a:cubicBezTo>
                <a:close/>
              </a:path>
              <a:path w="6939720" h="584775" stroke="0" extrusionOk="0">
                <a:moveTo>
                  <a:pt x="0" y="0"/>
                </a:moveTo>
                <a:cubicBezTo>
                  <a:pt x="243223" y="1799"/>
                  <a:pt x="427907" y="-12936"/>
                  <a:pt x="624575" y="0"/>
                </a:cubicBezTo>
                <a:cubicBezTo>
                  <a:pt x="821243" y="12936"/>
                  <a:pt x="987990" y="-11643"/>
                  <a:pt x="1110355" y="0"/>
                </a:cubicBezTo>
                <a:cubicBezTo>
                  <a:pt x="1232720" y="11643"/>
                  <a:pt x="1503325" y="-1927"/>
                  <a:pt x="1734930" y="0"/>
                </a:cubicBezTo>
                <a:cubicBezTo>
                  <a:pt x="1966535" y="1927"/>
                  <a:pt x="2382243" y="-36871"/>
                  <a:pt x="2567696" y="0"/>
                </a:cubicBezTo>
                <a:cubicBezTo>
                  <a:pt x="2753149" y="36871"/>
                  <a:pt x="3192030" y="-33784"/>
                  <a:pt x="3400463" y="0"/>
                </a:cubicBezTo>
                <a:cubicBezTo>
                  <a:pt x="3608896" y="33784"/>
                  <a:pt x="4016085" y="36253"/>
                  <a:pt x="4233229" y="0"/>
                </a:cubicBezTo>
                <a:cubicBezTo>
                  <a:pt x="4450373" y="-36253"/>
                  <a:pt x="4709921" y="-4914"/>
                  <a:pt x="4927201" y="0"/>
                </a:cubicBezTo>
                <a:cubicBezTo>
                  <a:pt x="5144481" y="4914"/>
                  <a:pt x="5182914" y="-6276"/>
                  <a:pt x="5412982" y="0"/>
                </a:cubicBezTo>
                <a:cubicBezTo>
                  <a:pt x="5643050" y="6276"/>
                  <a:pt x="5805252" y="-8226"/>
                  <a:pt x="6106954" y="0"/>
                </a:cubicBezTo>
                <a:cubicBezTo>
                  <a:pt x="6408656" y="8226"/>
                  <a:pt x="6659756" y="-26798"/>
                  <a:pt x="6939720" y="0"/>
                </a:cubicBezTo>
                <a:cubicBezTo>
                  <a:pt x="6966640" y="179710"/>
                  <a:pt x="6921161" y="448880"/>
                  <a:pt x="6939720" y="584775"/>
                </a:cubicBezTo>
                <a:cubicBezTo>
                  <a:pt x="6840060" y="607737"/>
                  <a:pt x="6662387" y="565504"/>
                  <a:pt x="6453940" y="584775"/>
                </a:cubicBezTo>
                <a:cubicBezTo>
                  <a:pt x="6245493" y="604046"/>
                  <a:pt x="6046561" y="603666"/>
                  <a:pt x="5898762" y="584775"/>
                </a:cubicBezTo>
                <a:cubicBezTo>
                  <a:pt x="5750963" y="565884"/>
                  <a:pt x="5567930" y="582189"/>
                  <a:pt x="5274187" y="584775"/>
                </a:cubicBezTo>
                <a:cubicBezTo>
                  <a:pt x="4980445" y="587361"/>
                  <a:pt x="4718687" y="594842"/>
                  <a:pt x="4441421" y="584775"/>
                </a:cubicBezTo>
                <a:cubicBezTo>
                  <a:pt x="4164155" y="574708"/>
                  <a:pt x="4131543" y="577991"/>
                  <a:pt x="3886243" y="584775"/>
                </a:cubicBezTo>
                <a:cubicBezTo>
                  <a:pt x="3640943" y="591559"/>
                  <a:pt x="3553145" y="569911"/>
                  <a:pt x="3331066" y="584775"/>
                </a:cubicBezTo>
                <a:cubicBezTo>
                  <a:pt x="3108987" y="599639"/>
                  <a:pt x="2791966" y="611433"/>
                  <a:pt x="2637094" y="584775"/>
                </a:cubicBezTo>
                <a:cubicBezTo>
                  <a:pt x="2482222" y="558117"/>
                  <a:pt x="2260102" y="585835"/>
                  <a:pt x="2081916" y="584775"/>
                </a:cubicBezTo>
                <a:cubicBezTo>
                  <a:pt x="1903730" y="583715"/>
                  <a:pt x="1795517" y="562701"/>
                  <a:pt x="1526738" y="584775"/>
                </a:cubicBezTo>
                <a:cubicBezTo>
                  <a:pt x="1257959" y="606849"/>
                  <a:pt x="1021809" y="580324"/>
                  <a:pt x="763369" y="584775"/>
                </a:cubicBezTo>
                <a:cubicBezTo>
                  <a:pt x="504929" y="589226"/>
                  <a:pt x="301489" y="567373"/>
                  <a:pt x="0" y="584775"/>
                </a:cubicBezTo>
                <a:cubicBezTo>
                  <a:pt x="25776" y="348350"/>
                  <a:pt x="-24188" y="241919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200692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Bar chart of gender by Eye condition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7F0093-9E0B-92B5-E8FE-8DC2E90E8534}"/>
              </a:ext>
            </a:extLst>
          </p:cNvPr>
          <p:cNvSpPr txBox="1"/>
          <p:nvPr/>
        </p:nvSpPr>
        <p:spPr>
          <a:xfrm>
            <a:off x="3364115" y="6035266"/>
            <a:ext cx="7067961" cy="584775"/>
          </a:xfrm>
          <a:custGeom>
            <a:avLst/>
            <a:gdLst>
              <a:gd name="connsiteX0" fmla="*/ 0 w 7067961"/>
              <a:gd name="connsiteY0" fmla="*/ 0 h 584775"/>
              <a:gd name="connsiteX1" fmla="*/ 783901 w 7067961"/>
              <a:gd name="connsiteY1" fmla="*/ 0 h 584775"/>
              <a:gd name="connsiteX2" fmla="*/ 1426443 w 7067961"/>
              <a:gd name="connsiteY2" fmla="*/ 0 h 584775"/>
              <a:gd name="connsiteX3" fmla="*/ 1998305 w 7067961"/>
              <a:gd name="connsiteY3" fmla="*/ 0 h 584775"/>
              <a:gd name="connsiteX4" fmla="*/ 2782206 w 7067961"/>
              <a:gd name="connsiteY4" fmla="*/ 0 h 584775"/>
              <a:gd name="connsiteX5" fmla="*/ 3283389 w 7067961"/>
              <a:gd name="connsiteY5" fmla="*/ 0 h 584775"/>
              <a:gd name="connsiteX6" fmla="*/ 3713892 w 7067961"/>
              <a:gd name="connsiteY6" fmla="*/ 0 h 584775"/>
              <a:gd name="connsiteX7" fmla="*/ 4497793 w 7067961"/>
              <a:gd name="connsiteY7" fmla="*/ 0 h 584775"/>
              <a:gd name="connsiteX8" fmla="*/ 5140335 w 7067961"/>
              <a:gd name="connsiteY8" fmla="*/ 0 h 584775"/>
              <a:gd name="connsiteX9" fmla="*/ 5782877 w 7067961"/>
              <a:gd name="connsiteY9" fmla="*/ 0 h 584775"/>
              <a:gd name="connsiteX10" fmla="*/ 6425419 w 7067961"/>
              <a:gd name="connsiteY10" fmla="*/ 0 h 584775"/>
              <a:gd name="connsiteX11" fmla="*/ 7067961 w 7067961"/>
              <a:gd name="connsiteY11" fmla="*/ 0 h 584775"/>
              <a:gd name="connsiteX12" fmla="*/ 7067961 w 7067961"/>
              <a:gd name="connsiteY12" fmla="*/ 584775 h 584775"/>
              <a:gd name="connsiteX13" fmla="*/ 6566778 w 7067961"/>
              <a:gd name="connsiteY13" fmla="*/ 584775 h 584775"/>
              <a:gd name="connsiteX14" fmla="*/ 5994916 w 7067961"/>
              <a:gd name="connsiteY14" fmla="*/ 584775 h 584775"/>
              <a:gd name="connsiteX15" fmla="*/ 5352374 w 7067961"/>
              <a:gd name="connsiteY15" fmla="*/ 584775 h 584775"/>
              <a:gd name="connsiteX16" fmla="*/ 4639153 w 7067961"/>
              <a:gd name="connsiteY16" fmla="*/ 584775 h 584775"/>
              <a:gd name="connsiteX17" fmla="*/ 3996611 w 7067961"/>
              <a:gd name="connsiteY17" fmla="*/ 584775 h 584775"/>
              <a:gd name="connsiteX18" fmla="*/ 3424748 w 7067961"/>
              <a:gd name="connsiteY18" fmla="*/ 584775 h 584775"/>
              <a:gd name="connsiteX19" fmla="*/ 2640847 w 7067961"/>
              <a:gd name="connsiteY19" fmla="*/ 584775 h 584775"/>
              <a:gd name="connsiteX20" fmla="*/ 1998305 w 7067961"/>
              <a:gd name="connsiteY20" fmla="*/ 584775 h 584775"/>
              <a:gd name="connsiteX21" fmla="*/ 1426443 w 7067961"/>
              <a:gd name="connsiteY21" fmla="*/ 584775 h 584775"/>
              <a:gd name="connsiteX22" fmla="*/ 925260 w 7067961"/>
              <a:gd name="connsiteY22" fmla="*/ 584775 h 584775"/>
              <a:gd name="connsiteX23" fmla="*/ 0 w 7067961"/>
              <a:gd name="connsiteY23" fmla="*/ 584775 h 584775"/>
              <a:gd name="connsiteX24" fmla="*/ 0 w 7067961"/>
              <a:gd name="connsiteY24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067961" h="584775" fill="none" extrusionOk="0">
                <a:moveTo>
                  <a:pt x="0" y="0"/>
                </a:moveTo>
                <a:cubicBezTo>
                  <a:pt x="202101" y="-36736"/>
                  <a:pt x="429494" y="23473"/>
                  <a:pt x="783901" y="0"/>
                </a:cubicBezTo>
                <a:cubicBezTo>
                  <a:pt x="1138308" y="-23473"/>
                  <a:pt x="1287985" y="-11055"/>
                  <a:pt x="1426443" y="0"/>
                </a:cubicBezTo>
                <a:cubicBezTo>
                  <a:pt x="1564901" y="11055"/>
                  <a:pt x="1859155" y="19315"/>
                  <a:pt x="1998305" y="0"/>
                </a:cubicBezTo>
                <a:cubicBezTo>
                  <a:pt x="2137455" y="-19315"/>
                  <a:pt x="2499022" y="-20849"/>
                  <a:pt x="2782206" y="0"/>
                </a:cubicBezTo>
                <a:cubicBezTo>
                  <a:pt x="3065390" y="20849"/>
                  <a:pt x="3115549" y="-2771"/>
                  <a:pt x="3283389" y="0"/>
                </a:cubicBezTo>
                <a:cubicBezTo>
                  <a:pt x="3451229" y="2771"/>
                  <a:pt x="3614741" y="19791"/>
                  <a:pt x="3713892" y="0"/>
                </a:cubicBezTo>
                <a:cubicBezTo>
                  <a:pt x="3813043" y="-19791"/>
                  <a:pt x="4140621" y="-7754"/>
                  <a:pt x="4497793" y="0"/>
                </a:cubicBezTo>
                <a:cubicBezTo>
                  <a:pt x="4854965" y="7754"/>
                  <a:pt x="4946681" y="9700"/>
                  <a:pt x="5140335" y="0"/>
                </a:cubicBezTo>
                <a:cubicBezTo>
                  <a:pt x="5333989" y="-9700"/>
                  <a:pt x="5526696" y="19759"/>
                  <a:pt x="5782877" y="0"/>
                </a:cubicBezTo>
                <a:cubicBezTo>
                  <a:pt x="6039058" y="-19759"/>
                  <a:pt x="6244636" y="10264"/>
                  <a:pt x="6425419" y="0"/>
                </a:cubicBezTo>
                <a:cubicBezTo>
                  <a:pt x="6606202" y="-10264"/>
                  <a:pt x="6938671" y="-28679"/>
                  <a:pt x="7067961" y="0"/>
                </a:cubicBezTo>
                <a:cubicBezTo>
                  <a:pt x="7066696" y="245666"/>
                  <a:pt x="7044331" y="357865"/>
                  <a:pt x="7067961" y="584775"/>
                </a:cubicBezTo>
                <a:cubicBezTo>
                  <a:pt x="6936094" y="593920"/>
                  <a:pt x="6683234" y="574805"/>
                  <a:pt x="6566778" y="584775"/>
                </a:cubicBezTo>
                <a:cubicBezTo>
                  <a:pt x="6450322" y="594745"/>
                  <a:pt x="6164719" y="600976"/>
                  <a:pt x="5994916" y="584775"/>
                </a:cubicBezTo>
                <a:cubicBezTo>
                  <a:pt x="5825113" y="568574"/>
                  <a:pt x="5566312" y="556660"/>
                  <a:pt x="5352374" y="584775"/>
                </a:cubicBezTo>
                <a:cubicBezTo>
                  <a:pt x="5138436" y="612890"/>
                  <a:pt x="4861698" y="601275"/>
                  <a:pt x="4639153" y="584775"/>
                </a:cubicBezTo>
                <a:cubicBezTo>
                  <a:pt x="4416608" y="568275"/>
                  <a:pt x="4184584" y="565450"/>
                  <a:pt x="3996611" y="584775"/>
                </a:cubicBezTo>
                <a:cubicBezTo>
                  <a:pt x="3808638" y="604100"/>
                  <a:pt x="3577369" y="571818"/>
                  <a:pt x="3424748" y="584775"/>
                </a:cubicBezTo>
                <a:cubicBezTo>
                  <a:pt x="3272127" y="597732"/>
                  <a:pt x="2967139" y="561769"/>
                  <a:pt x="2640847" y="584775"/>
                </a:cubicBezTo>
                <a:cubicBezTo>
                  <a:pt x="2314555" y="607781"/>
                  <a:pt x="2292658" y="578300"/>
                  <a:pt x="1998305" y="584775"/>
                </a:cubicBezTo>
                <a:cubicBezTo>
                  <a:pt x="1703952" y="591250"/>
                  <a:pt x="1553048" y="591415"/>
                  <a:pt x="1426443" y="584775"/>
                </a:cubicBezTo>
                <a:cubicBezTo>
                  <a:pt x="1299838" y="578135"/>
                  <a:pt x="1077469" y="586695"/>
                  <a:pt x="925260" y="584775"/>
                </a:cubicBezTo>
                <a:cubicBezTo>
                  <a:pt x="773051" y="582855"/>
                  <a:pt x="204137" y="566023"/>
                  <a:pt x="0" y="584775"/>
                </a:cubicBezTo>
                <a:cubicBezTo>
                  <a:pt x="-22789" y="463783"/>
                  <a:pt x="-14510" y="251157"/>
                  <a:pt x="0" y="0"/>
                </a:cubicBezTo>
                <a:close/>
              </a:path>
              <a:path w="7067961" h="584775" stroke="0" extrusionOk="0">
                <a:moveTo>
                  <a:pt x="0" y="0"/>
                </a:moveTo>
                <a:cubicBezTo>
                  <a:pt x="229213" y="-2704"/>
                  <a:pt x="434279" y="-4903"/>
                  <a:pt x="571862" y="0"/>
                </a:cubicBezTo>
                <a:cubicBezTo>
                  <a:pt x="709445" y="4903"/>
                  <a:pt x="798071" y="9207"/>
                  <a:pt x="1002365" y="0"/>
                </a:cubicBezTo>
                <a:cubicBezTo>
                  <a:pt x="1206659" y="-9207"/>
                  <a:pt x="1452281" y="722"/>
                  <a:pt x="1574228" y="0"/>
                </a:cubicBezTo>
                <a:cubicBezTo>
                  <a:pt x="1696175" y="-722"/>
                  <a:pt x="1996309" y="24654"/>
                  <a:pt x="2358129" y="0"/>
                </a:cubicBezTo>
                <a:cubicBezTo>
                  <a:pt x="2719949" y="-24654"/>
                  <a:pt x="2823795" y="-36080"/>
                  <a:pt x="3142030" y="0"/>
                </a:cubicBezTo>
                <a:cubicBezTo>
                  <a:pt x="3460265" y="36080"/>
                  <a:pt x="3730775" y="26863"/>
                  <a:pt x="3925931" y="0"/>
                </a:cubicBezTo>
                <a:cubicBezTo>
                  <a:pt x="4121087" y="-26863"/>
                  <a:pt x="4431207" y="20715"/>
                  <a:pt x="4568473" y="0"/>
                </a:cubicBezTo>
                <a:cubicBezTo>
                  <a:pt x="4705739" y="-20715"/>
                  <a:pt x="4899459" y="8811"/>
                  <a:pt x="4998976" y="0"/>
                </a:cubicBezTo>
                <a:cubicBezTo>
                  <a:pt x="5098493" y="-8811"/>
                  <a:pt x="5449298" y="-23467"/>
                  <a:pt x="5641518" y="0"/>
                </a:cubicBezTo>
                <a:cubicBezTo>
                  <a:pt x="5833738" y="23467"/>
                  <a:pt x="6069097" y="-19468"/>
                  <a:pt x="6284060" y="0"/>
                </a:cubicBezTo>
                <a:cubicBezTo>
                  <a:pt x="6499023" y="19468"/>
                  <a:pt x="6873559" y="-14789"/>
                  <a:pt x="7067961" y="0"/>
                </a:cubicBezTo>
                <a:cubicBezTo>
                  <a:pt x="7077361" y="219626"/>
                  <a:pt x="7073657" y="342662"/>
                  <a:pt x="7067961" y="584775"/>
                </a:cubicBezTo>
                <a:cubicBezTo>
                  <a:pt x="6804474" y="595269"/>
                  <a:pt x="6540138" y="617310"/>
                  <a:pt x="6354739" y="584775"/>
                </a:cubicBezTo>
                <a:cubicBezTo>
                  <a:pt x="6169340" y="552240"/>
                  <a:pt x="5942922" y="558299"/>
                  <a:pt x="5782877" y="584775"/>
                </a:cubicBezTo>
                <a:cubicBezTo>
                  <a:pt x="5622832" y="611251"/>
                  <a:pt x="5385366" y="584041"/>
                  <a:pt x="4998976" y="584775"/>
                </a:cubicBezTo>
                <a:cubicBezTo>
                  <a:pt x="4612586" y="585509"/>
                  <a:pt x="4618521" y="596579"/>
                  <a:pt x="4497793" y="584775"/>
                </a:cubicBezTo>
                <a:cubicBezTo>
                  <a:pt x="4377065" y="572971"/>
                  <a:pt x="4167399" y="588527"/>
                  <a:pt x="3996611" y="584775"/>
                </a:cubicBezTo>
                <a:cubicBezTo>
                  <a:pt x="3825823" y="581023"/>
                  <a:pt x="3567594" y="553243"/>
                  <a:pt x="3354069" y="584775"/>
                </a:cubicBezTo>
                <a:cubicBezTo>
                  <a:pt x="3140544" y="616307"/>
                  <a:pt x="3054818" y="581185"/>
                  <a:pt x="2852886" y="584775"/>
                </a:cubicBezTo>
                <a:cubicBezTo>
                  <a:pt x="2650954" y="588365"/>
                  <a:pt x="2549532" y="602201"/>
                  <a:pt x="2351703" y="584775"/>
                </a:cubicBezTo>
                <a:cubicBezTo>
                  <a:pt x="2153874" y="567349"/>
                  <a:pt x="1849039" y="581751"/>
                  <a:pt x="1638482" y="584775"/>
                </a:cubicBezTo>
                <a:cubicBezTo>
                  <a:pt x="1427925" y="587799"/>
                  <a:pt x="1151662" y="602826"/>
                  <a:pt x="995940" y="584775"/>
                </a:cubicBezTo>
                <a:cubicBezTo>
                  <a:pt x="840218" y="566724"/>
                  <a:pt x="282523" y="556747"/>
                  <a:pt x="0" y="584775"/>
                </a:cubicBezTo>
                <a:cubicBezTo>
                  <a:pt x="-27254" y="304611"/>
                  <a:pt x="-25986" y="156483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200692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Bar chart of eye condition  by gender</a:t>
            </a:r>
          </a:p>
        </p:txBody>
      </p:sp>
    </p:spTree>
    <p:extLst>
      <p:ext uri="{BB962C8B-B14F-4D97-AF65-F5344CB8AC3E}">
        <p14:creationId xmlns:p14="http://schemas.microsoft.com/office/powerpoint/2010/main" val="134779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Bar chart vs 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Histogram refers to a graphical representation; that displays data by way of bars to show the frequency of numerical data.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A bar graph is a pictorial representation of data that uses bars to compare different categories of data.</a:t>
            </a:r>
          </a:p>
        </p:txBody>
      </p:sp>
    </p:spTree>
    <p:extLst>
      <p:ext uri="{BB962C8B-B14F-4D97-AF65-F5344CB8AC3E}">
        <p14:creationId xmlns:p14="http://schemas.microsoft.com/office/powerpoint/2010/main" val="415192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Self Practice!!!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87BDE03-CD79-0EBC-5934-A22694EF6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681907"/>
              </p:ext>
            </p:extLst>
          </p:nvPr>
        </p:nvGraphicFramePr>
        <p:xfrm>
          <a:off x="457200" y="2100774"/>
          <a:ext cx="13716000" cy="841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187070435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690800666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405969519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504724645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425019524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923157939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77337643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90785049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245759288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54686627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No. of Directors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772416"/>
                  </a:ext>
                </a:extLst>
              </a:tr>
              <a:tr h="315229">
                <a:tc>
                  <a:txBody>
                    <a:bodyPr/>
                    <a:lstStyle/>
                    <a:p>
                      <a:r>
                        <a:rPr lang="en-US" sz="2100" b="0" dirty="0">
                          <a:solidFill>
                            <a:sysClr val="windowText" lastClr="000000"/>
                          </a:solidFill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1194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1DF73A3-0CEC-A0A5-22A1-602DBE4095D6}"/>
              </a:ext>
            </a:extLst>
          </p:cNvPr>
          <p:cNvSpPr txBox="1"/>
          <p:nvPr/>
        </p:nvSpPr>
        <p:spPr>
          <a:xfrm>
            <a:off x="1140298" y="3530025"/>
            <a:ext cx="12213600" cy="584775"/>
          </a:xfrm>
          <a:custGeom>
            <a:avLst/>
            <a:gdLst>
              <a:gd name="connsiteX0" fmla="*/ 0 w 12213600"/>
              <a:gd name="connsiteY0" fmla="*/ 0 h 584775"/>
              <a:gd name="connsiteX1" fmla="*/ 556397 w 12213600"/>
              <a:gd name="connsiteY1" fmla="*/ 0 h 584775"/>
              <a:gd name="connsiteX2" fmla="*/ 868523 w 12213600"/>
              <a:gd name="connsiteY2" fmla="*/ 0 h 584775"/>
              <a:gd name="connsiteX3" fmla="*/ 1669192 w 12213600"/>
              <a:gd name="connsiteY3" fmla="*/ 0 h 584775"/>
              <a:gd name="connsiteX4" fmla="*/ 2591997 w 12213600"/>
              <a:gd name="connsiteY4" fmla="*/ 0 h 584775"/>
              <a:gd name="connsiteX5" fmla="*/ 3392667 w 12213600"/>
              <a:gd name="connsiteY5" fmla="*/ 0 h 584775"/>
              <a:gd name="connsiteX6" fmla="*/ 4193336 w 12213600"/>
              <a:gd name="connsiteY6" fmla="*/ 0 h 584775"/>
              <a:gd name="connsiteX7" fmla="*/ 4749733 w 12213600"/>
              <a:gd name="connsiteY7" fmla="*/ 0 h 584775"/>
              <a:gd name="connsiteX8" fmla="*/ 5550403 w 12213600"/>
              <a:gd name="connsiteY8" fmla="*/ 0 h 584775"/>
              <a:gd name="connsiteX9" fmla="*/ 6106800 w 12213600"/>
              <a:gd name="connsiteY9" fmla="*/ 0 h 584775"/>
              <a:gd name="connsiteX10" fmla="*/ 7029605 w 12213600"/>
              <a:gd name="connsiteY10" fmla="*/ 0 h 584775"/>
              <a:gd name="connsiteX11" fmla="*/ 7830275 w 12213600"/>
              <a:gd name="connsiteY11" fmla="*/ 0 h 584775"/>
              <a:gd name="connsiteX12" fmla="*/ 8508808 w 12213600"/>
              <a:gd name="connsiteY12" fmla="*/ 0 h 584775"/>
              <a:gd name="connsiteX13" fmla="*/ 9309477 w 12213600"/>
              <a:gd name="connsiteY13" fmla="*/ 0 h 584775"/>
              <a:gd name="connsiteX14" fmla="*/ 9743739 w 12213600"/>
              <a:gd name="connsiteY14" fmla="*/ 0 h 584775"/>
              <a:gd name="connsiteX15" fmla="*/ 10422272 w 12213600"/>
              <a:gd name="connsiteY15" fmla="*/ 0 h 584775"/>
              <a:gd name="connsiteX16" fmla="*/ 11345077 w 12213600"/>
              <a:gd name="connsiteY16" fmla="*/ 0 h 584775"/>
              <a:gd name="connsiteX17" fmla="*/ 12213600 w 12213600"/>
              <a:gd name="connsiteY17" fmla="*/ 0 h 584775"/>
              <a:gd name="connsiteX18" fmla="*/ 12213600 w 12213600"/>
              <a:gd name="connsiteY18" fmla="*/ 584775 h 584775"/>
              <a:gd name="connsiteX19" fmla="*/ 11779339 w 12213600"/>
              <a:gd name="connsiteY19" fmla="*/ 584775 h 584775"/>
              <a:gd name="connsiteX20" fmla="*/ 11222941 w 12213600"/>
              <a:gd name="connsiteY20" fmla="*/ 584775 h 584775"/>
              <a:gd name="connsiteX21" fmla="*/ 10666544 w 12213600"/>
              <a:gd name="connsiteY21" fmla="*/ 584775 h 584775"/>
              <a:gd name="connsiteX22" fmla="*/ 10110147 w 12213600"/>
              <a:gd name="connsiteY22" fmla="*/ 584775 h 584775"/>
              <a:gd name="connsiteX23" fmla="*/ 9309477 w 12213600"/>
              <a:gd name="connsiteY23" fmla="*/ 584775 h 584775"/>
              <a:gd name="connsiteX24" fmla="*/ 8630944 w 12213600"/>
              <a:gd name="connsiteY24" fmla="*/ 584775 h 584775"/>
              <a:gd name="connsiteX25" fmla="*/ 8318819 w 12213600"/>
              <a:gd name="connsiteY25" fmla="*/ 584775 h 584775"/>
              <a:gd name="connsiteX26" fmla="*/ 7762421 w 12213600"/>
              <a:gd name="connsiteY26" fmla="*/ 584775 h 584775"/>
              <a:gd name="connsiteX27" fmla="*/ 6961752 w 12213600"/>
              <a:gd name="connsiteY27" fmla="*/ 584775 h 584775"/>
              <a:gd name="connsiteX28" fmla="*/ 6161083 w 12213600"/>
              <a:gd name="connsiteY28" fmla="*/ 584775 h 584775"/>
              <a:gd name="connsiteX29" fmla="*/ 5726821 w 12213600"/>
              <a:gd name="connsiteY29" fmla="*/ 584775 h 584775"/>
              <a:gd name="connsiteX30" fmla="*/ 4926152 w 12213600"/>
              <a:gd name="connsiteY30" fmla="*/ 584775 h 584775"/>
              <a:gd name="connsiteX31" fmla="*/ 4614027 w 12213600"/>
              <a:gd name="connsiteY31" fmla="*/ 584775 h 584775"/>
              <a:gd name="connsiteX32" fmla="*/ 4057629 w 12213600"/>
              <a:gd name="connsiteY32" fmla="*/ 584775 h 584775"/>
              <a:gd name="connsiteX33" fmla="*/ 3379096 w 12213600"/>
              <a:gd name="connsiteY33" fmla="*/ 584775 h 584775"/>
              <a:gd name="connsiteX34" fmla="*/ 3066971 w 12213600"/>
              <a:gd name="connsiteY34" fmla="*/ 584775 h 584775"/>
              <a:gd name="connsiteX35" fmla="*/ 2510573 w 12213600"/>
              <a:gd name="connsiteY35" fmla="*/ 584775 h 584775"/>
              <a:gd name="connsiteX36" fmla="*/ 2198448 w 12213600"/>
              <a:gd name="connsiteY36" fmla="*/ 584775 h 584775"/>
              <a:gd name="connsiteX37" fmla="*/ 1397779 w 12213600"/>
              <a:gd name="connsiteY37" fmla="*/ 584775 h 584775"/>
              <a:gd name="connsiteX38" fmla="*/ 841381 w 12213600"/>
              <a:gd name="connsiteY38" fmla="*/ 584775 h 584775"/>
              <a:gd name="connsiteX39" fmla="*/ 0 w 12213600"/>
              <a:gd name="connsiteY39" fmla="*/ 584775 h 584775"/>
              <a:gd name="connsiteX40" fmla="*/ 0 w 12213600"/>
              <a:gd name="connsiteY4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213600" h="584775" fill="none" extrusionOk="0">
                <a:moveTo>
                  <a:pt x="0" y="0"/>
                </a:moveTo>
                <a:cubicBezTo>
                  <a:pt x="196795" y="-1392"/>
                  <a:pt x="322177" y="23491"/>
                  <a:pt x="556397" y="0"/>
                </a:cubicBezTo>
                <a:cubicBezTo>
                  <a:pt x="790617" y="-23491"/>
                  <a:pt x="785170" y="-1415"/>
                  <a:pt x="868523" y="0"/>
                </a:cubicBezTo>
                <a:cubicBezTo>
                  <a:pt x="951876" y="1415"/>
                  <a:pt x="1347994" y="1348"/>
                  <a:pt x="1669192" y="0"/>
                </a:cubicBezTo>
                <a:cubicBezTo>
                  <a:pt x="1990390" y="-1348"/>
                  <a:pt x="2219268" y="40060"/>
                  <a:pt x="2591997" y="0"/>
                </a:cubicBezTo>
                <a:cubicBezTo>
                  <a:pt x="2964727" y="-40060"/>
                  <a:pt x="3125623" y="3473"/>
                  <a:pt x="3392667" y="0"/>
                </a:cubicBezTo>
                <a:cubicBezTo>
                  <a:pt x="3659711" y="-3473"/>
                  <a:pt x="3873999" y="38156"/>
                  <a:pt x="4193336" y="0"/>
                </a:cubicBezTo>
                <a:cubicBezTo>
                  <a:pt x="4512673" y="-38156"/>
                  <a:pt x="4494725" y="4300"/>
                  <a:pt x="4749733" y="0"/>
                </a:cubicBezTo>
                <a:cubicBezTo>
                  <a:pt x="5004741" y="-4300"/>
                  <a:pt x="5249391" y="28543"/>
                  <a:pt x="5550403" y="0"/>
                </a:cubicBezTo>
                <a:cubicBezTo>
                  <a:pt x="5851415" y="-28543"/>
                  <a:pt x="5915771" y="-22089"/>
                  <a:pt x="6106800" y="0"/>
                </a:cubicBezTo>
                <a:cubicBezTo>
                  <a:pt x="6297829" y="22089"/>
                  <a:pt x="6770613" y="8746"/>
                  <a:pt x="7029605" y="0"/>
                </a:cubicBezTo>
                <a:cubicBezTo>
                  <a:pt x="7288598" y="-8746"/>
                  <a:pt x="7517832" y="29198"/>
                  <a:pt x="7830275" y="0"/>
                </a:cubicBezTo>
                <a:cubicBezTo>
                  <a:pt x="8142718" y="-29198"/>
                  <a:pt x="8182347" y="-26723"/>
                  <a:pt x="8508808" y="0"/>
                </a:cubicBezTo>
                <a:cubicBezTo>
                  <a:pt x="8835269" y="26723"/>
                  <a:pt x="8991961" y="-827"/>
                  <a:pt x="9309477" y="0"/>
                </a:cubicBezTo>
                <a:cubicBezTo>
                  <a:pt x="9626993" y="827"/>
                  <a:pt x="9608930" y="6330"/>
                  <a:pt x="9743739" y="0"/>
                </a:cubicBezTo>
                <a:cubicBezTo>
                  <a:pt x="9878548" y="-6330"/>
                  <a:pt x="10222394" y="-4057"/>
                  <a:pt x="10422272" y="0"/>
                </a:cubicBezTo>
                <a:cubicBezTo>
                  <a:pt x="10622150" y="4057"/>
                  <a:pt x="10893779" y="34936"/>
                  <a:pt x="11345077" y="0"/>
                </a:cubicBezTo>
                <a:cubicBezTo>
                  <a:pt x="11796376" y="-34936"/>
                  <a:pt x="11960045" y="-11369"/>
                  <a:pt x="12213600" y="0"/>
                </a:cubicBezTo>
                <a:cubicBezTo>
                  <a:pt x="12192676" y="220342"/>
                  <a:pt x="12186679" y="303396"/>
                  <a:pt x="12213600" y="584775"/>
                </a:cubicBezTo>
                <a:cubicBezTo>
                  <a:pt x="12030181" y="601730"/>
                  <a:pt x="11989225" y="563791"/>
                  <a:pt x="11779339" y="584775"/>
                </a:cubicBezTo>
                <a:cubicBezTo>
                  <a:pt x="11569454" y="605759"/>
                  <a:pt x="11452420" y="570809"/>
                  <a:pt x="11222941" y="584775"/>
                </a:cubicBezTo>
                <a:cubicBezTo>
                  <a:pt x="10993462" y="598741"/>
                  <a:pt x="10810619" y="598725"/>
                  <a:pt x="10666544" y="584775"/>
                </a:cubicBezTo>
                <a:cubicBezTo>
                  <a:pt x="10522469" y="570825"/>
                  <a:pt x="10255954" y="590481"/>
                  <a:pt x="10110147" y="584775"/>
                </a:cubicBezTo>
                <a:cubicBezTo>
                  <a:pt x="9964340" y="579069"/>
                  <a:pt x="9495222" y="584665"/>
                  <a:pt x="9309477" y="584775"/>
                </a:cubicBezTo>
                <a:cubicBezTo>
                  <a:pt x="9123732" y="584886"/>
                  <a:pt x="8794267" y="602062"/>
                  <a:pt x="8630944" y="584775"/>
                </a:cubicBezTo>
                <a:cubicBezTo>
                  <a:pt x="8467621" y="567488"/>
                  <a:pt x="8458895" y="578850"/>
                  <a:pt x="8318819" y="584775"/>
                </a:cubicBezTo>
                <a:cubicBezTo>
                  <a:pt x="8178743" y="590700"/>
                  <a:pt x="7968457" y="597625"/>
                  <a:pt x="7762421" y="584775"/>
                </a:cubicBezTo>
                <a:cubicBezTo>
                  <a:pt x="7556385" y="571925"/>
                  <a:pt x="7271604" y="619703"/>
                  <a:pt x="6961752" y="584775"/>
                </a:cubicBezTo>
                <a:cubicBezTo>
                  <a:pt x="6651900" y="549847"/>
                  <a:pt x="6484313" y="597694"/>
                  <a:pt x="6161083" y="584775"/>
                </a:cubicBezTo>
                <a:cubicBezTo>
                  <a:pt x="5837853" y="571856"/>
                  <a:pt x="5820267" y="580247"/>
                  <a:pt x="5726821" y="584775"/>
                </a:cubicBezTo>
                <a:cubicBezTo>
                  <a:pt x="5633375" y="589303"/>
                  <a:pt x="5242705" y="583176"/>
                  <a:pt x="4926152" y="584775"/>
                </a:cubicBezTo>
                <a:cubicBezTo>
                  <a:pt x="4609599" y="586374"/>
                  <a:pt x="4713472" y="573960"/>
                  <a:pt x="4614027" y="584775"/>
                </a:cubicBezTo>
                <a:cubicBezTo>
                  <a:pt x="4514583" y="595590"/>
                  <a:pt x="4216200" y="591784"/>
                  <a:pt x="4057629" y="584775"/>
                </a:cubicBezTo>
                <a:cubicBezTo>
                  <a:pt x="3899058" y="577766"/>
                  <a:pt x="3583857" y="590548"/>
                  <a:pt x="3379096" y="584775"/>
                </a:cubicBezTo>
                <a:cubicBezTo>
                  <a:pt x="3174335" y="579002"/>
                  <a:pt x="3151956" y="591994"/>
                  <a:pt x="3066971" y="584775"/>
                </a:cubicBezTo>
                <a:cubicBezTo>
                  <a:pt x="2981987" y="577556"/>
                  <a:pt x="2729792" y="606044"/>
                  <a:pt x="2510573" y="584775"/>
                </a:cubicBezTo>
                <a:cubicBezTo>
                  <a:pt x="2291354" y="563506"/>
                  <a:pt x="2262750" y="588202"/>
                  <a:pt x="2198448" y="584775"/>
                </a:cubicBezTo>
                <a:cubicBezTo>
                  <a:pt x="2134147" y="581348"/>
                  <a:pt x="1725742" y="593506"/>
                  <a:pt x="1397779" y="584775"/>
                </a:cubicBezTo>
                <a:cubicBezTo>
                  <a:pt x="1069816" y="576044"/>
                  <a:pt x="1080567" y="580866"/>
                  <a:pt x="841381" y="584775"/>
                </a:cubicBezTo>
                <a:cubicBezTo>
                  <a:pt x="602195" y="588684"/>
                  <a:pt x="265716" y="560550"/>
                  <a:pt x="0" y="584775"/>
                </a:cubicBezTo>
                <a:cubicBezTo>
                  <a:pt x="-5130" y="442993"/>
                  <a:pt x="-4042" y="186195"/>
                  <a:pt x="0" y="0"/>
                </a:cubicBezTo>
                <a:close/>
              </a:path>
              <a:path w="12213600" h="584775" stroke="0" extrusionOk="0">
                <a:moveTo>
                  <a:pt x="0" y="0"/>
                </a:moveTo>
                <a:cubicBezTo>
                  <a:pt x="194518" y="-19775"/>
                  <a:pt x="322055" y="-21870"/>
                  <a:pt x="556397" y="0"/>
                </a:cubicBezTo>
                <a:cubicBezTo>
                  <a:pt x="790739" y="21870"/>
                  <a:pt x="784732" y="268"/>
                  <a:pt x="868523" y="0"/>
                </a:cubicBezTo>
                <a:cubicBezTo>
                  <a:pt x="952314" y="-268"/>
                  <a:pt x="1223071" y="-19607"/>
                  <a:pt x="1424920" y="0"/>
                </a:cubicBezTo>
                <a:cubicBezTo>
                  <a:pt x="1626769" y="19607"/>
                  <a:pt x="2033754" y="-23836"/>
                  <a:pt x="2347725" y="0"/>
                </a:cubicBezTo>
                <a:cubicBezTo>
                  <a:pt x="2661696" y="23836"/>
                  <a:pt x="2963266" y="-25550"/>
                  <a:pt x="3270531" y="0"/>
                </a:cubicBezTo>
                <a:cubicBezTo>
                  <a:pt x="3577796" y="25550"/>
                  <a:pt x="3993086" y="35129"/>
                  <a:pt x="4193336" y="0"/>
                </a:cubicBezTo>
                <a:cubicBezTo>
                  <a:pt x="4393586" y="-35129"/>
                  <a:pt x="4648648" y="26516"/>
                  <a:pt x="4871869" y="0"/>
                </a:cubicBezTo>
                <a:cubicBezTo>
                  <a:pt x="5095090" y="-26516"/>
                  <a:pt x="5104982" y="10519"/>
                  <a:pt x="5183995" y="0"/>
                </a:cubicBezTo>
                <a:cubicBezTo>
                  <a:pt x="5263008" y="-10519"/>
                  <a:pt x="5724752" y="-30777"/>
                  <a:pt x="5862528" y="0"/>
                </a:cubicBezTo>
                <a:cubicBezTo>
                  <a:pt x="6000304" y="30777"/>
                  <a:pt x="6395471" y="17428"/>
                  <a:pt x="6541061" y="0"/>
                </a:cubicBezTo>
                <a:cubicBezTo>
                  <a:pt x="6686651" y="-17428"/>
                  <a:pt x="6747879" y="7633"/>
                  <a:pt x="6853187" y="0"/>
                </a:cubicBezTo>
                <a:cubicBezTo>
                  <a:pt x="6958495" y="-7633"/>
                  <a:pt x="7269175" y="-14015"/>
                  <a:pt x="7531720" y="0"/>
                </a:cubicBezTo>
                <a:cubicBezTo>
                  <a:pt x="7794265" y="14015"/>
                  <a:pt x="7760088" y="15214"/>
                  <a:pt x="7843845" y="0"/>
                </a:cubicBezTo>
                <a:cubicBezTo>
                  <a:pt x="7927603" y="-15214"/>
                  <a:pt x="8475913" y="-7714"/>
                  <a:pt x="8644515" y="0"/>
                </a:cubicBezTo>
                <a:cubicBezTo>
                  <a:pt x="8813117" y="7714"/>
                  <a:pt x="8896085" y="348"/>
                  <a:pt x="9078776" y="0"/>
                </a:cubicBezTo>
                <a:cubicBezTo>
                  <a:pt x="9261467" y="-348"/>
                  <a:pt x="9798169" y="-24775"/>
                  <a:pt x="10001581" y="0"/>
                </a:cubicBezTo>
                <a:cubicBezTo>
                  <a:pt x="10204993" y="24775"/>
                  <a:pt x="10270882" y="14932"/>
                  <a:pt x="10435843" y="0"/>
                </a:cubicBezTo>
                <a:cubicBezTo>
                  <a:pt x="10600804" y="-14932"/>
                  <a:pt x="10948990" y="25008"/>
                  <a:pt x="11114376" y="0"/>
                </a:cubicBezTo>
                <a:cubicBezTo>
                  <a:pt x="11279762" y="-25008"/>
                  <a:pt x="11797759" y="21739"/>
                  <a:pt x="12213600" y="0"/>
                </a:cubicBezTo>
                <a:cubicBezTo>
                  <a:pt x="12204210" y="125117"/>
                  <a:pt x="12223170" y="308021"/>
                  <a:pt x="12213600" y="584775"/>
                </a:cubicBezTo>
                <a:cubicBezTo>
                  <a:pt x="12079857" y="585181"/>
                  <a:pt x="11852668" y="565088"/>
                  <a:pt x="11657203" y="584775"/>
                </a:cubicBezTo>
                <a:cubicBezTo>
                  <a:pt x="11461738" y="604462"/>
                  <a:pt x="11307170" y="584239"/>
                  <a:pt x="10978669" y="584775"/>
                </a:cubicBezTo>
                <a:cubicBezTo>
                  <a:pt x="10650168" y="585311"/>
                  <a:pt x="10457307" y="566014"/>
                  <a:pt x="10300136" y="584775"/>
                </a:cubicBezTo>
                <a:cubicBezTo>
                  <a:pt x="10142965" y="603536"/>
                  <a:pt x="9832093" y="625813"/>
                  <a:pt x="9377331" y="584775"/>
                </a:cubicBezTo>
                <a:cubicBezTo>
                  <a:pt x="8922569" y="543737"/>
                  <a:pt x="8884827" y="552567"/>
                  <a:pt x="8576661" y="584775"/>
                </a:cubicBezTo>
                <a:cubicBezTo>
                  <a:pt x="8268495" y="616984"/>
                  <a:pt x="8265557" y="594855"/>
                  <a:pt x="8142400" y="584775"/>
                </a:cubicBezTo>
                <a:cubicBezTo>
                  <a:pt x="8019243" y="574695"/>
                  <a:pt x="7898975" y="591091"/>
                  <a:pt x="7830275" y="584775"/>
                </a:cubicBezTo>
                <a:cubicBezTo>
                  <a:pt x="7761575" y="578459"/>
                  <a:pt x="7336922" y="619185"/>
                  <a:pt x="6907469" y="584775"/>
                </a:cubicBezTo>
                <a:cubicBezTo>
                  <a:pt x="6478016" y="550365"/>
                  <a:pt x="6466775" y="573683"/>
                  <a:pt x="6106800" y="584775"/>
                </a:cubicBezTo>
                <a:cubicBezTo>
                  <a:pt x="5746825" y="595867"/>
                  <a:pt x="5869840" y="567205"/>
                  <a:pt x="5672539" y="584775"/>
                </a:cubicBezTo>
                <a:cubicBezTo>
                  <a:pt x="5475238" y="602345"/>
                  <a:pt x="5146097" y="627623"/>
                  <a:pt x="4749733" y="584775"/>
                </a:cubicBezTo>
                <a:cubicBezTo>
                  <a:pt x="4353369" y="541927"/>
                  <a:pt x="4223091" y="564483"/>
                  <a:pt x="3826928" y="584775"/>
                </a:cubicBezTo>
                <a:cubicBezTo>
                  <a:pt x="3430765" y="605067"/>
                  <a:pt x="3566518" y="588989"/>
                  <a:pt x="3392667" y="584775"/>
                </a:cubicBezTo>
                <a:cubicBezTo>
                  <a:pt x="3218816" y="580561"/>
                  <a:pt x="2981946" y="607520"/>
                  <a:pt x="2714133" y="584775"/>
                </a:cubicBezTo>
                <a:cubicBezTo>
                  <a:pt x="2446320" y="562030"/>
                  <a:pt x="2292531" y="576546"/>
                  <a:pt x="2157736" y="584775"/>
                </a:cubicBezTo>
                <a:cubicBezTo>
                  <a:pt x="2022941" y="593004"/>
                  <a:pt x="1667423" y="563401"/>
                  <a:pt x="1357067" y="584775"/>
                </a:cubicBezTo>
                <a:cubicBezTo>
                  <a:pt x="1046711" y="606149"/>
                  <a:pt x="967723" y="576803"/>
                  <a:pt x="800669" y="584775"/>
                </a:cubicBezTo>
                <a:cubicBezTo>
                  <a:pt x="633615" y="592747"/>
                  <a:pt x="236734" y="577223"/>
                  <a:pt x="0" y="584775"/>
                </a:cubicBezTo>
                <a:cubicBezTo>
                  <a:pt x="-22007" y="311238"/>
                  <a:pt x="11230" y="263805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200692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Construct a histogram of the data based on relative frequencies.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C10A6B-DF54-B654-8A85-11D04BF75F84}"/>
              </a:ext>
            </a:extLst>
          </p:cNvPr>
          <p:cNvSpPr txBox="1"/>
          <p:nvPr/>
        </p:nvSpPr>
        <p:spPr>
          <a:xfrm>
            <a:off x="1140297" y="4445711"/>
            <a:ext cx="12213599" cy="1077218"/>
          </a:xfrm>
          <a:custGeom>
            <a:avLst/>
            <a:gdLst>
              <a:gd name="connsiteX0" fmla="*/ 0 w 12213599"/>
              <a:gd name="connsiteY0" fmla="*/ 0 h 1077218"/>
              <a:gd name="connsiteX1" fmla="*/ 800669 w 12213599"/>
              <a:gd name="connsiteY1" fmla="*/ 0 h 1077218"/>
              <a:gd name="connsiteX2" fmla="*/ 1723475 w 12213599"/>
              <a:gd name="connsiteY2" fmla="*/ 0 h 1077218"/>
              <a:gd name="connsiteX3" fmla="*/ 2524144 w 12213599"/>
              <a:gd name="connsiteY3" fmla="*/ 0 h 1077218"/>
              <a:gd name="connsiteX4" fmla="*/ 3324813 w 12213599"/>
              <a:gd name="connsiteY4" fmla="*/ 0 h 1077218"/>
              <a:gd name="connsiteX5" fmla="*/ 3881210 w 12213599"/>
              <a:gd name="connsiteY5" fmla="*/ 0 h 1077218"/>
              <a:gd name="connsiteX6" fmla="*/ 4681880 w 12213599"/>
              <a:gd name="connsiteY6" fmla="*/ 0 h 1077218"/>
              <a:gd name="connsiteX7" fmla="*/ 5238277 w 12213599"/>
              <a:gd name="connsiteY7" fmla="*/ 0 h 1077218"/>
              <a:gd name="connsiteX8" fmla="*/ 6161082 w 12213599"/>
              <a:gd name="connsiteY8" fmla="*/ 0 h 1077218"/>
              <a:gd name="connsiteX9" fmla="*/ 6961751 w 12213599"/>
              <a:gd name="connsiteY9" fmla="*/ 0 h 1077218"/>
              <a:gd name="connsiteX10" fmla="*/ 7640285 w 12213599"/>
              <a:gd name="connsiteY10" fmla="*/ 0 h 1077218"/>
              <a:gd name="connsiteX11" fmla="*/ 8440954 w 12213599"/>
              <a:gd name="connsiteY11" fmla="*/ 0 h 1077218"/>
              <a:gd name="connsiteX12" fmla="*/ 8875215 w 12213599"/>
              <a:gd name="connsiteY12" fmla="*/ 0 h 1077218"/>
              <a:gd name="connsiteX13" fmla="*/ 9553749 w 12213599"/>
              <a:gd name="connsiteY13" fmla="*/ 0 h 1077218"/>
              <a:gd name="connsiteX14" fmla="*/ 10476554 w 12213599"/>
              <a:gd name="connsiteY14" fmla="*/ 0 h 1077218"/>
              <a:gd name="connsiteX15" fmla="*/ 11277223 w 12213599"/>
              <a:gd name="connsiteY15" fmla="*/ 0 h 1077218"/>
              <a:gd name="connsiteX16" fmla="*/ 12213599 w 12213599"/>
              <a:gd name="connsiteY16" fmla="*/ 0 h 1077218"/>
              <a:gd name="connsiteX17" fmla="*/ 12213599 w 12213599"/>
              <a:gd name="connsiteY17" fmla="*/ 549381 h 1077218"/>
              <a:gd name="connsiteX18" fmla="*/ 12213599 w 12213599"/>
              <a:gd name="connsiteY18" fmla="*/ 1077218 h 1077218"/>
              <a:gd name="connsiteX19" fmla="*/ 11779338 w 12213599"/>
              <a:gd name="connsiteY19" fmla="*/ 1077218 h 1077218"/>
              <a:gd name="connsiteX20" fmla="*/ 11222940 w 12213599"/>
              <a:gd name="connsiteY20" fmla="*/ 1077218 h 1077218"/>
              <a:gd name="connsiteX21" fmla="*/ 10422271 w 12213599"/>
              <a:gd name="connsiteY21" fmla="*/ 1077218 h 1077218"/>
              <a:gd name="connsiteX22" fmla="*/ 9743738 w 12213599"/>
              <a:gd name="connsiteY22" fmla="*/ 1077218 h 1077218"/>
              <a:gd name="connsiteX23" fmla="*/ 9431613 w 12213599"/>
              <a:gd name="connsiteY23" fmla="*/ 1077218 h 1077218"/>
              <a:gd name="connsiteX24" fmla="*/ 8875215 w 12213599"/>
              <a:gd name="connsiteY24" fmla="*/ 1077218 h 1077218"/>
              <a:gd name="connsiteX25" fmla="*/ 8074546 w 12213599"/>
              <a:gd name="connsiteY25" fmla="*/ 1077218 h 1077218"/>
              <a:gd name="connsiteX26" fmla="*/ 7273877 w 12213599"/>
              <a:gd name="connsiteY26" fmla="*/ 1077218 h 1077218"/>
              <a:gd name="connsiteX27" fmla="*/ 6839615 w 12213599"/>
              <a:gd name="connsiteY27" fmla="*/ 1077218 h 1077218"/>
              <a:gd name="connsiteX28" fmla="*/ 6038946 w 12213599"/>
              <a:gd name="connsiteY28" fmla="*/ 1077218 h 1077218"/>
              <a:gd name="connsiteX29" fmla="*/ 5726821 w 12213599"/>
              <a:gd name="connsiteY29" fmla="*/ 1077218 h 1077218"/>
              <a:gd name="connsiteX30" fmla="*/ 5170424 w 12213599"/>
              <a:gd name="connsiteY30" fmla="*/ 1077218 h 1077218"/>
              <a:gd name="connsiteX31" fmla="*/ 4491890 w 12213599"/>
              <a:gd name="connsiteY31" fmla="*/ 1077218 h 1077218"/>
              <a:gd name="connsiteX32" fmla="*/ 4179765 w 12213599"/>
              <a:gd name="connsiteY32" fmla="*/ 1077218 h 1077218"/>
              <a:gd name="connsiteX33" fmla="*/ 3623368 w 12213599"/>
              <a:gd name="connsiteY33" fmla="*/ 1077218 h 1077218"/>
              <a:gd name="connsiteX34" fmla="*/ 3311242 w 12213599"/>
              <a:gd name="connsiteY34" fmla="*/ 1077218 h 1077218"/>
              <a:gd name="connsiteX35" fmla="*/ 2510573 w 12213599"/>
              <a:gd name="connsiteY35" fmla="*/ 1077218 h 1077218"/>
              <a:gd name="connsiteX36" fmla="*/ 1954176 w 12213599"/>
              <a:gd name="connsiteY36" fmla="*/ 1077218 h 1077218"/>
              <a:gd name="connsiteX37" fmla="*/ 1519915 w 12213599"/>
              <a:gd name="connsiteY37" fmla="*/ 1077218 h 1077218"/>
              <a:gd name="connsiteX38" fmla="*/ 597109 w 12213599"/>
              <a:gd name="connsiteY38" fmla="*/ 1077218 h 1077218"/>
              <a:gd name="connsiteX39" fmla="*/ 0 w 12213599"/>
              <a:gd name="connsiteY39" fmla="*/ 1077218 h 1077218"/>
              <a:gd name="connsiteX40" fmla="*/ 0 w 12213599"/>
              <a:gd name="connsiteY40" fmla="*/ 538609 h 1077218"/>
              <a:gd name="connsiteX41" fmla="*/ 0 w 12213599"/>
              <a:gd name="connsiteY41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213599" h="1077218" fill="none" extrusionOk="0">
                <a:moveTo>
                  <a:pt x="0" y="0"/>
                </a:moveTo>
                <a:cubicBezTo>
                  <a:pt x="337244" y="6855"/>
                  <a:pt x="479471" y="1348"/>
                  <a:pt x="800669" y="0"/>
                </a:cubicBezTo>
                <a:cubicBezTo>
                  <a:pt x="1121867" y="-1348"/>
                  <a:pt x="1349501" y="36024"/>
                  <a:pt x="1723475" y="0"/>
                </a:cubicBezTo>
                <a:cubicBezTo>
                  <a:pt x="2097449" y="-36024"/>
                  <a:pt x="2259223" y="8337"/>
                  <a:pt x="2524144" y="0"/>
                </a:cubicBezTo>
                <a:cubicBezTo>
                  <a:pt x="2789065" y="-8337"/>
                  <a:pt x="3005476" y="38156"/>
                  <a:pt x="3324813" y="0"/>
                </a:cubicBezTo>
                <a:cubicBezTo>
                  <a:pt x="3644150" y="-38156"/>
                  <a:pt x="3626202" y="4300"/>
                  <a:pt x="3881210" y="0"/>
                </a:cubicBezTo>
                <a:cubicBezTo>
                  <a:pt x="4136218" y="-4300"/>
                  <a:pt x="4380868" y="28543"/>
                  <a:pt x="4681880" y="0"/>
                </a:cubicBezTo>
                <a:cubicBezTo>
                  <a:pt x="4982892" y="-28543"/>
                  <a:pt x="5047248" y="-22089"/>
                  <a:pt x="5238277" y="0"/>
                </a:cubicBezTo>
                <a:cubicBezTo>
                  <a:pt x="5429306" y="22089"/>
                  <a:pt x="5902090" y="8746"/>
                  <a:pt x="6161082" y="0"/>
                </a:cubicBezTo>
                <a:cubicBezTo>
                  <a:pt x="6420075" y="-8746"/>
                  <a:pt x="6653305" y="32710"/>
                  <a:pt x="6961751" y="0"/>
                </a:cubicBezTo>
                <a:cubicBezTo>
                  <a:pt x="7270197" y="-32710"/>
                  <a:pt x="7311476" y="-31399"/>
                  <a:pt x="7640285" y="0"/>
                </a:cubicBezTo>
                <a:cubicBezTo>
                  <a:pt x="7969094" y="31399"/>
                  <a:pt x="8123438" y="-827"/>
                  <a:pt x="8440954" y="0"/>
                </a:cubicBezTo>
                <a:cubicBezTo>
                  <a:pt x="8758470" y="827"/>
                  <a:pt x="8745755" y="6476"/>
                  <a:pt x="8875215" y="0"/>
                </a:cubicBezTo>
                <a:cubicBezTo>
                  <a:pt x="9004675" y="-6476"/>
                  <a:pt x="9351521" y="-5499"/>
                  <a:pt x="9553749" y="0"/>
                </a:cubicBezTo>
                <a:cubicBezTo>
                  <a:pt x="9755977" y="5499"/>
                  <a:pt x="10025256" y="34936"/>
                  <a:pt x="10476554" y="0"/>
                </a:cubicBezTo>
                <a:cubicBezTo>
                  <a:pt x="10927853" y="-34936"/>
                  <a:pt x="10945012" y="13151"/>
                  <a:pt x="11277223" y="0"/>
                </a:cubicBezTo>
                <a:cubicBezTo>
                  <a:pt x="11609434" y="-13151"/>
                  <a:pt x="11806936" y="-28939"/>
                  <a:pt x="12213599" y="0"/>
                </a:cubicBezTo>
                <a:cubicBezTo>
                  <a:pt x="12224422" y="197626"/>
                  <a:pt x="12186964" y="320285"/>
                  <a:pt x="12213599" y="549381"/>
                </a:cubicBezTo>
                <a:cubicBezTo>
                  <a:pt x="12240234" y="778477"/>
                  <a:pt x="12214034" y="853452"/>
                  <a:pt x="12213599" y="1077218"/>
                </a:cubicBezTo>
                <a:cubicBezTo>
                  <a:pt x="12098716" y="1093868"/>
                  <a:pt x="11928996" y="1080968"/>
                  <a:pt x="11779338" y="1077218"/>
                </a:cubicBezTo>
                <a:cubicBezTo>
                  <a:pt x="11629680" y="1073468"/>
                  <a:pt x="11368793" y="1083970"/>
                  <a:pt x="11222940" y="1077218"/>
                </a:cubicBezTo>
                <a:cubicBezTo>
                  <a:pt x="11077087" y="1070466"/>
                  <a:pt x="10607063" y="1075875"/>
                  <a:pt x="10422271" y="1077218"/>
                </a:cubicBezTo>
                <a:cubicBezTo>
                  <a:pt x="10237479" y="1078561"/>
                  <a:pt x="9907061" y="1094505"/>
                  <a:pt x="9743738" y="1077218"/>
                </a:cubicBezTo>
                <a:cubicBezTo>
                  <a:pt x="9580415" y="1059931"/>
                  <a:pt x="9571689" y="1071293"/>
                  <a:pt x="9431613" y="1077218"/>
                </a:cubicBezTo>
                <a:cubicBezTo>
                  <a:pt x="9291537" y="1083143"/>
                  <a:pt x="9081251" y="1090068"/>
                  <a:pt x="8875215" y="1077218"/>
                </a:cubicBezTo>
                <a:cubicBezTo>
                  <a:pt x="8669179" y="1064368"/>
                  <a:pt x="8384398" y="1112146"/>
                  <a:pt x="8074546" y="1077218"/>
                </a:cubicBezTo>
                <a:cubicBezTo>
                  <a:pt x="7764694" y="1042290"/>
                  <a:pt x="7597107" y="1090137"/>
                  <a:pt x="7273877" y="1077218"/>
                </a:cubicBezTo>
                <a:cubicBezTo>
                  <a:pt x="6950647" y="1064299"/>
                  <a:pt x="6933061" y="1072690"/>
                  <a:pt x="6839615" y="1077218"/>
                </a:cubicBezTo>
                <a:cubicBezTo>
                  <a:pt x="6746169" y="1081746"/>
                  <a:pt x="6355499" y="1075619"/>
                  <a:pt x="6038946" y="1077218"/>
                </a:cubicBezTo>
                <a:cubicBezTo>
                  <a:pt x="5722393" y="1078817"/>
                  <a:pt x="5826266" y="1066403"/>
                  <a:pt x="5726821" y="1077218"/>
                </a:cubicBezTo>
                <a:cubicBezTo>
                  <a:pt x="5627377" y="1088033"/>
                  <a:pt x="5328340" y="1077031"/>
                  <a:pt x="5170424" y="1077218"/>
                </a:cubicBezTo>
                <a:cubicBezTo>
                  <a:pt x="5012508" y="1077405"/>
                  <a:pt x="4697274" y="1083686"/>
                  <a:pt x="4491890" y="1077218"/>
                </a:cubicBezTo>
                <a:cubicBezTo>
                  <a:pt x="4286506" y="1070750"/>
                  <a:pt x="4264750" y="1084437"/>
                  <a:pt x="4179765" y="1077218"/>
                </a:cubicBezTo>
                <a:cubicBezTo>
                  <a:pt x="4094781" y="1069999"/>
                  <a:pt x="3835451" y="1094148"/>
                  <a:pt x="3623368" y="1077218"/>
                </a:cubicBezTo>
                <a:cubicBezTo>
                  <a:pt x="3411285" y="1060288"/>
                  <a:pt x="3387020" y="1090831"/>
                  <a:pt x="3311242" y="1077218"/>
                </a:cubicBezTo>
                <a:cubicBezTo>
                  <a:pt x="3235464" y="1063605"/>
                  <a:pt x="2838536" y="1085949"/>
                  <a:pt x="2510573" y="1077218"/>
                </a:cubicBezTo>
                <a:cubicBezTo>
                  <a:pt x="2182610" y="1068487"/>
                  <a:pt x="2192312" y="1067159"/>
                  <a:pt x="1954176" y="1077218"/>
                </a:cubicBezTo>
                <a:cubicBezTo>
                  <a:pt x="1716040" y="1087277"/>
                  <a:pt x="1694981" y="1083009"/>
                  <a:pt x="1519915" y="1077218"/>
                </a:cubicBezTo>
                <a:cubicBezTo>
                  <a:pt x="1344849" y="1071427"/>
                  <a:pt x="975392" y="1039716"/>
                  <a:pt x="597109" y="1077218"/>
                </a:cubicBezTo>
                <a:cubicBezTo>
                  <a:pt x="218826" y="1114720"/>
                  <a:pt x="220411" y="1070117"/>
                  <a:pt x="0" y="1077218"/>
                </a:cubicBezTo>
                <a:cubicBezTo>
                  <a:pt x="12584" y="829565"/>
                  <a:pt x="-1834" y="647172"/>
                  <a:pt x="0" y="538609"/>
                </a:cubicBezTo>
                <a:cubicBezTo>
                  <a:pt x="1834" y="430046"/>
                  <a:pt x="-7872" y="261416"/>
                  <a:pt x="0" y="0"/>
                </a:cubicBezTo>
                <a:close/>
              </a:path>
              <a:path w="12213599" h="1077218" stroke="0" extrusionOk="0">
                <a:moveTo>
                  <a:pt x="0" y="0"/>
                </a:moveTo>
                <a:cubicBezTo>
                  <a:pt x="194518" y="-19775"/>
                  <a:pt x="322055" y="-21870"/>
                  <a:pt x="556397" y="0"/>
                </a:cubicBezTo>
                <a:cubicBezTo>
                  <a:pt x="790739" y="21870"/>
                  <a:pt x="784732" y="268"/>
                  <a:pt x="868523" y="0"/>
                </a:cubicBezTo>
                <a:cubicBezTo>
                  <a:pt x="952314" y="-268"/>
                  <a:pt x="1223071" y="-19607"/>
                  <a:pt x="1424920" y="0"/>
                </a:cubicBezTo>
                <a:cubicBezTo>
                  <a:pt x="1626769" y="19607"/>
                  <a:pt x="2033754" y="-23836"/>
                  <a:pt x="2347725" y="0"/>
                </a:cubicBezTo>
                <a:cubicBezTo>
                  <a:pt x="2661696" y="23836"/>
                  <a:pt x="2966698" y="-23475"/>
                  <a:pt x="3270530" y="0"/>
                </a:cubicBezTo>
                <a:cubicBezTo>
                  <a:pt x="3574362" y="23475"/>
                  <a:pt x="3991835" y="32163"/>
                  <a:pt x="4193336" y="0"/>
                </a:cubicBezTo>
                <a:cubicBezTo>
                  <a:pt x="4394837" y="-32163"/>
                  <a:pt x="4648648" y="26516"/>
                  <a:pt x="4871869" y="0"/>
                </a:cubicBezTo>
                <a:cubicBezTo>
                  <a:pt x="5095090" y="-26516"/>
                  <a:pt x="5117373" y="-14810"/>
                  <a:pt x="5183994" y="0"/>
                </a:cubicBezTo>
                <a:cubicBezTo>
                  <a:pt x="5250615" y="14810"/>
                  <a:pt x="5720008" y="31149"/>
                  <a:pt x="5862528" y="0"/>
                </a:cubicBezTo>
                <a:cubicBezTo>
                  <a:pt x="6005048" y="-31149"/>
                  <a:pt x="6395471" y="17428"/>
                  <a:pt x="6541061" y="0"/>
                </a:cubicBezTo>
                <a:cubicBezTo>
                  <a:pt x="6686651" y="-17428"/>
                  <a:pt x="6760352" y="15392"/>
                  <a:pt x="6853186" y="0"/>
                </a:cubicBezTo>
                <a:cubicBezTo>
                  <a:pt x="6946020" y="-15392"/>
                  <a:pt x="7269174" y="-14015"/>
                  <a:pt x="7531719" y="0"/>
                </a:cubicBezTo>
                <a:cubicBezTo>
                  <a:pt x="7794264" y="14015"/>
                  <a:pt x="7758635" y="7949"/>
                  <a:pt x="7843845" y="0"/>
                </a:cubicBezTo>
                <a:cubicBezTo>
                  <a:pt x="7929055" y="-7949"/>
                  <a:pt x="8478947" y="-4100"/>
                  <a:pt x="8644514" y="0"/>
                </a:cubicBezTo>
                <a:cubicBezTo>
                  <a:pt x="8810081" y="4100"/>
                  <a:pt x="8896084" y="348"/>
                  <a:pt x="9078775" y="0"/>
                </a:cubicBezTo>
                <a:cubicBezTo>
                  <a:pt x="9261466" y="-348"/>
                  <a:pt x="9797243" y="-25915"/>
                  <a:pt x="10001581" y="0"/>
                </a:cubicBezTo>
                <a:cubicBezTo>
                  <a:pt x="10205919" y="25915"/>
                  <a:pt x="10273706" y="17622"/>
                  <a:pt x="10435842" y="0"/>
                </a:cubicBezTo>
                <a:cubicBezTo>
                  <a:pt x="10597978" y="-17622"/>
                  <a:pt x="10948989" y="25008"/>
                  <a:pt x="11114375" y="0"/>
                </a:cubicBezTo>
                <a:cubicBezTo>
                  <a:pt x="11279761" y="-25008"/>
                  <a:pt x="11797758" y="21739"/>
                  <a:pt x="12213599" y="0"/>
                </a:cubicBezTo>
                <a:cubicBezTo>
                  <a:pt x="12207880" y="150091"/>
                  <a:pt x="12235565" y="283951"/>
                  <a:pt x="12213599" y="517065"/>
                </a:cubicBezTo>
                <a:cubicBezTo>
                  <a:pt x="12191633" y="750179"/>
                  <a:pt x="12200496" y="859870"/>
                  <a:pt x="12213599" y="1077218"/>
                </a:cubicBezTo>
                <a:cubicBezTo>
                  <a:pt x="11945039" y="1079470"/>
                  <a:pt x="11797183" y="1084854"/>
                  <a:pt x="11412930" y="1077218"/>
                </a:cubicBezTo>
                <a:cubicBezTo>
                  <a:pt x="11028677" y="1069582"/>
                  <a:pt x="10895451" y="1061990"/>
                  <a:pt x="10734396" y="1077218"/>
                </a:cubicBezTo>
                <a:cubicBezTo>
                  <a:pt x="10573341" y="1092446"/>
                  <a:pt x="10266353" y="1118256"/>
                  <a:pt x="9811591" y="1077218"/>
                </a:cubicBezTo>
                <a:cubicBezTo>
                  <a:pt x="9356829" y="1036180"/>
                  <a:pt x="9318370" y="1043332"/>
                  <a:pt x="9010922" y="1077218"/>
                </a:cubicBezTo>
                <a:cubicBezTo>
                  <a:pt x="8703474" y="1111104"/>
                  <a:pt x="8699818" y="1087298"/>
                  <a:pt x="8576661" y="1077218"/>
                </a:cubicBezTo>
                <a:cubicBezTo>
                  <a:pt x="8453504" y="1067138"/>
                  <a:pt x="8342280" y="1090954"/>
                  <a:pt x="8264535" y="1077218"/>
                </a:cubicBezTo>
                <a:cubicBezTo>
                  <a:pt x="8186790" y="1063482"/>
                  <a:pt x="7767734" y="1111131"/>
                  <a:pt x="7341730" y="1077218"/>
                </a:cubicBezTo>
                <a:cubicBezTo>
                  <a:pt x="6915726" y="1043305"/>
                  <a:pt x="6901036" y="1066126"/>
                  <a:pt x="6541061" y="1077218"/>
                </a:cubicBezTo>
                <a:cubicBezTo>
                  <a:pt x="6181086" y="1088310"/>
                  <a:pt x="6304101" y="1059648"/>
                  <a:pt x="6106800" y="1077218"/>
                </a:cubicBezTo>
                <a:cubicBezTo>
                  <a:pt x="5909499" y="1094788"/>
                  <a:pt x="5580358" y="1120066"/>
                  <a:pt x="5183994" y="1077218"/>
                </a:cubicBezTo>
                <a:cubicBezTo>
                  <a:pt x="4787630" y="1034370"/>
                  <a:pt x="4657352" y="1056926"/>
                  <a:pt x="4261189" y="1077218"/>
                </a:cubicBezTo>
                <a:cubicBezTo>
                  <a:pt x="3865026" y="1097510"/>
                  <a:pt x="4000779" y="1081432"/>
                  <a:pt x="3826928" y="1077218"/>
                </a:cubicBezTo>
                <a:cubicBezTo>
                  <a:pt x="3653077" y="1073004"/>
                  <a:pt x="3416207" y="1099963"/>
                  <a:pt x="3148394" y="1077218"/>
                </a:cubicBezTo>
                <a:cubicBezTo>
                  <a:pt x="2880581" y="1054473"/>
                  <a:pt x="2726792" y="1068989"/>
                  <a:pt x="2591997" y="1077218"/>
                </a:cubicBezTo>
                <a:cubicBezTo>
                  <a:pt x="2457202" y="1085447"/>
                  <a:pt x="2101684" y="1055844"/>
                  <a:pt x="1791328" y="1077218"/>
                </a:cubicBezTo>
                <a:cubicBezTo>
                  <a:pt x="1480972" y="1098592"/>
                  <a:pt x="1396490" y="1063812"/>
                  <a:pt x="1234931" y="1077218"/>
                </a:cubicBezTo>
                <a:cubicBezTo>
                  <a:pt x="1073372" y="1090624"/>
                  <a:pt x="972928" y="1097945"/>
                  <a:pt x="800669" y="1077218"/>
                </a:cubicBezTo>
                <a:cubicBezTo>
                  <a:pt x="628410" y="1056491"/>
                  <a:pt x="164539" y="1058708"/>
                  <a:pt x="0" y="1077218"/>
                </a:cubicBezTo>
                <a:cubicBezTo>
                  <a:pt x="832" y="871744"/>
                  <a:pt x="15561" y="799868"/>
                  <a:pt x="0" y="570926"/>
                </a:cubicBezTo>
                <a:cubicBezTo>
                  <a:pt x="-15561" y="341984"/>
                  <a:pt x="-20038" y="194362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200692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Construct a frequency distribution in which last row includes</a:t>
            </a:r>
          </a:p>
          <a:p>
            <a:r>
              <a:rPr lang="en-US" sz="3200" dirty="0"/>
              <a:t>at least 11 directors.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A6B7D1-38E4-9627-4762-0C382AC0A389}"/>
              </a:ext>
            </a:extLst>
          </p:cNvPr>
          <p:cNvSpPr txBox="1"/>
          <p:nvPr/>
        </p:nvSpPr>
        <p:spPr>
          <a:xfrm>
            <a:off x="1140296" y="5857687"/>
            <a:ext cx="12213599" cy="1077218"/>
          </a:xfrm>
          <a:custGeom>
            <a:avLst/>
            <a:gdLst>
              <a:gd name="connsiteX0" fmla="*/ 0 w 12213599"/>
              <a:gd name="connsiteY0" fmla="*/ 0 h 1077218"/>
              <a:gd name="connsiteX1" fmla="*/ 800669 w 12213599"/>
              <a:gd name="connsiteY1" fmla="*/ 0 h 1077218"/>
              <a:gd name="connsiteX2" fmla="*/ 1723475 w 12213599"/>
              <a:gd name="connsiteY2" fmla="*/ 0 h 1077218"/>
              <a:gd name="connsiteX3" fmla="*/ 2524144 w 12213599"/>
              <a:gd name="connsiteY3" fmla="*/ 0 h 1077218"/>
              <a:gd name="connsiteX4" fmla="*/ 3324813 w 12213599"/>
              <a:gd name="connsiteY4" fmla="*/ 0 h 1077218"/>
              <a:gd name="connsiteX5" fmla="*/ 3881210 w 12213599"/>
              <a:gd name="connsiteY5" fmla="*/ 0 h 1077218"/>
              <a:gd name="connsiteX6" fmla="*/ 4681880 w 12213599"/>
              <a:gd name="connsiteY6" fmla="*/ 0 h 1077218"/>
              <a:gd name="connsiteX7" fmla="*/ 5238277 w 12213599"/>
              <a:gd name="connsiteY7" fmla="*/ 0 h 1077218"/>
              <a:gd name="connsiteX8" fmla="*/ 6161082 w 12213599"/>
              <a:gd name="connsiteY8" fmla="*/ 0 h 1077218"/>
              <a:gd name="connsiteX9" fmla="*/ 6961751 w 12213599"/>
              <a:gd name="connsiteY9" fmla="*/ 0 h 1077218"/>
              <a:gd name="connsiteX10" fmla="*/ 7640285 w 12213599"/>
              <a:gd name="connsiteY10" fmla="*/ 0 h 1077218"/>
              <a:gd name="connsiteX11" fmla="*/ 8440954 w 12213599"/>
              <a:gd name="connsiteY11" fmla="*/ 0 h 1077218"/>
              <a:gd name="connsiteX12" fmla="*/ 8875215 w 12213599"/>
              <a:gd name="connsiteY12" fmla="*/ 0 h 1077218"/>
              <a:gd name="connsiteX13" fmla="*/ 9553749 w 12213599"/>
              <a:gd name="connsiteY13" fmla="*/ 0 h 1077218"/>
              <a:gd name="connsiteX14" fmla="*/ 10476554 w 12213599"/>
              <a:gd name="connsiteY14" fmla="*/ 0 h 1077218"/>
              <a:gd name="connsiteX15" fmla="*/ 11277223 w 12213599"/>
              <a:gd name="connsiteY15" fmla="*/ 0 h 1077218"/>
              <a:gd name="connsiteX16" fmla="*/ 12213599 w 12213599"/>
              <a:gd name="connsiteY16" fmla="*/ 0 h 1077218"/>
              <a:gd name="connsiteX17" fmla="*/ 12213599 w 12213599"/>
              <a:gd name="connsiteY17" fmla="*/ 549381 h 1077218"/>
              <a:gd name="connsiteX18" fmla="*/ 12213599 w 12213599"/>
              <a:gd name="connsiteY18" fmla="*/ 1077218 h 1077218"/>
              <a:gd name="connsiteX19" fmla="*/ 11779338 w 12213599"/>
              <a:gd name="connsiteY19" fmla="*/ 1077218 h 1077218"/>
              <a:gd name="connsiteX20" fmla="*/ 11222940 w 12213599"/>
              <a:gd name="connsiteY20" fmla="*/ 1077218 h 1077218"/>
              <a:gd name="connsiteX21" fmla="*/ 10422271 w 12213599"/>
              <a:gd name="connsiteY21" fmla="*/ 1077218 h 1077218"/>
              <a:gd name="connsiteX22" fmla="*/ 9743738 w 12213599"/>
              <a:gd name="connsiteY22" fmla="*/ 1077218 h 1077218"/>
              <a:gd name="connsiteX23" fmla="*/ 9431613 w 12213599"/>
              <a:gd name="connsiteY23" fmla="*/ 1077218 h 1077218"/>
              <a:gd name="connsiteX24" fmla="*/ 8875215 w 12213599"/>
              <a:gd name="connsiteY24" fmla="*/ 1077218 h 1077218"/>
              <a:gd name="connsiteX25" fmla="*/ 8074546 w 12213599"/>
              <a:gd name="connsiteY25" fmla="*/ 1077218 h 1077218"/>
              <a:gd name="connsiteX26" fmla="*/ 7273877 w 12213599"/>
              <a:gd name="connsiteY26" fmla="*/ 1077218 h 1077218"/>
              <a:gd name="connsiteX27" fmla="*/ 6839615 w 12213599"/>
              <a:gd name="connsiteY27" fmla="*/ 1077218 h 1077218"/>
              <a:gd name="connsiteX28" fmla="*/ 6038946 w 12213599"/>
              <a:gd name="connsiteY28" fmla="*/ 1077218 h 1077218"/>
              <a:gd name="connsiteX29" fmla="*/ 5726821 w 12213599"/>
              <a:gd name="connsiteY29" fmla="*/ 1077218 h 1077218"/>
              <a:gd name="connsiteX30" fmla="*/ 5170424 w 12213599"/>
              <a:gd name="connsiteY30" fmla="*/ 1077218 h 1077218"/>
              <a:gd name="connsiteX31" fmla="*/ 4491890 w 12213599"/>
              <a:gd name="connsiteY31" fmla="*/ 1077218 h 1077218"/>
              <a:gd name="connsiteX32" fmla="*/ 4179765 w 12213599"/>
              <a:gd name="connsiteY32" fmla="*/ 1077218 h 1077218"/>
              <a:gd name="connsiteX33" fmla="*/ 3623368 w 12213599"/>
              <a:gd name="connsiteY33" fmla="*/ 1077218 h 1077218"/>
              <a:gd name="connsiteX34" fmla="*/ 3311242 w 12213599"/>
              <a:gd name="connsiteY34" fmla="*/ 1077218 h 1077218"/>
              <a:gd name="connsiteX35" fmla="*/ 2510573 w 12213599"/>
              <a:gd name="connsiteY35" fmla="*/ 1077218 h 1077218"/>
              <a:gd name="connsiteX36" fmla="*/ 1954176 w 12213599"/>
              <a:gd name="connsiteY36" fmla="*/ 1077218 h 1077218"/>
              <a:gd name="connsiteX37" fmla="*/ 1519915 w 12213599"/>
              <a:gd name="connsiteY37" fmla="*/ 1077218 h 1077218"/>
              <a:gd name="connsiteX38" fmla="*/ 597109 w 12213599"/>
              <a:gd name="connsiteY38" fmla="*/ 1077218 h 1077218"/>
              <a:gd name="connsiteX39" fmla="*/ 0 w 12213599"/>
              <a:gd name="connsiteY39" fmla="*/ 1077218 h 1077218"/>
              <a:gd name="connsiteX40" fmla="*/ 0 w 12213599"/>
              <a:gd name="connsiteY40" fmla="*/ 538609 h 1077218"/>
              <a:gd name="connsiteX41" fmla="*/ 0 w 12213599"/>
              <a:gd name="connsiteY41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213599" h="1077218" fill="none" extrusionOk="0">
                <a:moveTo>
                  <a:pt x="0" y="0"/>
                </a:moveTo>
                <a:cubicBezTo>
                  <a:pt x="337244" y="6855"/>
                  <a:pt x="479471" y="1348"/>
                  <a:pt x="800669" y="0"/>
                </a:cubicBezTo>
                <a:cubicBezTo>
                  <a:pt x="1121867" y="-1348"/>
                  <a:pt x="1349501" y="36024"/>
                  <a:pt x="1723475" y="0"/>
                </a:cubicBezTo>
                <a:cubicBezTo>
                  <a:pt x="2097449" y="-36024"/>
                  <a:pt x="2259223" y="8337"/>
                  <a:pt x="2524144" y="0"/>
                </a:cubicBezTo>
                <a:cubicBezTo>
                  <a:pt x="2789065" y="-8337"/>
                  <a:pt x="3005476" y="38156"/>
                  <a:pt x="3324813" y="0"/>
                </a:cubicBezTo>
                <a:cubicBezTo>
                  <a:pt x="3644150" y="-38156"/>
                  <a:pt x="3626202" y="4300"/>
                  <a:pt x="3881210" y="0"/>
                </a:cubicBezTo>
                <a:cubicBezTo>
                  <a:pt x="4136218" y="-4300"/>
                  <a:pt x="4380868" y="28543"/>
                  <a:pt x="4681880" y="0"/>
                </a:cubicBezTo>
                <a:cubicBezTo>
                  <a:pt x="4982892" y="-28543"/>
                  <a:pt x="5047248" y="-22089"/>
                  <a:pt x="5238277" y="0"/>
                </a:cubicBezTo>
                <a:cubicBezTo>
                  <a:pt x="5429306" y="22089"/>
                  <a:pt x="5902090" y="8746"/>
                  <a:pt x="6161082" y="0"/>
                </a:cubicBezTo>
                <a:cubicBezTo>
                  <a:pt x="6420075" y="-8746"/>
                  <a:pt x="6653305" y="32710"/>
                  <a:pt x="6961751" y="0"/>
                </a:cubicBezTo>
                <a:cubicBezTo>
                  <a:pt x="7270197" y="-32710"/>
                  <a:pt x="7311476" y="-31399"/>
                  <a:pt x="7640285" y="0"/>
                </a:cubicBezTo>
                <a:cubicBezTo>
                  <a:pt x="7969094" y="31399"/>
                  <a:pt x="8123438" y="-827"/>
                  <a:pt x="8440954" y="0"/>
                </a:cubicBezTo>
                <a:cubicBezTo>
                  <a:pt x="8758470" y="827"/>
                  <a:pt x="8745755" y="6476"/>
                  <a:pt x="8875215" y="0"/>
                </a:cubicBezTo>
                <a:cubicBezTo>
                  <a:pt x="9004675" y="-6476"/>
                  <a:pt x="9351521" y="-5499"/>
                  <a:pt x="9553749" y="0"/>
                </a:cubicBezTo>
                <a:cubicBezTo>
                  <a:pt x="9755977" y="5499"/>
                  <a:pt x="10025256" y="34936"/>
                  <a:pt x="10476554" y="0"/>
                </a:cubicBezTo>
                <a:cubicBezTo>
                  <a:pt x="10927853" y="-34936"/>
                  <a:pt x="10945012" y="13151"/>
                  <a:pt x="11277223" y="0"/>
                </a:cubicBezTo>
                <a:cubicBezTo>
                  <a:pt x="11609434" y="-13151"/>
                  <a:pt x="11806936" y="-28939"/>
                  <a:pt x="12213599" y="0"/>
                </a:cubicBezTo>
                <a:cubicBezTo>
                  <a:pt x="12224422" y="197626"/>
                  <a:pt x="12186964" y="320285"/>
                  <a:pt x="12213599" y="549381"/>
                </a:cubicBezTo>
                <a:cubicBezTo>
                  <a:pt x="12240234" y="778477"/>
                  <a:pt x="12214034" y="853452"/>
                  <a:pt x="12213599" y="1077218"/>
                </a:cubicBezTo>
                <a:cubicBezTo>
                  <a:pt x="12098716" y="1093868"/>
                  <a:pt x="11928996" y="1080968"/>
                  <a:pt x="11779338" y="1077218"/>
                </a:cubicBezTo>
                <a:cubicBezTo>
                  <a:pt x="11629680" y="1073468"/>
                  <a:pt x="11368793" y="1083970"/>
                  <a:pt x="11222940" y="1077218"/>
                </a:cubicBezTo>
                <a:cubicBezTo>
                  <a:pt x="11077087" y="1070466"/>
                  <a:pt x="10607063" y="1075875"/>
                  <a:pt x="10422271" y="1077218"/>
                </a:cubicBezTo>
                <a:cubicBezTo>
                  <a:pt x="10237479" y="1078561"/>
                  <a:pt x="9907061" y="1094505"/>
                  <a:pt x="9743738" y="1077218"/>
                </a:cubicBezTo>
                <a:cubicBezTo>
                  <a:pt x="9580415" y="1059931"/>
                  <a:pt x="9571689" y="1071293"/>
                  <a:pt x="9431613" y="1077218"/>
                </a:cubicBezTo>
                <a:cubicBezTo>
                  <a:pt x="9291537" y="1083143"/>
                  <a:pt x="9081251" y="1090068"/>
                  <a:pt x="8875215" y="1077218"/>
                </a:cubicBezTo>
                <a:cubicBezTo>
                  <a:pt x="8669179" y="1064368"/>
                  <a:pt x="8384398" y="1112146"/>
                  <a:pt x="8074546" y="1077218"/>
                </a:cubicBezTo>
                <a:cubicBezTo>
                  <a:pt x="7764694" y="1042290"/>
                  <a:pt x="7597107" y="1090137"/>
                  <a:pt x="7273877" y="1077218"/>
                </a:cubicBezTo>
                <a:cubicBezTo>
                  <a:pt x="6950647" y="1064299"/>
                  <a:pt x="6933061" y="1072690"/>
                  <a:pt x="6839615" y="1077218"/>
                </a:cubicBezTo>
                <a:cubicBezTo>
                  <a:pt x="6746169" y="1081746"/>
                  <a:pt x="6355499" y="1075619"/>
                  <a:pt x="6038946" y="1077218"/>
                </a:cubicBezTo>
                <a:cubicBezTo>
                  <a:pt x="5722393" y="1078817"/>
                  <a:pt x="5826266" y="1066403"/>
                  <a:pt x="5726821" y="1077218"/>
                </a:cubicBezTo>
                <a:cubicBezTo>
                  <a:pt x="5627377" y="1088033"/>
                  <a:pt x="5328340" y="1077031"/>
                  <a:pt x="5170424" y="1077218"/>
                </a:cubicBezTo>
                <a:cubicBezTo>
                  <a:pt x="5012508" y="1077405"/>
                  <a:pt x="4697274" y="1083686"/>
                  <a:pt x="4491890" y="1077218"/>
                </a:cubicBezTo>
                <a:cubicBezTo>
                  <a:pt x="4286506" y="1070750"/>
                  <a:pt x="4264750" y="1084437"/>
                  <a:pt x="4179765" y="1077218"/>
                </a:cubicBezTo>
                <a:cubicBezTo>
                  <a:pt x="4094781" y="1069999"/>
                  <a:pt x="3835451" y="1094148"/>
                  <a:pt x="3623368" y="1077218"/>
                </a:cubicBezTo>
                <a:cubicBezTo>
                  <a:pt x="3411285" y="1060288"/>
                  <a:pt x="3387020" y="1090831"/>
                  <a:pt x="3311242" y="1077218"/>
                </a:cubicBezTo>
                <a:cubicBezTo>
                  <a:pt x="3235464" y="1063605"/>
                  <a:pt x="2838536" y="1085949"/>
                  <a:pt x="2510573" y="1077218"/>
                </a:cubicBezTo>
                <a:cubicBezTo>
                  <a:pt x="2182610" y="1068487"/>
                  <a:pt x="2192312" y="1067159"/>
                  <a:pt x="1954176" y="1077218"/>
                </a:cubicBezTo>
                <a:cubicBezTo>
                  <a:pt x="1716040" y="1087277"/>
                  <a:pt x="1694981" y="1083009"/>
                  <a:pt x="1519915" y="1077218"/>
                </a:cubicBezTo>
                <a:cubicBezTo>
                  <a:pt x="1344849" y="1071427"/>
                  <a:pt x="975392" y="1039716"/>
                  <a:pt x="597109" y="1077218"/>
                </a:cubicBezTo>
                <a:cubicBezTo>
                  <a:pt x="218826" y="1114720"/>
                  <a:pt x="220411" y="1070117"/>
                  <a:pt x="0" y="1077218"/>
                </a:cubicBezTo>
                <a:cubicBezTo>
                  <a:pt x="12584" y="829565"/>
                  <a:pt x="-1834" y="647172"/>
                  <a:pt x="0" y="538609"/>
                </a:cubicBezTo>
                <a:cubicBezTo>
                  <a:pt x="1834" y="430046"/>
                  <a:pt x="-7872" y="261416"/>
                  <a:pt x="0" y="0"/>
                </a:cubicBezTo>
                <a:close/>
              </a:path>
              <a:path w="12213599" h="1077218" stroke="0" extrusionOk="0">
                <a:moveTo>
                  <a:pt x="0" y="0"/>
                </a:moveTo>
                <a:cubicBezTo>
                  <a:pt x="194518" y="-19775"/>
                  <a:pt x="322055" y="-21870"/>
                  <a:pt x="556397" y="0"/>
                </a:cubicBezTo>
                <a:cubicBezTo>
                  <a:pt x="790739" y="21870"/>
                  <a:pt x="784732" y="268"/>
                  <a:pt x="868523" y="0"/>
                </a:cubicBezTo>
                <a:cubicBezTo>
                  <a:pt x="952314" y="-268"/>
                  <a:pt x="1223071" y="-19607"/>
                  <a:pt x="1424920" y="0"/>
                </a:cubicBezTo>
                <a:cubicBezTo>
                  <a:pt x="1626769" y="19607"/>
                  <a:pt x="2033754" y="-23836"/>
                  <a:pt x="2347725" y="0"/>
                </a:cubicBezTo>
                <a:cubicBezTo>
                  <a:pt x="2661696" y="23836"/>
                  <a:pt x="2966698" y="-23475"/>
                  <a:pt x="3270530" y="0"/>
                </a:cubicBezTo>
                <a:cubicBezTo>
                  <a:pt x="3574362" y="23475"/>
                  <a:pt x="3991835" y="32163"/>
                  <a:pt x="4193336" y="0"/>
                </a:cubicBezTo>
                <a:cubicBezTo>
                  <a:pt x="4394837" y="-32163"/>
                  <a:pt x="4648648" y="26516"/>
                  <a:pt x="4871869" y="0"/>
                </a:cubicBezTo>
                <a:cubicBezTo>
                  <a:pt x="5095090" y="-26516"/>
                  <a:pt x="5117373" y="-14810"/>
                  <a:pt x="5183994" y="0"/>
                </a:cubicBezTo>
                <a:cubicBezTo>
                  <a:pt x="5250615" y="14810"/>
                  <a:pt x="5720008" y="31149"/>
                  <a:pt x="5862528" y="0"/>
                </a:cubicBezTo>
                <a:cubicBezTo>
                  <a:pt x="6005048" y="-31149"/>
                  <a:pt x="6395471" y="17428"/>
                  <a:pt x="6541061" y="0"/>
                </a:cubicBezTo>
                <a:cubicBezTo>
                  <a:pt x="6686651" y="-17428"/>
                  <a:pt x="6760352" y="15392"/>
                  <a:pt x="6853186" y="0"/>
                </a:cubicBezTo>
                <a:cubicBezTo>
                  <a:pt x="6946020" y="-15392"/>
                  <a:pt x="7269174" y="-14015"/>
                  <a:pt x="7531719" y="0"/>
                </a:cubicBezTo>
                <a:cubicBezTo>
                  <a:pt x="7794264" y="14015"/>
                  <a:pt x="7758635" y="7949"/>
                  <a:pt x="7843845" y="0"/>
                </a:cubicBezTo>
                <a:cubicBezTo>
                  <a:pt x="7929055" y="-7949"/>
                  <a:pt x="8478947" y="-4100"/>
                  <a:pt x="8644514" y="0"/>
                </a:cubicBezTo>
                <a:cubicBezTo>
                  <a:pt x="8810081" y="4100"/>
                  <a:pt x="8896084" y="348"/>
                  <a:pt x="9078775" y="0"/>
                </a:cubicBezTo>
                <a:cubicBezTo>
                  <a:pt x="9261466" y="-348"/>
                  <a:pt x="9797243" y="-25915"/>
                  <a:pt x="10001581" y="0"/>
                </a:cubicBezTo>
                <a:cubicBezTo>
                  <a:pt x="10205919" y="25915"/>
                  <a:pt x="10273706" y="17622"/>
                  <a:pt x="10435842" y="0"/>
                </a:cubicBezTo>
                <a:cubicBezTo>
                  <a:pt x="10597978" y="-17622"/>
                  <a:pt x="10948989" y="25008"/>
                  <a:pt x="11114375" y="0"/>
                </a:cubicBezTo>
                <a:cubicBezTo>
                  <a:pt x="11279761" y="-25008"/>
                  <a:pt x="11797758" y="21739"/>
                  <a:pt x="12213599" y="0"/>
                </a:cubicBezTo>
                <a:cubicBezTo>
                  <a:pt x="12207880" y="150091"/>
                  <a:pt x="12235565" y="283951"/>
                  <a:pt x="12213599" y="517065"/>
                </a:cubicBezTo>
                <a:cubicBezTo>
                  <a:pt x="12191633" y="750179"/>
                  <a:pt x="12200496" y="859870"/>
                  <a:pt x="12213599" y="1077218"/>
                </a:cubicBezTo>
                <a:cubicBezTo>
                  <a:pt x="11945039" y="1079470"/>
                  <a:pt x="11797183" y="1084854"/>
                  <a:pt x="11412930" y="1077218"/>
                </a:cubicBezTo>
                <a:cubicBezTo>
                  <a:pt x="11028677" y="1069582"/>
                  <a:pt x="10895451" y="1061990"/>
                  <a:pt x="10734396" y="1077218"/>
                </a:cubicBezTo>
                <a:cubicBezTo>
                  <a:pt x="10573341" y="1092446"/>
                  <a:pt x="10266353" y="1118256"/>
                  <a:pt x="9811591" y="1077218"/>
                </a:cubicBezTo>
                <a:cubicBezTo>
                  <a:pt x="9356829" y="1036180"/>
                  <a:pt x="9318370" y="1043332"/>
                  <a:pt x="9010922" y="1077218"/>
                </a:cubicBezTo>
                <a:cubicBezTo>
                  <a:pt x="8703474" y="1111104"/>
                  <a:pt x="8699818" y="1087298"/>
                  <a:pt x="8576661" y="1077218"/>
                </a:cubicBezTo>
                <a:cubicBezTo>
                  <a:pt x="8453504" y="1067138"/>
                  <a:pt x="8342280" y="1090954"/>
                  <a:pt x="8264535" y="1077218"/>
                </a:cubicBezTo>
                <a:cubicBezTo>
                  <a:pt x="8186790" y="1063482"/>
                  <a:pt x="7767734" y="1111131"/>
                  <a:pt x="7341730" y="1077218"/>
                </a:cubicBezTo>
                <a:cubicBezTo>
                  <a:pt x="6915726" y="1043305"/>
                  <a:pt x="6901036" y="1066126"/>
                  <a:pt x="6541061" y="1077218"/>
                </a:cubicBezTo>
                <a:cubicBezTo>
                  <a:pt x="6181086" y="1088310"/>
                  <a:pt x="6304101" y="1059648"/>
                  <a:pt x="6106800" y="1077218"/>
                </a:cubicBezTo>
                <a:cubicBezTo>
                  <a:pt x="5909499" y="1094788"/>
                  <a:pt x="5580358" y="1120066"/>
                  <a:pt x="5183994" y="1077218"/>
                </a:cubicBezTo>
                <a:cubicBezTo>
                  <a:pt x="4787630" y="1034370"/>
                  <a:pt x="4657352" y="1056926"/>
                  <a:pt x="4261189" y="1077218"/>
                </a:cubicBezTo>
                <a:cubicBezTo>
                  <a:pt x="3865026" y="1097510"/>
                  <a:pt x="4000779" y="1081432"/>
                  <a:pt x="3826928" y="1077218"/>
                </a:cubicBezTo>
                <a:cubicBezTo>
                  <a:pt x="3653077" y="1073004"/>
                  <a:pt x="3416207" y="1099963"/>
                  <a:pt x="3148394" y="1077218"/>
                </a:cubicBezTo>
                <a:cubicBezTo>
                  <a:pt x="2880581" y="1054473"/>
                  <a:pt x="2726792" y="1068989"/>
                  <a:pt x="2591997" y="1077218"/>
                </a:cubicBezTo>
                <a:cubicBezTo>
                  <a:pt x="2457202" y="1085447"/>
                  <a:pt x="2101684" y="1055844"/>
                  <a:pt x="1791328" y="1077218"/>
                </a:cubicBezTo>
                <a:cubicBezTo>
                  <a:pt x="1480972" y="1098592"/>
                  <a:pt x="1396490" y="1063812"/>
                  <a:pt x="1234931" y="1077218"/>
                </a:cubicBezTo>
                <a:cubicBezTo>
                  <a:pt x="1073372" y="1090624"/>
                  <a:pt x="972928" y="1097945"/>
                  <a:pt x="800669" y="1077218"/>
                </a:cubicBezTo>
                <a:cubicBezTo>
                  <a:pt x="628410" y="1056491"/>
                  <a:pt x="164539" y="1058708"/>
                  <a:pt x="0" y="1077218"/>
                </a:cubicBezTo>
                <a:cubicBezTo>
                  <a:pt x="832" y="871744"/>
                  <a:pt x="15561" y="799868"/>
                  <a:pt x="0" y="570926"/>
                </a:cubicBezTo>
                <a:cubicBezTo>
                  <a:pt x="-15561" y="341984"/>
                  <a:pt x="-20038" y="194362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200692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What proportion of these corporations have at most seven directors?</a:t>
            </a:r>
          </a:p>
        </p:txBody>
      </p:sp>
    </p:spTree>
    <p:extLst>
      <p:ext uri="{BB962C8B-B14F-4D97-AF65-F5344CB8AC3E}">
        <p14:creationId xmlns:p14="http://schemas.microsoft.com/office/powerpoint/2010/main" val="174508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2C856-B140-064F-BEF7-0FA542AC6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043D6-EF31-3889-0A42-D0187F3E0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Self Practice!!!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522D1B-526C-5FBB-8039-D0A510852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041227"/>
              </p:ext>
            </p:extLst>
          </p:nvPr>
        </p:nvGraphicFramePr>
        <p:xfrm>
          <a:off x="320040" y="3290944"/>
          <a:ext cx="13990320" cy="841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87070435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69080066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40596951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0472464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2501952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92315793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77337643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9078504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24575928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546866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Funding Amount (Million $)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5-10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10-15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15-20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20-25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25-30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30-35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35-40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40-55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772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100" b="0" dirty="0">
                          <a:solidFill>
                            <a:sysClr val="windowText" lastClr="000000"/>
                          </a:solidFill>
                        </a:rPr>
                        <a:t>Frequency (Number of Startups)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1194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8B02CE7-54CD-2171-B2CD-061469EF4999}"/>
              </a:ext>
            </a:extLst>
          </p:cNvPr>
          <p:cNvSpPr txBox="1"/>
          <p:nvPr/>
        </p:nvSpPr>
        <p:spPr>
          <a:xfrm>
            <a:off x="1283817" y="4371072"/>
            <a:ext cx="12213599" cy="523220"/>
          </a:xfrm>
          <a:custGeom>
            <a:avLst/>
            <a:gdLst>
              <a:gd name="connsiteX0" fmla="*/ 0 w 12213599"/>
              <a:gd name="connsiteY0" fmla="*/ 0 h 523220"/>
              <a:gd name="connsiteX1" fmla="*/ 556397 w 12213599"/>
              <a:gd name="connsiteY1" fmla="*/ 0 h 523220"/>
              <a:gd name="connsiteX2" fmla="*/ 868523 w 12213599"/>
              <a:gd name="connsiteY2" fmla="*/ 0 h 523220"/>
              <a:gd name="connsiteX3" fmla="*/ 1669192 w 12213599"/>
              <a:gd name="connsiteY3" fmla="*/ 0 h 523220"/>
              <a:gd name="connsiteX4" fmla="*/ 2591997 w 12213599"/>
              <a:gd name="connsiteY4" fmla="*/ 0 h 523220"/>
              <a:gd name="connsiteX5" fmla="*/ 3392666 w 12213599"/>
              <a:gd name="connsiteY5" fmla="*/ 0 h 523220"/>
              <a:gd name="connsiteX6" fmla="*/ 4193336 w 12213599"/>
              <a:gd name="connsiteY6" fmla="*/ 0 h 523220"/>
              <a:gd name="connsiteX7" fmla="*/ 4749733 w 12213599"/>
              <a:gd name="connsiteY7" fmla="*/ 0 h 523220"/>
              <a:gd name="connsiteX8" fmla="*/ 5550402 w 12213599"/>
              <a:gd name="connsiteY8" fmla="*/ 0 h 523220"/>
              <a:gd name="connsiteX9" fmla="*/ 6106799 w 12213599"/>
              <a:gd name="connsiteY9" fmla="*/ 0 h 523220"/>
              <a:gd name="connsiteX10" fmla="*/ 7029605 w 12213599"/>
              <a:gd name="connsiteY10" fmla="*/ 0 h 523220"/>
              <a:gd name="connsiteX11" fmla="*/ 7830274 w 12213599"/>
              <a:gd name="connsiteY11" fmla="*/ 0 h 523220"/>
              <a:gd name="connsiteX12" fmla="*/ 8508807 w 12213599"/>
              <a:gd name="connsiteY12" fmla="*/ 0 h 523220"/>
              <a:gd name="connsiteX13" fmla="*/ 9309477 w 12213599"/>
              <a:gd name="connsiteY13" fmla="*/ 0 h 523220"/>
              <a:gd name="connsiteX14" fmla="*/ 9743738 w 12213599"/>
              <a:gd name="connsiteY14" fmla="*/ 0 h 523220"/>
              <a:gd name="connsiteX15" fmla="*/ 10422271 w 12213599"/>
              <a:gd name="connsiteY15" fmla="*/ 0 h 523220"/>
              <a:gd name="connsiteX16" fmla="*/ 11345076 w 12213599"/>
              <a:gd name="connsiteY16" fmla="*/ 0 h 523220"/>
              <a:gd name="connsiteX17" fmla="*/ 12213599 w 12213599"/>
              <a:gd name="connsiteY17" fmla="*/ 0 h 523220"/>
              <a:gd name="connsiteX18" fmla="*/ 12213599 w 12213599"/>
              <a:gd name="connsiteY18" fmla="*/ 523220 h 523220"/>
              <a:gd name="connsiteX19" fmla="*/ 11779338 w 12213599"/>
              <a:gd name="connsiteY19" fmla="*/ 523220 h 523220"/>
              <a:gd name="connsiteX20" fmla="*/ 11222940 w 12213599"/>
              <a:gd name="connsiteY20" fmla="*/ 523220 h 523220"/>
              <a:gd name="connsiteX21" fmla="*/ 10666543 w 12213599"/>
              <a:gd name="connsiteY21" fmla="*/ 523220 h 523220"/>
              <a:gd name="connsiteX22" fmla="*/ 10110146 w 12213599"/>
              <a:gd name="connsiteY22" fmla="*/ 523220 h 523220"/>
              <a:gd name="connsiteX23" fmla="*/ 9309477 w 12213599"/>
              <a:gd name="connsiteY23" fmla="*/ 523220 h 523220"/>
              <a:gd name="connsiteX24" fmla="*/ 8630943 w 12213599"/>
              <a:gd name="connsiteY24" fmla="*/ 523220 h 523220"/>
              <a:gd name="connsiteX25" fmla="*/ 8318818 w 12213599"/>
              <a:gd name="connsiteY25" fmla="*/ 523220 h 523220"/>
              <a:gd name="connsiteX26" fmla="*/ 7762421 w 12213599"/>
              <a:gd name="connsiteY26" fmla="*/ 523220 h 523220"/>
              <a:gd name="connsiteX27" fmla="*/ 6961751 w 12213599"/>
              <a:gd name="connsiteY27" fmla="*/ 523220 h 523220"/>
              <a:gd name="connsiteX28" fmla="*/ 6161082 w 12213599"/>
              <a:gd name="connsiteY28" fmla="*/ 523220 h 523220"/>
              <a:gd name="connsiteX29" fmla="*/ 5726821 w 12213599"/>
              <a:gd name="connsiteY29" fmla="*/ 523220 h 523220"/>
              <a:gd name="connsiteX30" fmla="*/ 4926152 w 12213599"/>
              <a:gd name="connsiteY30" fmla="*/ 523220 h 523220"/>
              <a:gd name="connsiteX31" fmla="*/ 4614026 w 12213599"/>
              <a:gd name="connsiteY31" fmla="*/ 523220 h 523220"/>
              <a:gd name="connsiteX32" fmla="*/ 4057629 w 12213599"/>
              <a:gd name="connsiteY32" fmla="*/ 523220 h 523220"/>
              <a:gd name="connsiteX33" fmla="*/ 3379096 w 12213599"/>
              <a:gd name="connsiteY33" fmla="*/ 523220 h 523220"/>
              <a:gd name="connsiteX34" fmla="*/ 3066970 w 12213599"/>
              <a:gd name="connsiteY34" fmla="*/ 523220 h 523220"/>
              <a:gd name="connsiteX35" fmla="*/ 2510573 w 12213599"/>
              <a:gd name="connsiteY35" fmla="*/ 523220 h 523220"/>
              <a:gd name="connsiteX36" fmla="*/ 2198448 w 12213599"/>
              <a:gd name="connsiteY36" fmla="*/ 523220 h 523220"/>
              <a:gd name="connsiteX37" fmla="*/ 1397779 w 12213599"/>
              <a:gd name="connsiteY37" fmla="*/ 523220 h 523220"/>
              <a:gd name="connsiteX38" fmla="*/ 841381 w 12213599"/>
              <a:gd name="connsiteY38" fmla="*/ 523220 h 523220"/>
              <a:gd name="connsiteX39" fmla="*/ 0 w 12213599"/>
              <a:gd name="connsiteY39" fmla="*/ 523220 h 523220"/>
              <a:gd name="connsiteX40" fmla="*/ 0 w 12213599"/>
              <a:gd name="connsiteY40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213599" h="523220" fill="none" extrusionOk="0">
                <a:moveTo>
                  <a:pt x="0" y="0"/>
                </a:moveTo>
                <a:cubicBezTo>
                  <a:pt x="196795" y="-1392"/>
                  <a:pt x="322177" y="23491"/>
                  <a:pt x="556397" y="0"/>
                </a:cubicBezTo>
                <a:cubicBezTo>
                  <a:pt x="790617" y="-23491"/>
                  <a:pt x="785170" y="-1415"/>
                  <a:pt x="868523" y="0"/>
                </a:cubicBezTo>
                <a:cubicBezTo>
                  <a:pt x="951876" y="1415"/>
                  <a:pt x="1347994" y="1348"/>
                  <a:pt x="1669192" y="0"/>
                </a:cubicBezTo>
                <a:cubicBezTo>
                  <a:pt x="1990390" y="-1348"/>
                  <a:pt x="2219268" y="40060"/>
                  <a:pt x="2591997" y="0"/>
                </a:cubicBezTo>
                <a:cubicBezTo>
                  <a:pt x="2964727" y="-40060"/>
                  <a:pt x="3127745" y="8337"/>
                  <a:pt x="3392666" y="0"/>
                </a:cubicBezTo>
                <a:cubicBezTo>
                  <a:pt x="3657587" y="-8337"/>
                  <a:pt x="3871208" y="33616"/>
                  <a:pt x="4193336" y="0"/>
                </a:cubicBezTo>
                <a:cubicBezTo>
                  <a:pt x="4515464" y="-33616"/>
                  <a:pt x="4494725" y="4300"/>
                  <a:pt x="4749733" y="0"/>
                </a:cubicBezTo>
                <a:cubicBezTo>
                  <a:pt x="5004741" y="-4300"/>
                  <a:pt x="5254035" y="29955"/>
                  <a:pt x="5550402" y="0"/>
                </a:cubicBezTo>
                <a:cubicBezTo>
                  <a:pt x="5846769" y="-29955"/>
                  <a:pt x="5915770" y="-22089"/>
                  <a:pt x="6106799" y="0"/>
                </a:cubicBezTo>
                <a:cubicBezTo>
                  <a:pt x="6297828" y="22089"/>
                  <a:pt x="6767488" y="5405"/>
                  <a:pt x="7029605" y="0"/>
                </a:cubicBezTo>
                <a:cubicBezTo>
                  <a:pt x="7291722" y="-5405"/>
                  <a:pt x="7521828" y="32710"/>
                  <a:pt x="7830274" y="0"/>
                </a:cubicBezTo>
                <a:cubicBezTo>
                  <a:pt x="8138720" y="-32710"/>
                  <a:pt x="8182346" y="-26723"/>
                  <a:pt x="8508807" y="0"/>
                </a:cubicBezTo>
                <a:cubicBezTo>
                  <a:pt x="8835268" y="26723"/>
                  <a:pt x="8991540" y="-5174"/>
                  <a:pt x="9309477" y="0"/>
                </a:cubicBezTo>
                <a:cubicBezTo>
                  <a:pt x="9627414" y="5174"/>
                  <a:pt x="9614278" y="6476"/>
                  <a:pt x="9743738" y="0"/>
                </a:cubicBezTo>
                <a:cubicBezTo>
                  <a:pt x="9873198" y="-6476"/>
                  <a:pt x="10222393" y="-4057"/>
                  <a:pt x="10422271" y="0"/>
                </a:cubicBezTo>
                <a:cubicBezTo>
                  <a:pt x="10622149" y="4057"/>
                  <a:pt x="10893778" y="34936"/>
                  <a:pt x="11345076" y="0"/>
                </a:cubicBezTo>
                <a:cubicBezTo>
                  <a:pt x="11796375" y="-34936"/>
                  <a:pt x="11960044" y="-11369"/>
                  <a:pt x="12213599" y="0"/>
                </a:cubicBezTo>
                <a:cubicBezTo>
                  <a:pt x="12218485" y="231361"/>
                  <a:pt x="12228182" y="409337"/>
                  <a:pt x="12213599" y="523220"/>
                </a:cubicBezTo>
                <a:cubicBezTo>
                  <a:pt x="12030180" y="540175"/>
                  <a:pt x="11989224" y="502236"/>
                  <a:pt x="11779338" y="523220"/>
                </a:cubicBezTo>
                <a:cubicBezTo>
                  <a:pt x="11569453" y="544204"/>
                  <a:pt x="11452419" y="509254"/>
                  <a:pt x="11222940" y="523220"/>
                </a:cubicBezTo>
                <a:cubicBezTo>
                  <a:pt x="10993461" y="537186"/>
                  <a:pt x="10810618" y="537170"/>
                  <a:pt x="10666543" y="523220"/>
                </a:cubicBezTo>
                <a:cubicBezTo>
                  <a:pt x="10522468" y="509270"/>
                  <a:pt x="10255953" y="528926"/>
                  <a:pt x="10110146" y="523220"/>
                </a:cubicBezTo>
                <a:cubicBezTo>
                  <a:pt x="9964339" y="517514"/>
                  <a:pt x="9494269" y="521877"/>
                  <a:pt x="9309477" y="523220"/>
                </a:cubicBezTo>
                <a:cubicBezTo>
                  <a:pt x="9124685" y="524563"/>
                  <a:pt x="8794773" y="544271"/>
                  <a:pt x="8630943" y="523220"/>
                </a:cubicBezTo>
                <a:cubicBezTo>
                  <a:pt x="8467113" y="502169"/>
                  <a:pt x="8458894" y="517295"/>
                  <a:pt x="8318818" y="523220"/>
                </a:cubicBezTo>
                <a:cubicBezTo>
                  <a:pt x="8178742" y="529145"/>
                  <a:pt x="7968202" y="530771"/>
                  <a:pt x="7762421" y="523220"/>
                </a:cubicBezTo>
                <a:cubicBezTo>
                  <a:pt x="7556640" y="515669"/>
                  <a:pt x="7276443" y="558326"/>
                  <a:pt x="6961751" y="523220"/>
                </a:cubicBezTo>
                <a:cubicBezTo>
                  <a:pt x="6647059" y="488115"/>
                  <a:pt x="6484312" y="536139"/>
                  <a:pt x="6161082" y="523220"/>
                </a:cubicBezTo>
                <a:cubicBezTo>
                  <a:pt x="5837852" y="510301"/>
                  <a:pt x="5940937" y="514365"/>
                  <a:pt x="5726821" y="523220"/>
                </a:cubicBezTo>
                <a:cubicBezTo>
                  <a:pt x="5512705" y="532075"/>
                  <a:pt x="5242705" y="521621"/>
                  <a:pt x="4926152" y="523220"/>
                </a:cubicBezTo>
                <a:cubicBezTo>
                  <a:pt x="4609599" y="524819"/>
                  <a:pt x="4715204" y="522840"/>
                  <a:pt x="4614026" y="523220"/>
                </a:cubicBezTo>
                <a:cubicBezTo>
                  <a:pt x="4512848" y="523600"/>
                  <a:pt x="4215545" y="523033"/>
                  <a:pt x="4057629" y="523220"/>
                </a:cubicBezTo>
                <a:cubicBezTo>
                  <a:pt x="3899713" y="523407"/>
                  <a:pt x="3583857" y="528993"/>
                  <a:pt x="3379096" y="523220"/>
                </a:cubicBezTo>
                <a:cubicBezTo>
                  <a:pt x="3174335" y="517447"/>
                  <a:pt x="3158785" y="507814"/>
                  <a:pt x="3066970" y="523220"/>
                </a:cubicBezTo>
                <a:cubicBezTo>
                  <a:pt x="2975155" y="538626"/>
                  <a:pt x="2722656" y="540150"/>
                  <a:pt x="2510573" y="523220"/>
                </a:cubicBezTo>
                <a:cubicBezTo>
                  <a:pt x="2298490" y="506290"/>
                  <a:pt x="2262750" y="526647"/>
                  <a:pt x="2198448" y="523220"/>
                </a:cubicBezTo>
                <a:cubicBezTo>
                  <a:pt x="2134147" y="519793"/>
                  <a:pt x="1725742" y="531951"/>
                  <a:pt x="1397779" y="523220"/>
                </a:cubicBezTo>
                <a:cubicBezTo>
                  <a:pt x="1069816" y="514489"/>
                  <a:pt x="1080567" y="519311"/>
                  <a:pt x="841381" y="523220"/>
                </a:cubicBezTo>
                <a:cubicBezTo>
                  <a:pt x="602195" y="527129"/>
                  <a:pt x="265716" y="498995"/>
                  <a:pt x="0" y="523220"/>
                </a:cubicBezTo>
                <a:cubicBezTo>
                  <a:pt x="21217" y="387436"/>
                  <a:pt x="16440" y="184953"/>
                  <a:pt x="0" y="0"/>
                </a:cubicBezTo>
                <a:close/>
              </a:path>
              <a:path w="12213599" h="523220" stroke="0" extrusionOk="0">
                <a:moveTo>
                  <a:pt x="0" y="0"/>
                </a:moveTo>
                <a:cubicBezTo>
                  <a:pt x="194518" y="-19775"/>
                  <a:pt x="322055" y="-21870"/>
                  <a:pt x="556397" y="0"/>
                </a:cubicBezTo>
                <a:cubicBezTo>
                  <a:pt x="790739" y="21870"/>
                  <a:pt x="784732" y="268"/>
                  <a:pt x="868523" y="0"/>
                </a:cubicBezTo>
                <a:cubicBezTo>
                  <a:pt x="952314" y="-268"/>
                  <a:pt x="1223071" y="-19607"/>
                  <a:pt x="1424920" y="0"/>
                </a:cubicBezTo>
                <a:cubicBezTo>
                  <a:pt x="1626769" y="19607"/>
                  <a:pt x="2033754" y="-23836"/>
                  <a:pt x="2347725" y="0"/>
                </a:cubicBezTo>
                <a:cubicBezTo>
                  <a:pt x="2661696" y="23836"/>
                  <a:pt x="2966698" y="-23475"/>
                  <a:pt x="3270530" y="0"/>
                </a:cubicBezTo>
                <a:cubicBezTo>
                  <a:pt x="3574362" y="23475"/>
                  <a:pt x="3991835" y="32163"/>
                  <a:pt x="4193336" y="0"/>
                </a:cubicBezTo>
                <a:cubicBezTo>
                  <a:pt x="4394837" y="-32163"/>
                  <a:pt x="4648648" y="26516"/>
                  <a:pt x="4871869" y="0"/>
                </a:cubicBezTo>
                <a:cubicBezTo>
                  <a:pt x="5095090" y="-26516"/>
                  <a:pt x="5117373" y="-14810"/>
                  <a:pt x="5183994" y="0"/>
                </a:cubicBezTo>
                <a:cubicBezTo>
                  <a:pt x="5250615" y="14810"/>
                  <a:pt x="5720008" y="31149"/>
                  <a:pt x="5862528" y="0"/>
                </a:cubicBezTo>
                <a:cubicBezTo>
                  <a:pt x="6005048" y="-31149"/>
                  <a:pt x="6395471" y="17428"/>
                  <a:pt x="6541061" y="0"/>
                </a:cubicBezTo>
                <a:cubicBezTo>
                  <a:pt x="6686651" y="-17428"/>
                  <a:pt x="6760352" y="15392"/>
                  <a:pt x="6853186" y="0"/>
                </a:cubicBezTo>
                <a:cubicBezTo>
                  <a:pt x="6946020" y="-15392"/>
                  <a:pt x="7269174" y="-14015"/>
                  <a:pt x="7531719" y="0"/>
                </a:cubicBezTo>
                <a:cubicBezTo>
                  <a:pt x="7794264" y="14015"/>
                  <a:pt x="7758635" y="7949"/>
                  <a:pt x="7843845" y="0"/>
                </a:cubicBezTo>
                <a:cubicBezTo>
                  <a:pt x="7929055" y="-7949"/>
                  <a:pt x="8478947" y="-4100"/>
                  <a:pt x="8644514" y="0"/>
                </a:cubicBezTo>
                <a:cubicBezTo>
                  <a:pt x="8810081" y="4100"/>
                  <a:pt x="8896084" y="348"/>
                  <a:pt x="9078775" y="0"/>
                </a:cubicBezTo>
                <a:cubicBezTo>
                  <a:pt x="9261466" y="-348"/>
                  <a:pt x="9797243" y="-25915"/>
                  <a:pt x="10001581" y="0"/>
                </a:cubicBezTo>
                <a:cubicBezTo>
                  <a:pt x="10205919" y="25915"/>
                  <a:pt x="10273706" y="17622"/>
                  <a:pt x="10435842" y="0"/>
                </a:cubicBezTo>
                <a:cubicBezTo>
                  <a:pt x="10597978" y="-17622"/>
                  <a:pt x="10948989" y="25008"/>
                  <a:pt x="11114375" y="0"/>
                </a:cubicBezTo>
                <a:cubicBezTo>
                  <a:pt x="11279761" y="-25008"/>
                  <a:pt x="11797758" y="21739"/>
                  <a:pt x="12213599" y="0"/>
                </a:cubicBezTo>
                <a:cubicBezTo>
                  <a:pt x="12232003" y="240983"/>
                  <a:pt x="12195801" y="415075"/>
                  <a:pt x="12213599" y="523220"/>
                </a:cubicBezTo>
                <a:cubicBezTo>
                  <a:pt x="12079856" y="523626"/>
                  <a:pt x="11852667" y="503533"/>
                  <a:pt x="11657202" y="523220"/>
                </a:cubicBezTo>
                <a:cubicBezTo>
                  <a:pt x="11461737" y="542907"/>
                  <a:pt x="11307169" y="522684"/>
                  <a:pt x="10978668" y="523220"/>
                </a:cubicBezTo>
                <a:cubicBezTo>
                  <a:pt x="10650167" y="523756"/>
                  <a:pt x="10457306" y="504459"/>
                  <a:pt x="10300135" y="523220"/>
                </a:cubicBezTo>
                <a:cubicBezTo>
                  <a:pt x="10142964" y="541981"/>
                  <a:pt x="9832092" y="564258"/>
                  <a:pt x="9377330" y="523220"/>
                </a:cubicBezTo>
                <a:cubicBezTo>
                  <a:pt x="8922568" y="482182"/>
                  <a:pt x="8884109" y="489334"/>
                  <a:pt x="8576661" y="523220"/>
                </a:cubicBezTo>
                <a:cubicBezTo>
                  <a:pt x="8269213" y="557106"/>
                  <a:pt x="8266244" y="535251"/>
                  <a:pt x="8142399" y="523220"/>
                </a:cubicBezTo>
                <a:cubicBezTo>
                  <a:pt x="8018554" y="511189"/>
                  <a:pt x="7898974" y="529536"/>
                  <a:pt x="7830274" y="523220"/>
                </a:cubicBezTo>
                <a:cubicBezTo>
                  <a:pt x="7761574" y="516904"/>
                  <a:pt x="7333473" y="557133"/>
                  <a:pt x="6907469" y="523220"/>
                </a:cubicBezTo>
                <a:cubicBezTo>
                  <a:pt x="6481465" y="489307"/>
                  <a:pt x="6466775" y="512128"/>
                  <a:pt x="6106800" y="523220"/>
                </a:cubicBezTo>
                <a:cubicBezTo>
                  <a:pt x="5746825" y="534312"/>
                  <a:pt x="5878792" y="513929"/>
                  <a:pt x="5672538" y="523220"/>
                </a:cubicBezTo>
                <a:cubicBezTo>
                  <a:pt x="5466284" y="532511"/>
                  <a:pt x="5143236" y="563221"/>
                  <a:pt x="4749733" y="523220"/>
                </a:cubicBezTo>
                <a:cubicBezTo>
                  <a:pt x="4356231" y="483219"/>
                  <a:pt x="4223091" y="502928"/>
                  <a:pt x="3826928" y="523220"/>
                </a:cubicBezTo>
                <a:cubicBezTo>
                  <a:pt x="3430765" y="543512"/>
                  <a:pt x="3571065" y="532119"/>
                  <a:pt x="3392666" y="523220"/>
                </a:cubicBezTo>
                <a:cubicBezTo>
                  <a:pt x="3214267" y="514321"/>
                  <a:pt x="2980284" y="540188"/>
                  <a:pt x="2714133" y="523220"/>
                </a:cubicBezTo>
                <a:cubicBezTo>
                  <a:pt x="2447982" y="506252"/>
                  <a:pt x="2292531" y="514991"/>
                  <a:pt x="2157736" y="523220"/>
                </a:cubicBezTo>
                <a:cubicBezTo>
                  <a:pt x="2022941" y="531449"/>
                  <a:pt x="1667423" y="501846"/>
                  <a:pt x="1357067" y="523220"/>
                </a:cubicBezTo>
                <a:cubicBezTo>
                  <a:pt x="1046711" y="544594"/>
                  <a:pt x="967723" y="515248"/>
                  <a:pt x="800669" y="523220"/>
                </a:cubicBezTo>
                <a:cubicBezTo>
                  <a:pt x="633615" y="531192"/>
                  <a:pt x="236734" y="515668"/>
                  <a:pt x="0" y="523220"/>
                </a:cubicBezTo>
                <a:cubicBezTo>
                  <a:pt x="-11056" y="275464"/>
                  <a:pt x="-2054" y="244296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200692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Construct a histogram based on relative frequencies of funding levels.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2688CF-5675-1A7B-3D70-529DEAD1AA2A}"/>
              </a:ext>
            </a:extLst>
          </p:cNvPr>
          <p:cNvSpPr txBox="1"/>
          <p:nvPr/>
        </p:nvSpPr>
        <p:spPr>
          <a:xfrm>
            <a:off x="1283816" y="5410037"/>
            <a:ext cx="12213599" cy="954107"/>
          </a:xfrm>
          <a:custGeom>
            <a:avLst/>
            <a:gdLst>
              <a:gd name="connsiteX0" fmla="*/ 0 w 12213599"/>
              <a:gd name="connsiteY0" fmla="*/ 0 h 954107"/>
              <a:gd name="connsiteX1" fmla="*/ 800669 w 12213599"/>
              <a:gd name="connsiteY1" fmla="*/ 0 h 954107"/>
              <a:gd name="connsiteX2" fmla="*/ 1723475 w 12213599"/>
              <a:gd name="connsiteY2" fmla="*/ 0 h 954107"/>
              <a:gd name="connsiteX3" fmla="*/ 2524144 w 12213599"/>
              <a:gd name="connsiteY3" fmla="*/ 0 h 954107"/>
              <a:gd name="connsiteX4" fmla="*/ 3324813 w 12213599"/>
              <a:gd name="connsiteY4" fmla="*/ 0 h 954107"/>
              <a:gd name="connsiteX5" fmla="*/ 3881210 w 12213599"/>
              <a:gd name="connsiteY5" fmla="*/ 0 h 954107"/>
              <a:gd name="connsiteX6" fmla="*/ 4681880 w 12213599"/>
              <a:gd name="connsiteY6" fmla="*/ 0 h 954107"/>
              <a:gd name="connsiteX7" fmla="*/ 5238277 w 12213599"/>
              <a:gd name="connsiteY7" fmla="*/ 0 h 954107"/>
              <a:gd name="connsiteX8" fmla="*/ 6161082 w 12213599"/>
              <a:gd name="connsiteY8" fmla="*/ 0 h 954107"/>
              <a:gd name="connsiteX9" fmla="*/ 6961751 w 12213599"/>
              <a:gd name="connsiteY9" fmla="*/ 0 h 954107"/>
              <a:gd name="connsiteX10" fmla="*/ 7640285 w 12213599"/>
              <a:gd name="connsiteY10" fmla="*/ 0 h 954107"/>
              <a:gd name="connsiteX11" fmla="*/ 8440954 w 12213599"/>
              <a:gd name="connsiteY11" fmla="*/ 0 h 954107"/>
              <a:gd name="connsiteX12" fmla="*/ 8875215 w 12213599"/>
              <a:gd name="connsiteY12" fmla="*/ 0 h 954107"/>
              <a:gd name="connsiteX13" fmla="*/ 9553749 w 12213599"/>
              <a:gd name="connsiteY13" fmla="*/ 0 h 954107"/>
              <a:gd name="connsiteX14" fmla="*/ 10476554 w 12213599"/>
              <a:gd name="connsiteY14" fmla="*/ 0 h 954107"/>
              <a:gd name="connsiteX15" fmla="*/ 11277223 w 12213599"/>
              <a:gd name="connsiteY15" fmla="*/ 0 h 954107"/>
              <a:gd name="connsiteX16" fmla="*/ 12213599 w 12213599"/>
              <a:gd name="connsiteY16" fmla="*/ 0 h 954107"/>
              <a:gd name="connsiteX17" fmla="*/ 12213599 w 12213599"/>
              <a:gd name="connsiteY17" fmla="*/ 486595 h 954107"/>
              <a:gd name="connsiteX18" fmla="*/ 12213599 w 12213599"/>
              <a:gd name="connsiteY18" fmla="*/ 954107 h 954107"/>
              <a:gd name="connsiteX19" fmla="*/ 11779338 w 12213599"/>
              <a:gd name="connsiteY19" fmla="*/ 954107 h 954107"/>
              <a:gd name="connsiteX20" fmla="*/ 11222940 w 12213599"/>
              <a:gd name="connsiteY20" fmla="*/ 954107 h 954107"/>
              <a:gd name="connsiteX21" fmla="*/ 10422271 w 12213599"/>
              <a:gd name="connsiteY21" fmla="*/ 954107 h 954107"/>
              <a:gd name="connsiteX22" fmla="*/ 9743738 w 12213599"/>
              <a:gd name="connsiteY22" fmla="*/ 954107 h 954107"/>
              <a:gd name="connsiteX23" fmla="*/ 9431613 w 12213599"/>
              <a:gd name="connsiteY23" fmla="*/ 954107 h 954107"/>
              <a:gd name="connsiteX24" fmla="*/ 8875215 w 12213599"/>
              <a:gd name="connsiteY24" fmla="*/ 954107 h 954107"/>
              <a:gd name="connsiteX25" fmla="*/ 8074546 w 12213599"/>
              <a:gd name="connsiteY25" fmla="*/ 954107 h 954107"/>
              <a:gd name="connsiteX26" fmla="*/ 7273877 w 12213599"/>
              <a:gd name="connsiteY26" fmla="*/ 954107 h 954107"/>
              <a:gd name="connsiteX27" fmla="*/ 6839615 w 12213599"/>
              <a:gd name="connsiteY27" fmla="*/ 954107 h 954107"/>
              <a:gd name="connsiteX28" fmla="*/ 6038946 w 12213599"/>
              <a:gd name="connsiteY28" fmla="*/ 954107 h 954107"/>
              <a:gd name="connsiteX29" fmla="*/ 5726821 w 12213599"/>
              <a:gd name="connsiteY29" fmla="*/ 954107 h 954107"/>
              <a:gd name="connsiteX30" fmla="*/ 5170424 w 12213599"/>
              <a:gd name="connsiteY30" fmla="*/ 954107 h 954107"/>
              <a:gd name="connsiteX31" fmla="*/ 4491890 w 12213599"/>
              <a:gd name="connsiteY31" fmla="*/ 954107 h 954107"/>
              <a:gd name="connsiteX32" fmla="*/ 4179765 w 12213599"/>
              <a:gd name="connsiteY32" fmla="*/ 954107 h 954107"/>
              <a:gd name="connsiteX33" fmla="*/ 3623368 w 12213599"/>
              <a:gd name="connsiteY33" fmla="*/ 954107 h 954107"/>
              <a:gd name="connsiteX34" fmla="*/ 3311242 w 12213599"/>
              <a:gd name="connsiteY34" fmla="*/ 954107 h 954107"/>
              <a:gd name="connsiteX35" fmla="*/ 2510573 w 12213599"/>
              <a:gd name="connsiteY35" fmla="*/ 954107 h 954107"/>
              <a:gd name="connsiteX36" fmla="*/ 1954176 w 12213599"/>
              <a:gd name="connsiteY36" fmla="*/ 954107 h 954107"/>
              <a:gd name="connsiteX37" fmla="*/ 1519915 w 12213599"/>
              <a:gd name="connsiteY37" fmla="*/ 954107 h 954107"/>
              <a:gd name="connsiteX38" fmla="*/ 597109 w 12213599"/>
              <a:gd name="connsiteY38" fmla="*/ 954107 h 954107"/>
              <a:gd name="connsiteX39" fmla="*/ 0 w 12213599"/>
              <a:gd name="connsiteY39" fmla="*/ 954107 h 954107"/>
              <a:gd name="connsiteX40" fmla="*/ 0 w 12213599"/>
              <a:gd name="connsiteY40" fmla="*/ 477054 h 954107"/>
              <a:gd name="connsiteX41" fmla="*/ 0 w 12213599"/>
              <a:gd name="connsiteY41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213599" h="954107" fill="none" extrusionOk="0">
                <a:moveTo>
                  <a:pt x="0" y="0"/>
                </a:moveTo>
                <a:cubicBezTo>
                  <a:pt x="337244" y="6855"/>
                  <a:pt x="479471" y="1348"/>
                  <a:pt x="800669" y="0"/>
                </a:cubicBezTo>
                <a:cubicBezTo>
                  <a:pt x="1121867" y="-1348"/>
                  <a:pt x="1349501" y="36024"/>
                  <a:pt x="1723475" y="0"/>
                </a:cubicBezTo>
                <a:cubicBezTo>
                  <a:pt x="2097449" y="-36024"/>
                  <a:pt x="2259223" y="8337"/>
                  <a:pt x="2524144" y="0"/>
                </a:cubicBezTo>
                <a:cubicBezTo>
                  <a:pt x="2789065" y="-8337"/>
                  <a:pt x="3005476" y="38156"/>
                  <a:pt x="3324813" y="0"/>
                </a:cubicBezTo>
                <a:cubicBezTo>
                  <a:pt x="3644150" y="-38156"/>
                  <a:pt x="3626202" y="4300"/>
                  <a:pt x="3881210" y="0"/>
                </a:cubicBezTo>
                <a:cubicBezTo>
                  <a:pt x="4136218" y="-4300"/>
                  <a:pt x="4380868" y="28543"/>
                  <a:pt x="4681880" y="0"/>
                </a:cubicBezTo>
                <a:cubicBezTo>
                  <a:pt x="4982892" y="-28543"/>
                  <a:pt x="5047248" y="-22089"/>
                  <a:pt x="5238277" y="0"/>
                </a:cubicBezTo>
                <a:cubicBezTo>
                  <a:pt x="5429306" y="22089"/>
                  <a:pt x="5902090" y="8746"/>
                  <a:pt x="6161082" y="0"/>
                </a:cubicBezTo>
                <a:cubicBezTo>
                  <a:pt x="6420075" y="-8746"/>
                  <a:pt x="6653305" y="32710"/>
                  <a:pt x="6961751" y="0"/>
                </a:cubicBezTo>
                <a:cubicBezTo>
                  <a:pt x="7270197" y="-32710"/>
                  <a:pt x="7311476" y="-31399"/>
                  <a:pt x="7640285" y="0"/>
                </a:cubicBezTo>
                <a:cubicBezTo>
                  <a:pt x="7969094" y="31399"/>
                  <a:pt x="8123438" y="-827"/>
                  <a:pt x="8440954" y="0"/>
                </a:cubicBezTo>
                <a:cubicBezTo>
                  <a:pt x="8758470" y="827"/>
                  <a:pt x="8745755" y="6476"/>
                  <a:pt x="8875215" y="0"/>
                </a:cubicBezTo>
                <a:cubicBezTo>
                  <a:pt x="9004675" y="-6476"/>
                  <a:pt x="9351521" y="-5499"/>
                  <a:pt x="9553749" y="0"/>
                </a:cubicBezTo>
                <a:cubicBezTo>
                  <a:pt x="9755977" y="5499"/>
                  <a:pt x="10025256" y="34936"/>
                  <a:pt x="10476554" y="0"/>
                </a:cubicBezTo>
                <a:cubicBezTo>
                  <a:pt x="10927853" y="-34936"/>
                  <a:pt x="10945012" y="13151"/>
                  <a:pt x="11277223" y="0"/>
                </a:cubicBezTo>
                <a:cubicBezTo>
                  <a:pt x="11609434" y="-13151"/>
                  <a:pt x="11806936" y="-28939"/>
                  <a:pt x="12213599" y="0"/>
                </a:cubicBezTo>
                <a:cubicBezTo>
                  <a:pt x="12221614" y="123797"/>
                  <a:pt x="12191145" y="297962"/>
                  <a:pt x="12213599" y="486595"/>
                </a:cubicBezTo>
                <a:cubicBezTo>
                  <a:pt x="12236053" y="675229"/>
                  <a:pt x="12232229" y="829139"/>
                  <a:pt x="12213599" y="954107"/>
                </a:cubicBezTo>
                <a:cubicBezTo>
                  <a:pt x="12098716" y="970757"/>
                  <a:pt x="11928996" y="957857"/>
                  <a:pt x="11779338" y="954107"/>
                </a:cubicBezTo>
                <a:cubicBezTo>
                  <a:pt x="11629680" y="950357"/>
                  <a:pt x="11368793" y="960859"/>
                  <a:pt x="11222940" y="954107"/>
                </a:cubicBezTo>
                <a:cubicBezTo>
                  <a:pt x="11077087" y="947355"/>
                  <a:pt x="10607063" y="952764"/>
                  <a:pt x="10422271" y="954107"/>
                </a:cubicBezTo>
                <a:cubicBezTo>
                  <a:pt x="10237479" y="955450"/>
                  <a:pt x="9907061" y="971394"/>
                  <a:pt x="9743738" y="954107"/>
                </a:cubicBezTo>
                <a:cubicBezTo>
                  <a:pt x="9580415" y="936820"/>
                  <a:pt x="9571689" y="948182"/>
                  <a:pt x="9431613" y="954107"/>
                </a:cubicBezTo>
                <a:cubicBezTo>
                  <a:pt x="9291537" y="960032"/>
                  <a:pt x="9081251" y="966957"/>
                  <a:pt x="8875215" y="954107"/>
                </a:cubicBezTo>
                <a:cubicBezTo>
                  <a:pt x="8669179" y="941257"/>
                  <a:pt x="8384398" y="989035"/>
                  <a:pt x="8074546" y="954107"/>
                </a:cubicBezTo>
                <a:cubicBezTo>
                  <a:pt x="7764694" y="919179"/>
                  <a:pt x="7597107" y="967026"/>
                  <a:pt x="7273877" y="954107"/>
                </a:cubicBezTo>
                <a:cubicBezTo>
                  <a:pt x="6950647" y="941188"/>
                  <a:pt x="6933061" y="949579"/>
                  <a:pt x="6839615" y="954107"/>
                </a:cubicBezTo>
                <a:cubicBezTo>
                  <a:pt x="6746169" y="958635"/>
                  <a:pt x="6355499" y="952508"/>
                  <a:pt x="6038946" y="954107"/>
                </a:cubicBezTo>
                <a:cubicBezTo>
                  <a:pt x="5722393" y="955706"/>
                  <a:pt x="5826266" y="943292"/>
                  <a:pt x="5726821" y="954107"/>
                </a:cubicBezTo>
                <a:cubicBezTo>
                  <a:pt x="5627377" y="964922"/>
                  <a:pt x="5328340" y="953920"/>
                  <a:pt x="5170424" y="954107"/>
                </a:cubicBezTo>
                <a:cubicBezTo>
                  <a:pt x="5012508" y="954294"/>
                  <a:pt x="4697274" y="960575"/>
                  <a:pt x="4491890" y="954107"/>
                </a:cubicBezTo>
                <a:cubicBezTo>
                  <a:pt x="4286506" y="947639"/>
                  <a:pt x="4264750" y="961326"/>
                  <a:pt x="4179765" y="954107"/>
                </a:cubicBezTo>
                <a:cubicBezTo>
                  <a:pt x="4094781" y="946888"/>
                  <a:pt x="3835451" y="971037"/>
                  <a:pt x="3623368" y="954107"/>
                </a:cubicBezTo>
                <a:cubicBezTo>
                  <a:pt x="3411285" y="937177"/>
                  <a:pt x="3387020" y="967720"/>
                  <a:pt x="3311242" y="954107"/>
                </a:cubicBezTo>
                <a:cubicBezTo>
                  <a:pt x="3235464" y="940494"/>
                  <a:pt x="2838536" y="962838"/>
                  <a:pt x="2510573" y="954107"/>
                </a:cubicBezTo>
                <a:cubicBezTo>
                  <a:pt x="2182610" y="945376"/>
                  <a:pt x="2192312" y="944048"/>
                  <a:pt x="1954176" y="954107"/>
                </a:cubicBezTo>
                <a:cubicBezTo>
                  <a:pt x="1716040" y="964166"/>
                  <a:pt x="1694981" y="959898"/>
                  <a:pt x="1519915" y="954107"/>
                </a:cubicBezTo>
                <a:cubicBezTo>
                  <a:pt x="1344849" y="948316"/>
                  <a:pt x="975392" y="916605"/>
                  <a:pt x="597109" y="954107"/>
                </a:cubicBezTo>
                <a:cubicBezTo>
                  <a:pt x="218826" y="991609"/>
                  <a:pt x="220411" y="947006"/>
                  <a:pt x="0" y="954107"/>
                </a:cubicBezTo>
                <a:cubicBezTo>
                  <a:pt x="-3648" y="750339"/>
                  <a:pt x="2603" y="696035"/>
                  <a:pt x="0" y="477054"/>
                </a:cubicBezTo>
                <a:cubicBezTo>
                  <a:pt x="-2603" y="258073"/>
                  <a:pt x="-13773" y="130077"/>
                  <a:pt x="0" y="0"/>
                </a:cubicBezTo>
                <a:close/>
              </a:path>
              <a:path w="12213599" h="954107" stroke="0" extrusionOk="0">
                <a:moveTo>
                  <a:pt x="0" y="0"/>
                </a:moveTo>
                <a:cubicBezTo>
                  <a:pt x="194518" y="-19775"/>
                  <a:pt x="322055" y="-21870"/>
                  <a:pt x="556397" y="0"/>
                </a:cubicBezTo>
                <a:cubicBezTo>
                  <a:pt x="790739" y="21870"/>
                  <a:pt x="784732" y="268"/>
                  <a:pt x="868523" y="0"/>
                </a:cubicBezTo>
                <a:cubicBezTo>
                  <a:pt x="952314" y="-268"/>
                  <a:pt x="1223071" y="-19607"/>
                  <a:pt x="1424920" y="0"/>
                </a:cubicBezTo>
                <a:cubicBezTo>
                  <a:pt x="1626769" y="19607"/>
                  <a:pt x="2033754" y="-23836"/>
                  <a:pt x="2347725" y="0"/>
                </a:cubicBezTo>
                <a:cubicBezTo>
                  <a:pt x="2661696" y="23836"/>
                  <a:pt x="2966698" y="-23475"/>
                  <a:pt x="3270530" y="0"/>
                </a:cubicBezTo>
                <a:cubicBezTo>
                  <a:pt x="3574362" y="23475"/>
                  <a:pt x="3991835" y="32163"/>
                  <a:pt x="4193336" y="0"/>
                </a:cubicBezTo>
                <a:cubicBezTo>
                  <a:pt x="4394837" y="-32163"/>
                  <a:pt x="4648648" y="26516"/>
                  <a:pt x="4871869" y="0"/>
                </a:cubicBezTo>
                <a:cubicBezTo>
                  <a:pt x="5095090" y="-26516"/>
                  <a:pt x="5117373" y="-14810"/>
                  <a:pt x="5183994" y="0"/>
                </a:cubicBezTo>
                <a:cubicBezTo>
                  <a:pt x="5250615" y="14810"/>
                  <a:pt x="5720008" y="31149"/>
                  <a:pt x="5862528" y="0"/>
                </a:cubicBezTo>
                <a:cubicBezTo>
                  <a:pt x="6005048" y="-31149"/>
                  <a:pt x="6395471" y="17428"/>
                  <a:pt x="6541061" y="0"/>
                </a:cubicBezTo>
                <a:cubicBezTo>
                  <a:pt x="6686651" y="-17428"/>
                  <a:pt x="6760352" y="15392"/>
                  <a:pt x="6853186" y="0"/>
                </a:cubicBezTo>
                <a:cubicBezTo>
                  <a:pt x="6946020" y="-15392"/>
                  <a:pt x="7269174" y="-14015"/>
                  <a:pt x="7531719" y="0"/>
                </a:cubicBezTo>
                <a:cubicBezTo>
                  <a:pt x="7794264" y="14015"/>
                  <a:pt x="7758635" y="7949"/>
                  <a:pt x="7843845" y="0"/>
                </a:cubicBezTo>
                <a:cubicBezTo>
                  <a:pt x="7929055" y="-7949"/>
                  <a:pt x="8478947" y="-4100"/>
                  <a:pt x="8644514" y="0"/>
                </a:cubicBezTo>
                <a:cubicBezTo>
                  <a:pt x="8810081" y="4100"/>
                  <a:pt x="8896084" y="348"/>
                  <a:pt x="9078775" y="0"/>
                </a:cubicBezTo>
                <a:cubicBezTo>
                  <a:pt x="9261466" y="-348"/>
                  <a:pt x="9797243" y="-25915"/>
                  <a:pt x="10001581" y="0"/>
                </a:cubicBezTo>
                <a:cubicBezTo>
                  <a:pt x="10205919" y="25915"/>
                  <a:pt x="10273706" y="17622"/>
                  <a:pt x="10435842" y="0"/>
                </a:cubicBezTo>
                <a:cubicBezTo>
                  <a:pt x="10597978" y="-17622"/>
                  <a:pt x="10948989" y="25008"/>
                  <a:pt x="11114375" y="0"/>
                </a:cubicBezTo>
                <a:cubicBezTo>
                  <a:pt x="11279761" y="-25008"/>
                  <a:pt x="11797758" y="21739"/>
                  <a:pt x="12213599" y="0"/>
                </a:cubicBezTo>
                <a:cubicBezTo>
                  <a:pt x="12219349" y="210150"/>
                  <a:pt x="12191486" y="348068"/>
                  <a:pt x="12213599" y="457971"/>
                </a:cubicBezTo>
                <a:cubicBezTo>
                  <a:pt x="12235712" y="567874"/>
                  <a:pt x="12236589" y="728558"/>
                  <a:pt x="12213599" y="954107"/>
                </a:cubicBezTo>
                <a:cubicBezTo>
                  <a:pt x="11945039" y="956359"/>
                  <a:pt x="11797183" y="961743"/>
                  <a:pt x="11412930" y="954107"/>
                </a:cubicBezTo>
                <a:cubicBezTo>
                  <a:pt x="11028677" y="946471"/>
                  <a:pt x="10895451" y="938879"/>
                  <a:pt x="10734396" y="954107"/>
                </a:cubicBezTo>
                <a:cubicBezTo>
                  <a:pt x="10573341" y="969335"/>
                  <a:pt x="10266353" y="995145"/>
                  <a:pt x="9811591" y="954107"/>
                </a:cubicBezTo>
                <a:cubicBezTo>
                  <a:pt x="9356829" y="913069"/>
                  <a:pt x="9318370" y="920221"/>
                  <a:pt x="9010922" y="954107"/>
                </a:cubicBezTo>
                <a:cubicBezTo>
                  <a:pt x="8703474" y="987993"/>
                  <a:pt x="8699818" y="964187"/>
                  <a:pt x="8576661" y="954107"/>
                </a:cubicBezTo>
                <a:cubicBezTo>
                  <a:pt x="8453504" y="944027"/>
                  <a:pt x="8342280" y="967843"/>
                  <a:pt x="8264535" y="954107"/>
                </a:cubicBezTo>
                <a:cubicBezTo>
                  <a:pt x="8186790" y="940371"/>
                  <a:pt x="7767734" y="988020"/>
                  <a:pt x="7341730" y="954107"/>
                </a:cubicBezTo>
                <a:cubicBezTo>
                  <a:pt x="6915726" y="920194"/>
                  <a:pt x="6901036" y="943015"/>
                  <a:pt x="6541061" y="954107"/>
                </a:cubicBezTo>
                <a:cubicBezTo>
                  <a:pt x="6181086" y="965199"/>
                  <a:pt x="6304101" y="936537"/>
                  <a:pt x="6106800" y="954107"/>
                </a:cubicBezTo>
                <a:cubicBezTo>
                  <a:pt x="5909499" y="971677"/>
                  <a:pt x="5580358" y="996955"/>
                  <a:pt x="5183994" y="954107"/>
                </a:cubicBezTo>
                <a:cubicBezTo>
                  <a:pt x="4787630" y="911259"/>
                  <a:pt x="4657352" y="933815"/>
                  <a:pt x="4261189" y="954107"/>
                </a:cubicBezTo>
                <a:cubicBezTo>
                  <a:pt x="3865026" y="974399"/>
                  <a:pt x="4000779" y="958321"/>
                  <a:pt x="3826928" y="954107"/>
                </a:cubicBezTo>
                <a:cubicBezTo>
                  <a:pt x="3653077" y="949893"/>
                  <a:pt x="3416207" y="976852"/>
                  <a:pt x="3148394" y="954107"/>
                </a:cubicBezTo>
                <a:cubicBezTo>
                  <a:pt x="2880581" y="931362"/>
                  <a:pt x="2726792" y="945878"/>
                  <a:pt x="2591997" y="954107"/>
                </a:cubicBezTo>
                <a:cubicBezTo>
                  <a:pt x="2457202" y="962336"/>
                  <a:pt x="2101684" y="932733"/>
                  <a:pt x="1791328" y="954107"/>
                </a:cubicBezTo>
                <a:cubicBezTo>
                  <a:pt x="1480972" y="975481"/>
                  <a:pt x="1396490" y="940701"/>
                  <a:pt x="1234931" y="954107"/>
                </a:cubicBezTo>
                <a:cubicBezTo>
                  <a:pt x="1073372" y="967513"/>
                  <a:pt x="972928" y="974834"/>
                  <a:pt x="800669" y="954107"/>
                </a:cubicBezTo>
                <a:cubicBezTo>
                  <a:pt x="628410" y="933380"/>
                  <a:pt x="164539" y="935597"/>
                  <a:pt x="0" y="954107"/>
                </a:cubicBezTo>
                <a:cubicBezTo>
                  <a:pt x="16781" y="783300"/>
                  <a:pt x="-14331" y="681151"/>
                  <a:pt x="0" y="505677"/>
                </a:cubicBezTo>
                <a:cubicBezTo>
                  <a:pt x="14331" y="330203"/>
                  <a:pt x="-8203" y="176885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200692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Modify the frequency distribution so that the last category includes startups with at least $35 million in funding.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D1AE0B-E65C-BDB4-9D85-27DA6320BFC7}"/>
              </a:ext>
            </a:extLst>
          </p:cNvPr>
          <p:cNvSpPr txBox="1"/>
          <p:nvPr/>
        </p:nvSpPr>
        <p:spPr>
          <a:xfrm>
            <a:off x="1026367" y="1667069"/>
            <a:ext cx="12471049" cy="1384995"/>
          </a:xfrm>
          <a:custGeom>
            <a:avLst/>
            <a:gdLst>
              <a:gd name="connsiteX0" fmla="*/ 0 w 12471049"/>
              <a:gd name="connsiteY0" fmla="*/ 0 h 1384995"/>
              <a:gd name="connsiteX1" fmla="*/ 817547 w 12471049"/>
              <a:gd name="connsiteY1" fmla="*/ 0 h 1384995"/>
              <a:gd name="connsiteX2" fmla="*/ 1759804 w 12471049"/>
              <a:gd name="connsiteY2" fmla="*/ 0 h 1384995"/>
              <a:gd name="connsiteX3" fmla="*/ 2577350 w 12471049"/>
              <a:gd name="connsiteY3" fmla="*/ 0 h 1384995"/>
              <a:gd name="connsiteX4" fmla="*/ 3394897 w 12471049"/>
              <a:gd name="connsiteY4" fmla="*/ 0 h 1384995"/>
              <a:gd name="connsiteX5" fmla="*/ 3963022 w 12471049"/>
              <a:gd name="connsiteY5" fmla="*/ 0 h 1384995"/>
              <a:gd name="connsiteX6" fmla="*/ 4780569 w 12471049"/>
              <a:gd name="connsiteY6" fmla="*/ 0 h 1384995"/>
              <a:gd name="connsiteX7" fmla="*/ 5348694 w 12471049"/>
              <a:gd name="connsiteY7" fmla="*/ 0 h 1384995"/>
              <a:gd name="connsiteX8" fmla="*/ 6290951 w 12471049"/>
              <a:gd name="connsiteY8" fmla="*/ 0 h 1384995"/>
              <a:gd name="connsiteX9" fmla="*/ 7108498 w 12471049"/>
              <a:gd name="connsiteY9" fmla="*/ 0 h 1384995"/>
              <a:gd name="connsiteX10" fmla="*/ 7801334 w 12471049"/>
              <a:gd name="connsiteY10" fmla="*/ 0 h 1384995"/>
              <a:gd name="connsiteX11" fmla="*/ 8618881 w 12471049"/>
              <a:gd name="connsiteY11" fmla="*/ 0 h 1384995"/>
              <a:gd name="connsiteX12" fmla="*/ 9062296 w 12471049"/>
              <a:gd name="connsiteY12" fmla="*/ 0 h 1384995"/>
              <a:gd name="connsiteX13" fmla="*/ 9755132 w 12471049"/>
              <a:gd name="connsiteY13" fmla="*/ 0 h 1384995"/>
              <a:gd name="connsiteX14" fmla="*/ 10697389 w 12471049"/>
              <a:gd name="connsiteY14" fmla="*/ 0 h 1384995"/>
              <a:gd name="connsiteX15" fmla="*/ 11514935 w 12471049"/>
              <a:gd name="connsiteY15" fmla="*/ 0 h 1384995"/>
              <a:gd name="connsiteX16" fmla="*/ 12471049 w 12471049"/>
              <a:gd name="connsiteY16" fmla="*/ 0 h 1384995"/>
              <a:gd name="connsiteX17" fmla="*/ 12471049 w 12471049"/>
              <a:gd name="connsiteY17" fmla="*/ 706347 h 1384995"/>
              <a:gd name="connsiteX18" fmla="*/ 12471049 w 12471049"/>
              <a:gd name="connsiteY18" fmla="*/ 1384995 h 1384995"/>
              <a:gd name="connsiteX19" fmla="*/ 12027634 w 12471049"/>
              <a:gd name="connsiteY19" fmla="*/ 1384995 h 1384995"/>
              <a:gd name="connsiteX20" fmla="*/ 11459508 w 12471049"/>
              <a:gd name="connsiteY20" fmla="*/ 1384995 h 1384995"/>
              <a:gd name="connsiteX21" fmla="*/ 10641962 w 12471049"/>
              <a:gd name="connsiteY21" fmla="*/ 1384995 h 1384995"/>
              <a:gd name="connsiteX22" fmla="*/ 9949126 w 12471049"/>
              <a:gd name="connsiteY22" fmla="*/ 1384995 h 1384995"/>
              <a:gd name="connsiteX23" fmla="*/ 9630421 w 12471049"/>
              <a:gd name="connsiteY23" fmla="*/ 1384995 h 1384995"/>
              <a:gd name="connsiteX24" fmla="*/ 9062296 w 12471049"/>
              <a:gd name="connsiteY24" fmla="*/ 1384995 h 1384995"/>
              <a:gd name="connsiteX25" fmla="*/ 8244749 w 12471049"/>
              <a:gd name="connsiteY25" fmla="*/ 1384995 h 1384995"/>
              <a:gd name="connsiteX26" fmla="*/ 7427203 w 12471049"/>
              <a:gd name="connsiteY26" fmla="*/ 1384995 h 1384995"/>
              <a:gd name="connsiteX27" fmla="*/ 6983787 w 12471049"/>
              <a:gd name="connsiteY27" fmla="*/ 1384995 h 1384995"/>
              <a:gd name="connsiteX28" fmla="*/ 6166241 w 12471049"/>
              <a:gd name="connsiteY28" fmla="*/ 1384995 h 1384995"/>
              <a:gd name="connsiteX29" fmla="*/ 5847536 w 12471049"/>
              <a:gd name="connsiteY29" fmla="*/ 1384995 h 1384995"/>
              <a:gd name="connsiteX30" fmla="*/ 5279411 w 12471049"/>
              <a:gd name="connsiteY30" fmla="*/ 1384995 h 1384995"/>
              <a:gd name="connsiteX31" fmla="*/ 4586575 w 12471049"/>
              <a:gd name="connsiteY31" fmla="*/ 1384995 h 1384995"/>
              <a:gd name="connsiteX32" fmla="*/ 4267870 w 12471049"/>
              <a:gd name="connsiteY32" fmla="*/ 1384995 h 1384995"/>
              <a:gd name="connsiteX33" fmla="*/ 3699745 w 12471049"/>
              <a:gd name="connsiteY33" fmla="*/ 1384995 h 1384995"/>
              <a:gd name="connsiteX34" fmla="*/ 3381040 w 12471049"/>
              <a:gd name="connsiteY34" fmla="*/ 1384995 h 1384995"/>
              <a:gd name="connsiteX35" fmla="*/ 2563493 w 12471049"/>
              <a:gd name="connsiteY35" fmla="*/ 1384995 h 1384995"/>
              <a:gd name="connsiteX36" fmla="*/ 1995368 w 12471049"/>
              <a:gd name="connsiteY36" fmla="*/ 1384995 h 1384995"/>
              <a:gd name="connsiteX37" fmla="*/ 1551953 w 12471049"/>
              <a:gd name="connsiteY37" fmla="*/ 1384995 h 1384995"/>
              <a:gd name="connsiteX38" fmla="*/ 609696 w 12471049"/>
              <a:gd name="connsiteY38" fmla="*/ 1384995 h 1384995"/>
              <a:gd name="connsiteX39" fmla="*/ 0 w 12471049"/>
              <a:gd name="connsiteY39" fmla="*/ 1384995 h 1384995"/>
              <a:gd name="connsiteX40" fmla="*/ 0 w 12471049"/>
              <a:gd name="connsiteY40" fmla="*/ 692498 h 1384995"/>
              <a:gd name="connsiteX41" fmla="*/ 0 w 12471049"/>
              <a:gd name="connsiteY41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471049" h="1384995" fill="none" extrusionOk="0">
                <a:moveTo>
                  <a:pt x="0" y="0"/>
                </a:moveTo>
                <a:cubicBezTo>
                  <a:pt x="177778" y="-9462"/>
                  <a:pt x="579987" y="-14828"/>
                  <a:pt x="817547" y="0"/>
                </a:cubicBezTo>
                <a:cubicBezTo>
                  <a:pt x="1055107" y="14828"/>
                  <a:pt x="1493268" y="20823"/>
                  <a:pt x="1759804" y="0"/>
                </a:cubicBezTo>
                <a:cubicBezTo>
                  <a:pt x="2026340" y="-20823"/>
                  <a:pt x="2291219" y="-617"/>
                  <a:pt x="2577350" y="0"/>
                </a:cubicBezTo>
                <a:cubicBezTo>
                  <a:pt x="2863481" y="617"/>
                  <a:pt x="3053210" y="10282"/>
                  <a:pt x="3394897" y="0"/>
                </a:cubicBezTo>
                <a:cubicBezTo>
                  <a:pt x="3736584" y="-10282"/>
                  <a:pt x="3824411" y="-2967"/>
                  <a:pt x="3963022" y="0"/>
                </a:cubicBezTo>
                <a:cubicBezTo>
                  <a:pt x="4101633" y="2967"/>
                  <a:pt x="4569036" y="-15383"/>
                  <a:pt x="4780569" y="0"/>
                </a:cubicBezTo>
                <a:cubicBezTo>
                  <a:pt x="4992102" y="15383"/>
                  <a:pt x="5138969" y="16050"/>
                  <a:pt x="5348694" y="0"/>
                </a:cubicBezTo>
                <a:cubicBezTo>
                  <a:pt x="5558419" y="-16050"/>
                  <a:pt x="6037757" y="28539"/>
                  <a:pt x="6290951" y="0"/>
                </a:cubicBezTo>
                <a:cubicBezTo>
                  <a:pt x="6544145" y="-28539"/>
                  <a:pt x="6779838" y="28487"/>
                  <a:pt x="7108498" y="0"/>
                </a:cubicBezTo>
                <a:cubicBezTo>
                  <a:pt x="7437158" y="-28487"/>
                  <a:pt x="7572002" y="25412"/>
                  <a:pt x="7801334" y="0"/>
                </a:cubicBezTo>
                <a:cubicBezTo>
                  <a:pt x="8030666" y="-25412"/>
                  <a:pt x="8316853" y="-21181"/>
                  <a:pt x="8618881" y="0"/>
                </a:cubicBezTo>
                <a:cubicBezTo>
                  <a:pt x="8920909" y="21181"/>
                  <a:pt x="8919643" y="695"/>
                  <a:pt x="9062296" y="0"/>
                </a:cubicBezTo>
                <a:cubicBezTo>
                  <a:pt x="9204949" y="-695"/>
                  <a:pt x="9613765" y="12524"/>
                  <a:pt x="9755132" y="0"/>
                </a:cubicBezTo>
                <a:cubicBezTo>
                  <a:pt x="9896499" y="-12524"/>
                  <a:pt x="10263423" y="34832"/>
                  <a:pt x="10697389" y="0"/>
                </a:cubicBezTo>
                <a:cubicBezTo>
                  <a:pt x="11131355" y="-34832"/>
                  <a:pt x="11321401" y="-24022"/>
                  <a:pt x="11514935" y="0"/>
                </a:cubicBezTo>
                <a:cubicBezTo>
                  <a:pt x="11708469" y="24022"/>
                  <a:pt x="12153284" y="-11413"/>
                  <a:pt x="12471049" y="0"/>
                </a:cubicBezTo>
                <a:cubicBezTo>
                  <a:pt x="12505417" y="280111"/>
                  <a:pt x="12460111" y="422606"/>
                  <a:pt x="12471049" y="706347"/>
                </a:cubicBezTo>
                <a:cubicBezTo>
                  <a:pt x="12481987" y="990088"/>
                  <a:pt x="12488260" y="1244887"/>
                  <a:pt x="12471049" y="1384995"/>
                </a:cubicBezTo>
                <a:cubicBezTo>
                  <a:pt x="12318579" y="1385364"/>
                  <a:pt x="12164031" y="1385827"/>
                  <a:pt x="12027634" y="1384995"/>
                </a:cubicBezTo>
                <a:cubicBezTo>
                  <a:pt x="11891237" y="1384163"/>
                  <a:pt x="11627669" y="1391819"/>
                  <a:pt x="11459508" y="1384995"/>
                </a:cubicBezTo>
                <a:cubicBezTo>
                  <a:pt x="11291347" y="1378171"/>
                  <a:pt x="10963260" y="1344726"/>
                  <a:pt x="10641962" y="1384995"/>
                </a:cubicBezTo>
                <a:cubicBezTo>
                  <a:pt x="10320664" y="1425264"/>
                  <a:pt x="10087826" y="1404702"/>
                  <a:pt x="9949126" y="1384995"/>
                </a:cubicBezTo>
                <a:cubicBezTo>
                  <a:pt x="9810426" y="1365288"/>
                  <a:pt x="9747944" y="1387682"/>
                  <a:pt x="9630421" y="1384995"/>
                </a:cubicBezTo>
                <a:cubicBezTo>
                  <a:pt x="9512899" y="1382308"/>
                  <a:pt x="9189652" y="1391620"/>
                  <a:pt x="9062296" y="1384995"/>
                </a:cubicBezTo>
                <a:cubicBezTo>
                  <a:pt x="8934941" y="1378370"/>
                  <a:pt x="8577593" y="1396751"/>
                  <a:pt x="8244749" y="1384995"/>
                </a:cubicBezTo>
                <a:cubicBezTo>
                  <a:pt x="7911905" y="1373239"/>
                  <a:pt x="7775551" y="1355084"/>
                  <a:pt x="7427203" y="1384995"/>
                </a:cubicBezTo>
                <a:cubicBezTo>
                  <a:pt x="7078855" y="1414906"/>
                  <a:pt x="7107050" y="1387741"/>
                  <a:pt x="6983787" y="1384995"/>
                </a:cubicBezTo>
                <a:cubicBezTo>
                  <a:pt x="6860524" y="1382249"/>
                  <a:pt x="6404257" y="1398969"/>
                  <a:pt x="6166241" y="1384995"/>
                </a:cubicBezTo>
                <a:cubicBezTo>
                  <a:pt x="5928225" y="1371021"/>
                  <a:pt x="5974207" y="1382488"/>
                  <a:pt x="5847536" y="1384995"/>
                </a:cubicBezTo>
                <a:cubicBezTo>
                  <a:pt x="5720865" y="1387502"/>
                  <a:pt x="5450607" y="1356707"/>
                  <a:pt x="5279411" y="1384995"/>
                </a:cubicBezTo>
                <a:cubicBezTo>
                  <a:pt x="5108215" y="1413283"/>
                  <a:pt x="4764478" y="1360951"/>
                  <a:pt x="4586575" y="1384995"/>
                </a:cubicBezTo>
                <a:cubicBezTo>
                  <a:pt x="4408672" y="1409039"/>
                  <a:pt x="4358354" y="1395844"/>
                  <a:pt x="4267870" y="1384995"/>
                </a:cubicBezTo>
                <a:cubicBezTo>
                  <a:pt x="4177387" y="1374146"/>
                  <a:pt x="3917533" y="1389822"/>
                  <a:pt x="3699745" y="1384995"/>
                </a:cubicBezTo>
                <a:cubicBezTo>
                  <a:pt x="3481958" y="1380168"/>
                  <a:pt x="3523765" y="1387654"/>
                  <a:pt x="3381040" y="1384995"/>
                </a:cubicBezTo>
                <a:cubicBezTo>
                  <a:pt x="3238315" y="1382336"/>
                  <a:pt x="2787092" y="1384028"/>
                  <a:pt x="2563493" y="1384995"/>
                </a:cubicBezTo>
                <a:cubicBezTo>
                  <a:pt x="2339894" y="1385962"/>
                  <a:pt x="2115276" y="1408832"/>
                  <a:pt x="1995368" y="1384995"/>
                </a:cubicBezTo>
                <a:cubicBezTo>
                  <a:pt x="1875461" y="1361158"/>
                  <a:pt x="1678463" y="1373592"/>
                  <a:pt x="1551953" y="1384995"/>
                </a:cubicBezTo>
                <a:cubicBezTo>
                  <a:pt x="1425443" y="1396398"/>
                  <a:pt x="878925" y="1424320"/>
                  <a:pt x="609696" y="1384995"/>
                </a:cubicBezTo>
                <a:cubicBezTo>
                  <a:pt x="340467" y="1345670"/>
                  <a:pt x="292290" y="1405532"/>
                  <a:pt x="0" y="1384995"/>
                </a:cubicBezTo>
                <a:cubicBezTo>
                  <a:pt x="-9416" y="1219902"/>
                  <a:pt x="-8697" y="941881"/>
                  <a:pt x="0" y="692498"/>
                </a:cubicBezTo>
                <a:cubicBezTo>
                  <a:pt x="8697" y="443115"/>
                  <a:pt x="10790" y="222707"/>
                  <a:pt x="0" y="0"/>
                </a:cubicBezTo>
                <a:close/>
              </a:path>
              <a:path w="12471049" h="1384995" stroke="0" extrusionOk="0">
                <a:moveTo>
                  <a:pt x="0" y="0"/>
                </a:moveTo>
                <a:cubicBezTo>
                  <a:pt x="193118" y="27585"/>
                  <a:pt x="291933" y="-28072"/>
                  <a:pt x="568126" y="0"/>
                </a:cubicBezTo>
                <a:cubicBezTo>
                  <a:pt x="844319" y="28072"/>
                  <a:pt x="741519" y="6481"/>
                  <a:pt x="886830" y="0"/>
                </a:cubicBezTo>
                <a:cubicBezTo>
                  <a:pt x="1032141" y="-6481"/>
                  <a:pt x="1226254" y="-1846"/>
                  <a:pt x="1454956" y="0"/>
                </a:cubicBezTo>
                <a:cubicBezTo>
                  <a:pt x="1683658" y="1846"/>
                  <a:pt x="1991530" y="-14964"/>
                  <a:pt x="2397213" y="0"/>
                </a:cubicBezTo>
                <a:cubicBezTo>
                  <a:pt x="2802896" y="14964"/>
                  <a:pt x="2961173" y="-47077"/>
                  <a:pt x="3339470" y="0"/>
                </a:cubicBezTo>
                <a:cubicBezTo>
                  <a:pt x="3717767" y="47077"/>
                  <a:pt x="4053451" y="3708"/>
                  <a:pt x="4281727" y="0"/>
                </a:cubicBezTo>
                <a:cubicBezTo>
                  <a:pt x="4510003" y="-3708"/>
                  <a:pt x="4771824" y="26323"/>
                  <a:pt x="4974563" y="0"/>
                </a:cubicBezTo>
                <a:cubicBezTo>
                  <a:pt x="5177302" y="-26323"/>
                  <a:pt x="5161272" y="-2781"/>
                  <a:pt x="5293267" y="0"/>
                </a:cubicBezTo>
                <a:cubicBezTo>
                  <a:pt x="5425262" y="2781"/>
                  <a:pt x="5752797" y="-12342"/>
                  <a:pt x="5986104" y="0"/>
                </a:cubicBezTo>
                <a:cubicBezTo>
                  <a:pt x="6219411" y="12342"/>
                  <a:pt x="6424289" y="13700"/>
                  <a:pt x="6678940" y="0"/>
                </a:cubicBezTo>
                <a:cubicBezTo>
                  <a:pt x="6933591" y="-13700"/>
                  <a:pt x="6872316" y="-10177"/>
                  <a:pt x="6997644" y="0"/>
                </a:cubicBezTo>
                <a:cubicBezTo>
                  <a:pt x="7122972" y="10177"/>
                  <a:pt x="7391473" y="-12802"/>
                  <a:pt x="7690480" y="0"/>
                </a:cubicBezTo>
                <a:cubicBezTo>
                  <a:pt x="7989487" y="12802"/>
                  <a:pt x="7929228" y="-12961"/>
                  <a:pt x="8009185" y="0"/>
                </a:cubicBezTo>
                <a:cubicBezTo>
                  <a:pt x="8089143" y="12961"/>
                  <a:pt x="8449485" y="4011"/>
                  <a:pt x="8826731" y="0"/>
                </a:cubicBezTo>
                <a:cubicBezTo>
                  <a:pt x="9203977" y="-4011"/>
                  <a:pt x="9093486" y="-3690"/>
                  <a:pt x="9270146" y="0"/>
                </a:cubicBezTo>
                <a:cubicBezTo>
                  <a:pt x="9446807" y="3690"/>
                  <a:pt x="9805159" y="38183"/>
                  <a:pt x="10212403" y="0"/>
                </a:cubicBezTo>
                <a:cubicBezTo>
                  <a:pt x="10619647" y="-38183"/>
                  <a:pt x="10565346" y="-1113"/>
                  <a:pt x="10655819" y="0"/>
                </a:cubicBezTo>
                <a:cubicBezTo>
                  <a:pt x="10746292" y="1113"/>
                  <a:pt x="11005569" y="18584"/>
                  <a:pt x="11348655" y="0"/>
                </a:cubicBezTo>
                <a:cubicBezTo>
                  <a:pt x="11691741" y="-18584"/>
                  <a:pt x="12052184" y="-9151"/>
                  <a:pt x="12471049" y="0"/>
                </a:cubicBezTo>
                <a:cubicBezTo>
                  <a:pt x="12472757" y="291568"/>
                  <a:pt x="12500543" y="402831"/>
                  <a:pt x="12471049" y="664798"/>
                </a:cubicBezTo>
                <a:cubicBezTo>
                  <a:pt x="12441555" y="926765"/>
                  <a:pt x="12474956" y="1139135"/>
                  <a:pt x="12471049" y="1384995"/>
                </a:cubicBezTo>
                <a:cubicBezTo>
                  <a:pt x="12268635" y="1356901"/>
                  <a:pt x="11957748" y="1399217"/>
                  <a:pt x="11653502" y="1384995"/>
                </a:cubicBezTo>
                <a:cubicBezTo>
                  <a:pt x="11349256" y="1370773"/>
                  <a:pt x="11178549" y="1387413"/>
                  <a:pt x="10960666" y="1384995"/>
                </a:cubicBezTo>
                <a:cubicBezTo>
                  <a:pt x="10742783" y="1382577"/>
                  <a:pt x="10479960" y="1363637"/>
                  <a:pt x="10018409" y="1384995"/>
                </a:cubicBezTo>
                <a:cubicBezTo>
                  <a:pt x="9556858" y="1406353"/>
                  <a:pt x="9369507" y="1372654"/>
                  <a:pt x="9200863" y="1384995"/>
                </a:cubicBezTo>
                <a:cubicBezTo>
                  <a:pt x="9032219" y="1397336"/>
                  <a:pt x="8921782" y="1382616"/>
                  <a:pt x="8757448" y="1384995"/>
                </a:cubicBezTo>
                <a:cubicBezTo>
                  <a:pt x="8593114" y="1387374"/>
                  <a:pt x="8553884" y="1387002"/>
                  <a:pt x="8438743" y="1384995"/>
                </a:cubicBezTo>
                <a:cubicBezTo>
                  <a:pt x="8323602" y="1382988"/>
                  <a:pt x="7735050" y="1380332"/>
                  <a:pt x="7496486" y="1384995"/>
                </a:cubicBezTo>
                <a:cubicBezTo>
                  <a:pt x="7257922" y="1389658"/>
                  <a:pt x="6887464" y="1404298"/>
                  <a:pt x="6678940" y="1384995"/>
                </a:cubicBezTo>
                <a:cubicBezTo>
                  <a:pt x="6470416" y="1365692"/>
                  <a:pt x="6451288" y="1373310"/>
                  <a:pt x="6235525" y="1384995"/>
                </a:cubicBezTo>
                <a:cubicBezTo>
                  <a:pt x="6019763" y="1396680"/>
                  <a:pt x="5659994" y="1392218"/>
                  <a:pt x="5293267" y="1384995"/>
                </a:cubicBezTo>
                <a:cubicBezTo>
                  <a:pt x="4926540" y="1377772"/>
                  <a:pt x="4557710" y="1415082"/>
                  <a:pt x="4351010" y="1384995"/>
                </a:cubicBezTo>
                <a:cubicBezTo>
                  <a:pt x="4144310" y="1354908"/>
                  <a:pt x="4075941" y="1402503"/>
                  <a:pt x="3907595" y="1384995"/>
                </a:cubicBezTo>
                <a:cubicBezTo>
                  <a:pt x="3739249" y="1367487"/>
                  <a:pt x="3560251" y="1380065"/>
                  <a:pt x="3214759" y="1384995"/>
                </a:cubicBezTo>
                <a:cubicBezTo>
                  <a:pt x="2869267" y="1389925"/>
                  <a:pt x="2763206" y="1362437"/>
                  <a:pt x="2646634" y="1384995"/>
                </a:cubicBezTo>
                <a:cubicBezTo>
                  <a:pt x="2530063" y="1407553"/>
                  <a:pt x="2050271" y="1385414"/>
                  <a:pt x="1829087" y="1384995"/>
                </a:cubicBezTo>
                <a:cubicBezTo>
                  <a:pt x="1607903" y="1384576"/>
                  <a:pt x="1445647" y="1363193"/>
                  <a:pt x="1260962" y="1384995"/>
                </a:cubicBezTo>
                <a:cubicBezTo>
                  <a:pt x="1076278" y="1406797"/>
                  <a:pt x="1026077" y="1382361"/>
                  <a:pt x="817547" y="1384995"/>
                </a:cubicBezTo>
                <a:cubicBezTo>
                  <a:pt x="609017" y="1387629"/>
                  <a:pt x="238635" y="1374558"/>
                  <a:pt x="0" y="1384995"/>
                </a:cubicBezTo>
                <a:cubicBezTo>
                  <a:pt x="327" y="1216251"/>
                  <a:pt x="23336" y="992528"/>
                  <a:pt x="0" y="734047"/>
                </a:cubicBezTo>
                <a:cubicBezTo>
                  <a:pt x="-23336" y="475566"/>
                  <a:pt x="15792" y="170018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200692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A researcher is studying the funding levels of biotechnology startups to understand how investment is distributed in the sector. The funding amounts (in million dollars) and their frequencies are summarized below:</a:t>
            </a:r>
          </a:p>
        </p:txBody>
      </p:sp>
    </p:spTree>
    <p:extLst>
      <p:ext uri="{BB962C8B-B14F-4D97-AF65-F5344CB8AC3E}">
        <p14:creationId xmlns:p14="http://schemas.microsoft.com/office/powerpoint/2010/main" val="21442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Mathematical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E14CBA-2183-2D20-825D-59F49CE3772A}"/>
              </a:ext>
            </a:extLst>
          </p:cNvPr>
          <p:cNvSpPr txBox="1"/>
          <p:nvPr/>
        </p:nvSpPr>
        <p:spPr>
          <a:xfrm>
            <a:off x="1987262" y="2822084"/>
            <a:ext cx="10655123" cy="3595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4000" dirty="0"/>
              <a:t>To access additional mathematical problems, please refer to the PDF lecture notes &amp; Text Book.</a:t>
            </a:r>
          </a:p>
        </p:txBody>
      </p:sp>
    </p:spTree>
    <p:extLst>
      <p:ext uri="{BB962C8B-B14F-4D97-AF65-F5344CB8AC3E}">
        <p14:creationId xmlns:p14="http://schemas.microsoft.com/office/powerpoint/2010/main" val="2263355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2241-89AB-3749-37B5-D91600C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0738-B5E3-EAFC-3114-58678F03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Limitations of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Amount of details is reduced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We cannot always compute precise estimates of the data sets</a:t>
            </a:r>
          </a:p>
        </p:txBody>
      </p:sp>
    </p:spTree>
    <p:extLst>
      <p:ext uri="{BB962C8B-B14F-4D97-AF65-F5344CB8AC3E}">
        <p14:creationId xmlns:p14="http://schemas.microsoft.com/office/powerpoint/2010/main" val="403424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Graphs for Quantitative data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Graphs for Qualitative data</a:t>
            </a:r>
          </a:p>
        </p:txBody>
      </p:sp>
    </p:spTree>
    <p:extLst>
      <p:ext uri="{BB962C8B-B14F-4D97-AF65-F5344CB8AC3E}">
        <p14:creationId xmlns:p14="http://schemas.microsoft.com/office/powerpoint/2010/main" val="18419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Graphs for Quantitative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Common methods for graphically displaying quantitative data are</a:t>
            </a:r>
          </a:p>
          <a:p>
            <a:pPr algn="just"/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Histogram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Frequency polygon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Frequency curve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Ogive curve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Stem and Leaf plot</a:t>
            </a:r>
          </a:p>
        </p:txBody>
      </p:sp>
    </p:spTree>
    <p:extLst>
      <p:ext uri="{BB962C8B-B14F-4D97-AF65-F5344CB8AC3E}">
        <p14:creationId xmlns:p14="http://schemas.microsoft.com/office/powerpoint/2010/main" val="230727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 Firstly, we need to create a frame work (that is, X axis and Y axis)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Mark the distinct class boundary value in X-axis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Mark the frequencies in the Y-axis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Draw a rectangle above each class whose height equals to the frequency of that class.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Label the axis.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450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Hypothetical data set: </a:t>
            </a:r>
          </a:p>
          <a:p>
            <a:pPr marL="0" indent="0" algn="ctr">
              <a:buNone/>
            </a:pPr>
            <a:r>
              <a:rPr lang="en-US" sz="3200" dirty="0"/>
              <a:t>17, 8, 12, 19, 14, 6, 10, 15, 7, 18, 11, 16, 8</a:t>
            </a:r>
          </a:p>
          <a:p>
            <a:pPr marL="0" indent="0" algn="ctr">
              <a:buNone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frequency distribution table.</a:t>
            </a:r>
          </a:p>
          <a:p>
            <a:pPr marL="514350" indent="-514350">
              <a:buFont typeface="+mj-lt"/>
              <a:buAutoNum type="alphaLcParenR"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histogram for the data.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6207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Histogram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9104E2-BBED-D155-5D61-84B6C5432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843477"/>
              </p:ext>
            </p:extLst>
          </p:nvPr>
        </p:nvGraphicFramePr>
        <p:xfrm>
          <a:off x="312757" y="2028682"/>
          <a:ext cx="5397579" cy="506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193">
                  <a:extLst>
                    <a:ext uri="{9D8B030D-6E8A-4147-A177-3AD203B41FA5}">
                      <a16:colId xmlns:a16="http://schemas.microsoft.com/office/drawing/2014/main" val="1255119522"/>
                    </a:ext>
                  </a:extLst>
                </a:gridCol>
                <a:gridCol w="1799193">
                  <a:extLst>
                    <a:ext uri="{9D8B030D-6E8A-4147-A177-3AD203B41FA5}">
                      <a16:colId xmlns:a16="http://schemas.microsoft.com/office/drawing/2014/main" val="1242081322"/>
                    </a:ext>
                  </a:extLst>
                </a:gridCol>
                <a:gridCol w="1799193">
                  <a:extLst>
                    <a:ext uri="{9D8B030D-6E8A-4147-A177-3AD203B41FA5}">
                      <a16:colId xmlns:a16="http://schemas.microsoft.com/office/drawing/2014/main" val="4243091343"/>
                    </a:ext>
                  </a:extLst>
                </a:gridCol>
              </a:tblGrid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Tally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Frequency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3933621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||||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17014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9-13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|||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026568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13-17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|||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0366017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17-21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|||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0068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7EABB1-57B3-6810-CBE9-9967BFA3C0D5}"/>
              </a:ext>
            </a:extLst>
          </p:cNvPr>
          <p:cNvCxnSpPr>
            <a:cxnSpLocks/>
          </p:cNvCxnSpPr>
          <p:nvPr/>
        </p:nvCxnSpPr>
        <p:spPr>
          <a:xfrm>
            <a:off x="6792686" y="7053945"/>
            <a:ext cx="5654351" cy="67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806382-C13D-2676-BE25-8B9EB24E620D}"/>
              </a:ext>
            </a:extLst>
          </p:cNvPr>
          <p:cNvCxnSpPr>
            <a:cxnSpLocks/>
          </p:cNvCxnSpPr>
          <p:nvPr/>
        </p:nvCxnSpPr>
        <p:spPr>
          <a:xfrm flipV="1">
            <a:off x="6792686" y="1676400"/>
            <a:ext cx="0" cy="53775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FC3788-6A48-C2E3-BEE6-361C86BB36AC}"/>
                  </a:ext>
                </a:extLst>
              </p:cNvPr>
              <p:cNvSpPr txBox="1"/>
              <p:nvPr/>
            </p:nvSpPr>
            <p:spPr>
              <a:xfrm>
                <a:off x="12517222" y="6785968"/>
                <a:ext cx="5405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FC3788-6A48-C2E3-BEE6-361C86BB3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7222" y="6785968"/>
                <a:ext cx="54053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F7662A-608D-F6C6-98E4-04301CA30AF9}"/>
                  </a:ext>
                </a:extLst>
              </p:cNvPr>
              <p:cNvSpPr txBox="1"/>
              <p:nvPr/>
            </p:nvSpPr>
            <p:spPr>
              <a:xfrm>
                <a:off x="6532839" y="1175654"/>
                <a:ext cx="519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F7662A-608D-F6C6-98E4-04301CA30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839" y="1175654"/>
                <a:ext cx="51969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26B4DB-99D4-7228-6301-4D31B3971512}"/>
                  </a:ext>
                </a:extLst>
              </p:cNvPr>
              <p:cNvSpPr txBox="1"/>
              <p:nvPr/>
            </p:nvSpPr>
            <p:spPr>
              <a:xfrm>
                <a:off x="6327366" y="6935832"/>
                <a:ext cx="5068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26B4DB-99D4-7228-6301-4D31B3971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366" y="6935832"/>
                <a:ext cx="50686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eft Bracket 15">
            <a:extLst>
              <a:ext uri="{FF2B5EF4-FFF2-40B4-BE49-F238E27FC236}">
                <a16:creationId xmlns:a16="http://schemas.microsoft.com/office/drawing/2014/main" id="{4218DD50-F83D-7ED3-7ED1-D814557393B2}"/>
              </a:ext>
            </a:extLst>
          </p:cNvPr>
          <p:cNvSpPr/>
          <p:nvPr/>
        </p:nvSpPr>
        <p:spPr>
          <a:xfrm rot="5400000">
            <a:off x="7129913" y="6723442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BDF55810-5958-1652-1416-9C1293F57FD6}"/>
              </a:ext>
            </a:extLst>
          </p:cNvPr>
          <p:cNvSpPr/>
          <p:nvPr/>
        </p:nvSpPr>
        <p:spPr>
          <a:xfrm rot="5400000">
            <a:off x="8077917" y="6710350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E269A03A-9768-0703-D9ED-BA2EEAC18C4D}"/>
              </a:ext>
            </a:extLst>
          </p:cNvPr>
          <p:cNvSpPr/>
          <p:nvPr/>
        </p:nvSpPr>
        <p:spPr>
          <a:xfrm rot="5400000">
            <a:off x="9025921" y="6710705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294B4656-8A43-470E-52A2-E07BC5173D23}"/>
              </a:ext>
            </a:extLst>
          </p:cNvPr>
          <p:cNvSpPr/>
          <p:nvPr/>
        </p:nvSpPr>
        <p:spPr>
          <a:xfrm rot="5400000">
            <a:off x="9958850" y="6723440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8B15CAED-D9BB-D16C-36B2-AD1BC1E5241C}"/>
              </a:ext>
            </a:extLst>
          </p:cNvPr>
          <p:cNvSpPr/>
          <p:nvPr/>
        </p:nvSpPr>
        <p:spPr>
          <a:xfrm rot="5400000">
            <a:off x="10891779" y="6716717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9DCC1E-B726-2AD2-5CBE-4A52F94DC3C8}"/>
              </a:ext>
            </a:extLst>
          </p:cNvPr>
          <p:cNvSpPr txBox="1"/>
          <p:nvPr/>
        </p:nvSpPr>
        <p:spPr>
          <a:xfrm>
            <a:off x="7565324" y="7266298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83915-F125-6BED-0167-CF94BEBA148B}"/>
              </a:ext>
            </a:extLst>
          </p:cNvPr>
          <p:cNvSpPr txBox="1"/>
          <p:nvPr/>
        </p:nvSpPr>
        <p:spPr>
          <a:xfrm>
            <a:off x="8501949" y="7266298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6CFD7-505D-1E95-8BE3-2482F293E9BD}"/>
              </a:ext>
            </a:extLst>
          </p:cNvPr>
          <p:cNvSpPr txBox="1"/>
          <p:nvPr/>
        </p:nvSpPr>
        <p:spPr>
          <a:xfrm>
            <a:off x="9363224" y="7227423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269EAB-F680-65C6-5935-785E78BEADDB}"/>
              </a:ext>
            </a:extLst>
          </p:cNvPr>
          <p:cNvSpPr txBox="1"/>
          <p:nvPr/>
        </p:nvSpPr>
        <p:spPr>
          <a:xfrm>
            <a:off x="10281078" y="7246170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36483E-B17B-F1EB-89BB-B4AA2D142F93}"/>
              </a:ext>
            </a:extLst>
          </p:cNvPr>
          <p:cNvSpPr txBox="1"/>
          <p:nvPr/>
        </p:nvSpPr>
        <p:spPr>
          <a:xfrm>
            <a:off x="11233596" y="7247276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D5DE4039-CDF0-6CCA-2BB1-690745009CF3}"/>
              </a:ext>
            </a:extLst>
          </p:cNvPr>
          <p:cNvSpPr/>
          <p:nvPr/>
        </p:nvSpPr>
        <p:spPr>
          <a:xfrm rot="10800000">
            <a:off x="6514178" y="6094924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ket 27">
            <a:extLst>
              <a:ext uri="{FF2B5EF4-FFF2-40B4-BE49-F238E27FC236}">
                <a16:creationId xmlns:a16="http://schemas.microsoft.com/office/drawing/2014/main" id="{AFAC80BA-64A5-20C7-1848-E0C9B3B055A9}"/>
              </a:ext>
            </a:extLst>
          </p:cNvPr>
          <p:cNvSpPr/>
          <p:nvPr/>
        </p:nvSpPr>
        <p:spPr>
          <a:xfrm rot="10800000">
            <a:off x="6516632" y="5147840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ket 28">
            <a:extLst>
              <a:ext uri="{FF2B5EF4-FFF2-40B4-BE49-F238E27FC236}">
                <a16:creationId xmlns:a16="http://schemas.microsoft.com/office/drawing/2014/main" id="{A79F7C22-FD0C-0911-63F9-69EFC18567BD}"/>
              </a:ext>
            </a:extLst>
          </p:cNvPr>
          <p:cNvSpPr/>
          <p:nvPr/>
        </p:nvSpPr>
        <p:spPr>
          <a:xfrm rot="10800000">
            <a:off x="6516632" y="4199834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ket 29">
            <a:extLst>
              <a:ext uri="{FF2B5EF4-FFF2-40B4-BE49-F238E27FC236}">
                <a16:creationId xmlns:a16="http://schemas.microsoft.com/office/drawing/2014/main" id="{5CFABF95-D938-B5DC-0255-E562014E014C}"/>
              </a:ext>
            </a:extLst>
          </p:cNvPr>
          <p:cNvSpPr/>
          <p:nvPr/>
        </p:nvSpPr>
        <p:spPr>
          <a:xfrm rot="10800000">
            <a:off x="6498945" y="3251828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ket 30">
            <a:extLst>
              <a:ext uri="{FF2B5EF4-FFF2-40B4-BE49-F238E27FC236}">
                <a16:creationId xmlns:a16="http://schemas.microsoft.com/office/drawing/2014/main" id="{C7BDD491-F230-0EA2-C2F9-2837C6742EA3}"/>
              </a:ext>
            </a:extLst>
          </p:cNvPr>
          <p:cNvSpPr/>
          <p:nvPr/>
        </p:nvSpPr>
        <p:spPr>
          <a:xfrm rot="10800000">
            <a:off x="6513695" y="2303056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892DDC-D7CC-326F-AA1B-75E4B07D1B6E}"/>
              </a:ext>
            </a:extLst>
          </p:cNvPr>
          <p:cNvSpPr txBox="1"/>
          <p:nvPr/>
        </p:nvSpPr>
        <p:spPr>
          <a:xfrm>
            <a:off x="6194220" y="5853075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192C79-44C9-0B87-8B47-DCDE58ABCDC3}"/>
              </a:ext>
            </a:extLst>
          </p:cNvPr>
          <p:cNvSpPr txBox="1"/>
          <p:nvPr/>
        </p:nvSpPr>
        <p:spPr>
          <a:xfrm>
            <a:off x="6159502" y="4923487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D364DE-0BA2-02C5-8C0F-6FBC938A9E86}"/>
              </a:ext>
            </a:extLst>
          </p:cNvPr>
          <p:cNvSpPr txBox="1"/>
          <p:nvPr/>
        </p:nvSpPr>
        <p:spPr>
          <a:xfrm>
            <a:off x="6165100" y="3931606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BB6918-97FA-0A80-D0A9-1BA8A846F1D2}"/>
              </a:ext>
            </a:extLst>
          </p:cNvPr>
          <p:cNvSpPr txBox="1"/>
          <p:nvPr/>
        </p:nvSpPr>
        <p:spPr>
          <a:xfrm>
            <a:off x="6167033" y="3020228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D12E80-EC6E-FB28-B5B2-CF46B7DE785E}"/>
              </a:ext>
            </a:extLst>
          </p:cNvPr>
          <p:cNvSpPr txBox="1"/>
          <p:nvPr/>
        </p:nvSpPr>
        <p:spPr>
          <a:xfrm>
            <a:off x="6152020" y="2034827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B87FE3-A642-B30C-A454-CCB5B14EDECC}"/>
              </a:ext>
            </a:extLst>
          </p:cNvPr>
          <p:cNvSpPr/>
          <p:nvPr/>
        </p:nvSpPr>
        <p:spPr>
          <a:xfrm>
            <a:off x="7743195" y="3251059"/>
            <a:ext cx="960572" cy="3801965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06AB21-F876-F1BA-473F-678E602B6CA0}"/>
              </a:ext>
            </a:extLst>
          </p:cNvPr>
          <p:cNvSpPr/>
          <p:nvPr/>
        </p:nvSpPr>
        <p:spPr>
          <a:xfrm>
            <a:off x="8699626" y="4199832"/>
            <a:ext cx="960572" cy="28540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C3EB00-AA54-0D1E-92C8-825FB843B3C3}"/>
              </a:ext>
            </a:extLst>
          </p:cNvPr>
          <p:cNvSpPr/>
          <p:nvPr/>
        </p:nvSpPr>
        <p:spPr>
          <a:xfrm>
            <a:off x="9637396" y="4204904"/>
            <a:ext cx="932230" cy="28540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68FA07-1354-0719-C9CA-2AA5DBC76588}"/>
              </a:ext>
            </a:extLst>
          </p:cNvPr>
          <p:cNvSpPr/>
          <p:nvPr/>
        </p:nvSpPr>
        <p:spPr>
          <a:xfrm>
            <a:off x="10566040" y="4204903"/>
            <a:ext cx="897939" cy="285402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47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Frequency Polygon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Firstly, we need to create a frame work (that is, X axis and Y axis)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Mark the distinct class mid value in X-axis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Mark the frequencies in the Y-axis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Plot a point above each mid value at the height equal to the frequency of that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Label the axis.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9216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1870</TotalTime>
  <Words>1007</Words>
  <Application>Microsoft Office PowerPoint</Application>
  <PresentationFormat>Custom</PresentationFormat>
  <Paragraphs>315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Cambria Math</vt:lpstr>
      <vt:lpstr>Georgia</vt:lpstr>
      <vt:lpstr>Trebuchet MS</vt:lpstr>
      <vt:lpstr>Wingdings</vt:lpstr>
      <vt:lpstr>Wood Type</vt:lpstr>
      <vt:lpstr>Data Presentations (2)</vt:lpstr>
      <vt:lpstr>Important of graphs</vt:lpstr>
      <vt:lpstr>Limitations of graphs</vt:lpstr>
      <vt:lpstr>Types of Graphs</vt:lpstr>
      <vt:lpstr>Graphs for Quantitative</vt:lpstr>
      <vt:lpstr>Histogram</vt:lpstr>
      <vt:lpstr>Histogram</vt:lpstr>
      <vt:lpstr>Histogram</vt:lpstr>
      <vt:lpstr>Frequency Polygon</vt:lpstr>
      <vt:lpstr>Frequency Polygon</vt:lpstr>
      <vt:lpstr>Frequency Polygon</vt:lpstr>
      <vt:lpstr>Some points</vt:lpstr>
      <vt:lpstr>Class work</vt:lpstr>
      <vt:lpstr>Ogive Curve</vt:lpstr>
      <vt:lpstr>Ogive Curve</vt:lpstr>
      <vt:lpstr>Ogive Curve</vt:lpstr>
      <vt:lpstr>Stem and Leaf plot</vt:lpstr>
      <vt:lpstr>Stem and Leaf</vt:lpstr>
      <vt:lpstr>Graphs for Qualitative</vt:lpstr>
      <vt:lpstr>Bar Chart</vt:lpstr>
      <vt:lpstr>Pie Chart</vt:lpstr>
      <vt:lpstr>Self Practice!!!</vt:lpstr>
      <vt:lpstr>Bar chart vs Histogram</vt:lpstr>
      <vt:lpstr>Self Practice!!!</vt:lpstr>
      <vt:lpstr>Self Practice!!!</vt:lpstr>
      <vt:lpstr>Mathematical exercise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1055</cp:revision>
  <dcterms:created xsi:type="dcterms:W3CDTF">2023-10-05T14:06:45Z</dcterms:created>
  <dcterms:modified xsi:type="dcterms:W3CDTF">2025-02-08T10:56:10Z</dcterms:modified>
</cp:coreProperties>
</file>