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7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365" r:id="rId4"/>
    <p:sldId id="388" r:id="rId5"/>
    <p:sldId id="366" r:id="rId6"/>
    <p:sldId id="392" r:id="rId7"/>
    <p:sldId id="417" r:id="rId8"/>
    <p:sldId id="398" r:id="rId9"/>
    <p:sldId id="370" r:id="rId10"/>
    <p:sldId id="400" r:id="rId11"/>
    <p:sldId id="373" r:id="rId12"/>
    <p:sldId id="374" r:id="rId13"/>
    <p:sldId id="372" r:id="rId14"/>
    <p:sldId id="375" r:id="rId15"/>
    <p:sldId id="418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401" r:id="rId29"/>
    <p:sldId id="402" r:id="rId30"/>
    <p:sldId id="403" r:id="rId31"/>
    <p:sldId id="404" r:id="rId32"/>
    <p:sldId id="411" r:id="rId33"/>
    <p:sldId id="406" r:id="rId34"/>
    <p:sldId id="407" r:id="rId35"/>
    <p:sldId id="409" r:id="rId36"/>
    <p:sldId id="410" r:id="rId37"/>
    <p:sldId id="412" r:id="rId38"/>
    <p:sldId id="414" r:id="rId39"/>
    <p:sldId id="413" r:id="rId40"/>
    <p:sldId id="415" r:id="rId41"/>
    <p:sldId id="416" r:id="rId42"/>
    <p:sldId id="405" r:id="rId43"/>
    <p:sldId id="363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mc:AlternateContent xmlns:mc="http://schemas.openxmlformats.org/markup-compatibility/2006" xmlns:a14="http://schemas.microsoft.com/office/drawing/2010/main">
      <mc:Choice Requires="a14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i="1" dirty="0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3F4618D9-D957-44B8-A4F3-A05D43C1D0EA}">
          <dgm:prSet phldrT="[Text]" custT="1"/>
          <dgm:spPr/>
          <dgm:t>
            <a:bodyPr/>
            <a:lstStyle/>
            <a:p>
              <a:r>
                <a:rPr lang="en-US" sz="3200" dirty="0"/>
                <a:t>Union of events </a:t>
              </a:r>
              <a:r>
                <a:rPr lang="en-US" sz="3200" i="0" dirty="0">
                  <a:latin typeface="Cambria Math" panose="02040503050406030204" pitchFamily="18" charset="0"/>
                </a:rPr>
                <a:t>(</a:t>
              </a:r>
              <a:r>
                <a:rPr lang="en-US" sz="3200" b="0" i="0" dirty="0">
                  <a:latin typeface="Cambria Math" panose="02040503050406030204" pitchFamily="18" charset="0"/>
                </a:rPr>
                <a:t>𝐴∪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14:m>
                <m:oMath xmlns:m="http://schemas.openxmlformats.org/officeDocument/2006/math">
                  <m: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(</m:t>
                  </m:r>
                  <m:r>
                    <m:rPr>
                      <m:sty m:val="p"/>
                    </m:rPr>
                    <a:rPr lang="en-US" sz="3200" b="0" i="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A</m:t>
                  </m:r>
                  <m:r>
                    <a:rPr lang="en-US" sz="32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∩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  <m:r>
                    <a:rPr lang="en-US" sz="3200" b="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)</m:t>
                  </m:r>
                </m:oMath>
              </a14:m>
              <a:endParaRPr lang="en-US" sz="3200" dirty="0"/>
            </a:p>
          </dgm:t>
        </dgm:pt>
      </mc:Choice>
      <mc:Fallback xmlns="">
        <dgm:pt modelId="{529536DC-98C2-45CB-BA7D-043C33F66E05}">
          <dgm:prSet phldrT="[Text]" custT="1"/>
          <dgm:spPr/>
          <dgm:t>
            <a:bodyPr/>
            <a:lstStyle/>
            <a:p>
              <a:r>
                <a:rPr lang="en-US" sz="3200" dirty="0"/>
                <a:t>Intersection of events 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(A</a:t>
              </a:r>
              <a:r>
                <a:rPr lang="en-US" sz="320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∩</a:t>
              </a:r>
              <a:r>
                <a:rPr lang="en-US" sz="3200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𝐵)</a:t>
              </a:r>
              <a:endParaRPr lang="en-US" sz="3200" dirty="0"/>
            </a:p>
          </dgm:t>
        </dgm:pt>
      </mc:Fallback>
    </mc:AlternateConten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mc:AlternateContent xmlns:mc="http://schemas.openxmlformats.org/markup-compatibility/2006" xmlns:a14="http://schemas.microsoft.com/office/drawing/2010/main">
      <mc:Choice Requires="a14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14:m>
                <m:oMath xmlns:m="http://schemas.openxmlformats.org/officeDocument/2006/math">
                  <m:d>
                    <m:dPr>
                      <m:ctrlPr>
                        <a:rPr lang="en-US" sz="32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′</m:t>
                      </m:r>
                    </m:e>
                  </m:d>
                </m:oMath>
              </a14:m>
              <a:endParaRPr lang="en-US" sz="3200" dirty="0"/>
            </a:p>
          </dgm:t>
        </dgm:pt>
      </mc:Choice>
      <mc:Fallback xmlns="">
        <dgm:pt modelId="{AA0CAB0E-888E-444F-9B80-3EC799E8C529}">
          <dgm:prSet phldrT="[Text]" custT="1"/>
          <dgm:spPr/>
          <dgm:t>
            <a:bodyPr/>
            <a:lstStyle/>
            <a:p>
              <a:r>
                <a:rPr lang="en-US" sz="3200" dirty="0"/>
                <a:t>Complement of an event </a:t>
              </a:r>
              <a:r>
                <a:rPr lang="en-US" sz="3200" b="0" i="0">
                  <a:latin typeface="Cambria Math" panose="02040503050406030204" pitchFamily="18" charset="0"/>
                </a:rPr>
                <a:t>(𝐴 ̅  𝑜𝑟 𝐴′)</a:t>
              </a:r>
              <a:endParaRPr lang="en-US" sz="3200" dirty="0"/>
            </a:p>
          </dgm:t>
        </dgm:pt>
      </mc:Fallback>
    </mc:AlternateConten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1E75EC-2EB3-4EDD-9507-5303E4ADEBBD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9CD7AB9E-4264-4085-AC42-98D99F0231BA}">
      <dgm:prSet phldrT="[Text]" custT="1"/>
      <dgm:spPr/>
      <dgm:t>
        <a:bodyPr/>
        <a:lstStyle/>
        <a:p>
          <a:r>
            <a:rPr lang="en-US" sz="3200" dirty="0"/>
            <a:t>Classical</a:t>
          </a:r>
        </a:p>
      </dgm:t>
    </dgm:pt>
    <dgm:pt modelId="{5959CE1C-AB32-47BB-A6CE-5E25D4615E91}" type="parTrans" cxnId="{3F2FEAF3-BBA4-4088-B2E5-4C9D93DED278}">
      <dgm:prSet/>
      <dgm:spPr/>
      <dgm:t>
        <a:bodyPr/>
        <a:lstStyle/>
        <a:p>
          <a:endParaRPr lang="en-US" sz="3200"/>
        </a:p>
      </dgm:t>
    </dgm:pt>
    <dgm:pt modelId="{73ED69FF-DE44-4F50-ACB7-C1FFC040D6CE}" type="sibTrans" cxnId="{3F2FEAF3-BBA4-4088-B2E5-4C9D93DED278}">
      <dgm:prSet/>
      <dgm:spPr/>
      <dgm:t>
        <a:bodyPr/>
        <a:lstStyle/>
        <a:p>
          <a:endParaRPr lang="en-US" sz="3200"/>
        </a:p>
      </dgm:t>
    </dgm:pt>
    <dgm:pt modelId="{53552646-3A36-47CD-B62B-BE0F18767A72}">
      <dgm:prSet phldrT="[Text]" custT="1"/>
      <dgm:spPr/>
      <dgm:t>
        <a:bodyPr/>
        <a:lstStyle/>
        <a:p>
          <a:r>
            <a:rPr lang="en-US" sz="3200" dirty="0"/>
            <a:t>Frequency</a:t>
          </a:r>
        </a:p>
      </dgm:t>
    </dgm:pt>
    <dgm:pt modelId="{FF04FEE8-ED37-41B5-8E77-3E2F5D04B589}" type="parTrans" cxnId="{6C524D89-0335-4849-8CAB-C93C07D1319B}">
      <dgm:prSet/>
      <dgm:spPr/>
      <dgm:t>
        <a:bodyPr/>
        <a:lstStyle/>
        <a:p>
          <a:endParaRPr lang="en-US" sz="3200"/>
        </a:p>
      </dgm:t>
    </dgm:pt>
    <dgm:pt modelId="{04F4A5AA-9CF5-49AE-9DDD-B84C5C52511B}" type="sibTrans" cxnId="{6C524D89-0335-4849-8CAB-C93C07D1319B}">
      <dgm:prSet/>
      <dgm:spPr/>
      <dgm:t>
        <a:bodyPr/>
        <a:lstStyle/>
        <a:p>
          <a:endParaRPr lang="en-US" sz="3200"/>
        </a:p>
      </dgm:t>
    </dgm:pt>
    <dgm:pt modelId="{9A7A622C-4C5F-4620-9BBF-F586471FC68F}">
      <dgm:prSet phldrT="[Text]" custT="1"/>
      <dgm:spPr/>
      <dgm:t>
        <a:bodyPr/>
        <a:lstStyle/>
        <a:p>
          <a:r>
            <a:rPr lang="en-US" sz="3200" dirty="0"/>
            <a:t>Subjective</a:t>
          </a:r>
        </a:p>
      </dgm:t>
    </dgm:pt>
    <dgm:pt modelId="{36AAD412-E852-487D-8AF8-E7B033045B06}" type="parTrans" cxnId="{53546702-C038-4C0D-8C96-7E9890EBCAC7}">
      <dgm:prSet/>
      <dgm:spPr/>
      <dgm:t>
        <a:bodyPr/>
        <a:lstStyle/>
        <a:p>
          <a:endParaRPr lang="en-US" sz="3200"/>
        </a:p>
      </dgm:t>
    </dgm:pt>
    <dgm:pt modelId="{A485FF42-2B97-4AA9-B196-3383A12C16AA}" type="sibTrans" cxnId="{53546702-C038-4C0D-8C96-7E9890EBCAC7}">
      <dgm:prSet/>
      <dgm:spPr/>
      <dgm:t>
        <a:bodyPr/>
        <a:lstStyle/>
        <a:p>
          <a:endParaRPr lang="en-US" sz="3200"/>
        </a:p>
      </dgm:t>
    </dgm:pt>
    <dgm:pt modelId="{D39D6917-D708-4293-B6EC-8D570DA6949A}" type="pres">
      <dgm:prSet presAssocID="{111E75EC-2EB3-4EDD-9507-5303E4ADEBBD}" presName="Name0" presStyleCnt="0">
        <dgm:presLayoutVars>
          <dgm:resizeHandles/>
        </dgm:presLayoutVars>
      </dgm:prSet>
      <dgm:spPr/>
    </dgm:pt>
    <dgm:pt modelId="{3F7AED20-953C-432F-9576-6DDBBEB9509D}" type="pres">
      <dgm:prSet presAssocID="{9CD7AB9E-4264-4085-AC42-98D99F0231BA}" presName="text" presStyleLbl="node1" presStyleIdx="0" presStyleCnt="3" custScaleX="116986">
        <dgm:presLayoutVars>
          <dgm:bulletEnabled val="1"/>
        </dgm:presLayoutVars>
      </dgm:prSet>
      <dgm:spPr/>
    </dgm:pt>
    <dgm:pt modelId="{3F4958D3-C243-4E18-BF2B-A6AF45E1E942}" type="pres">
      <dgm:prSet presAssocID="{73ED69FF-DE44-4F50-ACB7-C1FFC040D6CE}" presName="space" presStyleCnt="0"/>
      <dgm:spPr/>
    </dgm:pt>
    <dgm:pt modelId="{9778FE3E-85D1-4EBF-A1C3-E3407ADAE200}" type="pres">
      <dgm:prSet presAssocID="{53552646-3A36-47CD-B62B-BE0F18767A72}" presName="text" presStyleLbl="node1" presStyleIdx="1" presStyleCnt="3" custScaleX="100951">
        <dgm:presLayoutVars>
          <dgm:bulletEnabled val="1"/>
        </dgm:presLayoutVars>
      </dgm:prSet>
      <dgm:spPr/>
    </dgm:pt>
    <dgm:pt modelId="{77E2BB9C-E698-42EC-8E75-9E9D139E8B90}" type="pres">
      <dgm:prSet presAssocID="{04F4A5AA-9CF5-49AE-9DDD-B84C5C52511B}" presName="space" presStyleCnt="0"/>
      <dgm:spPr/>
    </dgm:pt>
    <dgm:pt modelId="{FEB8AE1A-7817-4212-A49A-DE547FB0F8D0}" type="pres">
      <dgm:prSet presAssocID="{9A7A622C-4C5F-4620-9BBF-F586471FC68F}" presName="text" presStyleLbl="node1" presStyleIdx="2" presStyleCnt="3">
        <dgm:presLayoutVars>
          <dgm:bulletEnabled val="1"/>
        </dgm:presLayoutVars>
      </dgm:prSet>
      <dgm:spPr/>
    </dgm:pt>
  </dgm:ptLst>
  <dgm:cxnLst>
    <dgm:cxn modelId="{53546702-C038-4C0D-8C96-7E9890EBCAC7}" srcId="{111E75EC-2EB3-4EDD-9507-5303E4ADEBBD}" destId="{9A7A622C-4C5F-4620-9BBF-F586471FC68F}" srcOrd="2" destOrd="0" parTransId="{36AAD412-E852-487D-8AF8-E7B033045B06}" sibTransId="{A485FF42-2B97-4AA9-B196-3383A12C16AA}"/>
    <dgm:cxn modelId="{C6EB6C0F-B218-4BB3-A807-166FCAD7FC8A}" type="presOf" srcId="{111E75EC-2EB3-4EDD-9507-5303E4ADEBBD}" destId="{D39D6917-D708-4293-B6EC-8D570DA6949A}" srcOrd="0" destOrd="0" presId="urn:diagrams.loki3.com/VaryingWidthList"/>
    <dgm:cxn modelId="{6C524D89-0335-4849-8CAB-C93C07D1319B}" srcId="{111E75EC-2EB3-4EDD-9507-5303E4ADEBBD}" destId="{53552646-3A36-47CD-B62B-BE0F18767A72}" srcOrd="1" destOrd="0" parTransId="{FF04FEE8-ED37-41B5-8E77-3E2F5D04B589}" sibTransId="{04F4A5AA-9CF5-49AE-9DDD-B84C5C52511B}"/>
    <dgm:cxn modelId="{88DA859E-F031-4D2C-BA20-40B8BDC7968C}" type="presOf" srcId="{9A7A622C-4C5F-4620-9BBF-F586471FC68F}" destId="{FEB8AE1A-7817-4212-A49A-DE547FB0F8D0}" srcOrd="0" destOrd="0" presId="urn:diagrams.loki3.com/VaryingWidthList"/>
    <dgm:cxn modelId="{33A1DAAF-495A-460A-84BF-967B798FC563}" type="presOf" srcId="{9CD7AB9E-4264-4085-AC42-98D99F0231BA}" destId="{3F7AED20-953C-432F-9576-6DDBBEB9509D}" srcOrd="0" destOrd="0" presId="urn:diagrams.loki3.com/VaryingWidthList"/>
    <dgm:cxn modelId="{D73379B1-7AA4-48D2-86B5-789D4983A56F}" type="presOf" srcId="{53552646-3A36-47CD-B62B-BE0F18767A72}" destId="{9778FE3E-85D1-4EBF-A1C3-E3407ADAE200}" srcOrd="0" destOrd="0" presId="urn:diagrams.loki3.com/VaryingWidthList"/>
    <dgm:cxn modelId="{3F2FEAF3-BBA4-4088-B2E5-4C9D93DED278}" srcId="{111E75EC-2EB3-4EDD-9507-5303E4ADEBBD}" destId="{9CD7AB9E-4264-4085-AC42-98D99F0231BA}" srcOrd="0" destOrd="0" parTransId="{5959CE1C-AB32-47BB-A6CE-5E25D4615E91}" sibTransId="{73ED69FF-DE44-4F50-ACB7-C1FFC040D6CE}"/>
    <dgm:cxn modelId="{E22967D7-D33C-4EBA-85AF-AA31861FC80D}" type="presParOf" srcId="{D39D6917-D708-4293-B6EC-8D570DA6949A}" destId="{3F7AED20-953C-432F-9576-6DDBBEB9509D}" srcOrd="0" destOrd="0" presId="urn:diagrams.loki3.com/VaryingWidthList"/>
    <dgm:cxn modelId="{D7CE23BB-65EB-45BD-A299-3EA022B4ED6C}" type="presParOf" srcId="{D39D6917-D708-4293-B6EC-8D570DA6949A}" destId="{3F4958D3-C243-4E18-BF2B-A6AF45E1E942}" srcOrd="1" destOrd="0" presId="urn:diagrams.loki3.com/VaryingWidthList"/>
    <dgm:cxn modelId="{40C47347-847E-4937-9B09-4C1974F60555}" type="presParOf" srcId="{D39D6917-D708-4293-B6EC-8D570DA6949A}" destId="{9778FE3E-85D1-4EBF-A1C3-E3407ADAE200}" srcOrd="2" destOrd="0" presId="urn:diagrams.loki3.com/VaryingWidthList"/>
    <dgm:cxn modelId="{73752C08-50BC-4289-90F5-FAAFE838708B}" type="presParOf" srcId="{D39D6917-D708-4293-B6EC-8D570DA6949A}" destId="{77E2BB9C-E698-42EC-8E75-9E9D139E8B90}" srcOrd="3" destOrd="0" presId="urn:diagrams.loki3.com/VaryingWidthList"/>
    <dgm:cxn modelId="{F72A4A5E-F5AE-47D8-A866-05EEAA0FA694}" type="presParOf" srcId="{D39D6917-D708-4293-B6EC-8D570DA6949A}" destId="{FEB8AE1A-7817-4212-A49A-DE547FB0F8D0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74AD4C5-E811-428E-A6CB-775384264DF1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3F4618D9-D957-44B8-A4F3-A05D43C1D0EA}">
      <dgm:prSet phldrT="[Text]" custT="1"/>
      <dgm:spPr>
        <a:blipFill>
          <a:blip xmlns:r="http://schemas.openxmlformats.org/officeDocument/2006/relationships" r:embed="rId1"/>
          <a:stretch>
            <a:fillRect t="-3261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F175A1B-99E0-43A4-9EE8-989264097FEB}" type="parTrans" cxnId="{9DB9F822-5868-4684-A2BE-1AB324963681}">
      <dgm:prSet/>
      <dgm:spPr/>
      <dgm:t>
        <a:bodyPr/>
        <a:lstStyle/>
        <a:p>
          <a:endParaRPr lang="en-US" sz="3200"/>
        </a:p>
      </dgm:t>
    </dgm:pt>
    <dgm:pt modelId="{EBECCB1C-DE79-4892-938D-478241076369}" type="sibTrans" cxnId="{9DB9F822-5868-4684-A2BE-1AB324963681}">
      <dgm:prSet/>
      <dgm:spPr/>
      <dgm:t>
        <a:bodyPr/>
        <a:lstStyle/>
        <a:p>
          <a:endParaRPr lang="en-US" sz="3200"/>
        </a:p>
      </dgm:t>
    </dgm:pt>
    <dgm:pt modelId="{529536DC-98C2-45CB-BA7D-043C33F66E05}">
      <dgm:prSet phldrT="[Text]" custT="1"/>
      <dgm:spPr>
        <a:blipFill>
          <a:blip xmlns:r="http://schemas.openxmlformats.org/officeDocument/2006/relationships" r:embed="rId2"/>
          <a:stretch>
            <a:fillRect t="-3261" b="-9239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9F7F32C-F67B-4143-ACDA-3ED808BDA1E8}" type="parTrans" cxnId="{873B3504-BC5B-4960-BC54-95A93B039FCF}">
      <dgm:prSet/>
      <dgm:spPr/>
      <dgm:t>
        <a:bodyPr/>
        <a:lstStyle/>
        <a:p>
          <a:endParaRPr lang="en-US" sz="3200"/>
        </a:p>
      </dgm:t>
    </dgm:pt>
    <dgm:pt modelId="{B0B0D3B2-6A5C-4A5E-90DB-7F87E830EC48}" type="sibTrans" cxnId="{873B3504-BC5B-4960-BC54-95A93B039FCF}">
      <dgm:prSet/>
      <dgm:spPr/>
      <dgm:t>
        <a:bodyPr/>
        <a:lstStyle/>
        <a:p>
          <a:endParaRPr lang="en-US" sz="3200"/>
        </a:p>
      </dgm:t>
    </dgm:pt>
    <dgm:pt modelId="{AA0CAB0E-888E-444F-9B80-3EC799E8C529}">
      <dgm:prSet phldrT="[Text]" custT="1"/>
      <dgm:spPr>
        <a:blipFill>
          <a:blip xmlns:r="http://schemas.openxmlformats.org/officeDocument/2006/relationships" r:embed="rId3"/>
          <a:stretch>
            <a:fillRect l="-1637" t="-3825" r="-4746" b="-1038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4F969AFB-30CC-4103-8205-CD4C6806623B}" type="parTrans" cxnId="{E344891F-AA0E-48FA-A3CD-C2BCE11727BB}">
      <dgm:prSet/>
      <dgm:spPr/>
      <dgm:t>
        <a:bodyPr/>
        <a:lstStyle/>
        <a:p>
          <a:endParaRPr lang="en-US" sz="3200"/>
        </a:p>
      </dgm:t>
    </dgm:pt>
    <dgm:pt modelId="{A4321CD5-F321-45F6-8C60-C9CBCDE000B3}" type="sibTrans" cxnId="{E344891F-AA0E-48FA-A3CD-C2BCE11727BB}">
      <dgm:prSet/>
      <dgm:spPr/>
      <dgm:t>
        <a:bodyPr/>
        <a:lstStyle/>
        <a:p>
          <a:endParaRPr lang="en-US" sz="3200"/>
        </a:p>
      </dgm:t>
    </dgm:pt>
    <dgm:pt modelId="{44F93FB0-5491-425F-A48E-EF8BAD7D2383}">
      <dgm:prSet phldrT="[Text]" custT="1"/>
      <dgm:spPr/>
      <dgm:t>
        <a:bodyPr/>
        <a:lstStyle/>
        <a:p>
          <a:r>
            <a:rPr lang="en-US" sz="3200" dirty="0"/>
            <a:t>Exclusive</a:t>
          </a:r>
          <a:r>
            <a:rPr lang="en-US" sz="3200" baseline="0" dirty="0"/>
            <a:t> event</a:t>
          </a:r>
          <a:endParaRPr lang="en-US" sz="3200" dirty="0"/>
        </a:p>
      </dgm:t>
    </dgm:pt>
    <dgm:pt modelId="{A98B93F3-CE71-46ED-BB48-50651F6739C4}" type="parTrans" cxnId="{6C9224C8-22E0-4E15-8777-66D93021126F}">
      <dgm:prSet/>
      <dgm:spPr/>
      <dgm:t>
        <a:bodyPr/>
        <a:lstStyle/>
        <a:p>
          <a:endParaRPr lang="en-US" sz="3200"/>
        </a:p>
      </dgm:t>
    </dgm:pt>
    <dgm:pt modelId="{5AFA5926-CF2C-4A5E-9797-316CE14BCE4D}" type="sibTrans" cxnId="{6C9224C8-22E0-4E15-8777-66D93021126F}">
      <dgm:prSet/>
      <dgm:spPr/>
      <dgm:t>
        <a:bodyPr/>
        <a:lstStyle/>
        <a:p>
          <a:endParaRPr lang="en-US" sz="3200"/>
        </a:p>
      </dgm:t>
    </dgm:pt>
    <dgm:pt modelId="{84967532-6211-4391-A546-3A2E01051E15}">
      <dgm:prSet phldrT="[Text]" custT="1"/>
      <dgm:spPr/>
      <dgm:t>
        <a:bodyPr/>
        <a:lstStyle/>
        <a:p>
          <a:r>
            <a:rPr lang="en-US" sz="3200" dirty="0"/>
            <a:t>Exhaustive event</a:t>
          </a:r>
        </a:p>
      </dgm:t>
    </dgm:pt>
    <dgm:pt modelId="{3230705E-AFD4-4348-99DC-B17EB8498269}" type="parTrans" cxnId="{D610E800-283D-4DD1-BE9F-A983FCC36C35}">
      <dgm:prSet/>
      <dgm:spPr/>
      <dgm:t>
        <a:bodyPr/>
        <a:lstStyle/>
        <a:p>
          <a:endParaRPr lang="en-US" sz="3200"/>
        </a:p>
      </dgm:t>
    </dgm:pt>
    <dgm:pt modelId="{D64F94E2-B0FC-4140-91DA-26830939255A}" type="sibTrans" cxnId="{D610E800-283D-4DD1-BE9F-A983FCC36C35}">
      <dgm:prSet/>
      <dgm:spPr/>
      <dgm:t>
        <a:bodyPr/>
        <a:lstStyle/>
        <a:p>
          <a:endParaRPr lang="en-US" sz="3200"/>
        </a:p>
      </dgm:t>
    </dgm:pt>
    <dgm:pt modelId="{98A1B7F2-DE4C-493D-9AE9-9CF3A96CF72C}">
      <dgm:prSet phldrT="[Text]" custT="1"/>
      <dgm:spPr/>
      <dgm:t>
        <a:bodyPr/>
        <a:lstStyle/>
        <a:p>
          <a:r>
            <a:rPr lang="en-US" sz="3200" dirty="0"/>
            <a:t>Equally likely event</a:t>
          </a:r>
        </a:p>
      </dgm:t>
    </dgm:pt>
    <dgm:pt modelId="{12E49FF9-A396-48AF-B71E-E275729100A5}" type="parTrans" cxnId="{09ADD82A-0A0A-4F2B-A272-BF9FE80F9D30}">
      <dgm:prSet/>
      <dgm:spPr/>
      <dgm:t>
        <a:bodyPr/>
        <a:lstStyle/>
        <a:p>
          <a:endParaRPr lang="en-US" sz="3200"/>
        </a:p>
      </dgm:t>
    </dgm:pt>
    <dgm:pt modelId="{9C4210B0-3A75-4648-9E48-EFB6FE3B9758}" type="sibTrans" cxnId="{09ADD82A-0A0A-4F2B-A272-BF9FE80F9D30}">
      <dgm:prSet/>
      <dgm:spPr/>
      <dgm:t>
        <a:bodyPr/>
        <a:lstStyle/>
        <a:p>
          <a:endParaRPr lang="en-US" sz="3200"/>
        </a:p>
      </dgm:t>
    </dgm:pt>
    <dgm:pt modelId="{EC45F60D-1BC9-4BE2-951D-AE22FC59AABB}" type="pres">
      <dgm:prSet presAssocID="{E74AD4C5-E811-428E-A6CB-775384264DF1}" presName="Name0" presStyleCnt="0">
        <dgm:presLayoutVars>
          <dgm:resizeHandles/>
        </dgm:presLayoutVars>
      </dgm:prSet>
      <dgm:spPr/>
    </dgm:pt>
    <dgm:pt modelId="{0437AC34-6A80-4DD1-BFBC-BE37B8886052}" type="pres">
      <dgm:prSet presAssocID="{3F4618D9-D957-44B8-A4F3-A05D43C1D0EA}" presName="text" presStyleLbl="node1" presStyleIdx="0" presStyleCnt="6" custScaleX="135656">
        <dgm:presLayoutVars>
          <dgm:bulletEnabled val="1"/>
        </dgm:presLayoutVars>
      </dgm:prSet>
      <dgm:spPr/>
    </dgm:pt>
    <dgm:pt modelId="{53D2C199-0830-4B53-B5A4-AA0DC381C29D}" type="pres">
      <dgm:prSet presAssocID="{EBECCB1C-DE79-4892-938D-478241076369}" presName="space" presStyleCnt="0"/>
      <dgm:spPr/>
    </dgm:pt>
    <dgm:pt modelId="{649328B0-26F2-4EC9-B521-0C45ECE0EC99}" type="pres">
      <dgm:prSet presAssocID="{529536DC-98C2-45CB-BA7D-043C33F66E05}" presName="text" presStyleLbl="node1" presStyleIdx="1" presStyleCnt="6" custScaleX="135656">
        <dgm:presLayoutVars>
          <dgm:bulletEnabled val="1"/>
        </dgm:presLayoutVars>
      </dgm:prSet>
      <dgm:spPr/>
    </dgm:pt>
    <dgm:pt modelId="{E6C56E61-B000-4ACD-8A83-344D6811F392}" type="pres">
      <dgm:prSet presAssocID="{B0B0D3B2-6A5C-4A5E-90DB-7F87E830EC48}" presName="space" presStyleCnt="0"/>
      <dgm:spPr/>
    </dgm:pt>
    <dgm:pt modelId="{BD5BF15D-66CA-4474-B84A-EE4A7780857B}" type="pres">
      <dgm:prSet presAssocID="{AA0CAB0E-888E-444F-9B80-3EC799E8C529}" presName="text" presStyleLbl="node1" presStyleIdx="2" presStyleCnt="6" custScaleX="106163">
        <dgm:presLayoutVars>
          <dgm:bulletEnabled val="1"/>
        </dgm:presLayoutVars>
      </dgm:prSet>
      <dgm:spPr/>
    </dgm:pt>
    <dgm:pt modelId="{EA77B86B-A558-46D3-972D-456954660C16}" type="pres">
      <dgm:prSet presAssocID="{A4321CD5-F321-45F6-8C60-C9CBCDE000B3}" presName="space" presStyleCnt="0"/>
      <dgm:spPr/>
    </dgm:pt>
    <dgm:pt modelId="{30011424-26A6-4C24-A4F6-AEDB7A3FEF84}" type="pres">
      <dgm:prSet presAssocID="{44F93FB0-5491-425F-A48E-EF8BAD7D2383}" presName="text" presStyleLbl="node1" presStyleIdx="3" presStyleCnt="6" custScaleX="208446">
        <dgm:presLayoutVars>
          <dgm:bulletEnabled val="1"/>
        </dgm:presLayoutVars>
      </dgm:prSet>
      <dgm:spPr/>
    </dgm:pt>
    <dgm:pt modelId="{8FF2F32C-2992-4185-B42A-BC9025F8F438}" type="pres">
      <dgm:prSet presAssocID="{5AFA5926-CF2C-4A5E-9797-316CE14BCE4D}" presName="space" presStyleCnt="0"/>
      <dgm:spPr/>
    </dgm:pt>
    <dgm:pt modelId="{F78B9261-858F-4724-ADDF-1995C7E5EA0C}" type="pres">
      <dgm:prSet presAssocID="{84967532-6211-4391-A546-3A2E01051E15}" presName="text" presStyleLbl="node1" presStyleIdx="4" presStyleCnt="6" custScaleX="181836">
        <dgm:presLayoutVars>
          <dgm:bulletEnabled val="1"/>
        </dgm:presLayoutVars>
      </dgm:prSet>
      <dgm:spPr/>
    </dgm:pt>
    <dgm:pt modelId="{522C1068-A0A0-4A7A-8482-949A0F7CC280}" type="pres">
      <dgm:prSet presAssocID="{D64F94E2-B0FC-4140-91DA-26830939255A}" presName="space" presStyleCnt="0"/>
      <dgm:spPr/>
    </dgm:pt>
    <dgm:pt modelId="{69E755AE-60B0-40B1-BC0A-8198422CB762}" type="pres">
      <dgm:prSet presAssocID="{98A1B7F2-DE4C-493D-9AE9-9CF3A96CF72C}" presName="text" presStyleLbl="node1" presStyleIdx="5" presStyleCnt="6" custScaleX="167575">
        <dgm:presLayoutVars>
          <dgm:bulletEnabled val="1"/>
        </dgm:presLayoutVars>
      </dgm:prSet>
      <dgm:spPr/>
    </dgm:pt>
  </dgm:ptLst>
  <dgm:cxnLst>
    <dgm:cxn modelId="{D610E800-283D-4DD1-BE9F-A983FCC36C35}" srcId="{E74AD4C5-E811-428E-A6CB-775384264DF1}" destId="{84967532-6211-4391-A546-3A2E01051E15}" srcOrd="4" destOrd="0" parTransId="{3230705E-AFD4-4348-99DC-B17EB8498269}" sibTransId="{D64F94E2-B0FC-4140-91DA-26830939255A}"/>
    <dgm:cxn modelId="{873B3504-BC5B-4960-BC54-95A93B039FCF}" srcId="{E74AD4C5-E811-428E-A6CB-775384264DF1}" destId="{529536DC-98C2-45CB-BA7D-043C33F66E05}" srcOrd="1" destOrd="0" parTransId="{F9F7F32C-F67B-4143-ACDA-3ED808BDA1E8}" sibTransId="{B0B0D3B2-6A5C-4A5E-90DB-7F87E830EC48}"/>
    <dgm:cxn modelId="{E344891F-AA0E-48FA-A3CD-C2BCE11727BB}" srcId="{E74AD4C5-E811-428E-A6CB-775384264DF1}" destId="{AA0CAB0E-888E-444F-9B80-3EC799E8C529}" srcOrd="2" destOrd="0" parTransId="{4F969AFB-30CC-4103-8205-CD4C6806623B}" sibTransId="{A4321CD5-F321-45F6-8C60-C9CBCDE000B3}"/>
    <dgm:cxn modelId="{09830221-F5B9-43C0-84D7-8E16210BF89D}" type="presOf" srcId="{E74AD4C5-E811-428E-A6CB-775384264DF1}" destId="{EC45F60D-1BC9-4BE2-951D-AE22FC59AABB}" srcOrd="0" destOrd="0" presId="urn:diagrams.loki3.com/VaryingWidthList"/>
    <dgm:cxn modelId="{9DB9F822-5868-4684-A2BE-1AB324963681}" srcId="{E74AD4C5-E811-428E-A6CB-775384264DF1}" destId="{3F4618D9-D957-44B8-A4F3-A05D43C1D0EA}" srcOrd="0" destOrd="0" parTransId="{FF175A1B-99E0-43A4-9EE8-989264097FEB}" sibTransId="{EBECCB1C-DE79-4892-938D-478241076369}"/>
    <dgm:cxn modelId="{09ADD82A-0A0A-4F2B-A272-BF9FE80F9D30}" srcId="{E74AD4C5-E811-428E-A6CB-775384264DF1}" destId="{98A1B7F2-DE4C-493D-9AE9-9CF3A96CF72C}" srcOrd="5" destOrd="0" parTransId="{12E49FF9-A396-48AF-B71E-E275729100A5}" sibTransId="{9C4210B0-3A75-4648-9E48-EFB6FE3B9758}"/>
    <dgm:cxn modelId="{5305766B-CA3B-4AF9-92F0-A0D15663D143}" type="presOf" srcId="{44F93FB0-5491-425F-A48E-EF8BAD7D2383}" destId="{30011424-26A6-4C24-A4F6-AEDB7A3FEF84}" srcOrd="0" destOrd="0" presId="urn:diagrams.loki3.com/VaryingWidthList"/>
    <dgm:cxn modelId="{B8E5D36C-50C3-4BA6-A2CE-C19726E8FA49}" type="presOf" srcId="{98A1B7F2-DE4C-493D-9AE9-9CF3A96CF72C}" destId="{69E755AE-60B0-40B1-BC0A-8198422CB762}" srcOrd="0" destOrd="0" presId="urn:diagrams.loki3.com/VaryingWidthList"/>
    <dgm:cxn modelId="{1DA0AD78-C018-405B-B624-1D2D7F70CE7D}" type="presOf" srcId="{84967532-6211-4391-A546-3A2E01051E15}" destId="{F78B9261-858F-4724-ADDF-1995C7E5EA0C}" srcOrd="0" destOrd="0" presId="urn:diagrams.loki3.com/VaryingWidthList"/>
    <dgm:cxn modelId="{0CB62781-867A-44A6-A03A-9CC3331519AB}" type="presOf" srcId="{529536DC-98C2-45CB-BA7D-043C33F66E05}" destId="{649328B0-26F2-4EC9-B521-0C45ECE0EC99}" srcOrd="0" destOrd="0" presId="urn:diagrams.loki3.com/VaryingWidthList"/>
    <dgm:cxn modelId="{19CF6297-DD78-40E2-95D1-1DA515C9288B}" type="presOf" srcId="{AA0CAB0E-888E-444F-9B80-3EC799E8C529}" destId="{BD5BF15D-66CA-4474-B84A-EE4A7780857B}" srcOrd="0" destOrd="0" presId="urn:diagrams.loki3.com/VaryingWidthList"/>
    <dgm:cxn modelId="{A87100A6-C4E6-4778-890C-D669FAEAE7B9}" type="presOf" srcId="{3F4618D9-D957-44B8-A4F3-A05D43C1D0EA}" destId="{0437AC34-6A80-4DD1-BFBC-BE37B8886052}" srcOrd="0" destOrd="0" presId="urn:diagrams.loki3.com/VaryingWidthList"/>
    <dgm:cxn modelId="{6C9224C8-22E0-4E15-8777-66D93021126F}" srcId="{E74AD4C5-E811-428E-A6CB-775384264DF1}" destId="{44F93FB0-5491-425F-A48E-EF8BAD7D2383}" srcOrd="3" destOrd="0" parTransId="{A98B93F3-CE71-46ED-BB48-50651F6739C4}" sibTransId="{5AFA5926-CF2C-4A5E-9797-316CE14BCE4D}"/>
    <dgm:cxn modelId="{46F2D8A9-2F14-405F-B8F9-6A91453909E9}" type="presParOf" srcId="{EC45F60D-1BC9-4BE2-951D-AE22FC59AABB}" destId="{0437AC34-6A80-4DD1-BFBC-BE37B8886052}" srcOrd="0" destOrd="0" presId="urn:diagrams.loki3.com/VaryingWidthList"/>
    <dgm:cxn modelId="{AC733156-85E5-413F-A3B0-8C0154EB2C25}" type="presParOf" srcId="{EC45F60D-1BC9-4BE2-951D-AE22FC59AABB}" destId="{53D2C199-0830-4B53-B5A4-AA0DC381C29D}" srcOrd="1" destOrd="0" presId="urn:diagrams.loki3.com/VaryingWidthList"/>
    <dgm:cxn modelId="{909877B5-DA31-4A8B-8244-437270BE521A}" type="presParOf" srcId="{EC45F60D-1BC9-4BE2-951D-AE22FC59AABB}" destId="{649328B0-26F2-4EC9-B521-0C45ECE0EC99}" srcOrd="2" destOrd="0" presId="urn:diagrams.loki3.com/VaryingWidthList"/>
    <dgm:cxn modelId="{762F0146-162D-4A48-B330-4B9CE18A6E3D}" type="presParOf" srcId="{EC45F60D-1BC9-4BE2-951D-AE22FC59AABB}" destId="{E6C56E61-B000-4ACD-8A83-344D6811F392}" srcOrd="3" destOrd="0" presId="urn:diagrams.loki3.com/VaryingWidthList"/>
    <dgm:cxn modelId="{D75169B5-FCC5-4207-9AAE-CECDD63FB7B1}" type="presParOf" srcId="{EC45F60D-1BC9-4BE2-951D-AE22FC59AABB}" destId="{BD5BF15D-66CA-4474-B84A-EE4A7780857B}" srcOrd="4" destOrd="0" presId="urn:diagrams.loki3.com/VaryingWidthList"/>
    <dgm:cxn modelId="{658167C9-AE69-4DE0-B75B-15E2C532E4AF}" type="presParOf" srcId="{EC45F60D-1BC9-4BE2-951D-AE22FC59AABB}" destId="{EA77B86B-A558-46D3-972D-456954660C16}" srcOrd="5" destOrd="0" presId="urn:diagrams.loki3.com/VaryingWidthList"/>
    <dgm:cxn modelId="{27AAD554-7717-4A74-AB71-584785F00F8E}" type="presParOf" srcId="{EC45F60D-1BC9-4BE2-951D-AE22FC59AABB}" destId="{30011424-26A6-4C24-A4F6-AEDB7A3FEF84}" srcOrd="6" destOrd="0" presId="urn:diagrams.loki3.com/VaryingWidthList"/>
    <dgm:cxn modelId="{486C7337-BEC8-422B-8706-4191FD528EBF}" type="presParOf" srcId="{EC45F60D-1BC9-4BE2-951D-AE22FC59AABB}" destId="{8FF2F32C-2992-4185-B42A-BC9025F8F438}" srcOrd="7" destOrd="0" presId="urn:diagrams.loki3.com/VaryingWidthList"/>
    <dgm:cxn modelId="{52C0F93A-CE1D-43E5-92AE-C8F45CFA1723}" type="presParOf" srcId="{EC45F60D-1BC9-4BE2-951D-AE22FC59AABB}" destId="{F78B9261-858F-4724-ADDF-1995C7E5EA0C}" srcOrd="8" destOrd="0" presId="urn:diagrams.loki3.com/VaryingWidthList"/>
    <dgm:cxn modelId="{F0B44761-A4EE-4C3F-9C9B-658372B596BD}" type="presParOf" srcId="{EC45F60D-1BC9-4BE2-951D-AE22FC59AABB}" destId="{522C1068-A0A0-4A7A-8482-949A0F7CC280}" srcOrd="9" destOrd="0" presId="urn:diagrams.loki3.com/VaryingWidthList"/>
    <dgm:cxn modelId="{2B70765A-D1C5-4A0F-BB99-82274612FF7E}" type="presParOf" srcId="{EC45F60D-1BC9-4BE2-951D-AE22FC59AABB}" destId="{69E755AE-60B0-40B1-BC0A-8198422CB762}" srcOrd="1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37AC34-6A80-4DD1-BFBC-BE37B8886052}">
      <dsp:nvSpPr>
        <dsp:cNvPr id="0" name=""/>
        <dsp:cNvSpPr/>
      </dsp:nvSpPr>
      <dsp:spPr>
        <a:xfrm>
          <a:off x="947982" y="1903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Union of events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i="1" kern="1200" dirty="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</a:rPr>
                    <m:t>∪</m:t>
                  </m:r>
                  <m:r>
                    <a:rPr lang="en-US" sz="32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𝐵</m:t>
                  </m:r>
                </m:e>
              </m:d>
            </m:oMath>
          </a14:m>
          <a:endParaRPr lang="en-US" sz="3200" kern="1200" dirty="0"/>
        </a:p>
      </dsp:txBody>
      <dsp:txXfrm>
        <a:off x="947982" y="1903"/>
        <a:ext cx="3845847" cy="1108002"/>
      </dsp:txXfrm>
    </dsp:sp>
    <dsp:sp modelId="{649328B0-26F2-4EC9-B521-0C45ECE0EC99}">
      <dsp:nvSpPr>
        <dsp:cNvPr id="0" name=""/>
        <dsp:cNvSpPr/>
      </dsp:nvSpPr>
      <dsp:spPr>
        <a:xfrm>
          <a:off x="947982" y="1165305"/>
          <a:ext cx="3845847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Intersection of events </a:t>
          </a:r>
          <a14:m xmlns:a14="http://schemas.microsoft.com/office/drawing/2010/main">
            <m:oMath xmlns:m="http://schemas.openxmlformats.org/officeDocument/2006/math">
              <m: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(</m:t>
              </m:r>
              <m:r>
                <m:rPr>
                  <m:sty m:val="p"/>
                </m:rPr>
                <a:rPr lang="en-US" sz="3200" b="0" i="0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A</m:t>
              </m:r>
              <m:r>
                <a:rPr lang="en-US" sz="320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∩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𝐵</m:t>
              </m:r>
              <m:r>
                <a:rPr lang="en-US" sz="3200" b="0" i="1" kern="12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m:t>)</m:t>
              </m:r>
            </m:oMath>
          </a14:m>
          <a:endParaRPr lang="en-US" sz="3200" kern="1200" dirty="0"/>
        </a:p>
      </dsp:txBody>
      <dsp:txXfrm>
        <a:off x="947982" y="1165305"/>
        <a:ext cx="3845847" cy="1108002"/>
      </dsp:txXfrm>
    </dsp:sp>
    <dsp:sp modelId="{BD5BF15D-66CA-4474-B84A-EE4A7780857B}">
      <dsp:nvSpPr>
        <dsp:cNvPr id="0" name=""/>
        <dsp:cNvSpPr/>
      </dsp:nvSpPr>
      <dsp:spPr>
        <a:xfrm>
          <a:off x="1015241" y="2328708"/>
          <a:ext cx="3711330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Complement of an event 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32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acc>
                    <m:accPr>
                      <m:chr m:val="̅"/>
                      <m:ctrlPr>
                        <a:rPr lang="en-US" sz="3200" b="0" i="1" kern="1200" smtClean="0">
                          <a:latin typeface="Cambria Math" panose="02040503050406030204" pitchFamily="18" charset="0"/>
                        </a:rPr>
                      </m:ctrlPr>
                    </m:accPr>
                    <m:e>
                      <m:r>
                        <a:rPr lang="en-US" sz="3200" b="0" i="1" kern="1200" smtClean="0">
                          <a:latin typeface="Cambria Math" panose="02040503050406030204" pitchFamily="18" charset="0"/>
                        </a:rPr>
                        <m:t>𝐴</m:t>
                      </m:r>
                    </m:e>
                  </m:acc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𝑜𝑟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 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𝐴</m:t>
                  </m:r>
                  <m:r>
                    <a:rPr lang="en-US" sz="3200" b="0" i="1" kern="1200" smtClean="0">
                      <a:latin typeface="Cambria Math" panose="02040503050406030204" pitchFamily="18" charset="0"/>
                    </a:rPr>
                    <m:t>′</m:t>
                  </m:r>
                </m:e>
              </m:d>
            </m:oMath>
          </a14:m>
          <a:endParaRPr lang="en-US" sz="3200" kern="1200" dirty="0"/>
        </a:p>
      </dsp:txBody>
      <dsp:txXfrm>
        <a:off x="1015241" y="2328708"/>
        <a:ext cx="3711330" cy="1108002"/>
      </dsp:txXfrm>
    </dsp:sp>
    <dsp:sp modelId="{30011424-26A6-4C24-A4F6-AEDB7A3FEF84}">
      <dsp:nvSpPr>
        <dsp:cNvPr id="0" name=""/>
        <dsp:cNvSpPr/>
      </dsp:nvSpPr>
      <dsp:spPr>
        <a:xfrm>
          <a:off x="947992" y="3492111"/>
          <a:ext cx="3845828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Exclusive</a:t>
          </a:r>
          <a:r>
            <a:rPr lang="en-US" sz="3200" kern="1200" baseline="0" dirty="0"/>
            <a:t> event</a:t>
          </a:r>
          <a:endParaRPr lang="en-US" sz="3200" kern="1200" dirty="0"/>
        </a:p>
      </dsp:txBody>
      <dsp:txXfrm>
        <a:off x="947992" y="3492111"/>
        <a:ext cx="3845828" cy="1108002"/>
      </dsp:txXfrm>
    </dsp:sp>
    <dsp:sp modelId="{F78B9261-858F-4724-ADDF-1995C7E5EA0C}">
      <dsp:nvSpPr>
        <dsp:cNvPr id="0" name=""/>
        <dsp:cNvSpPr/>
      </dsp:nvSpPr>
      <dsp:spPr>
        <a:xfrm>
          <a:off x="947990" y="4655513"/>
          <a:ext cx="3845831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Exhaustive event</a:t>
          </a:r>
        </a:p>
      </dsp:txBody>
      <dsp:txXfrm>
        <a:off x="947990" y="4655513"/>
        <a:ext cx="3845831" cy="1108002"/>
      </dsp:txXfrm>
    </dsp:sp>
    <dsp:sp modelId="{69E755AE-60B0-40B1-BC0A-8198422CB762}">
      <dsp:nvSpPr>
        <dsp:cNvPr id="0" name=""/>
        <dsp:cNvSpPr/>
      </dsp:nvSpPr>
      <dsp:spPr>
        <a:xfrm>
          <a:off x="947983" y="5818916"/>
          <a:ext cx="3845846" cy="1108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Equally likely event</a:t>
          </a:r>
        </a:p>
      </dsp:txBody>
      <dsp:txXfrm>
        <a:off x="947983" y="5818916"/>
        <a:ext cx="3845846" cy="110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AED20-953C-432F-9576-6DDBBEB9509D}">
      <dsp:nvSpPr>
        <dsp:cNvPr id="0" name=""/>
        <dsp:cNvSpPr/>
      </dsp:nvSpPr>
      <dsp:spPr>
        <a:xfrm>
          <a:off x="1567545" y="1473"/>
          <a:ext cx="2053104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Classical</a:t>
          </a:r>
        </a:p>
      </dsp:txBody>
      <dsp:txXfrm>
        <a:off x="1567545" y="1473"/>
        <a:ext cx="2053104" cy="972576"/>
      </dsp:txXfrm>
    </dsp:sp>
    <dsp:sp modelId="{9778FE3E-85D1-4EBF-A1C3-E3407ADAE200}">
      <dsp:nvSpPr>
        <dsp:cNvPr id="0" name=""/>
        <dsp:cNvSpPr/>
      </dsp:nvSpPr>
      <dsp:spPr>
        <a:xfrm>
          <a:off x="1549255" y="1022679"/>
          <a:ext cx="2089685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Frequency</a:t>
          </a:r>
        </a:p>
      </dsp:txBody>
      <dsp:txXfrm>
        <a:off x="1549255" y="1022679"/>
        <a:ext cx="2089685" cy="972576"/>
      </dsp:txXfrm>
    </dsp:sp>
    <dsp:sp modelId="{FEB8AE1A-7817-4212-A49A-DE547FB0F8D0}">
      <dsp:nvSpPr>
        <dsp:cNvPr id="0" name=""/>
        <dsp:cNvSpPr/>
      </dsp:nvSpPr>
      <dsp:spPr>
        <a:xfrm>
          <a:off x="1536597" y="2043884"/>
          <a:ext cx="2115000" cy="97257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Subjective</a:t>
          </a:r>
        </a:p>
      </dsp:txBody>
      <dsp:txXfrm>
        <a:off x="1536597" y="2043884"/>
        <a:ext cx="2115000" cy="9725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concepts </a:t>
            </a:r>
            <a:r>
              <a:rPr lang="en-US"/>
              <a:t>of Probability (1)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Is multiplying 4 and 8 on a calculator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Multiplying 4 and 8 on a calculator is a deterministic experiment. In a deterministic experiment, the outcome is certain and predictable based on the given inputs and the rules of the operation. In this case, multiplying 4 and 8 will always result in the same answer: 32. There is no randomness or uncertainty involved in this calculation, making it a deterministic process.</a:t>
            </a:r>
          </a:p>
        </p:txBody>
      </p:sp>
    </p:spTree>
    <p:extLst>
      <p:ext uri="{BB962C8B-B14F-4D97-AF65-F5344CB8AC3E}">
        <p14:creationId xmlns:p14="http://schemas.microsoft.com/office/powerpoint/2010/main" val="379275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Sample space: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4427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2050" name="Picture 2" descr="Coin Flip, Jovo Arezina">
            <a:extLst>
              <a:ext uri="{FF2B5EF4-FFF2-40B4-BE49-F238E27FC236}">
                <a16:creationId xmlns:a16="http://schemas.microsoft.com/office/drawing/2014/main" id="{3447B1FE-AA1D-DD57-3403-889CB18EBDFC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818" y="2198719"/>
            <a:ext cx="6656917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151310C8-5C76-87D9-801B-C7945BF8CF8A}"/>
              </a:ext>
            </a:extLst>
          </p:cNvPr>
          <p:cNvSpPr/>
          <p:nvPr/>
        </p:nvSpPr>
        <p:spPr>
          <a:xfrm>
            <a:off x="7940735" y="2198719"/>
            <a:ext cx="1688457" cy="499268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3203-4AEF-AE4B-6113-F21063FCBFBE}"/>
              </a:ext>
            </a:extLst>
          </p:cNvPr>
          <p:cNvSpPr txBox="1"/>
          <p:nvPr/>
        </p:nvSpPr>
        <p:spPr>
          <a:xfrm>
            <a:off x="9815804" y="3910233"/>
            <a:ext cx="1818126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Head (H)</a:t>
            </a:r>
          </a:p>
          <a:p>
            <a:r>
              <a:rPr lang="en-US" sz="3200" dirty="0"/>
              <a:t>and</a:t>
            </a:r>
          </a:p>
          <a:p>
            <a:r>
              <a:rPr lang="en-US" sz="3200" dirty="0"/>
              <a:t>Tail (T)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D9AD2F99-B1C4-AD5F-F65C-A5ED4957A60F}"/>
              </a:ext>
            </a:extLst>
          </p:cNvPr>
          <p:cNvSpPr/>
          <p:nvPr/>
        </p:nvSpPr>
        <p:spPr>
          <a:xfrm rot="15615083">
            <a:off x="11031824" y="3153923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90C2D5-7BB9-1DF8-5174-B4DB667FD057}"/>
              </a:ext>
            </a:extLst>
          </p:cNvPr>
          <p:cNvSpPr txBox="1"/>
          <p:nvPr/>
        </p:nvSpPr>
        <p:spPr>
          <a:xfrm rot="20141998">
            <a:off x="11720998" y="2340430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DB79D377-9726-8E41-5EC8-DA2D268D798A}"/>
              </a:ext>
            </a:extLst>
          </p:cNvPr>
          <p:cNvSpPr/>
          <p:nvPr/>
        </p:nvSpPr>
        <p:spPr>
          <a:xfrm rot="11995354">
            <a:off x="10856925" y="5035472"/>
            <a:ext cx="1927233" cy="1512619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D72671-DB01-5F63-310B-8E087D211FA3}"/>
              </a:ext>
            </a:extLst>
          </p:cNvPr>
          <p:cNvSpPr txBox="1"/>
          <p:nvPr/>
        </p:nvSpPr>
        <p:spPr>
          <a:xfrm rot="480684">
            <a:off x="11658145" y="6433414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</a:rPr>
              <a:t>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E02EF-5345-2175-906A-CF4828A7476A}"/>
              </a:ext>
            </a:extLst>
          </p:cNvPr>
          <p:cNvSpPr txBox="1"/>
          <p:nvPr/>
        </p:nvSpPr>
        <p:spPr>
          <a:xfrm>
            <a:off x="9237306" y="297196"/>
            <a:ext cx="496230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i="0" u="none" strike="noStrike" baseline="0" dirty="0">
                <a:solidFill>
                  <a:srgbClr val="000000"/>
                </a:solidFill>
                <a:latin typeface="Bookman Old Style" panose="02050604050505020204" pitchFamily="18" charset="0"/>
              </a:rPr>
              <a:t>The result of an experiment is known as outcomes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53FB356-7DA1-4DD9-7701-1F2F2F4FE236}"/>
              </a:ext>
            </a:extLst>
          </p:cNvPr>
          <p:cNvSpPr/>
          <p:nvPr/>
        </p:nvSpPr>
        <p:spPr>
          <a:xfrm>
            <a:off x="11795493" y="4572000"/>
            <a:ext cx="429208" cy="415998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9C9934-30D9-71B7-7DC4-936A635E2446}"/>
              </a:ext>
            </a:extLst>
          </p:cNvPr>
          <p:cNvSpPr txBox="1"/>
          <p:nvPr/>
        </p:nvSpPr>
        <p:spPr>
          <a:xfrm>
            <a:off x="12448906" y="4333086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All possible outcomes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BC6FBFB-EC1D-8246-1BD7-92B7CBDA4241}"/>
              </a:ext>
            </a:extLst>
          </p:cNvPr>
          <p:cNvSpPr/>
          <p:nvPr/>
        </p:nvSpPr>
        <p:spPr>
          <a:xfrm rot="10800000">
            <a:off x="13204163" y="3834953"/>
            <a:ext cx="512344" cy="458972"/>
          </a:xfrm>
          <a:prstGeom prst="down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9609A-5861-B825-B4E9-611EFBBF6588}"/>
              </a:ext>
            </a:extLst>
          </p:cNvPr>
          <p:cNvSpPr txBox="1"/>
          <p:nvPr/>
        </p:nvSpPr>
        <p:spPr>
          <a:xfrm>
            <a:off x="12473432" y="2961427"/>
            <a:ext cx="2022859" cy="830997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Sample space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6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/>
      <p:bldP spid="10" grpId="0" animBg="1"/>
      <p:bldP spid="11" grpId="0"/>
      <p:bldP spid="13" grpId="0" animBg="1"/>
      <p:bldP spid="3" grpId="0" animBg="1"/>
      <p:bldP spid="6" grpId="0" animBg="1"/>
      <p:bldP spid="7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Sample space: A sample space associated with an experiment which consist all possible outcomes of the experiment.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Denoted by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; 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𝑝𝑟𝑒𝑣𝑖𝑜𝑢𝑠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𝑒𝑥𝑎𝑚𝑝𝑙𝑒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43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example, consider the experiment of tossing two coins. Write the sample space of this experiment.</a:t>
                </a:r>
              </a:p>
              <a:p>
                <a:pPr algn="just"/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𝑯𝒆𝒂𝒅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𝑻𝒂𝒊𝒍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b="1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9E3C9F0-F4BC-EFF6-A990-7D955A3B65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9155165"/>
                  </p:ext>
                </p:extLst>
              </p:nvPr>
            </p:nvGraphicFramePr>
            <p:xfrm>
              <a:off x="8708422" y="2908911"/>
              <a:ext cx="4645476" cy="14204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8492">
                      <a:extLst>
                        <a:ext uri="{9D8B030D-6E8A-4147-A177-3AD203B41FA5}">
                          <a16:colId xmlns:a16="http://schemas.microsoft.com/office/drawing/2014/main" val="2593701416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2661447760"/>
                        </a:ext>
                      </a:extLst>
                    </a:gridCol>
                    <a:gridCol w="1548492">
                      <a:extLst>
                        <a:ext uri="{9D8B030D-6E8A-4147-A177-3AD203B41FA5}">
                          <a16:colId xmlns:a16="http://schemas.microsoft.com/office/drawing/2014/main" val="3818929221"/>
                        </a:ext>
                      </a:extLst>
                    </a:gridCol>
                  </a:tblGrid>
                  <a:tr h="473497">
                    <a:tc>
                      <a:txBody>
                        <a:bodyPr/>
                        <a:lstStyle/>
                        <a:p>
                          <a:endParaRPr lang="en-US" b="1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282" r="-100392" b="-2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282" r="-787" b="-2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0115635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101282" r="-201181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1282" r="-100392" b="-10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101282" r="-787" b="-10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8033654"/>
                      </a:ext>
                    </a:extLst>
                  </a:tr>
                  <a:tr h="47349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4" t="-201282" r="-201181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1282" r="-100392" b="-6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787" t="-201282" r="-787" b="-6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70468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ample space">
            <a:extLst>
              <a:ext uri="{FF2B5EF4-FFF2-40B4-BE49-F238E27FC236}">
                <a16:creationId xmlns:a16="http://schemas.microsoft.com/office/drawing/2014/main" id="{848EEB44-48C7-B9DB-6751-6C9D4B2AF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5" y="5214759"/>
            <a:ext cx="6314706" cy="28000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9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D77F-EED4-8158-0605-7E7CBB92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6EC-0740-D832-D8A9-594CB8F8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4496-5403-4442-9E5A-B2FD84391C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For example, consider the experiment of throwing two dices. Write the sample space of this experiment.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sz="3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8ADC8C-6801-20BD-7227-B28A081C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691102"/>
              </p:ext>
            </p:extLst>
          </p:nvPr>
        </p:nvGraphicFramePr>
        <p:xfrm>
          <a:off x="2438025" y="3646556"/>
          <a:ext cx="9753597" cy="29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371">
                  <a:extLst>
                    <a:ext uri="{9D8B030D-6E8A-4147-A177-3AD203B41FA5}">
                      <a16:colId xmlns:a16="http://schemas.microsoft.com/office/drawing/2014/main" val="88119227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269247395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744901254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356413467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1628634770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2229417611"/>
                    </a:ext>
                  </a:extLst>
                </a:gridCol>
                <a:gridCol w="1393371">
                  <a:extLst>
                    <a:ext uri="{9D8B030D-6E8A-4147-A177-3AD203B41FA5}">
                      <a16:colId xmlns:a16="http://schemas.microsoft.com/office/drawing/2014/main" val="85817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47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250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04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70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4,6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758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01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6,6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059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</a:t>
            </a:r>
          </a:p>
        </p:txBody>
      </p:sp>
    </p:spTree>
    <p:extLst>
      <p:ext uri="{BB962C8B-B14F-4D97-AF65-F5344CB8AC3E}">
        <p14:creationId xmlns:p14="http://schemas.microsoft.com/office/powerpoint/2010/main" val="4190989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pic>
        <p:nvPicPr>
          <p:cNvPr id="3074" name="Picture 2" descr="Rolling Dice GIF - Dice - Discover &amp; Share GIFs">
            <a:extLst>
              <a:ext uri="{FF2B5EF4-FFF2-40B4-BE49-F238E27FC236}">
                <a16:creationId xmlns:a16="http://schemas.microsoft.com/office/drawing/2014/main" id="{7AC33FD3-437C-E8F1-58FC-3F0AB82BCA5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441" y="2028683"/>
            <a:ext cx="6184465" cy="530097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184EB4-2FAE-F536-C935-3AA1ADB9F077}"/>
              </a:ext>
            </a:extLst>
          </p:cNvPr>
          <p:cNvSpPr txBox="1"/>
          <p:nvPr/>
        </p:nvSpPr>
        <p:spPr>
          <a:xfrm>
            <a:off x="1276502" y="2028683"/>
            <a:ext cx="5503430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Is this a random experiment?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92062-0593-3250-FFFC-D7A5C3088F5D}"/>
              </a:ext>
            </a:extLst>
          </p:cNvPr>
          <p:cNvSpPr txBox="1"/>
          <p:nvPr/>
        </p:nvSpPr>
        <p:spPr>
          <a:xfrm>
            <a:off x="5679624" y="2908871"/>
            <a:ext cx="1635576" cy="58477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Yes, sir!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6E9714-FA1F-17D9-BDC8-28539A876119}"/>
              </a:ext>
            </a:extLst>
          </p:cNvPr>
          <p:cNvSpPr txBox="1"/>
          <p:nvPr/>
        </p:nvSpPr>
        <p:spPr>
          <a:xfrm>
            <a:off x="1283818" y="3744762"/>
            <a:ext cx="5477141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Can you write the sample</a:t>
            </a:r>
          </a:p>
          <a:p>
            <a:r>
              <a:rPr lang="en-US" sz="3200" dirty="0"/>
              <a:t>space?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/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1,2,3,4,5,6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6441CE-4D59-1BDD-4330-539749A6A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5073096"/>
                <a:ext cx="30604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680B397-31F6-AF65-57B7-F02EE220CE1B}"/>
              </a:ext>
            </a:extLst>
          </p:cNvPr>
          <p:cNvSpPr txBox="1"/>
          <p:nvPr/>
        </p:nvSpPr>
        <p:spPr>
          <a:xfrm>
            <a:off x="1344743" y="5908987"/>
            <a:ext cx="5477141" cy="584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Split the odd number…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/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1,3,5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E3E943-F289-ACDE-E0DA-C80E13F80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758" y="6744878"/>
                <a:ext cx="306044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Right 10">
            <a:extLst>
              <a:ext uri="{FF2B5EF4-FFF2-40B4-BE49-F238E27FC236}">
                <a16:creationId xmlns:a16="http://schemas.microsoft.com/office/drawing/2014/main" id="{8FC6FFE9-DEC6-3D01-9B97-2D68503D59D6}"/>
              </a:ext>
            </a:extLst>
          </p:cNvPr>
          <p:cNvSpPr/>
          <p:nvPr/>
        </p:nvSpPr>
        <p:spPr>
          <a:xfrm>
            <a:off x="2944978" y="6761296"/>
            <a:ext cx="1138335" cy="582810"/>
          </a:xfrm>
          <a:prstGeom prst="righ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91782-211D-8229-66AE-02B4C31E788B}"/>
              </a:ext>
            </a:extLst>
          </p:cNvPr>
          <p:cNvSpPr txBox="1"/>
          <p:nvPr/>
        </p:nvSpPr>
        <p:spPr>
          <a:xfrm>
            <a:off x="966628" y="6769472"/>
            <a:ext cx="1806905" cy="584775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An Event</a:t>
            </a:r>
          </a:p>
        </p:txBody>
      </p:sp>
    </p:spTree>
    <p:extLst>
      <p:ext uri="{BB962C8B-B14F-4D97-AF65-F5344CB8AC3E}">
        <p14:creationId xmlns:p14="http://schemas.microsoft.com/office/powerpoint/2010/main" val="25892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32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Event: Any subset of the sample space</a:t>
            </a:r>
          </a:p>
          <a:p>
            <a:pPr algn="just"/>
            <a:r>
              <a:rPr lang="en-US" sz="3200" dirty="0"/>
              <a:t>Different types of events: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4" name="Diagram 3">
                <a:extLst>
                  <a:ext uri="{FF2B5EF4-FFF2-40B4-BE49-F238E27FC236}">
                    <a16:creationId xmlns:a16="http://schemas.microsoft.com/office/drawing/2014/main" id="{1F466D01-ED5E-18BC-FD87-E2465A742A3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4024215"/>
                  </p:ext>
                </p:extLst>
              </p:nvPr>
            </p:nvGraphicFramePr>
            <p:xfrm>
              <a:off x="8627330" y="650389"/>
              <a:ext cx="5741813" cy="692882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1F146B-BBFB-E867-FE72-ED3FCDF10193}"/>
              </a:ext>
            </a:extLst>
          </p:cNvPr>
          <p:cNvSpPr txBox="1"/>
          <p:nvPr/>
        </p:nvSpPr>
        <p:spPr>
          <a:xfrm>
            <a:off x="260506" y="3680646"/>
            <a:ext cx="8790188" cy="15696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Exclusive events:</a:t>
            </a:r>
            <a:r>
              <a:rPr lang="en-US" sz="2400" dirty="0"/>
              <a:t> Two events are called mutually exclusive if both the events cannot occur simultaneously in a single trial. In other words, if one of those events occurs, the other event will not occur.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2334C7-537D-C689-E359-546B6C9F8380}"/>
              </a:ext>
            </a:extLst>
          </p:cNvPr>
          <p:cNvSpPr txBox="1"/>
          <p:nvPr/>
        </p:nvSpPr>
        <p:spPr>
          <a:xfrm>
            <a:off x="260506" y="5480598"/>
            <a:ext cx="8790188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Exhaustive events:</a:t>
            </a:r>
            <a:r>
              <a:rPr lang="en-US" sz="2400" dirty="0"/>
              <a:t> Exhaustive events are those, which includes all possible outcomes.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7B609-E5FF-8471-2DF2-F7453FEA14C4}"/>
              </a:ext>
            </a:extLst>
          </p:cNvPr>
          <p:cNvSpPr txBox="1"/>
          <p:nvPr/>
        </p:nvSpPr>
        <p:spPr>
          <a:xfrm>
            <a:off x="260506" y="6541887"/>
            <a:ext cx="8790188" cy="120032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/>
              <a:t>Equally likely events:</a:t>
            </a:r>
            <a:r>
              <a:rPr lang="en-US" sz="2400" dirty="0"/>
              <a:t> The events of a random experiment are called equally likely if the chance of occurring those events are all equal.</a:t>
            </a:r>
          </a:p>
        </p:txBody>
      </p:sp>
    </p:spTree>
    <p:extLst>
      <p:ext uri="{BB962C8B-B14F-4D97-AF65-F5344CB8AC3E}">
        <p14:creationId xmlns:p14="http://schemas.microsoft.com/office/powerpoint/2010/main" val="38163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Probability is the likeliness/chance of occurring any event(s).</a:t>
            </a:r>
          </a:p>
          <a:p>
            <a:endParaRPr lang="en-US" sz="3200" dirty="0"/>
          </a:p>
          <a:p>
            <a:r>
              <a:rPr lang="en-US" sz="3200" dirty="0"/>
              <a:t>Consider tossing a coin.</a:t>
            </a:r>
          </a:p>
          <a:p>
            <a:endParaRPr lang="en-US" sz="3200" dirty="0"/>
          </a:p>
          <a:p>
            <a:r>
              <a:rPr lang="en-US" sz="3200" dirty="0"/>
              <a:t>What is the chance of it landing heads up?</a:t>
            </a:r>
          </a:p>
          <a:p>
            <a:endParaRPr lang="en-US" sz="3200" dirty="0"/>
          </a:p>
          <a:p>
            <a:r>
              <a:rPr lang="en-US" sz="3200" dirty="0"/>
              <a:t>What is the chance of it landing tails up?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451AC-24EC-EBA8-47E7-21608607A2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00" name="Picture 4" descr="Set operations and Venn Diagrams">
            <a:extLst>
              <a:ext uri="{FF2B5EF4-FFF2-40B4-BE49-F238E27FC236}">
                <a16:creationId xmlns:a16="http://schemas.microsoft.com/office/drawing/2014/main" id="{F1CE5751-A7C1-C94E-3F83-C7F0A2BFE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0"/>
          <a:stretch/>
        </p:blipFill>
        <p:spPr bwMode="auto">
          <a:xfrm>
            <a:off x="7336820" y="0"/>
            <a:ext cx="6839225" cy="792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custGeom>
                <a:avLst/>
                <a:gdLst>
                  <a:gd name="connsiteX0" fmla="*/ 0 w 5885728"/>
                  <a:gd name="connsiteY0" fmla="*/ 0 h 3097258"/>
                  <a:gd name="connsiteX1" fmla="*/ 653970 w 5885728"/>
                  <a:gd name="connsiteY1" fmla="*/ 0 h 3097258"/>
                  <a:gd name="connsiteX2" fmla="*/ 1190225 w 5885728"/>
                  <a:gd name="connsiteY2" fmla="*/ 0 h 3097258"/>
                  <a:gd name="connsiteX3" fmla="*/ 1903052 w 5885728"/>
                  <a:gd name="connsiteY3" fmla="*/ 0 h 3097258"/>
                  <a:gd name="connsiteX4" fmla="*/ 2674736 w 5885728"/>
                  <a:gd name="connsiteY4" fmla="*/ 0 h 3097258"/>
                  <a:gd name="connsiteX5" fmla="*/ 3210992 w 5885728"/>
                  <a:gd name="connsiteY5" fmla="*/ 0 h 3097258"/>
                  <a:gd name="connsiteX6" fmla="*/ 3864961 w 5885728"/>
                  <a:gd name="connsiteY6" fmla="*/ 0 h 3097258"/>
                  <a:gd name="connsiteX7" fmla="*/ 4577788 w 5885728"/>
                  <a:gd name="connsiteY7" fmla="*/ 0 h 3097258"/>
                  <a:gd name="connsiteX8" fmla="*/ 5114044 w 5885728"/>
                  <a:gd name="connsiteY8" fmla="*/ 0 h 3097258"/>
                  <a:gd name="connsiteX9" fmla="*/ 5885728 w 5885728"/>
                  <a:gd name="connsiteY9" fmla="*/ 0 h 3097258"/>
                  <a:gd name="connsiteX10" fmla="*/ 5885728 w 5885728"/>
                  <a:gd name="connsiteY10" fmla="*/ 619452 h 3097258"/>
                  <a:gd name="connsiteX11" fmla="*/ 5885728 w 5885728"/>
                  <a:gd name="connsiteY11" fmla="*/ 1300848 h 3097258"/>
                  <a:gd name="connsiteX12" fmla="*/ 5885728 w 5885728"/>
                  <a:gd name="connsiteY12" fmla="*/ 1920300 h 3097258"/>
                  <a:gd name="connsiteX13" fmla="*/ 5885728 w 5885728"/>
                  <a:gd name="connsiteY13" fmla="*/ 3097258 h 3097258"/>
                  <a:gd name="connsiteX14" fmla="*/ 5114044 w 5885728"/>
                  <a:gd name="connsiteY14" fmla="*/ 3097258 h 3097258"/>
                  <a:gd name="connsiteX15" fmla="*/ 4342359 w 5885728"/>
                  <a:gd name="connsiteY15" fmla="*/ 3097258 h 3097258"/>
                  <a:gd name="connsiteX16" fmla="*/ 3864961 w 5885728"/>
                  <a:gd name="connsiteY16" fmla="*/ 3097258 h 3097258"/>
                  <a:gd name="connsiteX17" fmla="*/ 3152134 w 5885728"/>
                  <a:gd name="connsiteY17" fmla="*/ 3097258 h 3097258"/>
                  <a:gd name="connsiteX18" fmla="*/ 2498165 w 5885728"/>
                  <a:gd name="connsiteY18" fmla="*/ 3097258 h 3097258"/>
                  <a:gd name="connsiteX19" fmla="*/ 1844195 w 5885728"/>
                  <a:gd name="connsiteY19" fmla="*/ 3097258 h 3097258"/>
                  <a:gd name="connsiteX20" fmla="*/ 1366797 w 5885728"/>
                  <a:gd name="connsiteY20" fmla="*/ 3097258 h 3097258"/>
                  <a:gd name="connsiteX21" fmla="*/ 712827 w 5885728"/>
                  <a:gd name="connsiteY21" fmla="*/ 3097258 h 3097258"/>
                  <a:gd name="connsiteX22" fmla="*/ 0 w 5885728"/>
                  <a:gd name="connsiteY22" fmla="*/ 3097258 h 3097258"/>
                  <a:gd name="connsiteX23" fmla="*/ 0 w 5885728"/>
                  <a:gd name="connsiteY23" fmla="*/ 2415861 h 3097258"/>
                  <a:gd name="connsiteX24" fmla="*/ 0 w 5885728"/>
                  <a:gd name="connsiteY24" fmla="*/ 1858355 h 3097258"/>
                  <a:gd name="connsiteX25" fmla="*/ 0 w 5885728"/>
                  <a:gd name="connsiteY25" fmla="*/ 1176958 h 3097258"/>
                  <a:gd name="connsiteX26" fmla="*/ 0 w 5885728"/>
                  <a:gd name="connsiteY26" fmla="*/ 619452 h 3097258"/>
                  <a:gd name="connsiteX27" fmla="*/ 0 w 5885728"/>
                  <a:gd name="connsiteY27" fmla="*/ 0 h 309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885728" h="3097258" fill="none" extrusionOk="0">
                    <a:moveTo>
                      <a:pt x="0" y="0"/>
                    </a:moveTo>
                    <a:cubicBezTo>
                      <a:pt x="278128" y="23360"/>
                      <a:pt x="359379" y="11533"/>
                      <a:pt x="653970" y="0"/>
                    </a:cubicBezTo>
                    <a:cubicBezTo>
                      <a:pt x="948561" y="-11533"/>
                      <a:pt x="1051516" y="8274"/>
                      <a:pt x="1190225" y="0"/>
                    </a:cubicBezTo>
                    <a:cubicBezTo>
                      <a:pt x="1328935" y="-8274"/>
                      <a:pt x="1734881" y="-28763"/>
                      <a:pt x="1903052" y="0"/>
                    </a:cubicBezTo>
                    <a:cubicBezTo>
                      <a:pt x="2071223" y="28763"/>
                      <a:pt x="2334660" y="-33016"/>
                      <a:pt x="2674736" y="0"/>
                    </a:cubicBezTo>
                    <a:cubicBezTo>
                      <a:pt x="3014812" y="33016"/>
                      <a:pt x="3046949" y="-18343"/>
                      <a:pt x="3210992" y="0"/>
                    </a:cubicBezTo>
                    <a:cubicBezTo>
                      <a:pt x="3375035" y="18343"/>
                      <a:pt x="3569986" y="-12347"/>
                      <a:pt x="3864961" y="0"/>
                    </a:cubicBezTo>
                    <a:cubicBezTo>
                      <a:pt x="4159936" y="12347"/>
                      <a:pt x="4306507" y="-12321"/>
                      <a:pt x="4577788" y="0"/>
                    </a:cubicBezTo>
                    <a:cubicBezTo>
                      <a:pt x="4849069" y="12321"/>
                      <a:pt x="4995408" y="22318"/>
                      <a:pt x="5114044" y="0"/>
                    </a:cubicBezTo>
                    <a:cubicBezTo>
                      <a:pt x="5232680" y="-22318"/>
                      <a:pt x="5697487" y="-31169"/>
                      <a:pt x="5885728" y="0"/>
                    </a:cubicBezTo>
                    <a:cubicBezTo>
                      <a:pt x="5894871" y="278807"/>
                      <a:pt x="5899867" y="358540"/>
                      <a:pt x="5885728" y="619452"/>
                    </a:cubicBezTo>
                    <a:cubicBezTo>
                      <a:pt x="5871589" y="880364"/>
                      <a:pt x="5881794" y="1090328"/>
                      <a:pt x="5885728" y="1300848"/>
                    </a:cubicBezTo>
                    <a:cubicBezTo>
                      <a:pt x="5889662" y="1511368"/>
                      <a:pt x="5901926" y="1784588"/>
                      <a:pt x="5885728" y="1920300"/>
                    </a:cubicBezTo>
                    <a:cubicBezTo>
                      <a:pt x="5869530" y="2056012"/>
                      <a:pt x="5927454" y="2572553"/>
                      <a:pt x="5885728" y="3097258"/>
                    </a:cubicBezTo>
                    <a:cubicBezTo>
                      <a:pt x="5513128" y="3109957"/>
                      <a:pt x="5381943" y="3105218"/>
                      <a:pt x="5114044" y="3097258"/>
                    </a:cubicBezTo>
                    <a:cubicBezTo>
                      <a:pt x="4846145" y="3089298"/>
                      <a:pt x="4541284" y="3104300"/>
                      <a:pt x="4342359" y="3097258"/>
                    </a:cubicBezTo>
                    <a:cubicBezTo>
                      <a:pt x="4143435" y="3090216"/>
                      <a:pt x="3972597" y="3112302"/>
                      <a:pt x="3864961" y="3097258"/>
                    </a:cubicBezTo>
                    <a:cubicBezTo>
                      <a:pt x="3757325" y="3082214"/>
                      <a:pt x="3330170" y="3068310"/>
                      <a:pt x="3152134" y="3097258"/>
                    </a:cubicBezTo>
                    <a:cubicBezTo>
                      <a:pt x="2974098" y="3126206"/>
                      <a:pt x="2794541" y="3074414"/>
                      <a:pt x="2498165" y="3097258"/>
                    </a:cubicBezTo>
                    <a:cubicBezTo>
                      <a:pt x="2201789" y="3120102"/>
                      <a:pt x="2110985" y="3064981"/>
                      <a:pt x="1844195" y="3097258"/>
                    </a:cubicBezTo>
                    <a:cubicBezTo>
                      <a:pt x="1577405" y="3129536"/>
                      <a:pt x="1528276" y="3105425"/>
                      <a:pt x="1366797" y="3097258"/>
                    </a:cubicBezTo>
                    <a:cubicBezTo>
                      <a:pt x="1205318" y="3089091"/>
                      <a:pt x="973024" y="3100708"/>
                      <a:pt x="712827" y="3097258"/>
                    </a:cubicBezTo>
                    <a:cubicBezTo>
                      <a:pt x="452630" y="3093809"/>
                      <a:pt x="323256" y="3078315"/>
                      <a:pt x="0" y="3097258"/>
                    </a:cubicBezTo>
                    <a:cubicBezTo>
                      <a:pt x="-17354" y="2952476"/>
                      <a:pt x="-25463" y="2732721"/>
                      <a:pt x="0" y="2415861"/>
                    </a:cubicBezTo>
                    <a:cubicBezTo>
                      <a:pt x="25463" y="2099001"/>
                      <a:pt x="-18931" y="2020366"/>
                      <a:pt x="0" y="1858355"/>
                    </a:cubicBezTo>
                    <a:cubicBezTo>
                      <a:pt x="18931" y="1696344"/>
                      <a:pt x="-32730" y="1472028"/>
                      <a:pt x="0" y="1176958"/>
                    </a:cubicBezTo>
                    <a:cubicBezTo>
                      <a:pt x="32730" y="881888"/>
                      <a:pt x="-13262" y="815373"/>
                      <a:pt x="0" y="619452"/>
                    </a:cubicBezTo>
                    <a:cubicBezTo>
                      <a:pt x="13262" y="423531"/>
                      <a:pt x="308" y="263074"/>
                      <a:pt x="0" y="0"/>
                    </a:cubicBezTo>
                    <a:close/>
                  </a:path>
                  <a:path w="5885728" h="3097258" stroke="0" extrusionOk="0">
                    <a:moveTo>
                      <a:pt x="0" y="0"/>
                    </a:moveTo>
                    <a:cubicBezTo>
                      <a:pt x="108209" y="26430"/>
                      <a:pt x="298228" y="-12892"/>
                      <a:pt x="536255" y="0"/>
                    </a:cubicBezTo>
                    <a:cubicBezTo>
                      <a:pt x="774283" y="12892"/>
                      <a:pt x="886443" y="11333"/>
                      <a:pt x="1190225" y="0"/>
                    </a:cubicBezTo>
                    <a:cubicBezTo>
                      <a:pt x="1494007" y="-11333"/>
                      <a:pt x="1432136" y="-14736"/>
                      <a:pt x="1667623" y="0"/>
                    </a:cubicBezTo>
                    <a:cubicBezTo>
                      <a:pt x="1903110" y="14736"/>
                      <a:pt x="2169095" y="-25586"/>
                      <a:pt x="2380450" y="0"/>
                    </a:cubicBezTo>
                    <a:cubicBezTo>
                      <a:pt x="2591805" y="25586"/>
                      <a:pt x="2725470" y="-11364"/>
                      <a:pt x="2857848" y="0"/>
                    </a:cubicBezTo>
                    <a:cubicBezTo>
                      <a:pt x="2990226" y="11364"/>
                      <a:pt x="3212722" y="-14853"/>
                      <a:pt x="3452960" y="0"/>
                    </a:cubicBezTo>
                    <a:cubicBezTo>
                      <a:pt x="3693198" y="14853"/>
                      <a:pt x="3840152" y="-24024"/>
                      <a:pt x="4224645" y="0"/>
                    </a:cubicBezTo>
                    <a:cubicBezTo>
                      <a:pt x="4609138" y="24024"/>
                      <a:pt x="4775247" y="33094"/>
                      <a:pt x="4937472" y="0"/>
                    </a:cubicBezTo>
                    <a:cubicBezTo>
                      <a:pt x="5099697" y="-33094"/>
                      <a:pt x="5501390" y="-22649"/>
                      <a:pt x="5885728" y="0"/>
                    </a:cubicBezTo>
                    <a:cubicBezTo>
                      <a:pt x="5877599" y="233984"/>
                      <a:pt x="5874584" y="474210"/>
                      <a:pt x="5885728" y="619452"/>
                    </a:cubicBezTo>
                    <a:cubicBezTo>
                      <a:pt x="5896872" y="764694"/>
                      <a:pt x="5879318" y="1083216"/>
                      <a:pt x="5885728" y="1207931"/>
                    </a:cubicBezTo>
                    <a:cubicBezTo>
                      <a:pt x="5892138" y="1332646"/>
                      <a:pt x="5886879" y="1647309"/>
                      <a:pt x="5885728" y="1827382"/>
                    </a:cubicBezTo>
                    <a:cubicBezTo>
                      <a:pt x="5884577" y="2007455"/>
                      <a:pt x="5878573" y="2266456"/>
                      <a:pt x="5885728" y="2446834"/>
                    </a:cubicBezTo>
                    <a:cubicBezTo>
                      <a:pt x="5892883" y="2627212"/>
                      <a:pt x="5873053" y="2805348"/>
                      <a:pt x="5885728" y="3097258"/>
                    </a:cubicBezTo>
                    <a:cubicBezTo>
                      <a:pt x="5731979" y="3112881"/>
                      <a:pt x="5409844" y="3115150"/>
                      <a:pt x="5290616" y="3097258"/>
                    </a:cubicBezTo>
                    <a:cubicBezTo>
                      <a:pt x="5171388" y="3079366"/>
                      <a:pt x="4782866" y="3104269"/>
                      <a:pt x="4636646" y="3097258"/>
                    </a:cubicBezTo>
                    <a:cubicBezTo>
                      <a:pt x="4490426" y="3090248"/>
                      <a:pt x="4389962" y="3103968"/>
                      <a:pt x="4159248" y="3097258"/>
                    </a:cubicBezTo>
                    <a:cubicBezTo>
                      <a:pt x="3928534" y="3090548"/>
                      <a:pt x="3799615" y="3083127"/>
                      <a:pt x="3681850" y="3097258"/>
                    </a:cubicBezTo>
                    <a:cubicBezTo>
                      <a:pt x="3564085" y="3111389"/>
                      <a:pt x="3350886" y="3079586"/>
                      <a:pt x="3086737" y="3097258"/>
                    </a:cubicBezTo>
                    <a:cubicBezTo>
                      <a:pt x="2822588" y="3114930"/>
                      <a:pt x="2700628" y="3064112"/>
                      <a:pt x="2373910" y="3097258"/>
                    </a:cubicBezTo>
                    <a:cubicBezTo>
                      <a:pt x="2047192" y="3130404"/>
                      <a:pt x="1896760" y="3083982"/>
                      <a:pt x="1602226" y="3097258"/>
                    </a:cubicBezTo>
                    <a:cubicBezTo>
                      <a:pt x="1307692" y="3110534"/>
                      <a:pt x="1348892" y="3077779"/>
                      <a:pt x="1124828" y="3097258"/>
                    </a:cubicBezTo>
                    <a:cubicBezTo>
                      <a:pt x="900764" y="3116737"/>
                      <a:pt x="787507" y="3111700"/>
                      <a:pt x="647430" y="3097258"/>
                    </a:cubicBezTo>
                    <a:cubicBezTo>
                      <a:pt x="507353" y="3082816"/>
                      <a:pt x="162325" y="3115423"/>
                      <a:pt x="0" y="3097258"/>
                    </a:cubicBezTo>
                    <a:cubicBezTo>
                      <a:pt x="14532" y="2948606"/>
                      <a:pt x="-6857" y="2741046"/>
                      <a:pt x="0" y="2446834"/>
                    </a:cubicBezTo>
                    <a:cubicBezTo>
                      <a:pt x="6857" y="2152622"/>
                      <a:pt x="-11780" y="2059500"/>
                      <a:pt x="0" y="1796410"/>
                    </a:cubicBezTo>
                    <a:cubicBezTo>
                      <a:pt x="11780" y="1533320"/>
                      <a:pt x="17611" y="1397758"/>
                      <a:pt x="0" y="1176958"/>
                    </a:cubicBezTo>
                    <a:cubicBezTo>
                      <a:pt x="-17611" y="956158"/>
                      <a:pt x="-8182" y="826783"/>
                      <a:pt x="0" y="619452"/>
                    </a:cubicBezTo>
                    <a:cubicBezTo>
                      <a:pt x="8182" y="412121"/>
                      <a:pt x="16061" y="18196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𝐶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∪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d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∪</m:t>
                      </m:r>
                      <m:d>
                        <m:dPr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∩</m:t>
                          </m:r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𝐴</m:t>
                      </m:r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228600" marR="0" indent="-2286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d>
                            <m:dPr>
                              <m:ctrlP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𝐴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∪</m:t>
                              </m:r>
                              <m:r>
                                <a:rPr lang="en-US" sz="2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Vrinda" panose="020B0502040204020203" pitchFamily="34" charset="0"/>
                                </a:rPr>
                                <m:t>𝐵</m:t>
                              </m:r>
                            </m:e>
                          </m:d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sz="2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∩</m:t>
                      </m:r>
                      <m:acc>
                        <m:accPr>
                          <m:chr m:val="̅"/>
                          <m:ctrlP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Text Box 2">
                <a:extLst>
                  <a:ext uri="{FF2B5EF4-FFF2-40B4-BE49-F238E27FC236}">
                    <a16:creationId xmlns:a16="http://schemas.microsoft.com/office/drawing/2014/main" id="{42ADADCC-5FB6-81E8-1D4B-6631C451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04" y="2566170"/>
                <a:ext cx="5885728" cy="3097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927657231">
                      <a:custGeom>
                        <a:avLst/>
                        <a:gdLst>
                          <a:gd name="connsiteX0" fmla="*/ 0 w 5885728"/>
                          <a:gd name="connsiteY0" fmla="*/ 0 h 3097258"/>
                          <a:gd name="connsiteX1" fmla="*/ 653970 w 5885728"/>
                          <a:gd name="connsiteY1" fmla="*/ 0 h 3097258"/>
                          <a:gd name="connsiteX2" fmla="*/ 1190225 w 5885728"/>
                          <a:gd name="connsiteY2" fmla="*/ 0 h 3097258"/>
                          <a:gd name="connsiteX3" fmla="*/ 1903052 w 5885728"/>
                          <a:gd name="connsiteY3" fmla="*/ 0 h 3097258"/>
                          <a:gd name="connsiteX4" fmla="*/ 2674736 w 5885728"/>
                          <a:gd name="connsiteY4" fmla="*/ 0 h 3097258"/>
                          <a:gd name="connsiteX5" fmla="*/ 3210992 w 5885728"/>
                          <a:gd name="connsiteY5" fmla="*/ 0 h 3097258"/>
                          <a:gd name="connsiteX6" fmla="*/ 3864961 w 5885728"/>
                          <a:gd name="connsiteY6" fmla="*/ 0 h 3097258"/>
                          <a:gd name="connsiteX7" fmla="*/ 4577788 w 5885728"/>
                          <a:gd name="connsiteY7" fmla="*/ 0 h 3097258"/>
                          <a:gd name="connsiteX8" fmla="*/ 5114044 w 5885728"/>
                          <a:gd name="connsiteY8" fmla="*/ 0 h 3097258"/>
                          <a:gd name="connsiteX9" fmla="*/ 5885728 w 5885728"/>
                          <a:gd name="connsiteY9" fmla="*/ 0 h 3097258"/>
                          <a:gd name="connsiteX10" fmla="*/ 5885728 w 5885728"/>
                          <a:gd name="connsiteY10" fmla="*/ 619452 h 3097258"/>
                          <a:gd name="connsiteX11" fmla="*/ 5885728 w 5885728"/>
                          <a:gd name="connsiteY11" fmla="*/ 1300848 h 3097258"/>
                          <a:gd name="connsiteX12" fmla="*/ 5885728 w 5885728"/>
                          <a:gd name="connsiteY12" fmla="*/ 1920300 h 3097258"/>
                          <a:gd name="connsiteX13" fmla="*/ 5885728 w 5885728"/>
                          <a:gd name="connsiteY13" fmla="*/ 3097258 h 3097258"/>
                          <a:gd name="connsiteX14" fmla="*/ 5114044 w 5885728"/>
                          <a:gd name="connsiteY14" fmla="*/ 3097258 h 3097258"/>
                          <a:gd name="connsiteX15" fmla="*/ 4342359 w 5885728"/>
                          <a:gd name="connsiteY15" fmla="*/ 3097258 h 3097258"/>
                          <a:gd name="connsiteX16" fmla="*/ 3864961 w 5885728"/>
                          <a:gd name="connsiteY16" fmla="*/ 3097258 h 3097258"/>
                          <a:gd name="connsiteX17" fmla="*/ 3152134 w 5885728"/>
                          <a:gd name="connsiteY17" fmla="*/ 3097258 h 3097258"/>
                          <a:gd name="connsiteX18" fmla="*/ 2498165 w 5885728"/>
                          <a:gd name="connsiteY18" fmla="*/ 3097258 h 3097258"/>
                          <a:gd name="connsiteX19" fmla="*/ 1844195 w 5885728"/>
                          <a:gd name="connsiteY19" fmla="*/ 3097258 h 3097258"/>
                          <a:gd name="connsiteX20" fmla="*/ 1366797 w 5885728"/>
                          <a:gd name="connsiteY20" fmla="*/ 3097258 h 3097258"/>
                          <a:gd name="connsiteX21" fmla="*/ 712827 w 5885728"/>
                          <a:gd name="connsiteY21" fmla="*/ 3097258 h 3097258"/>
                          <a:gd name="connsiteX22" fmla="*/ 0 w 5885728"/>
                          <a:gd name="connsiteY22" fmla="*/ 3097258 h 3097258"/>
                          <a:gd name="connsiteX23" fmla="*/ 0 w 5885728"/>
                          <a:gd name="connsiteY23" fmla="*/ 2415861 h 3097258"/>
                          <a:gd name="connsiteX24" fmla="*/ 0 w 5885728"/>
                          <a:gd name="connsiteY24" fmla="*/ 1858355 h 3097258"/>
                          <a:gd name="connsiteX25" fmla="*/ 0 w 5885728"/>
                          <a:gd name="connsiteY25" fmla="*/ 1176958 h 3097258"/>
                          <a:gd name="connsiteX26" fmla="*/ 0 w 5885728"/>
                          <a:gd name="connsiteY26" fmla="*/ 619452 h 3097258"/>
                          <a:gd name="connsiteX27" fmla="*/ 0 w 5885728"/>
                          <a:gd name="connsiteY27" fmla="*/ 0 h 30972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</a:cxnLst>
                        <a:rect l="l" t="t" r="r" b="b"/>
                        <a:pathLst>
                          <a:path w="5885728" h="3097258" fill="none" extrusionOk="0">
                            <a:moveTo>
                              <a:pt x="0" y="0"/>
                            </a:moveTo>
                            <a:cubicBezTo>
                              <a:pt x="278128" y="23360"/>
                              <a:pt x="359379" y="11533"/>
                              <a:pt x="653970" y="0"/>
                            </a:cubicBezTo>
                            <a:cubicBezTo>
                              <a:pt x="948561" y="-11533"/>
                              <a:pt x="1051516" y="8274"/>
                              <a:pt x="1190225" y="0"/>
                            </a:cubicBezTo>
                            <a:cubicBezTo>
                              <a:pt x="1328935" y="-8274"/>
                              <a:pt x="1734881" y="-28763"/>
                              <a:pt x="1903052" y="0"/>
                            </a:cubicBezTo>
                            <a:cubicBezTo>
                              <a:pt x="2071223" y="28763"/>
                              <a:pt x="2334660" y="-33016"/>
                              <a:pt x="2674736" y="0"/>
                            </a:cubicBezTo>
                            <a:cubicBezTo>
                              <a:pt x="3014812" y="33016"/>
                              <a:pt x="3046949" y="-18343"/>
                              <a:pt x="3210992" y="0"/>
                            </a:cubicBezTo>
                            <a:cubicBezTo>
                              <a:pt x="3375035" y="18343"/>
                              <a:pt x="3569986" y="-12347"/>
                              <a:pt x="3864961" y="0"/>
                            </a:cubicBezTo>
                            <a:cubicBezTo>
                              <a:pt x="4159936" y="12347"/>
                              <a:pt x="4306507" y="-12321"/>
                              <a:pt x="4577788" y="0"/>
                            </a:cubicBezTo>
                            <a:cubicBezTo>
                              <a:pt x="4849069" y="12321"/>
                              <a:pt x="4995408" y="22318"/>
                              <a:pt x="5114044" y="0"/>
                            </a:cubicBezTo>
                            <a:cubicBezTo>
                              <a:pt x="5232680" y="-22318"/>
                              <a:pt x="5697487" y="-31169"/>
                              <a:pt x="5885728" y="0"/>
                            </a:cubicBezTo>
                            <a:cubicBezTo>
                              <a:pt x="5894871" y="278807"/>
                              <a:pt x="5899867" y="358540"/>
                              <a:pt x="5885728" y="619452"/>
                            </a:cubicBezTo>
                            <a:cubicBezTo>
                              <a:pt x="5871589" y="880364"/>
                              <a:pt x="5881794" y="1090328"/>
                              <a:pt x="5885728" y="1300848"/>
                            </a:cubicBezTo>
                            <a:cubicBezTo>
                              <a:pt x="5889662" y="1511368"/>
                              <a:pt x="5901926" y="1784588"/>
                              <a:pt x="5885728" y="1920300"/>
                            </a:cubicBezTo>
                            <a:cubicBezTo>
                              <a:pt x="5869530" y="2056012"/>
                              <a:pt x="5927454" y="2572553"/>
                              <a:pt x="5885728" y="3097258"/>
                            </a:cubicBezTo>
                            <a:cubicBezTo>
                              <a:pt x="5513128" y="3109957"/>
                              <a:pt x="5381943" y="3105218"/>
                              <a:pt x="5114044" y="3097258"/>
                            </a:cubicBezTo>
                            <a:cubicBezTo>
                              <a:pt x="4846145" y="3089298"/>
                              <a:pt x="4541284" y="3104300"/>
                              <a:pt x="4342359" y="3097258"/>
                            </a:cubicBezTo>
                            <a:cubicBezTo>
                              <a:pt x="4143435" y="3090216"/>
                              <a:pt x="3972597" y="3112302"/>
                              <a:pt x="3864961" y="3097258"/>
                            </a:cubicBezTo>
                            <a:cubicBezTo>
                              <a:pt x="3757325" y="3082214"/>
                              <a:pt x="3330170" y="3068310"/>
                              <a:pt x="3152134" y="3097258"/>
                            </a:cubicBezTo>
                            <a:cubicBezTo>
                              <a:pt x="2974098" y="3126206"/>
                              <a:pt x="2794541" y="3074414"/>
                              <a:pt x="2498165" y="3097258"/>
                            </a:cubicBezTo>
                            <a:cubicBezTo>
                              <a:pt x="2201789" y="3120102"/>
                              <a:pt x="2110985" y="3064981"/>
                              <a:pt x="1844195" y="3097258"/>
                            </a:cubicBezTo>
                            <a:cubicBezTo>
                              <a:pt x="1577405" y="3129536"/>
                              <a:pt x="1528276" y="3105425"/>
                              <a:pt x="1366797" y="3097258"/>
                            </a:cubicBezTo>
                            <a:cubicBezTo>
                              <a:pt x="1205318" y="3089091"/>
                              <a:pt x="973024" y="3100708"/>
                              <a:pt x="712827" y="3097258"/>
                            </a:cubicBezTo>
                            <a:cubicBezTo>
                              <a:pt x="452630" y="3093809"/>
                              <a:pt x="323256" y="3078315"/>
                              <a:pt x="0" y="3097258"/>
                            </a:cubicBezTo>
                            <a:cubicBezTo>
                              <a:pt x="-17354" y="2952476"/>
                              <a:pt x="-25463" y="2732721"/>
                              <a:pt x="0" y="2415861"/>
                            </a:cubicBezTo>
                            <a:cubicBezTo>
                              <a:pt x="25463" y="2099001"/>
                              <a:pt x="-18931" y="2020366"/>
                              <a:pt x="0" y="1858355"/>
                            </a:cubicBezTo>
                            <a:cubicBezTo>
                              <a:pt x="18931" y="1696344"/>
                              <a:pt x="-32730" y="1472028"/>
                              <a:pt x="0" y="1176958"/>
                            </a:cubicBezTo>
                            <a:cubicBezTo>
                              <a:pt x="32730" y="881888"/>
                              <a:pt x="-13262" y="815373"/>
                              <a:pt x="0" y="619452"/>
                            </a:cubicBezTo>
                            <a:cubicBezTo>
                              <a:pt x="13262" y="423531"/>
                              <a:pt x="308" y="263074"/>
                              <a:pt x="0" y="0"/>
                            </a:cubicBezTo>
                            <a:close/>
                          </a:path>
                          <a:path w="5885728" h="3097258" stroke="0" extrusionOk="0">
                            <a:moveTo>
                              <a:pt x="0" y="0"/>
                            </a:moveTo>
                            <a:cubicBezTo>
                              <a:pt x="108209" y="26430"/>
                              <a:pt x="298228" y="-12892"/>
                              <a:pt x="536255" y="0"/>
                            </a:cubicBezTo>
                            <a:cubicBezTo>
                              <a:pt x="774283" y="12892"/>
                              <a:pt x="886443" y="11333"/>
                              <a:pt x="1190225" y="0"/>
                            </a:cubicBezTo>
                            <a:cubicBezTo>
                              <a:pt x="1494007" y="-11333"/>
                              <a:pt x="1432136" y="-14736"/>
                              <a:pt x="1667623" y="0"/>
                            </a:cubicBezTo>
                            <a:cubicBezTo>
                              <a:pt x="1903110" y="14736"/>
                              <a:pt x="2169095" y="-25586"/>
                              <a:pt x="2380450" y="0"/>
                            </a:cubicBezTo>
                            <a:cubicBezTo>
                              <a:pt x="2591805" y="25586"/>
                              <a:pt x="2725470" y="-11364"/>
                              <a:pt x="2857848" y="0"/>
                            </a:cubicBezTo>
                            <a:cubicBezTo>
                              <a:pt x="2990226" y="11364"/>
                              <a:pt x="3212722" y="-14853"/>
                              <a:pt x="3452960" y="0"/>
                            </a:cubicBezTo>
                            <a:cubicBezTo>
                              <a:pt x="3693198" y="14853"/>
                              <a:pt x="3840152" y="-24024"/>
                              <a:pt x="4224645" y="0"/>
                            </a:cubicBezTo>
                            <a:cubicBezTo>
                              <a:pt x="4609138" y="24024"/>
                              <a:pt x="4775247" y="33094"/>
                              <a:pt x="4937472" y="0"/>
                            </a:cubicBezTo>
                            <a:cubicBezTo>
                              <a:pt x="5099697" y="-33094"/>
                              <a:pt x="5501390" y="-22649"/>
                              <a:pt x="5885728" y="0"/>
                            </a:cubicBezTo>
                            <a:cubicBezTo>
                              <a:pt x="5877599" y="233984"/>
                              <a:pt x="5874584" y="474210"/>
                              <a:pt x="5885728" y="619452"/>
                            </a:cubicBezTo>
                            <a:cubicBezTo>
                              <a:pt x="5896872" y="764694"/>
                              <a:pt x="5879318" y="1083216"/>
                              <a:pt x="5885728" y="1207931"/>
                            </a:cubicBezTo>
                            <a:cubicBezTo>
                              <a:pt x="5892138" y="1332646"/>
                              <a:pt x="5886879" y="1647309"/>
                              <a:pt x="5885728" y="1827382"/>
                            </a:cubicBezTo>
                            <a:cubicBezTo>
                              <a:pt x="5884577" y="2007455"/>
                              <a:pt x="5878573" y="2266456"/>
                              <a:pt x="5885728" y="2446834"/>
                            </a:cubicBezTo>
                            <a:cubicBezTo>
                              <a:pt x="5892883" y="2627212"/>
                              <a:pt x="5873053" y="2805348"/>
                              <a:pt x="5885728" y="3097258"/>
                            </a:cubicBezTo>
                            <a:cubicBezTo>
                              <a:pt x="5731979" y="3112881"/>
                              <a:pt x="5409844" y="3115150"/>
                              <a:pt x="5290616" y="3097258"/>
                            </a:cubicBezTo>
                            <a:cubicBezTo>
                              <a:pt x="5171388" y="3079366"/>
                              <a:pt x="4782866" y="3104269"/>
                              <a:pt x="4636646" y="3097258"/>
                            </a:cubicBezTo>
                            <a:cubicBezTo>
                              <a:pt x="4490426" y="3090248"/>
                              <a:pt x="4389962" y="3103968"/>
                              <a:pt x="4159248" y="3097258"/>
                            </a:cubicBezTo>
                            <a:cubicBezTo>
                              <a:pt x="3928534" y="3090548"/>
                              <a:pt x="3799615" y="3083127"/>
                              <a:pt x="3681850" y="3097258"/>
                            </a:cubicBezTo>
                            <a:cubicBezTo>
                              <a:pt x="3564085" y="3111389"/>
                              <a:pt x="3350886" y="3079586"/>
                              <a:pt x="3086737" y="3097258"/>
                            </a:cubicBezTo>
                            <a:cubicBezTo>
                              <a:pt x="2822588" y="3114930"/>
                              <a:pt x="2700628" y="3064112"/>
                              <a:pt x="2373910" y="3097258"/>
                            </a:cubicBezTo>
                            <a:cubicBezTo>
                              <a:pt x="2047192" y="3130404"/>
                              <a:pt x="1896760" y="3083982"/>
                              <a:pt x="1602226" y="3097258"/>
                            </a:cubicBezTo>
                            <a:cubicBezTo>
                              <a:pt x="1307692" y="3110534"/>
                              <a:pt x="1348892" y="3077779"/>
                              <a:pt x="1124828" y="3097258"/>
                            </a:cubicBezTo>
                            <a:cubicBezTo>
                              <a:pt x="900764" y="3116737"/>
                              <a:pt x="787507" y="3111700"/>
                              <a:pt x="647430" y="3097258"/>
                            </a:cubicBezTo>
                            <a:cubicBezTo>
                              <a:pt x="507353" y="3082816"/>
                              <a:pt x="162325" y="3115423"/>
                              <a:pt x="0" y="3097258"/>
                            </a:cubicBezTo>
                            <a:cubicBezTo>
                              <a:pt x="14532" y="2948606"/>
                              <a:pt x="-6857" y="2741046"/>
                              <a:pt x="0" y="2446834"/>
                            </a:cubicBezTo>
                            <a:cubicBezTo>
                              <a:pt x="6857" y="2152622"/>
                              <a:pt x="-11780" y="2059500"/>
                              <a:pt x="0" y="1796410"/>
                            </a:cubicBezTo>
                            <a:cubicBezTo>
                              <a:pt x="11780" y="1533320"/>
                              <a:pt x="17611" y="1397758"/>
                              <a:pt x="0" y="1176958"/>
                            </a:cubicBezTo>
                            <a:cubicBezTo>
                              <a:pt x="-17611" y="956158"/>
                              <a:pt x="-8182" y="826783"/>
                              <a:pt x="0" y="619452"/>
                            </a:cubicBezTo>
                            <a:cubicBezTo>
                              <a:pt x="8182" y="412121"/>
                              <a:pt x="16061" y="1819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044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Approaches of assigning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At first we identify the sample space S of the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We then define our favorable event and assign probability to the event using one of the following 3 basic approaches-</a:t>
            </a:r>
            <a:endParaRPr lang="en-US" sz="2960" dirty="0"/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BFCDFCA-499A-A72C-ABAA-23BD8AAD8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917783"/>
              </p:ext>
            </p:extLst>
          </p:nvPr>
        </p:nvGraphicFramePr>
        <p:xfrm>
          <a:off x="7314824" y="4875763"/>
          <a:ext cx="5188196" cy="301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68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Assumption-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Equally likely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exclusive outcome</a:t>
            </a:r>
          </a:p>
          <a:p>
            <a:pPr marL="843534" lvl="1" indent="-514350" algn="just">
              <a:buFont typeface="+mj-lt"/>
              <a:buAutoNum type="arabicPeriod"/>
            </a:pPr>
            <a:r>
              <a:rPr lang="en-US" sz="2960" dirty="0"/>
              <a:t>Mutually exhaustive outcome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/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𝑬𝒗𝒆𝒏𝒕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𝒐𝒄𝒄𝒖𝒓𝒂𝒏𝒄𝒆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𝒆𝒗𝒆𝒏𝒕</m:t>
                          </m:r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𝑻𝒐𝒕𝒂𝒍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𝒐𝒖𝒕𝒄𝒐𝒎𝒆𝒔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𝒕𝒉𝒆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𝒔𝒂𝒎𝒑𝒍𝒆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𝒔𝒑𝒂𝒄𝒆</m:t>
                          </m:r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EDA962-664F-F012-9B71-A1F2CE82D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485" y="1582517"/>
                <a:ext cx="10394302" cy="987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/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1, 2, 3, 4, 5, 6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44C4B-7052-E560-4532-FAC4143EA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62" y="5747657"/>
                <a:ext cx="347173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/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2, 4, 6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98F0DF-A560-4F7D-7DD4-BB46DFB15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4671284"/>
                <a:ext cx="238901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/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1, 3, 5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C2683D-79F7-40BE-D133-275F7BC6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731" y="6824030"/>
                <a:ext cx="23890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>
            <a:extLst>
              <a:ext uri="{FF2B5EF4-FFF2-40B4-BE49-F238E27FC236}">
                <a16:creationId xmlns:a16="http://schemas.microsoft.com/office/drawing/2014/main" id="{23F42F17-242C-15F4-2804-FA4C4F1C0257}"/>
              </a:ext>
            </a:extLst>
          </p:cNvPr>
          <p:cNvSpPr/>
          <p:nvPr/>
        </p:nvSpPr>
        <p:spPr>
          <a:xfrm rot="15050010">
            <a:off x="1361120" y="4734169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64E240C-EC4D-A1C3-F452-85420E73C2B8}"/>
              </a:ext>
            </a:extLst>
          </p:cNvPr>
          <p:cNvSpPr/>
          <p:nvPr/>
        </p:nvSpPr>
        <p:spPr>
          <a:xfrm rot="11636513">
            <a:off x="1361120" y="5731863"/>
            <a:ext cx="1401889" cy="1535375"/>
          </a:xfrm>
          <a:prstGeom prst="arc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/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4C7CFB-223C-E8B2-7E3A-2B876A6AA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4484333"/>
                <a:ext cx="1939121" cy="10175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/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BA8578-6A26-A116-51D2-29416F98B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703" y="6607654"/>
                <a:ext cx="1939121" cy="10175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2CE946-091C-9B59-2494-0BEEEFD4FDE5}"/>
              </a:ext>
            </a:extLst>
          </p:cNvPr>
          <p:cNvSpPr/>
          <p:nvPr/>
        </p:nvSpPr>
        <p:spPr>
          <a:xfrm>
            <a:off x="4555769" y="4724001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F55DA22-63B0-122E-0998-ED1197213696}"/>
              </a:ext>
            </a:extLst>
          </p:cNvPr>
          <p:cNvSpPr/>
          <p:nvPr/>
        </p:nvSpPr>
        <p:spPr>
          <a:xfrm>
            <a:off x="4552077" y="6847324"/>
            <a:ext cx="665641" cy="53818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Example: A committee consists of five executives of which three women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) and two men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). A random sample of two executives needs to be selected at random without replacement from which chairman and a secretary would be selected. Set up the sample space and find the probability that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  <a:p>
                <a:pPr marL="514350" indent="-514350" algn="just">
                  <a:buFont typeface="+mj-lt"/>
                  <a:buAutoNum type="alphaL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572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29BAD3-981A-CF3F-F189-26BB5B427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8337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b)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1FC355-F09D-A1FC-92CF-12173767D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76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c) Let,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𝐸𝑣𝑒𝑛𝑡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𝑠𝑒𝑙𝑒𝑐𝑡𝑖𝑛𝑔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0" dirty="0"/>
                  <a:t>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not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4800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Classical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/>
                <a:r>
                  <a:rPr lang="en-US" sz="3200" dirty="0"/>
                  <a:t>Solution: Sample space of this experiment is</a:t>
                </a:r>
              </a:p>
              <a:p>
                <a:pPr algn="just"/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Total number of outcomes in the experiment = 10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d) Let, 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𝐸𝑣𝑒𝑛𝑡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𝑠𝑒𝑙𝑒𝑐𝑡𝑖𝑛𝑔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/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will be selected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528063-2AF3-F106-7C71-DA8233640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09" y="239151"/>
                <a:ext cx="5788711" cy="584775"/>
              </a:xfrm>
              <a:prstGeom prst="rect">
                <a:avLst/>
              </a:prstGeom>
              <a:blipFill>
                <a:blip r:embed="rId3"/>
                <a:stretch>
                  <a:fillRect l="-2521" t="-12245" b="-316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/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46EBFFA-2354-3A40-B699-133692DF5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73" y="7211085"/>
                <a:ext cx="10041275" cy="461665"/>
              </a:xfrm>
              <a:prstGeom prst="rect">
                <a:avLst/>
              </a:prstGeom>
              <a:blipFill>
                <a:blip r:embed="rId4"/>
                <a:stretch>
                  <a:fillRect b="-12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/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15C00E-DAAD-977C-2A57-314786FF2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278" y="7050046"/>
                <a:ext cx="3028842" cy="783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053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random experiment is repeated n times under same condition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 event “A” occurs m times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According to frequency approach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Probability of A,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79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Frequency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For example;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In a dice throwing experiment, S= {1, 2, 3, 4, 5, 6}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And our favorable event is E= {2}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Let, 2 occurred a total of 998 times out of total 6000 trials. Therefore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998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6000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1432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A specific action, or</a:t>
            </a:r>
          </a:p>
          <a:p>
            <a:endParaRPr lang="en-US" sz="3200" dirty="0"/>
          </a:p>
          <a:p>
            <a:r>
              <a:rPr lang="en-US" sz="3200" dirty="0"/>
              <a:t>A process, or</a:t>
            </a:r>
          </a:p>
          <a:p>
            <a:endParaRPr lang="en-US" sz="3200" dirty="0"/>
          </a:p>
          <a:p>
            <a:r>
              <a:rPr lang="en-US" sz="3200" dirty="0"/>
              <a:t>A phenomenon that leads to observable outcomes</a:t>
            </a:r>
          </a:p>
        </p:txBody>
      </p:sp>
    </p:spTree>
    <p:extLst>
      <p:ext uri="{BB962C8B-B14F-4D97-AF65-F5344CB8AC3E}">
        <p14:creationId xmlns:p14="http://schemas.microsoft.com/office/powerpoint/2010/main" val="140403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Subjective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Based on the judgement (personal experience, prior information and belief etc.), one can assign probability to an event E of a random experiment.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example; on a day of summer someone made a statement on probability that rain will occur on that day is .70, based on his previous experience.</a:t>
            </a:r>
          </a:p>
        </p:txBody>
      </p:sp>
    </p:spTree>
    <p:extLst>
      <p:ext uri="{BB962C8B-B14F-4D97-AF65-F5344CB8AC3E}">
        <p14:creationId xmlns:p14="http://schemas.microsoft.com/office/powerpoint/2010/main" val="369888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Axioms of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Probability of an event follows three axioms:</a:t>
                </a:r>
              </a:p>
              <a:p>
                <a:pPr algn="just"/>
                <a:endParaRPr lang="en-US" sz="320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960" dirty="0"/>
                  <a:t> (Axiom of positivizes)</a:t>
                </a:r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960" dirty="0"/>
                  <a:t> (Axiom of certainty) </a:t>
                </a: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:endParaRPr lang="en-US" sz="2960" dirty="0"/>
              </a:p>
              <a:p>
                <a:pPr marL="843534" lvl="1" indent="-514350" algn="just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∪…</m:t>
                        </m:r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960" b="0" i="1" smtClean="0">
                        <a:latin typeface="Cambria Math" panose="02040503050406030204" pitchFamily="18" charset="0"/>
                      </a:rPr>
                      <m:t>+…=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96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96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96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96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5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4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78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952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663506" y="3798159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BB90F-AA8C-C05E-68CB-026B802B6821}"/>
              </a:ext>
            </a:extLst>
          </p:cNvPr>
          <p:cNvSpPr txBox="1"/>
          <p:nvPr/>
        </p:nvSpPr>
        <p:spPr>
          <a:xfrm>
            <a:off x="7314824" y="1613473"/>
            <a:ext cx="7082912" cy="206210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returned to the population = With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4AC1AF-8FD7-332E-4844-5A3E8BA3B484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FC98D4-C953-AFD4-BD62-79FAC7FA5418}"/>
              </a:ext>
            </a:extLst>
          </p:cNvPr>
          <p:cNvSpPr txBox="1"/>
          <p:nvPr/>
        </p:nvSpPr>
        <p:spPr>
          <a:xfrm>
            <a:off x="2696818" y="7249371"/>
            <a:ext cx="3124317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 Replacement</a:t>
            </a:r>
          </a:p>
        </p:txBody>
      </p:sp>
    </p:spTree>
    <p:extLst>
      <p:ext uri="{BB962C8B-B14F-4D97-AF65-F5344CB8AC3E}">
        <p14:creationId xmlns:p14="http://schemas.microsoft.com/office/powerpoint/2010/main" val="251600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3253409" y="5837584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1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01391-94B7-1AF7-AAD4-DE20DC9D1189}"/>
              </a:ext>
            </a:extLst>
          </p:cNvPr>
          <p:cNvSpPr/>
          <p:nvPr/>
        </p:nvSpPr>
        <p:spPr>
          <a:xfrm>
            <a:off x="3014870" y="5062330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757695" y="4028662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49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BC46986-9500-1A91-351B-93B417CB46E2}"/>
              </a:ext>
            </a:extLst>
          </p:cNvPr>
          <p:cNvSpPr/>
          <p:nvPr/>
        </p:nvSpPr>
        <p:spPr>
          <a:xfrm>
            <a:off x="1268987" y="4114800"/>
            <a:ext cx="2905448" cy="2826846"/>
          </a:xfrm>
          <a:custGeom>
            <a:avLst/>
            <a:gdLst>
              <a:gd name="connsiteX0" fmla="*/ 236340 w 2905448"/>
              <a:gd name="connsiteY0" fmla="*/ 201665 h 2826846"/>
              <a:gd name="connsiteX1" fmla="*/ 236340 w 2905448"/>
              <a:gd name="connsiteY1" fmla="*/ 2327800 h 2826846"/>
              <a:gd name="connsiteX2" fmla="*/ 2692461 w 2905448"/>
              <a:gd name="connsiteY2" fmla="*/ 2667981 h 2826846"/>
              <a:gd name="connsiteX3" fmla="*/ 2777155 w 2905448"/>
              <a:gd name="connsiteY3" fmla="*/ 230013 h 2826846"/>
              <a:gd name="connsiteX4" fmla="*/ 2777155 w 2905448"/>
              <a:gd name="connsiteY4" fmla="*/ 244187 h 2826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5448" h="2826846" fill="none" extrusionOk="0">
                <a:moveTo>
                  <a:pt x="236340" y="201665"/>
                </a:moveTo>
                <a:cubicBezTo>
                  <a:pt x="107372" y="1064792"/>
                  <a:pt x="-115458" y="2017417"/>
                  <a:pt x="236340" y="2327800"/>
                </a:cubicBezTo>
                <a:cubicBezTo>
                  <a:pt x="649256" y="2771576"/>
                  <a:pt x="2264327" y="3033087"/>
                  <a:pt x="2692461" y="2667981"/>
                </a:cubicBezTo>
                <a:cubicBezTo>
                  <a:pt x="3115931" y="2318349"/>
                  <a:pt x="2777154" y="230013"/>
                  <a:pt x="2777155" y="230013"/>
                </a:cubicBezTo>
                <a:cubicBezTo>
                  <a:pt x="2829941" y="-179196"/>
                  <a:pt x="2793583" y="28806"/>
                  <a:pt x="2777155" y="244187"/>
                </a:cubicBezTo>
              </a:path>
              <a:path w="2905448" h="2826846" stroke="0" extrusionOk="0">
                <a:moveTo>
                  <a:pt x="236340" y="201665"/>
                </a:moveTo>
                <a:cubicBezTo>
                  <a:pt x="-67254" y="1063436"/>
                  <a:pt x="-165559" y="1924077"/>
                  <a:pt x="236340" y="2327800"/>
                </a:cubicBezTo>
                <a:cubicBezTo>
                  <a:pt x="670206" y="2789162"/>
                  <a:pt x="2270420" y="3061195"/>
                  <a:pt x="2692461" y="2667981"/>
                </a:cubicBezTo>
                <a:cubicBezTo>
                  <a:pt x="3115930" y="2318349"/>
                  <a:pt x="2777155" y="230013"/>
                  <a:pt x="2777155" y="230013"/>
                </a:cubicBezTo>
                <a:cubicBezTo>
                  <a:pt x="2792039" y="-176811"/>
                  <a:pt x="2792052" y="49733"/>
                  <a:pt x="2777155" y="244187"/>
                </a:cubicBezTo>
              </a:path>
            </a:pathLst>
          </a:custGeom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50216993">
                  <a:custGeom>
                    <a:avLst/>
                    <a:gdLst>
                      <a:gd name="connsiteX0" fmla="*/ 221883 w 2727719"/>
                      <a:gd name="connsiteY0" fmla="*/ 282820 h 3964432"/>
                      <a:gd name="connsiteX1" fmla="*/ 221883 w 2727719"/>
                      <a:gd name="connsiteY1" fmla="*/ 3264559 h 3964432"/>
                      <a:gd name="connsiteX2" fmla="*/ 2527761 w 2727719"/>
                      <a:gd name="connsiteY2" fmla="*/ 3741637 h 3964432"/>
                      <a:gd name="connsiteX3" fmla="*/ 2607274 w 2727719"/>
                      <a:gd name="connsiteY3" fmla="*/ 322576 h 3964432"/>
                      <a:gd name="connsiteX4" fmla="*/ 2607274 w 2727719"/>
                      <a:gd name="connsiteY4" fmla="*/ 342454 h 3964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27719" h="3964432">
                        <a:moveTo>
                          <a:pt x="221883" y="282820"/>
                        </a:moveTo>
                        <a:cubicBezTo>
                          <a:pt x="29726" y="1485454"/>
                          <a:pt x="-162430" y="2688089"/>
                          <a:pt x="221883" y="3264559"/>
                        </a:cubicBezTo>
                        <a:cubicBezTo>
                          <a:pt x="606196" y="3841029"/>
                          <a:pt x="2130196" y="4231967"/>
                          <a:pt x="2527761" y="3741637"/>
                        </a:cubicBezTo>
                        <a:cubicBezTo>
                          <a:pt x="2925326" y="3251307"/>
                          <a:pt x="2607274" y="322576"/>
                          <a:pt x="2607274" y="322576"/>
                        </a:cubicBezTo>
                        <a:cubicBezTo>
                          <a:pt x="2620526" y="-243954"/>
                          <a:pt x="2613900" y="49250"/>
                          <a:pt x="2607274" y="342454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80B1EA-5405-8557-0141-C001A0C477D6}"/>
              </a:ext>
            </a:extLst>
          </p:cNvPr>
          <p:cNvSpPr/>
          <p:nvPr/>
        </p:nvSpPr>
        <p:spPr>
          <a:xfrm>
            <a:off x="1828800" y="4909930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7032A5-FE99-DB28-167D-BB8827E4118C}"/>
              </a:ext>
            </a:extLst>
          </p:cNvPr>
          <p:cNvSpPr/>
          <p:nvPr/>
        </p:nvSpPr>
        <p:spPr>
          <a:xfrm>
            <a:off x="1981200" y="5877339"/>
            <a:ext cx="218661" cy="25841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31306F-4767-AE0D-777B-179F35FAB489}"/>
              </a:ext>
            </a:extLst>
          </p:cNvPr>
          <p:cNvSpPr/>
          <p:nvPr/>
        </p:nvSpPr>
        <p:spPr>
          <a:xfrm>
            <a:off x="2060712" y="5320744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56C0C9-F55D-8C23-0D76-F6FD89ACC6B5}"/>
              </a:ext>
            </a:extLst>
          </p:cNvPr>
          <p:cNvSpPr/>
          <p:nvPr/>
        </p:nvSpPr>
        <p:spPr>
          <a:xfrm>
            <a:off x="2696818" y="6076123"/>
            <a:ext cx="218661" cy="25841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E1D1B0-6765-123C-6838-48033D0F770B}"/>
              </a:ext>
            </a:extLst>
          </p:cNvPr>
          <p:cNvSpPr/>
          <p:nvPr/>
        </p:nvSpPr>
        <p:spPr>
          <a:xfrm>
            <a:off x="5910182" y="3899453"/>
            <a:ext cx="1080051" cy="1139686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79206A-66E1-DCC2-E39D-A0AD578DD7D3}"/>
              </a:ext>
            </a:extLst>
          </p:cNvPr>
          <p:cNvSpPr/>
          <p:nvPr/>
        </p:nvSpPr>
        <p:spPr>
          <a:xfrm>
            <a:off x="2696818" y="5579166"/>
            <a:ext cx="218661" cy="258418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AA0F2D-9790-A595-B000-A6D8CCD13177}"/>
              </a:ext>
            </a:extLst>
          </p:cNvPr>
          <p:cNvSpPr/>
          <p:nvPr/>
        </p:nvSpPr>
        <p:spPr>
          <a:xfrm>
            <a:off x="5602266" y="5065646"/>
            <a:ext cx="1080051" cy="1139686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B0114B-743F-352C-B23B-3004436F043B}"/>
              </a:ext>
            </a:extLst>
          </p:cNvPr>
          <p:cNvSpPr txBox="1"/>
          <p:nvPr/>
        </p:nvSpPr>
        <p:spPr>
          <a:xfrm>
            <a:off x="2696818" y="7249371"/>
            <a:ext cx="365491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Without Replacement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62B6863-11C1-0D02-E29D-1902C0BEB366}"/>
              </a:ext>
            </a:extLst>
          </p:cNvPr>
          <p:cNvSpPr/>
          <p:nvPr/>
        </p:nvSpPr>
        <p:spPr>
          <a:xfrm>
            <a:off x="815009" y="3299791"/>
            <a:ext cx="6499815" cy="4691270"/>
          </a:xfrm>
          <a:custGeom>
            <a:avLst/>
            <a:gdLst>
              <a:gd name="connsiteX0" fmla="*/ 12579 w 6499815"/>
              <a:gd name="connsiteY0" fmla="*/ 2000010 h 4691270"/>
              <a:gd name="connsiteX1" fmla="*/ 911585 w 6499815"/>
              <a:gd name="connsiteY1" fmla="*/ 538063 h 4691270"/>
              <a:gd name="connsiteX2" fmla="*/ 2709596 w 6499815"/>
              <a:gd name="connsiteY2" fmla="*/ 215295 h 4691270"/>
              <a:gd name="connsiteX3" fmla="*/ 4595745 w 6499815"/>
              <a:gd name="connsiteY3" fmla="*/ 6446 h 4691270"/>
              <a:gd name="connsiteX4" fmla="*/ 5970694 w 6499815"/>
              <a:gd name="connsiteY4" fmla="*/ 196308 h 4691270"/>
              <a:gd name="connsiteX5" fmla="*/ 6481893 w 6499815"/>
              <a:gd name="connsiteY5" fmla="*/ 1468393 h 4691270"/>
              <a:gd name="connsiteX6" fmla="*/ 6358501 w 6499815"/>
              <a:gd name="connsiteY6" fmla="*/ 1981024 h 4691270"/>
              <a:gd name="connsiteX7" fmla="*/ 6111714 w 6499815"/>
              <a:gd name="connsiteY7" fmla="*/ 2550615 h 4691270"/>
              <a:gd name="connsiteX8" fmla="*/ 6129342 w 6499815"/>
              <a:gd name="connsiteY8" fmla="*/ 3632836 h 4691270"/>
              <a:gd name="connsiteX9" fmla="*/ 5706281 w 6499815"/>
              <a:gd name="connsiteY9" fmla="*/ 4563165 h 4691270"/>
              <a:gd name="connsiteX10" fmla="*/ 3908269 w 6499815"/>
              <a:gd name="connsiteY10" fmla="*/ 4639111 h 4691270"/>
              <a:gd name="connsiteX11" fmla="*/ 1740080 w 6499815"/>
              <a:gd name="connsiteY11" fmla="*/ 4639111 h 4691270"/>
              <a:gd name="connsiteX12" fmla="*/ 1140742 w 6499815"/>
              <a:gd name="connsiteY12" fmla="*/ 3974589 h 4691270"/>
              <a:gd name="connsiteX13" fmla="*/ 435640 w 6499815"/>
              <a:gd name="connsiteY13" fmla="*/ 3101218 h 4691270"/>
              <a:gd name="connsiteX14" fmla="*/ 12579 w 6499815"/>
              <a:gd name="connsiteY14" fmla="*/ 2000010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99815" h="4691270" extrusionOk="0">
                <a:moveTo>
                  <a:pt x="12579" y="2000010"/>
                </a:moveTo>
                <a:cubicBezTo>
                  <a:pt x="61150" y="1478835"/>
                  <a:pt x="448461" y="923023"/>
                  <a:pt x="911585" y="538063"/>
                </a:cubicBezTo>
                <a:cubicBezTo>
                  <a:pt x="1423071" y="190441"/>
                  <a:pt x="1980504" y="275368"/>
                  <a:pt x="2709596" y="215295"/>
                </a:cubicBezTo>
                <a:cubicBezTo>
                  <a:pt x="3349569" y="161999"/>
                  <a:pt x="3951022" y="11041"/>
                  <a:pt x="4595745" y="6446"/>
                </a:cubicBezTo>
                <a:cubicBezTo>
                  <a:pt x="5139390" y="9757"/>
                  <a:pt x="5675386" y="-87346"/>
                  <a:pt x="5970694" y="196308"/>
                </a:cubicBezTo>
                <a:cubicBezTo>
                  <a:pt x="6260872" y="450024"/>
                  <a:pt x="6457164" y="1167151"/>
                  <a:pt x="6481893" y="1468393"/>
                </a:cubicBezTo>
                <a:cubicBezTo>
                  <a:pt x="6568798" y="1764739"/>
                  <a:pt x="6418983" y="1810487"/>
                  <a:pt x="6358501" y="1981024"/>
                </a:cubicBezTo>
                <a:cubicBezTo>
                  <a:pt x="6301177" y="2162670"/>
                  <a:pt x="6155724" y="2297278"/>
                  <a:pt x="6111714" y="2550615"/>
                </a:cubicBezTo>
                <a:cubicBezTo>
                  <a:pt x="6078254" y="2847299"/>
                  <a:pt x="6202616" y="3305394"/>
                  <a:pt x="6129342" y="3632836"/>
                </a:cubicBezTo>
                <a:cubicBezTo>
                  <a:pt x="6036663" y="3895330"/>
                  <a:pt x="6056981" y="4398139"/>
                  <a:pt x="5706281" y="4563165"/>
                </a:cubicBezTo>
                <a:cubicBezTo>
                  <a:pt x="5307010" y="4674154"/>
                  <a:pt x="4516941" y="4589060"/>
                  <a:pt x="3908269" y="4639111"/>
                </a:cubicBezTo>
                <a:cubicBezTo>
                  <a:pt x="3221535" y="4627157"/>
                  <a:pt x="2241643" y="4673521"/>
                  <a:pt x="1740080" y="4639111"/>
                </a:cubicBezTo>
                <a:cubicBezTo>
                  <a:pt x="1242456" y="4502686"/>
                  <a:pt x="1350582" y="4220826"/>
                  <a:pt x="1140742" y="3974589"/>
                </a:cubicBezTo>
                <a:cubicBezTo>
                  <a:pt x="908278" y="3730534"/>
                  <a:pt x="608143" y="3376177"/>
                  <a:pt x="435640" y="3101218"/>
                </a:cubicBezTo>
                <a:cubicBezTo>
                  <a:pt x="252032" y="2769375"/>
                  <a:pt x="-21488" y="2428339"/>
                  <a:pt x="12579" y="200001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3203023695">
                  <a:custGeom>
                    <a:avLst/>
                    <a:gdLst>
                      <a:gd name="connsiteX0" fmla="*/ 14186 w 7329717"/>
                      <a:gd name="connsiteY0" fmla="*/ 2093966 h 4911653"/>
                      <a:gd name="connsiteX1" fmla="*/ 1027977 w 7329717"/>
                      <a:gd name="connsiteY1" fmla="*/ 563340 h 4911653"/>
                      <a:gd name="connsiteX2" fmla="*/ 3055560 w 7329717"/>
                      <a:gd name="connsiteY2" fmla="*/ 225410 h 4911653"/>
                      <a:gd name="connsiteX3" fmla="*/ 5182534 w 7329717"/>
                      <a:gd name="connsiteY3" fmla="*/ 6749 h 4911653"/>
                      <a:gd name="connsiteX4" fmla="*/ 6733038 w 7329717"/>
                      <a:gd name="connsiteY4" fmla="*/ 205531 h 4911653"/>
                      <a:gd name="connsiteX5" fmla="*/ 7309507 w 7329717"/>
                      <a:gd name="connsiteY5" fmla="*/ 1537375 h 4911653"/>
                      <a:gd name="connsiteX6" fmla="*/ 7170360 w 7329717"/>
                      <a:gd name="connsiteY6" fmla="*/ 2074088 h 4911653"/>
                      <a:gd name="connsiteX7" fmla="*/ 6892064 w 7329717"/>
                      <a:gd name="connsiteY7" fmla="*/ 2670436 h 4911653"/>
                      <a:gd name="connsiteX8" fmla="*/ 6911942 w 7329717"/>
                      <a:gd name="connsiteY8" fmla="*/ 3803497 h 4911653"/>
                      <a:gd name="connsiteX9" fmla="*/ 6434864 w 7329717"/>
                      <a:gd name="connsiteY9" fmla="*/ 4777531 h 4911653"/>
                      <a:gd name="connsiteX10" fmla="*/ 4407281 w 7329717"/>
                      <a:gd name="connsiteY10" fmla="*/ 4857044 h 4911653"/>
                      <a:gd name="connsiteX11" fmla="*/ 1962255 w 7329717"/>
                      <a:gd name="connsiteY11" fmla="*/ 4857044 h 4911653"/>
                      <a:gd name="connsiteX12" fmla="*/ 1286394 w 7329717"/>
                      <a:gd name="connsiteY12" fmla="*/ 4161305 h 4911653"/>
                      <a:gd name="connsiteX13" fmla="*/ 491264 w 7329717"/>
                      <a:gd name="connsiteY13" fmla="*/ 3246905 h 4911653"/>
                      <a:gd name="connsiteX14" fmla="*/ 14186 w 7329717"/>
                      <a:gd name="connsiteY14" fmla="*/ 2093966 h 49116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7329717" h="4911653">
                        <a:moveTo>
                          <a:pt x="14186" y="2093966"/>
                        </a:moveTo>
                        <a:cubicBezTo>
                          <a:pt x="103638" y="1646705"/>
                          <a:pt x="521081" y="874766"/>
                          <a:pt x="1027977" y="563340"/>
                        </a:cubicBezTo>
                        <a:cubicBezTo>
                          <a:pt x="1534873" y="251914"/>
                          <a:pt x="2363134" y="318175"/>
                          <a:pt x="3055560" y="225410"/>
                        </a:cubicBezTo>
                        <a:cubicBezTo>
                          <a:pt x="3747986" y="132645"/>
                          <a:pt x="4569621" y="10062"/>
                          <a:pt x="5182534" y="6749"/>
                        </a:cubicBezTo>
                        <a:cubicBezTo>
                          <a:pt x="5795447" y="3436"/>
                          <a:pt x="6378543" y="-49573"/>
                          <a:pt x="6733038" y="205531"/>
                        </a:cubicBezTo>
                        <a:cubicBezTo>
                          <a:pt x="7087533" y="460635"/>
                          <a:pt x="7236620" y="1225949"/>
                          <a:pt x="7309507" y="1537375"/>
                        </a:cubicBezTo>
                        <a:cubicBezTo>
                          <a:pt x="7382394" y="1848801"/>
                          <a:pt x="7239934" y="1885245"/>
                          <a:pt x="7170360" y="2074088"/>
                        </a:cubicBezTo>
                        <a:cubicBezTo>
                          <a:pt x="7100786" y="2262931"/>
                          <a:pt x="6935134" y="2382201"/>
                          <a:pt x="6892064" y="2670436"/>
                        </a:cubicBezTo>
                        <a:cubicBezTo>
                          <a:pt x="6848994" y="2958671"/>
                          <a:pt x="6988142" y="3452315"/>
                          <a:pt x="6911942" y="3803497"/>
                        </a:cubicBezTo>
                        <a:cubicBezTo>
                          <a:pt x="6835742" y="4154679"/>
                          <a:pt x="6852307" y="4601940"/>
                          <a:pt x="6434864" y="4777531"/>
                        </a:cubicBezTo>
                        <a:cubicBezTo>
                          <a:pt x="6017421" y="4953122"/>
                          <a:pt x="5152716" y="4843792"/>
                          <a:pt x="4407281" y="4857044"/>
                        </a:cubicBezTo>
                        <a:cubicBezTo>
                          <a:pt x="3661846" y="4870296"/>
                          <a:pt x="2482403" y="4973001"/>
                          <a:pt x="1962255" y="4857044"/>
                        </a:cubicBezTo>
                        <a:cubicBezTo>
                          <a:pt x="1442107" y="4741088"/>
                          <a:pt x="1531559" y="4429662"/>
                          <a:pt x="1286394" y="4161305"/>
                        </a:cubicBezTo>
                        <a:cubicBezTo>
                          <a:pt x="1041229" y="3892948"/>
                          <a:pt x="703299" y="3584835"/>
                          <a:pt x="491264" y="3246905"/>
                        </a:cubicBezTo>
                        <a:cubicBezTo>
                          <a:pt x="279229" y="2908975"/>
                          <a:pt x="-75266" y="2541227"/>
                          <a:pt x="14186" y="2093966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3135BF-BC48-8431-E04D-C9F184FB1E08}"/>
              </a:ext>
            </a:extLst>
          </p:cNvPr>
          <p:cNvSpPr txBox="1"/>
          <p:nvPr/>
        </p:nvSpPr>
        <p:spPr>
          <a:xfrm>
            <a:off x="7314824" y="1613473"/>
            <a:ext cx="7082912" cy="255454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If the elements of a sample are drawn randomly one by one and after each draw the element is </a:t>
            </a:r>
            <a:r>
              <a:rPr lang="en-US" sz="3200" dirty="0">
                <a:solidFill>
                  <a:srgbClr val="FF0000"/>
                </a:solidFill>
              </a:rPr>
              <a:t>not</a:t>
            </a:r>
            <a:r>
              <a:rPr lang="en-US" sz="3200" dirty="0"/>
              <a:t> returned to the population = With Out Replacement</a:t>
            </a:r>
          </a:p>
        </p:txBody>
      </p:sp>
    </p:spTree>
    <p:extLst>
      <p:ext uri="{BB962C8B-B14F-4D97-AF65-F5344CB8AC3E}">
        <p14:creationId xmlns:p14="http://schemas.microsoft.com/office/powerpoint/2010/main" val="6767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27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Solution: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Probability of bulb is defective,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131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With and Without Replacement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3200" dirty="0"/>
                  <a:t>A box contains 20 bulbs, of which 5 are defective. If 3 of the bulbs are selected at random without replacement, what is the probability that all three bulbs are defective?</a:t>
                </a:r>
              </a:p>
              <a:p>
                <a:pPr algn="just"/>
                <a:endParaRPr lang="en-US" sz="3200" dirty="0"/>
              </a:p>
              <a:p>
                <a:pPr marL="0" indent="0" algn="just">
                  <a:buNone/>
                </a:pPr>
                <a:r>
                  <a:rPr lang="en-US" sz="3200" dirty="0"/>
                  <a:t>Another Solution: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3 bulbs out of 20 bulbs can be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=1140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/>
                  <a:t>3 defective bulbs out of 5 defective bulbs can e draw in </a:t>
                </a:r>
                <a14:m>
                  <m:oMath xmlns:m="http://schemas.openxmlformats.org/officeDocument/2006/math">
                    <m:sPre>
                      <m:sPre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sPre>
                  </m:oMath>
                </a14:m>
                <a:r>
                  <a:rPr lang="en-US" sz="3200" dirty="0"/>
                  <a:t> ways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/>
                  <a:t> Probability of defective bulbs,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1140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=0.0088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1275" t="-3541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119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Mathematical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14CBA-2183-2D20-825D-59F49CE3772A}"/>
              </a:ext>
            </a:extLst>
          </p:cNvPr>
          <p:cNvSpPr txBox="1"/>
          <p:nvPr/>
        </p:nvSpPr>
        <p:spPr>
          <a:xfrm>
            <a:off x="2265746" y="3437637"/>
            <a:ext cx="10655123" cy="236449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4000" dirty="0"/>
              <a:t>To access additional mathematical problems, please refer to the PDF lecture notes.</a:t>
            </a:r>
          </a:p>
        </p:txBody>
      </p:sp>
    </p:spTree>
    <p:extLst>
      <p:ext uri="{BB962C8B-B14F-4D97-AF65-F5344CB8AC3E}">
        <p14:creationId xmlns:p14="http://schemas.microsoft.com/office/powerpoint/2010/main" val="22633559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Measuring distance from Dhaka to Chattogram</a:t>
            </a:r>
          </a:p>
          <a:p>
            <a:pPr lvl="1" algn="just"/>
            <a:r>
              <a:rPr lang="en-US" sz="2960" dirty="0"/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6955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An experiment refers to a specific action, process, or phenomenon that leads to observable outcomes.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For example, </a:t>
            </a:r>
          </a:p>
          <a:p>
            <a:pPr lvl="1" algn="just"/>
            <a:r>
              <a:rPr lang="en-US" sz="2960" dirty="0"/>
              <a:t>Measuring distance from Dhaka to Chattogram</a:t>
            </a:r>
          </a:p>
          <a:p>
            <a:pPr lvl="1" algn="just"/>
            <a:r>
              <a:rPr lang="en-US" sz="2960" dirty="0">
                <a:highlight>
                  <a:srgbClr val="FFFF00"/>
                </a:highlight>
              </a:rPr>
              <a:t>Tossing a fair coin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315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FD319-BC56-263B-508D-2FB44DFF3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45C-B028-FAC8-F0E8-3E91A0A4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BA031-EFC0-DF5E-4FB3-BCE1D2D67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Two types of experiment-</a:t>
            </a:r>
          </a:p>
          <a:p>
            <a:pPr algn="just"/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Deterministic: Whose outcome is predictable in advance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3200" dirty="0"/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Probabilistic/Random: Whose outcome is not predictable</a:t>
            </a:r>
          </a:p>
        </p:txBody>
      </p:sp>
    </p:spTree>
    <p:extLst>
      <p:ext uri="{BB962C8B-B14F-4D97-AF65-F5344CB8AC3E}">
        <p14:creationId xmlns:p14="http://schemas.microsoft.com/office/powerpoint/2010/main" val="59208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tossing a coin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Tossing a coin is an experiment. There are two possible outcomes (head or tail). These outcomes are unpredictable before the coin is tossed. Therefore, this is a random experiment. </a:t>
            </a:r>
          </a:p>
        </p:txBody>
      </p:sp>
    </p:spTree>
    <p:extLst>
      <p:ext uri="{BB962C8B-B14F-4D97-AF65-F5344CB8AC3E}">
        <p14:creationId xmlns:p14="http://schemas.microsoft.com/office/powerpoint/2010/main" val="9668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Is drawing a card from well shuffled deck of cards a random experiment or deterministic experiment?</a:t>
            </a:r>
          </a:p>
          <a:p>
            <a:pPr algn="just"/>
            <a:endParaRPr lang="en-US" sz="3200" dirty="0"/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Ans: Drawing a card from a well-shuffled deck of cards is a random experiment. The randomness arises from the uncertainty of which card will be drawn, even though the deck is well-shuffled. The outcome (the specific card drawn) is not predictable beforehand, making it a random event.</a:t>
            </a:r>
          </a:p>
        </p:txBody>
      </p:sp>
    </p:spTree>
    <p:extLst>
      <p:ext uri="{BB962C8B-B14F-4D97-AF65-F5344CB8AC3E}">
        <p14:creationId xmlns:p14="http://schemas.microsoft.com/office/powerpoint/2010/main" val="227851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1154</TotalTime>
  <Words>1611</Words>
  <Application>Microsoft Office PowerPoint</Application>
  <PresentationFormat>Custom</PresentationFormat>
  <Paragraphs>294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Bookman Old Style</vt:lpstr>
      <vt:lpstr>Calibri</vt:lpstr>
      <vt:lpstr>Cambria Math</vt:lpstr>
      <vt:lpstr>Georgia</vt:lpstr>
      <vt:lpstr>Trebuchet MS</vt:lpstr>
      <vt:lpstr>Wingdings</vt:lpstr>
      <vt:lpstr>Wood Type</vt:lpstr>
      <vt:lpstr>Basic concepts of Probability (1)</vt:lpstr>
      <vt:lpstr>Probability</vt:lpstr>
      <vt:lpstr>Experiment</vt:lpstr>
      <vt:lpstr>Experiment</vt:lpstr>
      <vt:lpstr>Experiment</vt:lpstr>
      <vt:lpstr>Experiment</vt:lpstr>
      <vt:lpstr>Types of Experiment</vt:lpstr>
      <vt:lpstr>Some examples</vt:lpstr>
      <vt:lpstr>Some examples</vt:lpstr>
      <vt:lpstr>Some examples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Basic terms</vt:lpstr>
      <vt:lpstr>Approaches of assigning probability</vt:lpstr>
      <vt:lpstr>Classical approach</vt:lpstr>
      <vt:lpstr>Classical approach</vt:lpstr>
      <vt:lpstr>Classical approach</vt:lpstr>
      <vt:lpstr>Classical approach</vt:lpstr>
      <vt:lpstr>Classical approach</vt:lpstr>
      <vt:lpstr>Classical approach</vt:lpstr>
      <vt:lpstr>Frequency approach</vt:lpstr>
      <vt:lpstr>Frequency approach</vt:lpstr>
      <vt:lpstr>Subjective approach</vt:lpstr>
      <vt:lpstr>Axioms of probability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With and Without Replacement</vt:lpstr>
      <vt:lpstr>Mathematical 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842</cp:revision>
  <dcterms:created xsi:type="dcterms:W3CDTF">2023-10-05T14:06:45Z</dcterms:created>
  <dcterms:modified xsi:type="dcterms:W3CDTF">2025-04-07T14:58:06Z</dcterms:modified>
</cp:coreProperties>
</file>