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09" r:id="rId7"/>
    <p:sldId id="448" r:id="rId8"/>
    <p:sldId id="443" r:id="rId9"/>
    <p:sldId id="444" r:id="rId10"/>
    <p:sldId id="441" r:id="rId11"/>
    <p:sldId id="410" r:id="rId12"/>
    <p:sldId id="442" r:id="rId13"/>
    <p:sldId id="411" r:id="rId14"/>
    <p:sldId id="413" r:id="rId15"/>
    <p:sldId id="436" r:id="rId16"/>
    <p:sldId id="415" r:id="rId17"/>
    <p:sldId id="416" r:id="rId18"/>
    <p:sldId id="418" r:id="rId19"/>
    <p:sldId id="419" r:id="rId20"/>
    <p:sldId id="420" r:id="rId21"/>
    <p:sldId id="421" r:id="rId22"/>
    <p:sldId id="424" r:id="rId23"/>
    <p:sldId id="425" r:id="rId24"/>
    <p:sldId id="426" r:id="rId25"/>
    <p:sldId id="427" r:id="rId26"/>
    <p:sldId id="445" r:id="rId27"/>
    <p:sldId id="446" r:id="rId28"/>
    <p:sldId id="447" r:id="rId29"/>
    <p:sldId id="429" r:id="rId30"/>
    <p:sldId id="433" r:id="rId31"/>
    <p:sldId id="430" r:id="rId32"/>
    <p:sldId id="434" r:id="rId33"/>
    <p:sldId id="431" r:id="rId34"/>
    <p:sldId id="432" r:id="rId35"/>
    <p:sldId id="463" r:id="rId36"/>
    <p:sldId id="405" r:id="rId37"/>
    <p:sldId id="363" r:id="rId38"/>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4/6/2025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4/6/2025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4/6/2025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40.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0.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0.pn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580.png"/><Relationship Id="rId7" Type="http://schemas.openxmlformats.org/officeDocument/2006/relationships/image" Target="../media/image620.png"/><Relationship Id="rId2" Type="http://schemas.openxmlformats.org/officeDocument/2006/relationships/image" Target="../media/image570.png"/><Relationship Id="rId1" Type="http://schemas.openxmlformats.org/officeDocument/2006/relationships/slideLayout" Target="../slideLayouts/slideLayout12.xml"/><Relationship Id="rId6" Type="http://schemas.openxmlformats.org/officeDocument/2006/relationships/image" Target="../media/image610.png"/><Relationship Id="rId5" Type="http://schemas.openxmlformats.org/officeDocument/2006/relationships/image" Target="../media/image600.png"/><Relationship Id="rId4" Type="http://schemas.openxmlformats.org/officeDocument/2006/relationships/image" Target="../media/image590.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1.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Basic concepts of Probability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A sample survey was undertaken to investigate which papers A, B, and C people read. In survey of 100 people following results were obtained: 60 people read A, 40 people read B, 70 people read C, 32 people read A and B, 45 people read A and C, 38 people read B and C, 30 people read A, B, C. If a person is selected at random, find the probability,</a:t>
            </a:r>
          </a:p>
          <a:p>
            <a:pPr marL="514350" indent="-514350" algn="just">
              <a:buFont typeface="+mj-lt"/>
              <a:buAutoNum type="arabicPeriod"/>
            </a:pPr>
            <a:r>
              <a:rPr lang="en-US" sz="3200" dirty="0"/>
              <a:t>Read only newspaper A.</a:t>
            </a:r>
          </a:p>
          <a:p>
            <a:pPr marL="514350" indent="-514350" algn="just">
              <a:buFont typeface="+mj-lt"/>
              <a:buAutoNum type="arabicPeriod"/>
            </a:pPr>
            <a:r>
              <a:rPr lang="en-US" sz="3200" dirty="0"/>
              <a:t>Read only one news paper.</a:t>
            </a:r>
          </a:p>
          <a:p>
            <a:pPr marL="514350" indent="-514350" algn="just">
              <a:buFont typeface="+mj-lt"/>
              <a:buAutoNum type="arabicPeriod"/>
            </a:pPr>
            <a:r>
              <a:rPr lang="en-US" sz="3200" dirty="0"/>
              <a:t>Read at least one news paper.</a:t>
            </a:r>
          </a:p>
          <a:p>
            <a:pPr marL="514350" indent="-514350" algn="just">
              <a:buFont typeface="+mj-lt"/>
              <a:buAutoNum type="arabicPeriod"/>
            </a:pPr>
            <a:r>
              <a:rPr lang="en-US" sz="3200" dirty="0"/>
              <a:t>Read at most one news paper.</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970E513-08EC-5EA0-9110-66B90604363D}"/>
                  </a:ext>
                </a:extLst>
              </p:cNvPr>
              <p:cNvSpPr/>
              <p:nvPr/>
            </p:nvSpPr>
            <p:spPr>
              <a:xfrm>
                <a:off x="10778647" y="489916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970E513-08EC-5EA0-9110-66B90604363D}"/>
                  </a:ext>
                </a:extLst>
              </p:cNvPr>
              <p:cNvSpPr>
                <a:spLocks noRot="1" noChangeAspect="1" noMove="1" noResize="1" noEditPoints="1" noAdjustHandles="1" noChangeArrowheads="1" noChangeShapeType="1" noTextEdit="1"/>
              </p:cNvSpPr>
              <p:nvPr/>
            </p:nvSpPr>
            <p:spPr>
              <a:xfrm>
                <a:off x="10778647" y="4899169"/>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2C7AF17-BCF5-02DE-C893-6AFADEEB3112}"/>
                  </a:ext>
                </a:extLst>
              </p:cNvPr>
              <p:cNvSpPr/>
              <p:nvPr/>
            </p:nvSpPr>
            <p:spPr>
              <a:xfrm>
                <a:off x="11786355" y="4907234"/>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D2C7AF17-BCF5-02DE-C893-6AFADEEB3112}"/>
                  </a:ext>
                </a:extLst>
              </p:cNvPr>
              <p:cNvSpPr>
                <a:spLocks noRot="1" noChangeAspect="1" noMove="1" noResize="1" noEditPoints="1" noAdjustHandles="1" noChangeArrowheads="1" noChangeShapeType="1" noTextEdit="1"/>
              </p:cNvSpPr>
              <p:nvPr/>
            </p:nvSpPr>
            <p:spPr>
              <a:xfrm>
                <a:off x="11786355" y="4907234"/>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08B994F1-1045-FDAA-1860-28947C92B09B}"/>
                  </a:ext>
                </a:extLst>
              </p:cNvPr>
              <p:cNvSpPr/>
              <p:nvPr/>
            </p:nvSpPr>
            <p:spPr>
              <a:xfrm>
                <a:off x="11328927" y="593474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6" name="Oval 5" descr="A">
                <a:extLst>
                  <a:ext uri="{FF2B5EF4-FFF2-40B4-BE49-F238E27FC236}">
                    <a16:creationId xmlns:a16="http://schemas.microsoft.com/office/drawing/2014/main" id="{08B994F1-1045-FDAA-1860-28947C92B09B}"/>
                  </a:ext>
                </a:extLst>
              </p:cNvPr>
              <p:cNvSpPr>
                <a:spLocks noRot="1" noChangeAspect="1" noMove="1" noResize="1" noEditPoints="1" noAdjustHandles="1" noChangeArrowheads="1" noChangeShapeType="1" noTextEdit="1"/>
              </p:cNvSpPr>
              <p:nvPr/>
            </p:nvSpPr>
            <p:spPr>
              <a:xfrm>
                <a:off x="11328927" y="5934747"/>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396AF9BF-42FF-684F-2977-B4075E7DF755}"/>
              </a:ext>
            </a:extLst>
          </p:cNvPr>
          <p:cNvSpPr txBox="1"/>
          <p:nvPr/>
        </p:nvSpPr>
        <p:spPr>
          <a:xfrm>
            <a:off x="6184684" y="489850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0.13</a:t>
            </a:r>
          </a:p>
        </p:txBody>
      </p:sp>
      <p:sp>
        <p:nvSpPr>
          <p:cNvPr id="8" name="TextBox 7">
            <a:extLst>
              <a:ext uri="{FF2B5EF4-FFF2-40B4-BE49-F238E27FC236}">
                <a16:creationId xmlns:a16="http://schemas.microsoft.com/office/drawing/2014/main" id="{A9BE8601-C114-BEB1-6E7F-67BF69004369}"/>
              </a:ext>
            </a:extLst>
          </p:cNvPr>
          <p:cNvSpPr txBox="1"/>
          <p:nvPr/>
        </p:nvSpPr>
        <p:spPr>
          <a:xfrm>
            <a:off x="6613273" y="5513679"/>
            <a:ext cx="1672253" cy="584775"/>
          </a:xfrm>
          <a:custGeom>
            <a:avLst/>
            <a:gdLst>
              <a:gd name="connsiteX0" fmla="*/ 0 w 1672253"/>
              <a:gd name="connsiteY0" fmla="*/ 0 h 584775"/>
              <a:gd name="connsiteX1" fmla="*/ 574140 w 1672253"/>
              <a:gd name="connsiteY1" fmla="*/ 0 h 584775"/>
              <a:gd name="connsiteX2" fmla="*/ 1131558 w 1672253"/>
              <a:gd name="connsiteY2" fmla="*/ 0 h 584775"/>
              <a:gd name="connsiteX3" fmla="*/ 1672253 w 1672253"/>
              <a:gd name="connsiteY3" fmla="*/ 0 h 584775"/>
              <a:gd name="connsiteX4" fmla="*/ 1672253 w 1672253"/>
              <a:gd name="connsiteY4" fmla="*/ 584775 h 584775"/>
              <a:gd name="connsiteX5" fmla="*/ 1114835 w 1672253"/>
              <a:gd name="connsiteY5" fmla="*/ 584775 h 584775"/>
              <a:gd name="connsiteX6" fmla="*/ 590863 w 1672253"/>
              <a:gd name="connsiteY6" fmla="*/ 584775 h 584775"/>
              <a:gd name="connsiteX7" fmla="*/ 0 w 1672253"/>
              <a:gd name="connsiteY7" fmla="*/ 584775 h 584775"/>
              <a:gd name="connsiteX8" fmla="*/ 0 w 167225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53" h="584775" fill="none" extrusionOk="0">
                <a:moveTo>
                  <a:pt x="0" y="0"/>
                </a:moveTo>
                <a:cubicBezTo>
                  <a:pt x="152189" y="20859"/>
                  <a:pt x="350122" y="-25099"/>
                  <a:pt x="574140" y="0"/>
                </a:cubicBezTo>
                <a:cubicBezTo>
                  <a:pt x="798158" y="25099"/>
                  <a:pt x="904337" y="-1308"/>
                  <a:pt x="1131558" y="0"/>
                </a:cubicBezTo>
                <a:cubicBezTo>
                  <a:pt x="1358779" y="1308"/>
                  <a:pt x="1409683" y="-21143"/>
                  <a:pt x="1672253" y="0"/>
                </a:cubicBezTo>
                <a:cubicBezTo>
                  <a:pt x="1700333" y="266941"/>
                  <a:pt x="1665821" y="321960"/>
                  <a:pt x="1672253" y="584775"/>
                </a:cubicBezTo>
                <a:cubicBezTo>
                  <a:pt x="1454877" y="599331"/>
                  <a:pt x="1299722" y="611325"/>
                  <a:pt x="1114835" y="584775"/>
                </a:cubicBezTo>
                <a:cubicBezTo>
                  <a:pt x="929948" y="558225"/>
                  <a:pt x="743231" y="568460"/>
                  <a:pt x="590863" y="584775"/>
                </a:cubicBezTo>
                <a:cubicBezTo>
                  <a:pt x="438495" y="601090"/>
                  <a:pt x="240404" y="609593"/>
                  <a:pt x="0" y="584775"/>
                </a:cubicBezTo>
                <a:cubicBezTo>
                  <a:pt x="-20312" y="455045"/>
                  <a:pt x="20021" y="230509"/>
                  <a:pt x="0" y="0"/>
                </a:cubicBezTo>
                <a:close/>
              </a:path>
              <a:path w="1672253" h="584775" stroke="0" extrusionOk="0">
                <a:moveTo>
                  <a:pt x="0" y="0"/>
                </a:moveTo>
                <a:cubicBezTo>
                  <a:pt x="222648" y="14967"/>
                  <a:pt x="354477" y="22955"/>
                  <a:pt x="523973" y="0"/>
                </a:cubicBezTo>
                <a:cubicBezTo>
                  <a:pt x="693469" y="-22955"/>
                  <a:pt x="827968" y="5173"/>
                  <a:pt x="1098113" y="0"/>
                </a:cubicBezTo>
                <a:cubicBezTo>
                  <a:pt x="1368258" y="-5173"/>
                  <a:pt x="1436596" y="-15156"/>
                  <a:pt x="1672253" y="0"/>
                </a:cubicBezTo>
                <a:cubicBezTo>
                  <a:pt x="1675955" y="217117"/>
                  <a:pt x="1656171" y="432000"/>
                  <a:pt x="1672253" y="584775"/>
                </a:cubicBezTo>
                <a:cubicBezTo>
                  <a:pt x="1409267" y="569704"/>
                  <a:pt x="1300446" y="610500"/>
                  <a:pt x="1131558" y="584775"/>
                </a:cubicBezTo>
                <a:cubicBezTo>
                  <a:pt x="962670" y="559050"/>
                  <a:pt x="828228" y="559362"/>
                  <a:pt x="540695" y="584775"/>
                </a:cubicBezTo>
                <a:cubicBezTo>
                  <a:pt x="253162" y="610188"/>
                  <a:pt x="173918" y="563665"/>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0.3</a:t>
            </a:r>
          </a:p>
        </p:txBody>
      </p:sp>
      <p:sp>
        <p:nvSpPr>
          <p:cNvPr id="9" name="TextBox 8">
            <a:extLst>
              <a:ext uri="{FF2B5EF4-FFF2-40B4-BE49-F238E27FC236}">
                <a16:creationId xmlns:a16="http://schemas.microsoft.com/office/drawing/2014/main" id="{32677457-734D-44DE-7DDA-9150B6E17276}"/>
              </a:ext>
            </a:extLst>
          </p:cNvPr>
          <p:cNvSpPr txBox="1"/>
          <p:nvPr/>
        </p:nvSpPr>
        <p:spPr>
          <a:xfrm>
            <a:off x="7151315" y="6169706"/>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10" name="TextBox 9">
            <a:extLst>
              <a:ext uri="{FF2B5EF4-FFF2-40B4-BE49-F238E27FC236}">
                <a16:creationId xmlns:a16="http://schemas.microsoft.com/office/drawing/2014/main" id="{C05D8ED2-A22F-D94B-FDBA-BEEEC68FB332}"/>
              </a:ext>
            </a:extLst>
          </p:cNvPr>
          <p:cNvSpPr txBox="1"/>
          <p:nvPr/>
        </p:nvSpPr>
        <p:spPr>
          <a:xfrm>
            <a:off x="7229110" y="6852679"/>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0.45</a:t>
            </a:r>
          </a:p>
        </p:txBody>
      </p:sp>
    </p:spTree>
    <p:extLst>
      <p:ext uri="{BB962C8B-B14F-4D97-AF65-F5344CB8AC3E}">
        <p14:creationId xmlns:p14="http://schemas.microsoft.com/office/powerpoint/2010/main" val="15858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733096" y="960867"/>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725035" y="3860444"/>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r>
                            <a:rPr lang="en-US" sz="3200" b="0" i="1" smtClean="0">
                              <a:latin typeface="Cambria Math" panose="02040503050406030204" pitchFamily="18" charset="0"/>
                            </a:rPr>
                            <m:t> &amp;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2734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 calcmode="lin" valueType="num">
                                      <p:cBhvr>
                                        <p:cTn id="4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15">
                                            <p:txEl>
                                              <p:pRg st="0" end="0"/>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p:cTn id="51"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5052-0571-333B-E1E4-72F39781B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66D65-3562-72E9-04C1-BA5048AF97CF}"/>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D325BC-3F6B-4476-75D6-0B3A5A2AF35C}"/>
                  </a:ext>
                </a:extLst>
              </p:cNvPr>
              <p:cNvSpPr>
                <a:spLocks noGrp="1"/>
              </p:cNvSpPr>
              <p:nvPr>
                <p:ph sz="quarter" idx="13"/>
              </p:nvPr>
            </p:nvSpPr>
            <p:spPr>
              <a:xfrm>
                <a:off x="1096529" y="2123350"/>
                <a:ext cx="12436591" cy="5807669"/>
              </a:xfrm>
            </p:spPr>
            <p:txBody>
              <a:bodyPr>
                <a:normAutofit/>
              </a:bodyPr>
              <a:lstStyle/>
              <a:p>
                <a:pPr algn="just"/>
                <a:r>
                  <a:rPr lang="en-US" sz="3200" dirty="0"/>
                  <a:t>If the probability that person A will be alive is 0.7 and the probability that person B will be alive is 0.5. What is the probability that they will both be alive in 20 years?</a:t>
                </a:r>
              </a:p>
              <a:p>
                <a:pPr algn="just"/>
                <a:endParaRPr lang="en-US" sz="3200" dirty="0"/>
              </a:p>
              <a:p>
                <a:pPr algn="just"/>
                <a:r>
                  <a:rPr lang="en-US" sz="3200" dirty="0"/>
                  <a:t>These are independent events</a:t>
                </a:r>
              </a:p>
              <a:p>
                <a:pPr algn="just"/>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=0.35</m:t>
                    </m:r>
                  </m:oMath>
                </a14:m>
                <a:endParaRPr lang="en-US" sz="3200" dirty="0"/>
              </a:p>
            </p:txBody>
          </p:sp>
        </mc:Choice>
        <mc:Fallback xmlns="">
          <p:sp>
            <p:nvSpPr>
              <p:cNvPr id="3" name="Content Placeholder 2">
                <a:extLst>
                  <a:ext uri="{FF2B5EF4-FFF2-40B4-BE49-F238E27FC236}">
                    <a16:creationId xmlns:a16="http://schemas.microsoft.com/office/drawing/2014/main" id="{CED325BC-3F6B-4476-75D6-0B3A5A2AF35C}"/>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833" t="-2204" r="-1225"/>
                </a:stretch>
              </a:blipFill>
            </p:spPr>
            <p:txBody>
              <a:bodyPr/>
              <a:lstStyle/>
              <a:p>
                <a:r>
                  <a:rPr lang="en-US">
                    <a:noFill/>
                  </a:rPr>
                  <a:t> </a:t>
                </a:r>
              </a:p>
            </p:txBody>
          </p:sp>
        </mc:Fallback>
      </mc:AlternateContent>
    </p:spTree>
    <p:extLst>
      <p:ext uri="{BB962C8B-B14F-4D97-AF65-F5344CB8AC3E}">
        <p14:creationId xmlns:p14="http://schemas.microsoft.com/office/powerpoint/2010/main" val="33834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 </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6E5C46B-8558-FC13-CA43-F3E358233F52}"/>
              </a:ext>
            </a:extLst>
          </p:cNvPr>
          <p:cNvSpPr/>
          <p:nvPr/>
        </p:nvSpPr>
        <p:spPr>
          <a:xfrm>
            <a:off x="5446411" y="2537926"/>
            <a:ext cx="1383597" cy="71414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3AD8EF4E-461D-9BF9-32E5-534899A7E462}"/>
              </a:ext>
            </a:extLst>
          </p:cNvPr>
          <p:cNvSpPr/>
          <p:nvPr/>
        </p:nvSpPr>
        <p:spPr>
          <a:xfrm>
            <a:off x="5800974" y="339385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15B0ED-2B90-A579-F3AB-BB9E284ED2C6}"/>
              </a:ext>
            </a:extLst>
          </p:cNvPr>
          <p:cNvSpPr txBox="1"/>
          <p:nvPr/>
        </p:nvSpPr>
        <p:spPr>
          <a:xfrm>
            <a:off x="3932316" y="4430074"/>
            <a:ext cx="4411785" cy="584775"/>
          </a:xfrm>
          <a:prstGeom prst="rect">
            <a:avLst/>
          </a:prstGeom>
          <a:noFill/>
          <a:ln w="12700">
            <a:solidFill>
              <a:schemeClr val="tx1"/>
            </a:solidFill>
          </a:ln>
        </p:spPr>
        <p:txBody>
          <a:bodyPr wrap="none" rtlCol="0">
            <a:spAutoFit/>
          </a:bodyPr>
          <a:lstStyle/>
          <a:p>
            <a:r>
              <a:rPr lang="en-US" sz="3200" dirty="0"/>
              <a:t>Conditional probability</a:t>
            </a:r>
          </a:p>
        </p:txBody>
      </p:sp>
      <p:sp>
        <p:nvSpPr>
          <p:cNvPr id="3" name="TextBox 2">
            <a:extLst>
              <a:ext uri="{FF2B5EF4-FFF2-40B4-BE49-F238E27FC236}">
                <a16:creationId xmlns:a16="http://schemas.microsoft.com/office/drawing/2014/main" id="{19006331-47A0-4B6A-2565-BC991A79D6E6}"/>
              </a:ext>
            </a:extLst>
          </p:cNvPr>
          <p:cNvSpPr txBox="1"/>
          <p:nvPr/>
        </p:nvSpPr>
        <p:spPr>
          <a:xfrm>
            <a:off x="3574354" y="6176919"/>
            <a:ext cx="5759525" cy="584775"/>
          </a:xfrm>
          <a:prstGeom prst="rect">
            <a:avLst/>
          </a:prstGeom>
          <a:noFill/>
          <a:ln w="12700">
            <a:solidFill>
              <a:schemeClr val="tx1"/>
            </a:solidFill>
          </a:ln>
        </p:spPr>
        <p:txBody>
          <a:bodyPr wrap="none" rtlCol="0">
            <a:spAutoFit/>
          </a:bodyPr>
          <a:lstStyle/>
          <a:p>
            <a:r>
              <a:rPr lang="en-US" sz="3200" dirty="0"/>
              <a:t>Probability of A “given that” B</a:t>
            </a:r>
            <a:endParaRPr lang="en-US" sz="4800" dirty="0"/>
          </a:p>
        </p:txBody>
      </p:sp>
      <p:sp>
        <p:nvSpPr>
          <p:cNvPr id="10" name="Arrow: Down 9">
            <a:extLst>
              <a:ext uri="{FF2B5EF4-FFF2-40B4-BE49-F238E27FC236}">
                <a16:creationId xmlns:a16="http://schemas.microsoft.com/office/drawing/2014/main" id="{DF4C7945-3342-B94F-410A-5A9576D78BF3}"/>
              </a:ext>
            </a:extLst>
          </p:cNvPr>
          <p:cNvSpPr/>
          <p:nvPr/>
        </p:nvSpPr>
        <p:spPr>
          <a:xfrm>
            <a:off x="5811636" y="510231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Conditional probability refers to the chances that some outcome occurs given that another event has also/already occurred.</a:t>
                </a:r>
              </a:p>
              <a:p>
                <a:pPr algn="just"/>
                <a:endParaRPr lang="en-US" sz="3200" dirty="0"/>
              </a:p>
              <a:p>
                <a:pPr algn="just"/>
                <a:r>
                  <a:rPr lang="en-US" sz="3200" dirty="0"/>
                  <a:t>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𝑂𝑛𝑒</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oMath>
                </a14:m>
                <a:r>
                  <a:rPr lang="en-US" sz="3200" dirty="0"/>
                  <a: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𝐴𝑛𝑜𝑡h𝑒𝑟</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r>
                      <a:rPr lang="en-US" sz="3200" b="0" i="1" smtClean="0">
                        <a:latin typeface="Cambria Math" panose="02040503050406030204" pitchFamily="18" charset="0"/>
                      </a:rPr>
                      <m:t> </m:t>
                    </m:r>
                    <m:r>
                      <a:rPr lang="en-US" sz="3200" i="1">
                        <a:latin typeface="Cambria Math" panose="02040503050406030204" pitchFamily="18" charset="0"/>
                      </a:rPr>
                      <m:t>𝑎𝑙𝑟𝑒𝑎𝑑𝑦</m:t>
                    </m:r>
                    <m:r>
                      <a:rPr lang="en-US" sz="3200" i="1">
                        <a:latin typeface="Cambria Math" panose="02040503050406030204" pitchFamily="18" charset="0"/>
                      </a:rPr>
                      <m:t> </m:t>
                    </m:r>
                    <m:r>
                      <a:rPr lang="en-US" sz="3200" i="1">
                        <a:latin typeface="Cambria Math" panose="02040503050406030204" pitchFamily="18" charset="0"/>
                      </a:rPr>
                      <m:t>𝑜𝑐𝑐𝑢𝑟𝑒𝑑</m:t>
                    </m:r>
                  </m:oMath>
                </a14:m>
                <a:endParaRPr lang="en-US" sz="3200" dirty="0"/>
              </a:p>
              <a:p>
                <a:pPr algn="just"/>
                <a:endParaRPr lang="en-US" sz="3200" dirty="0"/>
              </a:p>
              <a:p>
                <a:pPr algn="just"/>
                <a:r>
                  <a:rPr lang="en-US" sz="3200" dirty="0"/>
                  <a:t>It is often stated as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given </a:t>
                </a:r>
                <a14:m>
                  <m:oMath xmlns:m="http://schemas.openxmlformats.org/officeDocument/2006/math">
                    <m:r>
                      <a:rPr lang="en-US" sz="3200" b="0" i="1" dirty="0" smtClean="0">
                        <a:latin typeface="Cambria Math" panose="02040503050406030204" pitchFamily="18" charset="0"/>
                      </a:rPr>
                      <m:t>𝐵</m:t>
                    </m:r>
                  </m:oMath>
                </a14:m>
                <a:r>
                  <a:rPr lang="en-US" sz="3200" dirty="0"/>
                  <a:t> and is written as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b="0" i="1" dirty="0" smtClean="0">
                        <a:latin typeface="Cambria Math" panose="02040503050406030204" pitchFamily="18" charset="0"/>
                      </a:rPr>
                      <m:t>𝐴</m:t>
                    </m:r>
                    <m:r>
                      <a:rPr lang="en-US" sz="3200" i="1" dirty="0" smtClean="0">
                        <a:latin typeface="Cambria Math" panose="02040503050406030204" pitchFamily="18" charset="0"/>
                      </a:rPr>
                      <m:t>|</m:t>
                    </m:r>
                    <m:r>
                      <a:rPr lang="en-US" sz="3200" b="0" i="1" dirty="0" smtClean="0">
                        <a:latin typeface="Cambria Math" panose="02040503050406030204" pitchFamily="18" charset="0"/>
                      </a:rPr>
                      <m:t>𝐵</m:t>
                    </m:r>
                    <m:r>
                      <a:rPr lang="en-US" sz="3200" i="1" dirty="0" smtClean="0">
                        <a:latin typeface="Cambria Math" panose="02040503050406030204" pitchFamily="18" charset="0"/>
                      </a:rPr>
                      <m:t>)</m:t>
                    </m:r>
                  </m:oMath>
                </a14:m>
                <a:r>
                  <a:rPr lang="en-US" sz="3200" dirty="0"/>
                  <a:t>, where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depends on that of </a:t>
                </a:r>
                <a14:m>
                  <m:oMath xmlns:m="http://schemas.openxmlformats.org/officeDocument/2006/math">
                    <m:r>
                      <a:rPr lang="en-US" sz="3200" b="0" i="1" dirty="0" smtClean="0">
                        <a:latin typeface="Cambria Math" panose="02040503050406030204" pitchFamily="18" charset="0"/>
                      </a:rPr>
                      <m:t>𝐵</m:t>
                    </m:r>
                  </m:oMath>
                </a14:m>
                <a:r>
                  <a:rPr lang="en-US" sz="3200" dirty="0"/>
                  <a:t> happening.</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107EB-F85B-8B34-C771-52E20C1680BB}"/>
                  </a:ext>
                </a:extLst>
              </p:cNvPr>
              <p:cNvSpPr txBox="1"/>
              <p:nvPr/>
            </p:nvSpPr>
            <p:spPr>
              <a:xfrm>
                <a:off x="5019869" y="6548729"/>
                <a:ext cx="6310125" cy="1135375"/>
              </a:xfrm>
              <a:prstGeom prst="rect">
                <a:avLst/>
              </a:prstGeom>
              <a:solidFill>
                <a:srgbClr val="FFC000"/>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F14107EB-F85B-8B34-C771-52E20C1680BB}"/>
                  </a:ext>
                </a:extLst>
              </p:cNvPr>
              <p:cNvSpPr txBox="1">
                <a:spLocks noRot="1" noChangeAspect="1" noMove="1" noResize="1" noEditPoints="1" noAdjustHandles="1" noChangeArrowheads="1" noChangeShapeType="1" noTextEdit="1"/>
              </p:cNvSpPr>
              <p:nvPr/>
            </p:nvSpPr>
            <p:spPr>
              <a:xfrm>
                <a:off x="5019869" y="6548729"/>
                <a:ext cx="6310125" cy="113537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691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In a company, 60% of the employees have motorcycle, 40% has private car and 20% has both.</a:t>
                </a:r>
              </a:p>
              <a:p>
                <a:pPr algn="just"/>
                <a:endParaRPr lang="en-US" sz="3200" dirty="0"/>
              </a:p>
              <a:p>
                <a:pPr algn="just"/>
                <a:r>
                  <a:rPr lang="en-US" sz="3200" dirty="0"/>
                  <a:t>If it is known that the employee has a motorcycle, then what is the probability that the employee also has a car?</a:t>
                </a:r>
              </a:p>
              <a:p>
                <a:pPr algn="just"/>
                <a:endParaRPr lang="en-US" sz="3200" dirty="0"/>
              </a:p>
              <a:p>
                <a:pPr algn="just"/>
                <a14:m>
                  <m:oMath xmlns:m="http://schemas.openxmlformats.org/officeDocument/2006/math">
                    <m:r>
                      <a:rPr lang="en-US" sz="3200" i="1" dirty="0">
                        <a:latin typeface="Cambria Math" panose="02040503050406030204" pitchFamily="18" charset="0"/>
                      </a:rPr>
                      <m:t>𝑃</m:t>
                    </m:r>
                    <m:r>
                      <a:rPr lang="en-US" sz="3200" i="1" dirty="0">
                        <a:latin typeface="Cambria Math" panose="02040503050406030204" pitchFamily="18" charset="0"/>
                      </a:rPr>
                      <m:t>(</m:t>
                    </m:r>
                    <m:r>
                      <a:rPr lang="en-US" sz="3200" i="1" dirty="0">
                        <a:latin typeface="Cambria Math" panose="02040503050406030204" pitchFamily="18" charset="0"/>
                      </a:rPr>
                      <m:t>𝐶</m:t>
                    </m:r>
                    <m:r>
                      <a:rPr lang="en-US" sz="3200" i="1" dirty="0">
                        <a:latin typeface="Cambria Math" panose="02040503050406030204" pitchFamily="18" charset="0"/>
                      </a:rPr>
                      <m:t>|</m:t>
                    </m:r>
                    <m:r>
                      <a:rPr lang="en-US" sz="3200" i="1" dirty="0">
                        <a:latin typeface="Cambria Math" panose="02040503050406030204" pitchFamily="18" charset="0"/>
                      </a:rPr>
                      <m:t>𝑀</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r>
                              <a:rPr lang="en-US" sz="3200" i="1" dirty="0">
                                <a:latin typeface="Cambria Math" panose="02040503050406030204" pitchFamily="18" charset="0"/>
                              </a:rPr>
                              <m:t>∩</m:t>
                            </m:r>
                            <m:r>
                              <a:rPr lang="en-US" sz="3200" i="1" dirty="0">
                                <a:latin typeface="Cambria Math" panose="02040503050406030204" pitchFamily="18" charset="0"/>
                              </a:rPr>
                              <m:t>𝐶</m:t>
                            </m:r>
                          </m:e>
                        </m:d>
                      </m:num>
                      <m:den>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e>
                        </m:d>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0.2</m:t>
                        </m:r>
                      </m:num>
                      <m:den>
                        <m:r>
                          <a:rPr lang="en-US" sz="3200" i="1" dirty="0">
                            <a:latin typeface="Cambria Math" panose="02040503050406030204" pitchFamily="18" charset="0"/>
                          </a:rPr>
                          <m:t>0.6</m:t>
                        </m:r>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1</m:t>
                        </m:r>
                      </m:num>
                      <m:den>
                        <m:r>
                          <a:rPr lang="en-US" sz="3200" i="1" dirty="0">
                            <a:latin typeface="Cambria Math" panose="02040503050406030204" pitchFamily="18" charset="0"/>
                          </a:rPr>
                          <m:t>3</m:t>
                        </m:r>
                      </m:den>
                    </m:f>
                    <m:r>
                      <a:rPr lang="en-US" sz="3200" i="1" dirty="0">
                        <a:latin typeface="Cambria Math" panose="02040503050406030204" pitchFamily="18" charset="0"/>
                      </a:rPr>
                      <m:t>=0.33</m:t>
                    </m:r>
                  </m:oMath>
                </a14:m>
                <a:endParaRPr lang="en-US" sz="3200" dirty="0"/>
              </a:p>
              <a:p>
                <a:pPr algn="just"/>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481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a balanced die is rolled once.</a:t>
            </a:r>
          </a:p>
          <a:p>
            <a:pPr marL="843534" lvl="1" indent="-514350" algn="just">
              <a:buFont typeface="+mj-lt"/>
              <a:buAutoNum type="alphaLcParenR"/>
            </a:pPr>
            <a:r>
              <a:rPr lang="en-US" sz="3200" dirty="0"/>
              <a:t>Find the probability that a number divisible by 3 is rolled given that the die comes up even.</a:t>
            </a:r>
          </a:p>
          <a:p>
            <a:pPr marL="843534" lvl="1" indent="-514350" algn="just">
              <a:buFont typeface="+mj-lt"/>
              <a:buAutoNum type="alphaLcParenR"/>
            </a:pPr>
            <a:r>
              <a:rPr lang="en-US" sz="3200" dirty="0"/>
              <a:t>Find the probability that the die comes up even given that a number divisible by 3 is rolled.</a:t>
            </a:r>
          </a:p>
          <a:p>
            <a:pPr marL="843534" lvl="1" indent="-514350" algn="just">
              <a:buFont typeface="+mj-lt"/>
              <a:buAutoNum type="alphaLcParenR"/>
            </a:pPr>
            <a:r>
              <a:rPr lang="en-US" sz="3200" dirty="0"/>
              <a:t>Find the probability that a number divisible by 3 is rolled given that die comes up at most 4.</a:t>
            </a:r>
          </a:p>
          <a:p>
            <a:pPr marL="843534" lvl="1" indent="-514350" algn="just">
              <a:buFont typeface="+mj-lt"/>
              <a:buAutoNum type="alphaLcParenR"/>
            </a:pPr>
            <a:r>
              <a:rPr lang="en-US" sz="3200" dirty="0"/>
              <a:t>Find the probability that the die comes up at most 4 given that a number divisible by 3 is rolled.</a:t>
            </a:r>
          </a:p>
        </p:txBody>
      </p:sp>
    </p:spTree>
    <p:extLst>
      <p:ext uri="{BB962C8B-B14F-4D97-AF65-F5344CB8AC3E}">
        <p14:creationId xmlns:p14="http://schemas.microsoft.com/office/powerpoint/2010/main" val="251205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Sample space for rolling a die once,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a14:m>
                <a:endParaRPr lang="en-US" sz="3200" dirty="0"/>
              </a:p>
              <a:p>
                <a:pPr marL="0" indent="0" algn="just">
                  <a:buNone/>
                </a:pPr>
                <a:r>
                  <a:rPr lang="en-US" sz="3200" dirty="0"/>
                  <a:t>a) Let,</a:t>
                </a:r>
              </a:p>
              <a:p>
                <a:pPr marL="0" indent="0" algn="just">
                  <a:buNone/>
                </a:pP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𝑑𝑖𝑣𝑖𝑠𝑖𝑏𝑙𝑒</m:t>
                    </m:r>
                    <m:r>
                      <a:rPr lang="en-US" sz="3200" b="0" i="1" smtClean="0">
                        <a:latin typeface="Cambria Math" panose="02040503050406030204" pitchFamily="18" charset="0"/>
                      </a:rPr>
                      <m:t> </m:t>
                    </m:r>
                    <m:r>
                      <a:rPr lang="en-US" sz="3200" b="0" i="1" smtClean="0">
                        <a:latin typeface="Cambria Math" panose="02040503050406030204" pitchFamily="18" charset="0"/>
                      </a:rPr>
                      <m:t>𝑏𝑦</m:t>
                    </m:r>
                    <m:r>
                      <a:rPr lang="en-US" sz="3200" b="0" i="1" smtClean="0">
                        <a:latin typeface="Cambria Math" panose="02040503050406030204" pitchFamily="18" charset="0"/>
                      </a:rPr>
                      <m:t> 3=</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3, 6</m:t>
                        </m:r>
                      </m:e>
                    </m:d>
                  </m:oMath>
                </a14:m>
                <a:r>
                  <a:rPr lang="en-US" sz="3200" b="0" i="1" dirty="0">
                    <a:latin typeface="Cambria Math" panose="02040503050406030204" pitchFamily="18" charset="0"/>
                  </a:rPr>
                  <a:t> </a:t>
                </a:r>
              </a:p>
              <a:p>
                <a:pPr marL="0" indent="0" algn="just">
                  <a:buNone/>
                </a:pP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den>
                    </m:f>
                    <m:r>
                      <a:rPr lang="en-US" sz="3200" b="0" i="1" smtClean="0">
                        <a:latin typeface="Cambria Math" panose="02040503050406030204" pitchFamily="18" charset="0"/>
                      </a:rPr>
                      <m:t>=0.33</m:t>
                    </m:r>
                  </m:oMath>
                </a14:m>
                <a:r>
                  <a:rPr lang="en-US" sz="3200" dirty="0"/>
                  <a:t>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A6B1-A272-3621-D877-C24FE9B1F5A2}"/>
              </a:ext>
            </a:extLst>
          </p:cNvPr>
          <p:cNvSpPr txBox="1"/>
          <p:nvPr/>
        </p:nvSpPr>
        <p:spPr>
          <a:xfrm>
            <a:off x="8696131" y="3142556"/>
            <a:ext cx="5411755" cy="1477328"/>
          </a:xfrm>
          <a:prstGeom prst="rect">
            <a:avLst/>
          </a:prstGeom>
          <a:solidFill>
            <a:srgbClr val="92D050"/>
          </a:solidFill>
          <a:ln w="12700">
            <a:solidFill>
              <a:schemeClr val="tx1"/>
            </a:solidFill>
          </a:ln>
        </p:spPr>
        <p:txBody>
          <a:bodyPr wrap="square">
            <a:spAutoFit/>
          </a:bodyPr>
          <a:lstStyle/>
          <a:p>
            <a:pPr marL="329184" lvl="1" algn="just"/>
            <a:r>
              <a:rPr lang="en-US" sz="3000" dirty="0"/>
              <a:t>Probability that a number divisible by 3 is rolled given that the die comes up even.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17948-E97B-EEB7-2D29-9A6FF21C8E69}"/>
                  </a:ext>
                </a:extLst>
              </p:cNvPr>
              <p:cNvSpPr txBox="1"/>
              <p:nvPr/>
            </p:nvSpPr>
            <p:spPr>
              <a:xfrm>
                <a:off x="8696131" y="4714552"/>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6</m:t>
                          </m:r>
                        </m:den>
                      </m:f>
                    </m:oMath>
                  </m:oMathPara>
                </a14:m>
                <a:endParaRPr lang="en-US" sz="2800" dirty="0"/>
              </a:p>
            </p:txBody>
          </p:sp>
        </mc:Choice>
        <mc:Fallback xmlns="">
          <p:sp>
            <p:nvSpPr>
              <p:cNvPr id="6" name="TextBox 5">
                <a:extLst>
                  <a:ext uri="{FF2B5EF4-FFF2-40B4-BE49-F238E27FC236}">
                    <a16:creationId xmlns:a16="http://schemas.microsoft.com/office/drawing/2014/main" id="{B3717948-E97B-EEB7-2D29-9A6FF21C8E69}"/>
                  </a:ext>
                </a:extLst>
              </p:cNvPr>
              <p:cNvSpPr txBox="1">
                <a:spLocks noRot="1" noChangeAspect="1" noMove="1" noResize="1" noEditPoints="1" noAdjustHandles="1" noChangeArrowheads="1" noChangeShapeType="1" noTextEdit="1"/>
              </p:cNvSpPr>
              <p:nvPr/>
            </p:nvSpPr>
            <p:spPr>
              <a:xfrm>
                <a:off x="8696131" y="4714552"/>
                <a:ext cx="5411755" cy="1332673"/>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0B403E-FE03-8F52-022C-11C19F4E74F9}"/>
                  </a:ext>
                </a:extLst>
              </p:cNvPr>
              <p:cNvSpPr txBox="1"/>
              <p:nvPr/>
            </p:nvSpPr>
            <p:spPr>
              <a:xfrm>
                <a:off x="8696131" y="6164653"/>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m:oMathPara>
                </a14:m>
                <a:endParaRPr lang="en-US" sz="2800" dirty="0"/>
              </a:p>
            </p:txBody>
          </p:sp>
        </mc:Choice>
        <mc:Fallback xmlns="">
          <p:sp>
            <p:nvSpPr>
              <p:cNvPr id="7" name="TextBox 6">
                <a:extLst>
                  <a:ext uri="{FF2B5EF4-FFF2-40B4-BE49-F238E27FC236}">
                    <a16:creationId xmlns:a16="http://schemas.microsoft.com/office/drawing/2014/main" id="{BF0B403E-FE03-8F52-022C-11C19F4E74F9}"/>
                  </a:ext>
                </a:extLst>
              </p:cNvPr>
              <p:cNvSpPr txBox="1">
                <a:spLocks noRot="1" noChangeAspect="1" noMove="1" noResize="1" noEditPoints="1" noAdjustHandles="1" noChangeArrowheads="1" noChangeShapeType="1" noTextEdit="1"/>
              </p:cNvSpPr>
              <p:nvPr/>
            </p:nvSpPr>
            <p:spPr>
              <a:xfrm>
                <a:off x="8696131" y="6164653"/>
                <a:ext cx="5411755" cy="1332673"/>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6456788-D832-C2BD-6989-AE42C55C89A2}"/>
              </a:ext>
            </a:extLst>
          </p:cNvPr>
          <p:cNvCxnSpPr>
            <a:endCxn id="6" idx="1"/>
          </p:cNvCxnSpPr>
          <p:nvPr/>
        </p:nvCxnSpPr>
        <p:spPr>
          <a:xfrm>
            <a:off x="4086808" y="4714552"/>
            <a:ext cx="4609323" cy="52925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3CB9F-7D73-FDD2-213D-95525B3C9FBB}"/>
              </a:ext>
            </a:extLst>
          </p:cNvPr>
          <p:cNvCxnSpPr>
            <a:cxnSpLocks/>
            <a:endCxn id="7" idx="1"/>
          </p:cNvCxnSpPr>
          <p:nvPr/>
        </p:nvCxnSpPr>
        <p:spPr>
          <a:xfrm>
            <a:off x="3918857" y="5243804"/>
            <a:ext cx="4777274" cy="158718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54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b)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b="0" dirty="0"/>
              </a:p>
              <a:p>
                <a:pPr marL="0" indent="0" algn="just">
                  <a:buNone/>
                </a:pPr>
                <a:endParaRPr lang="en-US" sz="3200" b="0" dirty="0"/>
              </a:p>
              <a:p>
                <a:pPr marL="0" indent="0" algn="just">
                  <a:buNone/>
                </a:pPr>
                <a:r>
                  <a:rPr lang="en-US" sz="3200" dirty="0"/>
                  <a:t>c)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:0.25</m:t>
                        </m:r>
                      </m:e>
                    </m:d>
                  </m:oMath>
                </a14:m>
                <a:endParaRPr lang="en-US" sz="3200" b="0" dirty="0"/>
              </a:p>
              <a:p>
                <a:pPr marL="0" indent="0" algn="just">
                  <a:buNone/>
                </a:pPr>
                <a:endParaRPr lang="en-US" sz="3200" b="0" dirty="0"/>
              </a:p>
              <a:p>
                <a:pPr marL="0" indent="0" algn="just">
                  <a:buNone/>
                </a:pPr>
                <a:r>
                  <a:rPr lang="en-US" sz="3200" dirty="0"/>
                  <a:t>d)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Tree>
    <p:extLst>
      <p:ext uri="{BB962C8B-B14F-4D97-AF65-F5344CB8AC3E}">
        <p14:creationId xmlns:p14="http://schemas.microsoft.com/office/powerpoint/2010/main" val="244710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a company, 60% of the employees have motorcycle, 40% has private car and 20% has both. If an employee is selected randomly from that company, then</a:t>
                </a:r>
              </a:p>
              <a:p>
                <a:pPr marL="514350" indent="-514350" algn="just">
                  <a:buFont typeface="+mj-lt"/>
                  <a:buAutoNum type="arabicPeriod"/>
                </a:pPr>
                <a:endParaRPr lang="en-US" sz="3200" dirty="0"/>
              </a:p>
              <a:p>
                <a:pPr marL="843534" lvl="1" indent="-514350" algn="just">
                  <a:buFont typeface="+mj-lt"/>
                  <a:buAutoNum type="alphaLcParenR"/>
                </a:pPr>
                <a:r>
                  <a:rPr lang="en-US" sz="3200" dirty="0"/>
                  <a:t>What is the probability that the employee has a car?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:0.4</m:t>
                        </m:r>
                      </m:e>
                    </m:d>
                  </m:oMath>
                </a14:m>
                <a:endParaRPr lang="en-US" sz="3200" dirty="0"/>
              </a:p>
              <a:p>
                <a:pPr marL="843534" lvl="1" indent="-514350" algn="just">
                  <a:buFont typeface="+mj-lt"/>
                  <a:buAutoNum type="alphaLcParenR"/>
                </a:pPr>
                <a:endParaRPr lang="en-US" sz="3200" dirty="0"/>
              </a:p>
              <a:p>
                <a:pPr marL="843534" lvl="1" indent="-514350" algn="just">
                  <a:buFont typeface="+mj-lt"/>
                  <a:buAutoNum type="alphaLcParenR"/>
                </a:pPr>
                <a:r>
                  <a:rPr lang="en-US" sz="3200" dirty="0"/>
                  <a:t>If it is known that the employee has a motorcycle, then what is the probability that the employee also has a car?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 0.33</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139107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Laws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Two basic rules/laws of probability theory-</a:t>
            </a:r>
          </a:p>
          <a:p>
            <a:endParaRPr lang="en-US" sz="3200" dirty="0"/>
          </a:p>
          <a:p>
            <a:pPr marL="843534" lvl="1" indent="-514350">
              <a:buFont typeface="+mj-lt"/>
              <a:buAutoNum type="arabicPeriod"/>
            </a:pPr>
            <a:r>
              <a:rPr lang="en-US" sz="3200" dirty="0"/>
              <a:t>Additive rule</a:t>
            </a:r>
          </a:p>
          <a:p>
            <a:pPr marL="843534" lvl="1" indent="-514350">
              <a:buFont typeface="+mj-lt"/>
              <a:buAutoNum type="arabicPeriod"/>
            </a:pPr>
            <a:r>
              <a:rPr lang="en-US" sz="3200" dirty="0"/>
              <a:t>Multiplicative rule</a:t>
            </a:r>
          </a:p>
        </p:txBody>
      </p:sp>
      <p:sp>
        <p:nvSpPr>
          <p:cNvPr id="4" name="TextBox 3">
            <a:extLst>
              <a:ext uri="{FF2B5EF4-FFF2-40B4-BE49-F238E27FC236}">
                <a16:creationId xmlns:a16="http://schemas.microsoft.com/office/drawing/2014/main" id="{53A7366C-AFF7-BC01-4A02-9D2F40BC9856}"/>
              </a:ext>
            </a:extLst>
          </p:cNvPr>
          <p:cNvSpPr txBox="1"/>
          <p:nvPr/>
        </p:nvSpPr>
        <p:spPr>
          <a:xfrm>
            <a:off x="5471577" y="2743198"/>
            <a:ext cx="3619902" cy="523220"/>
          </a:xfrm>
          <a:prstGeom prst="rect">
            <a:avLst/>
          </a:prstGeom>
          <a:solidFill>
            <a:srgbClr val="FFC000"/>
          </a:solidFill>
          <a:ln w="12700">
            <a:solidFill>
              <a:schemeClr val="tx1"/>
            </a:solidFill>
          </a:ln>
        </p:spPr>
        <p:txBody>
          <a:bodyPr wrap="none" rtlCol="0">
            <a:spAutoFit/>
          </a:bodyPr>
          <a:lstStyle/>
          <a:p>
            <a:r>
              <a:rPr lang="en-US" sz="2800" dirty="0"/>
              <a:t>Disjoint, Joint events</a:t>
            </a:r>
          </a:p>
        </p:txBody>
      </p:sp>
      <p:sp>
        <p:nvSpPr>
          <p:cNvPr id="5" name="Freeform: Shape 4">
            <a:extLst>
              <a:ext uri="{FF2B5EF4-FFF2-40B4-BE49-F238E27FC236}">
                <a16:creationId xmlns:a16="http://schemas.microsoft.com/office/drawing/2014/main" id="{95E9651D-3628-8152-4563-D2109BD38211}"/>
              </a:ext>
            </a:extLst>
          </p:cNvPr>
          <p:cNvSpPr/>
          <p:nvPr/>
        </p:nvSpPr>
        <p:spPr>
          <a:xfrm>
            <a:off x="4239936" y="3023471"/>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51D491-9336-4B6D-A647-BAEF4BF396DB}"/>
              </a:ext>
            </a:extLst>
          </p:cNvPr>
          <p:cNvSpPr txBox="1"/>
          <p:nvPr/>
        </p:nvSpPr>
        <p:spPr>
          <a:xfrm>
            <a:off x="4644862" y="4612567"/>
            <a:ext cx="5339923" cy="523220"/>
          </a:xfrm>
          <a:prstGeom prst="rect">
            <a:avLst/>
          </a:prstGeom>
          <a:solidFill>
            <a:srgbClr val="FFC000"/>
          </a:solidFill>
          <a:ln w="12700">
            <a:solidFill>
              <a:schemeClr val="tx1"/>
            </a:solidFill>
          </a:ln>
        </p:spPr>
        <p:txBody>
          <a:bodyPr wrap="none" rtlCol="0">
            <a:spAutoFit/>
          </a:bodyPr>
          <a:lstStyle/>
          <a:p>
            <a:r>
              <a:rPr lang="en-US" sz="2800" dirty="0"/>
              <a:t>Independent, Dependent events</a:t>
            </a:r>
          </a:p>
        </p:txBody>
      </p:sp>
      <p:sp>
        <p:nvSpPr>
          <p:cNvPr id="7" name="Freeform: Shape 6">
            <a:extLst>
              <a:ext uri="{FF2B5EF4-FFF2-40B4-BE49-F238E27FC236}">
                <a16:creationId xmlns:a16="http://schemas.microsoft.com/office/drawing/2014/main" id="{BED79D81-03C2-B51E-F611-D1DF23B0BA16}"/>
              </a:ext>
            </a:extLst>
          </p:cNvPr>
          <p:cNvSpPr/>
          <p:nvPr/>
        </p:nvSpPr>
        <p:spPr>
          <a:xfrm rot="13693144">
            <a:off x="3493488" y="4415379"/>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rainy season, it rains 70% of the days in Bangladesh. When it rains, 80% times it makes thunderstorms. What is the probability that, in a particular day of rainy season, it will rain and it will thunderstorm?</a:t>
            </a:r>
          </a:p>
          <a:p>
            <a:pPr marL="0" indent="0" algn="just">
              <a:buNone/>
            </a:pPr>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AB12BC-DCF5-395E-1868-4BB4D4A5D099}"/>
                  </a:ext>
                </a:extLst>
              </p:cNvPr>
              <p:cNvSpPr txBox="1"/>
              <p:nvPr/>
            </p:nvSpPr>
            <p:spPr>
              <a:xfrm>
                <a:off x="182128" y="4114800"/>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𝑅</m:t>
                    </m:r>
                  </m:oMath>
                </a14:m>
                <a:r>
                  <a:rPr lang="en-US" sz="3200" b="0" dirty="0"/>
                  <a:t> be an event of rain</a:t>
                </a:r>
              </a:p>
            </p:txBody>
          </p:sp>
        </mc:Choice>
        <mc:Fallback xmlns="">
          <p:sp>
            <p:nvSpPr>
              <p:cNvPr id="4" name="TextBox 3">
                <a:extLst>
                  <a:ext uri="{FF2B5EF4-FFF2-40B4-BE49-F238E27FC236}">
                    <a16:creationId xmlns:a16="http://schemas.microsoft.com/office/drawing/2014/main" id="{A9AB12BC-DCF5-395E-1868-4BB4D4A5D099}"/>
                  </a:ext>
                </a:extLst>
              </p:cNvPr>
              <p:cNvSpPr txBox="1">
                <a:spLocks noRot="1" noChangeAspect="1" noMove="1" noResize="1" noEditPoints="1" noAdjustHandles="1" noChangeArrowheads="1" noChangeShapeType="1" noTextEdit="1"/>
              </p:cNvSpPr>
              <p:nvPr/>
            </p:nvSpPr>
            <p:spPr>
              <a:xfrm>
                <a:off x="182128" y="4114800"/>
                <a:ext cx="4450702" cy="584775"/>
              </a:xfrm>
              <a:prstGeom prst="rect">
                <a:avLst/>
              </a:prstGeom>
              <a:blipFill>
                <a:blip r:embed="rId2"/>
                <a:stretch>
                  <a:fillRect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F4E05C-DB12-AADC-70A8-E8CA0AB382C7}"/>
                  </a:ext>
                </a:extLst>
              </p:cNvPr>
              <p:cNvSpPr txBox="1"/>
              <p:nvPr/>
            </p:nvSpPr>
            <p:spPr>
              <a:xfrm>
                <a:off x="8408447" y="4114800"/>
                <a:ext cx="6039074"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i="1" dirty="0" smtClean="0">
                        <a:latin typeface="Cambria Math" panose="02040503050406030204" pitchFamily="18" charset="0"/>
                      </a:rPr>
                      <m:t>𝑇</m:t>
                    </m:r>
                  </m:oMath>
                </a14:m>
                <a:r>
                  <a:rPr lang="en-US" sz="3200" dirty="0"/>
                  <a:t> be an event of Thunderstorms</a:t>
                </a:r>
                <a:endParaRPr lang="en-US" sz="3200" b="0" dirty="0"/>
              </a:p>
            </p:txBody>
          </p:sp>
        </mc:Choice>
        <mc:Fallback xmlns="">
          <p:sp>
            <p:nvSpPr>
              <p:cNvPr id="5" name="TextBox 4">
                <a:extLst>
                  <a:ext uri="{FF2B5EF4-FFF2-40B4-BE49-F238E27FC236}">
                    <a16:creationId xmlns:a16="http://schemas.microsoft.com/office/drawing/2014/main" id="{ACF4E05C-DB12-AADC-70A8-E8CA0AB382C7}"/>
                  </a:ext>
                </a:extLst>
              </p:cNvPr>
              <p:cNvSpPr txBox="1">
                <a:spLocks noRot="1" noChangeAspect="1" noMove="1" noResize="1" noEditPoints="1" noAdjustHandles="1" noChangeArrowheads="1" noChangeShapeType="1" noTextEdit="1"/>
              </p:cNvSpPr>
              <p:nvPr/>
            </p:nvSpPr>
            <p:spPr>
              <a:xfrm>
                <a:off x="8408447" y="4114800"/>
                <a:ext cx="6039074" cy="584775"/>
              </a:xfrm>
              <a:prstGeom prst="rect">
                <a:avLst/>
              </a:prstGeom>
              <a:blipFill>
                <a:blip r:embed="rId3"/>
                <a:stretch>
                  <a:fillRect t="-12245" r="-2417"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CF5E11-E723-BDFF-E79A-D242E653A7C2}"/>
                  </a:ext>
                </a:extLst>
              </p:cNvPr>
              <p:cNvSpPr txBox="1"/>
              <p:nvPr/>
            </p:nvSpPr>
            <p:spPr>
              <a:xfrm>
                <a:off x="182128" y="4991819"/>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=70%=0.7</m:t>
                    </m:r>
                  </m:oMath>
                </a14:m>
                <a:r>
                  <a:rPr lang="en-US" sz="3200" b="0" dirty="0"/>
                  <a:t> </a:t>
                </a:r>
              </a:p>
            </p:txBody>
          </p:sp>
        </mc:Choice>
        <mc:Fallback xmlns="">
          <p:sp>
            <p:nvSpPr>
              <p:cNvPr id="6" name="TextBox 5">
                <a:extLst>
                  <a:ext uri="{FF2B5EF4-FFF2-40B4-BE49-F238E27FC236}">
                    <a16:creationId xmlns:a16="http://schemas.microsoft.com/office/drawing/2014/main" id="{15CF5E11-E723-BDFF-E79A-D242E653A7C2}"/>
                  </a:ext>
                </a:extLst>
              </p:cNvPr>
              <p:cNvSpPr txBox="1">
                <a:spLocks noRot="1" noChangeAspect="1" noMove="1" noResize="1" noEditPoints="1" noAdjustHandles="1" noChangeArrowheads="1" noChangeShapeType="1" noTextEdit="1"/>
              </p:cNvSpPr>
              <p:nvPr/>
            </p:nvSpPr>
            <p:spPr>
              <a:xfrm>
                <a:off x="182128" y="4991819"/>
                <a:ext cx="445070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A6FF0-EF71-D376-3A17-61F0DC7C7020}"/>
                  </a:ext>
                </a:extLst>
              </p:cNvPr>
              <p:cNvSpPr txBox="1"/>
              <p:nvPr/>
            </p:nvSpPr>
            <p:spPr>
              <a:xfrm>
                <a:off x="8408447" y="4991818"/>
                <a:ext cx="6039074"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=80%=0.8</m:t>
                      </m:r>
                    </m:oMath>
                  </m:oMathPara>
                </a14:m>
                <a:endParaRPr lang="en-US" sz="3200" b="0" dirty="0"/>
              </a:p>
            </p:txBody>
          </p:sp>
        </mc:Choice>
        <mc:Fallback xmlns="">
          <p:sp>
            <p:nvSpPr>
              <p:cNvPr id="7" name="TextBox 6">
                <a:extLst>
                  <a:ext uri="{FF2B5EF4-FFF2-40B4-BE49-F238E27FC236}">
                    <a16:creationId xmlns:a16="http://schemas.microsoft.com/office/drawing/2014/main" id="{310A6FF0-EF71-D376-3A17-61F0DC7C7020}"/>
                  </a:ext>
                </a:extLst>
              </p:cNvPr>
              <p:cNvSpPr txBox="1">
                <a:spLocks noRot="1" noChangeAspect="1" noMove="1" noResize="1" noEditPoints="1" noAdjustHandles="1" noChangeArrowheads="1" noChangeShapeType="1" noTextEdit="1"/>
              </p:cNvSpPr>
              <p:nvPr/>
            </p:nvSpPr>
            <p:spPr>
              <a:xfrm>
                <a:off x="8408447" y="4991818"/>
                <a:ext cx="6039074"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46AC7D-CB2A-D151-4526-F76B4B28CB45}"/>
                  </a:ext>
                </a:extLst>
              </p:cNvPr>
              <p:cNvSpPr txBox="1"/>
              <p:nvPr/>
            </p:nvSpPr>
            <p:spPr>
              <a:xfrm>
                <a:off x="4295288" y="4699430"/>
                <a:ext cx="4450702"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𝑎𝑛𝑑</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𝑇</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oMath>
                  </m:oMathPara>
                </a14:m>
                <a:endParaRPr lang="en-US" sz="3200" b="0" dirty="0"/>
              </a:p>
            </p:txBody>
          </p:sp>
        </mc:Choice>
        <mc:Fallback xmlns="">
          <p:sp>
            <p:nvSpPr>
              <p:cNvPr id="8" name="TextBox 7">
                <a:extLst>
                  <a:ext uri="{FF2B5EF4-FFF2-40B4-BE49-F238E27FC236}">
                    <a16:creationId xmlns:a16="http://schemas.microsoft.com/office/drawing/2014/main" id="{B546AC7D-CB2A-D151-4526-F76B4B28CB45}"/>
                  </a:ext>
                </a:extLst>
              </p:cNvPr>
              <p:cNvSpPr txBox="1">
                <a:spLocks noRot="1" noChangeAspect="1" noMove="1" noResize="1" noEditPoints="1" noAdjustHandles="1" noChangeArrowheads="1" noChangeShapeType="1" noTextEdit="1"/>
              </p:cNvSpPr>
              <p:nvPr/>
            </p:nvSpPr>
            <p:spPr>
              <a:xfrm>
                <a:off x="4295288" y="4699430"/>
                <a:ext cx="4450702"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805BD4-AC0D-E6C3-6110-92C0913FA74E}"/>
                  </a:ext>
                </a:extLst>
              </p:cNvPr>
              <p:cNvSpPr txBox="1"/>
              <p:nvPr/>
            </p:nvSpPr>
            <p:spPr>
              <a:xfrm>
                <a:off x="1096529" y="5868835"/>
                <a:ext cx="4450702" cy="11353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num>
                        <m:den>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den>
                      </m:f>
                    </m:oMath>
                  </m:oMathPara>
                </a14:m>
                <a:endParaRPr lang="en-US" sz="3200" b="0" dirty="0"/>
              </a:p>
            </p:txBody>
          </p:sp>
        </mc:Choice>
        <mc:Fallback xmlns="">
          <p:sp>
            <p:nvSpPr>
              <p:cNvPr id="9" name="TextBox 8">
                <a:extLst>
                  <a:ext uri="{FF2B5EF4-FFF2-40B4-BE49-F238E27FC236}">
                    <a16:creationId xmlns:a16="http://schemas.microsoft.com/office/drawing/2014/main" id="{8F805BD4-AC0D-E6C3-6110-92C0913FA74E}"/>
                  </a:ext>
                </a:extLst>
              </p:cNvPr>
              <p:cNvSpPr txBox="1">
                <a:spLocks noRot="1" noChangeAspect="1" noMove="1" noResize="1" noEditPoints="1" noAdjustHandles="1" noChangeArrowheads="1" noChangeShapeType="1" noTextEdit="1"/>
              </p:cNvSpPr>
              <p:nvPr/>
            </p:nvSpPr>
            <p:spPr>
              <a:xfrm>
                <a:off x="1096529" y="5868835"/>
                <a:ext cx="4450702" cy="1135375"/>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27E057-7ABA-2402-F53D-0AF1BA3D6E8E}"/>
                  </a:ext>
                </a:extLst>
              </p:cNvPr>
              <p:cNvSpPr txBox="1"/>
              <p:nvPr/>
            </p:nvSpPr>
            <p:spPr>
              <a:xfrm>
                <a:off x="6183095" y="5848423"/>
                <a:ext cx="4920333"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oMath>
                  </m:oMathPara>
                </a14:m>
                <a:endParaRPr lang="en-US" sz="3200" b="0" dirty="0"/>
              </a:p>
            </p:txBody>
          </p:sp>
        </mc:Choice>
        <mc:Fallback xmlns="">
          <p:sp>
            <p:nvSpPr>
              <p:cNvPr id="10" name="TextBox 9">
                <a:extLst>
                  <a:ext uri="{FF2B5EF4-FFF2-40B4-BE49-F238E27FC236}">
                    <a16:creationId xmlns:a16="http://schemas.microsoft.com/office/drawing/2014/main" id="{2927E057-7ABA-2402-F53D-0AF1BA3D6E8E}"/>
                  </a:ext>
                </a:extLst>
              </p:cNvPr>
              <p:cNvSpPr txBox="1">
                <a:spLocks noRot="1" noChangeAspect="1" noMove="1" noResize="1" noEditPoints="1" noAdjustHandles="1" noChangeArrowheads="1" noChangeShapeType="1" noTextEdit="1"/>
              </p:cNvSpPr>
              <p:nvPr/>
            </p:nvSpPr>
            <p:spPr>
              <a:xfrm>
                <a:off x="6183095" y="5848423"/>
                <a:ext cx="4920333"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AAA687-615C-E66C-9B23-1F42D31F6DEF}"/>
                  </a:ext>
                </a:extLst>
              </p:cNvPr>
              <p:cNvSpPr txBox="1"/>
              <p:nvPr/>
            </p:nvSpPr>
            <p:spPr>
              <a:xfrm>
                <a:off x="6183094" y="6498128"/>
                <a:ext cx="4920333"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𝑇</m:t>
                          </m:r>
                          <m:r>
                            <a:rPr lang="en-US" sz="2800" b="0" i="1" dirty="0" smtClean="0">
                              <a:latin typeface="Cambria Math" panose="02040503050406030204" pitchFamily="18" charset="0"/>
                            </a:rPr>
                            <m:t>∩</m:t>
                          </m:r>
                          <m:r>
                            <a:rPr lang="en-US" sz="2800" b="0" i="1" dirty="0" smtClean="0">
                              <a:latin typeface="Cambria Math" panose="02040503050406030204" pitchFamily="18" charset="0"/>
                            </a:rPr>
                            <m:t>𝑅</m:t>
                          </m:r>
                        </m:e>
                      </m:d>
                      <m:r>
                        <a:rPr lang="en-US" sz="2800" b="0" i="1" dirty="0" smtClean="0">
                          <a:latin typeface="Cambria Math" panose="02040503050406030204" pitchFamily="18" charset="0"/>
                        </a:rPr>
                        <m:t>=0.8×0.7=0.56</m:t>
                      </m:r>
                    </m:oMath>
                  </m:oMathPara>
                </a14:m>
                <a:endParaRPr lang="en-US" sz="2800" b="0" dirty="0"/>
              </a:p>
            </p:txBody>
          </p:sp>
        </mc:Choice>
        <mc:Fallback xmlns="">
          <p:sp>
            <p:nvSpPr>
              <p:cNvPr id="11" name="TextBox 10">
                <a:extLst>
                  <a:ext uri="{FF2B5EF4-FFF2-40B4-BE49-F238E27FC236}">
                    <a16:creationId xmlns:a16="http://schemas.microsoft.com/office/drawing/2014/main" id="{1DAAA687-615C-E66C-9B23-1F42D31F6DEF}"/>
                  </a:ext>
                </a:extLst>
              </p:cNvPr>
              <p:cNvSpPr txBox="1">
                <a:spLocks noRot="1" noChangeAspect="1" noMove="1" noResize="1" noEditPoints="1" noAdjustHandles="1" noChangeArrowheads="1" noChangeShapeType="1" noTextEdit="1"/>
              </p:cNvSpPr>
              <p:nvPr/>
            </p:nvSpPr>
            <p:spPr>
              <a:xfrm>
                <a:off x="6183094" y="6498128"/>
                <a:ext cx="4920333"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681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50000"/>
              </a:lnSpc>
              <a:buFont typeface="+mj-lt"/>
              <a:buAutoNum type="arabicPeriod"/>
            </a:pPr>
            <a:r>
              <a:rPr lang="en-US" sz="3200" dirty="0"/>
              <a:t>Mr. Fahad and Mr. Khan has to tour abroad for their business frequently. Mr. Fahad tours 65% of the times in a year at abroad and Mr. Khan tours 50% of the times in a year at abroad. What is the probability that, on January 01, 2016, both Mr. Fahad and Mr. Khan will be at abroad?</a:t>
            </a:r>
          </a:p>
        </p:txBody>
      </p:sp>
    </p:spTree>
    <p:extLst>
      <p:ext uri="{BB962C8B-B14F-4D97-AF65-F5344CB8AC3E}">
        <p14:creationId xmlns:p14="http://schemas.microsoft.com/office/powerpoint/2010/main" val="346700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840510"/>
                <a:ext cx="12436591" cy="4512011"/>
              </a:xfrm>
            </p:spPr>
            <p:txBody>
              <a:bodyPr>
                <a:normAutofit/>
              </a:bodyPr>
              <a:lstStyle/>
              <a:p>
                <a:r>
                  <a:rPr lang="en-US" sz="3200" dirty="0"/>
                  <a:t>Let, events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2</m:t>
                        </m:r>
                      </m:sub>
                    </m:sSub>
                  </m:oMath>
                </a14:m>
                <a:r>
                  <a:rPr lang="en-US" sz="3200" dirty="0"/>
                  <a:t> form partition of </a:t>
                </a:r>
                <a14:m>
                  <m:oMath xmlns:m="http://schemas.openxmlformats.org/officeDocument/2006/math">
                    <m:r>
                      <a:rPr lang="en-US" sz="3200" i="1" dirty="0" smtClean="0">
                        <a:latin typeface="Cambria Math" panose="02040503050406030204" pitchFamily="18" charset="0"/>
                      </a:rPr>
                      <m:t>𝑆</m:t>
                    </m:r>
                  </m:oMath>
                </a14:m>
                <a:r>
                  <a:rPr lang="en-US" sz="3200" dirty="0"/>
                  <a:t>. Let R be an event with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𝑅</m:t>
                    </m:r>
                    <m:r>
                      <a:rPr lang="en-US" sz="3200" i="1" dirty="0" smtClean="0">
                        <a:latin typeface="Cambria Math" panose="02040503050406030204" pitchFamily="18" charset="0"/>
                      </a:rPr>
                      <m:t>)&gt;0</m:t>
                    </m:r>
                  </m:oMath>
                </a14:m>
                <a:r>
                  <a:rPr lang="en-US" sz="3200" dirty="0"/>
                  <a:t>. Then,</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e>
                          <m:r>
                            <a:rPr lang="en-US" sz="3200" b="0" i="1" smtClean="0">
                              <a:latin typeface="Cambria Math" panose="02040503050406030204" pitchFamily="18" charset="0"/>
                            </a:rPr>
                            <m:t>𝑅</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num>
                        <m:den>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den>
                      </m:f>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e>
                        <m:e>
                          <m:r>
                            <a:rPr lang="en-US" sz="3200" i="1">
                              <a:latin typeface="Cambria Math" panose="02040503050406030204" pitchFamily="18" charset="0"/>
                            </a:rPr>
                            <m:t>𝑅</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𝑃</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num>
                        <m:den>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e>
                          </m:d>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b="0" i="1" smtClean="0">
                                  <a:latin typeface="Cambria Math" panose="02040503050406030204" pitchFamily="18" charset="0"/>
                                </a:rPr>
                                <m:t>2</m:t>
                              </m:r>
                            </m:sub>
                          </m:sSub>
                          <m:r>
                            <a:rPr lang="en-US" sz="3200" i="1">
                              <a:latin typeface="Cambria Math" panose="02040503050406030204" pitchFamily="18" charset="0"/>
                            </a:rPr>
                            <m:t>)</m:t>
                          </m:r>
                        </m:num>
                        <m:den>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1</m:t>
                                  </m:r>
                                </m:sub>
                              </m:sSub>
                            </m:e>
                          </m:d>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i="1">
                                  <a:latin typeface="Cambria Math" panose="02040503050406030204" pitchFamily="18" charset="0"/>
                                </a:rPr>
                                <m:t>𝑅</m:t>
                              </m:r>
                            </m:e>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1</m:t>
                                  </m:r>
                                </m:sub>
                              </m:sSub>
                            </m:e>
                          </m:d>
                          <m:r>
                            <a:rPr lang="en-US" sz="3200" i="1">
                              <a:latin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2</m:t>
                                  </m:r>
                                </m:sub>
                              </m:sSub>
                            </m:e>
                          </m:d>
                          <m:r>
                            <a:rPr lang="en-US" sz="3200" i="1">
                              <a:latin typeface="Cambria Math" panose="02040503050406030204" pitchFamily="18" charset="0"/>
                            </a:rPr>
                            <m:t>𝑃</m:t>
                          </m:r>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a:rPr lang="en-US" sz="3200" i="1">
                                  <a:latin typeface="Cambria Math" panose="02040503050406030204" pitchFamily="18" charset="0"/>
                                </a:rPr>
                                <m:t>2</m:t>
                              </m:r>
                            </m:sub>
                          </m:sSub>
                          <m:r>
                            <a:rPr lang="en-US" sz="3200" i="1">
                              <a:latin typeface="Cambria Math" panose="02040503050406030204" pitchFamily="18" charset="0"/>
                            </a:rPr>
                            <m:t>)</m:t>
                          </m:r>
                        </m:den>
                      </m:f>
                    </m:oMath>
                  </m:oMathPara>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xfrm>
                <a:off x="1096529" y="2840510"/>
                <a:ext cx="12436591" cy="4512011"/>
              </a:xfrm>
              <a:blipFill>
                <a:blip r:embed="rId2"/>
                <a:stretch>
                  <a:fillRect l="-833" t="-2838" r="-441"/>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9B7D412-72AD-3633-A07A-F619A39C331D}"/>
              </a:ext>
            </a:extLst>
          </p:cNvPr>
          <p:cNvSpPr/>
          <p:nvPr/>
        </p:nvSpPr>
        <p:spPr>
          <a:xfrm>
            <a:off x="10450286" y="314554"/>
            <a:ext cx="3847944" cy="1931213"/>
          </a:xfrm>
          <a:prstGeom prst="rect">
            <a:avLst/>
          </a:prstGeom>
          <a:noFill/>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1BBD8C1-2B44-37AB-74DD-666CA0156791}"/>
                  </a:ext>
                </a:extLst>
              </p:cNvPr>
              <p:cNvSpPr/>
              <p:nvPr/>
            </p:nvSpPr>
            <p:spPr>
              <a:xfrm>
                <a:off x="11021319" y="480515"/>
                <a:ext cx="2705878" cy="1477615"/>
              </a:xfrm>
              <a:prstGeom prst="ellipse">
                <a:avLst/>
              </a:prstGeom>
              <a:solidFill>
                <a:srgbClr val="FFC000"/>
              </a:solid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𝑅</m:t>
                      </m:r>
                    </m:oMath>
                  </m:oMathPara>
                </a14:m>
                <a:endParaRPr lang="en-US" dirty="0"/>
              </a:p>
            </p:txBody>
          </p:sp>
        </mc:Choice>
        <mc:Fallback xmlns="">
          <p:sp>
            <p:nvSpPr>
              <p:cNvPr id="9" name="Oval 8">
                <a:extLst>
                  <a:ext uri="{FF2B5EF4-FFF2-40B4-BE49-F238E27FC236}">
                    <a16:creationId xmlns:a16="http://schemas.microsoft.com/office/drawing/2014/main" id="{B1BBD8C1-2B44-37AB-74DD-666CA0156791}"/>
                  </a:ext>
                </a:extLst>
              </p:cNvPr>
              <p:cNvSpPr>
                <a:spLocks noRot="1" noChangeAspect="1" noMove="1" noResize="1" noEditPoints="1" noAdjustHandles="1" noChangeArrowheads="1" noChangeShapeType="1" noTextEdit="1"/>
              </p:cNvSpPr>
              <p:nvPr/>
            </p:nvSpPr>
            <p:spPr>
              <a:xfrm>
                <a:off x="11021319" y="480515"/>
                <a:ext cx="2705878" cy="1477615"/>
              </a:xfrm>
              <a:prstGeom prst="ellipse">
                <a:avLst/>
              </a:prstGeom>
              <a:blipFill>
                <a:blip r:embed="rId3"/>
                <a:stretch>
                  <a:fillRect/>
                </a:stretch>
              </a:blipFill>
              <a:ln w="76200">
                <a:solidFill>
                  <a:srgbClr val="FFC00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E0C57FCE-4901-65F9-E090-A020B2599ABA}"/>
              </a:ext>
            </a:extLst>
          </p:cNvPr>
          <p:cNvCxnSpPr/>
          <p:nvPr/>
        </p:nvCxnSpPr>
        <p:spPr>
          <a:xfrm>
            <a:off x="11644604"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180642-C1A3-DBBC-2492-11DAD6EB959A}"/>
                  </a:ext>
                </a:extLst>
              </p:cNvPr>
              <p:cNvSpPr txBox="1"/>
              <p:nvPr/>
            </p:nvSpPr>
            <p:spPr>
              <a:xfrm>
                <a:off x="10487534" y="288512"/>
                <a:ext cx="7611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𝑻</m:t>
                          </m:r>
                        </m:e>
                        <m:sub>
                          <m:r>
                            <a:rPr lang="en-US" sz="3200" b="1" i="1" smtClean="0">
                              <a:latin typeface="Cambria Math" panose="02040503050406030204" pitchFamily="18" charset="0"/>
                            </a:rPr>
                            <m:t>𝟏</m:t>
                          </m:r>
                        </m:sub>
                      </m:sSub>
                    </m:oMath>
                  </m:oMathPara>
                </a14:m>
                <a:endParaRPr lang="en-US" sz="2400" b="1" dirty="0"/>
              </a:p>
            </p:txBody>
          </p:sp>
        </mc:Choice>
        <mc:Fallback xmlns="">
          <p:sp>
            <p:nvSpPr>
              <p:cNvPr id="12" name="TextBox 11">
                <a:extLst>
                  <a:ext uri="{FF2B5EF4-FFF2-40B4-BE49-F238E27FC236}">
                    <a16:creationId xmlns:a16="http://schemas.microsoft.com/office/drawing/2014/main" id="{33180642-C1A3-DBBC-2492-11DAD6EB959A}"/>
                  </a:ext>
                </a:extLst>
              </p:cNvPr>
              <p:cNvSpPr txBox="1">
                <a:spLocks noRot="1" noChangeAspect="1" noMove="1" noResize="1" noEditPoints="1" noAdjustHandles="1" noChangeArrowheads="1" noChangeShapeType="1" noTextEdit="1"/>
              </p:cNvSpPr>
              <p:nvPr/>
            </p:nvSpPr>
            <p:spPr>
              <a:xfrm>
                <a:off x="10487534" y="288512"/>
                <a:ext cx="761170"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AEF94A0-0247-143B-F17E-4100B508D317}"/>
                  </a:ext>
                </a:extLst>
              </p:cNvPr>
              <p:cNvSpPr txBox="1"/>
              <p:nvPr/>
            </p:nvSpPr>
            <p:spPr>
              <a:xfrm>
                <a:off x="13493961" y="335902"/>
                <a:ext cx="76116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𝑻</m:t>
                          </m:r>
                        </m:e>
                        <m:sub>
                          <m:r>
                            <a:rPr lang="en-US" sz="3200" b="1" i="1" smtClean="0">
                              <a:latin typeface="Cambria Math" panose="02040503050406030204" pitchFamily="18" charset="0"/>
                            </a:rPr>
                            <m:t>𝟐</m:t>
                          </m:r>
                        </m:sub>
                      </m:sSub>
                    </m:oMath>
                  </m:oMathPara>
                </a14:m>
                <a:endParaRPr lang="en-US" sz="2400" b="1" dirty="0"/>
              </a:p>
            </p:txBody>
          </p:sp>
        </mc:Choice>
        <mc:Fallback xmlns="">
          <p:sp>
            <p:nvSpPr>
              <p:cNvPr id="13" name="TextBox 12">
                <a:extLst>
                  <a:ext uri="{FF2B5EF4-FFF2-40B4-BE49-F238E27FC236}">
                    <a16:creationId xmlns:a16="http://schemas.microsoft.com/office/drawing/2014/main" id="{1AEF94A0-0247-143B-F17E-4100B508D317}"/>
                  </a:ext>
                </a:extLst>
              </p:cNvPr>
              <p:cNvSpPr txBox="1">
                <a:spLocks noRot="1" noChangeAspect="1" noMove="1" noResize="1" noEditPoints="1" noAdjustHandles="1" noChangeArrowheads="1" noChangeShapeType="1" noTextEdit="1"/>
              </p:cNvSpPr>
              <p:nvPr/>
            </p:nvSpPr>
            <p:spPr>
              <a:xfrm>
                <a:off x="13493961" y="335902"/>
                <a:ext cx="761169"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347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a:bodyPr>
              <a:lstStyle/>
              <a:p>
                <a:r>
                  <a:rPr lang="en-US" sz="3200" dirty="0"/>
                  <a:t>Let, events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1</m:t>
                        </m:r>
                      </m:sub>
                    </m:sSub>
                    <m:r>
                      <a:rPr lang="en-US" sz="3200" b="0" i="0"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𝑇</m:t>
                        </m:r>
                      </m:e>
                      <m:sub>
                        <m:r>
                          <a:rPr lang="en-US" sz="3200" i="1" dirty="0" smtClean="0">
                            <a:latin typeface="Cambria Math" panose="02040503050406030204" pitchFamily="18" charset="0"/>
                          </a:rPr>
                          <m:t>2</m:t>
                        </m:r>
                      </m:sub>
                    </m:sSub>
                    <m:r>
                      <a:rPr lang="en-US" sz="3200" b="0" i="1" dirty="0" smtClean="0">
                        <a:latin typeface="Cambria Math" panose="02040503050406030204" pitchFamily="18" charset="0"/>
                      </a:rPr>
                      <m:t>,…</m:t>
                    </m:r>
                  </m:oMath>
                </a14:m>
                <a:r>
                  <a:rPr lang="en-US" sz="3200" dirty="0"/>
                  <a:t> form partition of </a:t>
                </a:r>
                <a14:m>
                  <m:oMath xmlns:m="http://schemas.openxmlformats.org/officeDocument/2006/math">
                    <m:r>
                      <a:rPr lang="en-US" sz="3200" i="1" dirty="0" smtClean="0">
                        <a:latin typeface="Cambria Math" panose="02040503050406030204" pitchFamily="18" charset="0"/>
                      </a:rPr>
                      <m:t>𝑆</m:t>
                    </m:r>
                  </m:oMath>
                </a14:m>
                <a:r>
                  <a:rPr lang="en-US" sz="3200" dirty="0"/>
                  <a:t>. Let R be an event with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i="1" dirty="0" smtClean="0">
                        <a:latin typeface="Cambria Math" panose="02040503050406030204" pitchFamily="18" charset="0"/>
                      </a:rPr>
                      <m:t>𝑅</m:t>
                    </m:r>
                    <m:r>
                      <a:rPr lang="en-US" sz="3200" i="1" dirty="0" smtClean="0">
                        <a:latin typeface="Cambria Math" panose="02040503050406030204" pitchFamily="18" charset="0"/>
                      </a:rPr>
                      <m:t>)&gt;0</m:t>
                    </m:r>
                  </m:oMath>
                </a14:m>
                <a:r>
                  <a:rPr lang="en-US" sz="3200" dirty="0"/>
                  <a:t>. Then,</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e>
                        <m:e>
                          <m:r>
                            <a:rPr lang="en-US" sz="3200" b="0" i="1" smtClean="0">
                              <a:latin typeface="Cambria Math" panose="02040503050406030204" pitchFamily="18" charset="0"/>
                            </a:rPr>
                            <m:t>𝑅</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𝑅</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num>
                        <m:den>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en>
                      </m:f>
                    </m:oMath>
                  </m:oMathPara>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blipFill>
                <a:blip r:embed="rId2"/>
                <a:stretch>
                  <a:fillRect l="-833" t="-311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9B7D412-72AD-3633-A07A-F619A39C331D}"/>
              </a:ext>
            </a:extLst>
          </p:cNvPr>
          <p:cNvSpPr/>
          <p:nvPr/>
        </p:nvSpPr>
        <p:spPr>
          <a:xfrm>
            <a:off x="10450286" y="314554"/>
            <a:ext cx="3847944" cy="1931213"/>
          </a:xfrm>
          <a:prstGeom prst="rect">
            <a:avLst/>
          </a:prstGeom>
          <a:noFill/>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1BBD8C1-2B44-37AB-74DD-666CA0156791}"/>
                  </a:ext>
                </a:extLst>
              </p:cNvPr>
              <p:cNvSpPr/>
              <p:nvPr/>
            </p:nvSpPr>
            <p:spPr>
              <a:xfrm>
                <a:off x="11021319" y="480515"/>
                <a:ext cx="2705878" cy="1477615"/>
              </a:xfrm>
              <a:prstGeom prst="ellipse">
                <a:avLst/>
              </a:prstGeom>
              <a:solidFill>
                <a:srgbClr val="FFC000"/>
              </a:solidFill>
              <a:ln w="762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𝑅</m:t>
                      </m:r>
                    </m:oMath>
                  </m:oMathPara>
                </a14:m>
                <a:endParaRPr lang="en-US" dirty="0"/>
              </a:p>
            </p:txBody>
          </p:sp>
        </mc:Choice>
        <mc:Fallback xmlns="">
          <p:sp>
            <p:nvSpPr>
              <p:cNvPr id="9" name="Oval 8">
                <a:extLst>
                  <a:ext uri="{FF2B5EF4-FFF2-40B4-BE49-F238E27FC236}">
                    <a16:creationId xmlns:a16="http://schemas.microsoft.com/office/drawing/2014/main" id="{B1BBD8C1-2B44-37AB-74DD-666CA0156791}"/>
                  </a:ext>
                </a:extLst>
              </p:cNvPr>
              <p:cNvSpPr>
                <a:spLocks noRot="1" noChangeAspect="1" noMove="1" noResize="1" noEditPoints="1" noAdjustHandles="1" noChangeArrowheads="1" noChangeShapeType="1" noTextEdit="1"/>
              </p:cNvSpPr>
              <p:nvPr/>
            </p:nvSpPr>
            <p:spPr>
              <a:xfrm>
                <a:off x="11021319" y="480515"/>
                <a:ext cx="2705878" cy="1477615"/>
              </a:xfrm>
              <a:prstGeom prst="ellipse">
                <a:avLst/>
              </a:prstGeom>
              <a:blipFill>
                <a:blip r:embed="rId3"/>
                <a:stretch>
                  <a:fillRect/>
                </a:stretch>
              </a:blipFill>
              <a:ln w="76200">
                <a:solidFill>
                  <a:srgbClr val="FFC00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E0C57FCE-4901-65F9-E090-A020B2599ABA}"/>
              </a:ext>
            </a:extLst>
          </p:cNvPr>
          <p:cNvCxnSpPr/>
          <p:nvPr/>
        </p:nvCxnSpPr>
        <p:spPr>
          <a:xfrm>
            <a:off x="11644604"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BE4C3120-B49F-8417-0EE9-B5F0E3563D74}"/>
              </a:ext>
            </a:extLst>
          </p:cNvPr>
          <p:cNvCxnSpPr/>
          <p:nvPr/>
        </p:nvCxnSpPr>
        <p:spPr>
          <a:xfrm>
            <a:off x="12095583"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530720D-2F19-28B6-EE18-001C837ABBAE}"/>
              </a:ext>
            </a:extLst>
          </p:cNvPr>
          <p:cNvCxnSpPr/>
          <p:nvPr/>
        </p:nvCxnSpPr>
        <p:spPr>
          <a:xfrm>
            <a:off x="12543453" y="34232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97B4914E-54E9-D959-8DD3-CFF3E69BF584}"/>
              </a:ext>
            </a:extLst>
          </p:cNvPr>
          <p:cNvCxnSpPr/>
          <p:nvPr/>
        </p:nvCxnSpPr>
        <p:spPr>
          <a:xfrm>
            <a:off x="12991323" y="34232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54C7919-2613-606F-2577-568874FF7D66}"/>
              </a:ext>
            </a:extLst>
          </p:cNvPr>
          <p:cNvCxnSpPr/>
          <p:nvPr/>
        </p:nvCxnSpPr>
        <p:spPr>
          <a:xfrm>
            <a:off x="13493961"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76CF274-F8D3-5057-6F8F-99BD23CB9AB9}"/>
              </a:ext>
            </a:extLst>
          </p:cNvPr>
          <p:cNvCxnSpPr/>
          <p:nvPr/>
        </p:nvCxnSpPr>
        <p:spPr>
          <a:xfrm>
            <a:off x="10770636"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D5EAB83-1721-F513-582D-2A2C2D0D9962}"/>
              </a:ext>
            </a:extLst>
          </p:cNvPr>
          <p:cNvCxnSpPr/>
          <p:nvPr/>
        </p:nvCxnSpPr>
        <p:spPr>
          <a:xfrm>
            <a:off x="11221615"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881392B-28F9-A49D-996D-F4E5DB47B8FF}"/>
              </a:ext>
            </a:extLst>
          </p:cNvPr>
          <p:cNvCxnSpPr/>
          <p:nvPr/>
        </p:nvCxnSpPr>
        <p:spPr>
          <a:xfrm>
            <a:off x="13890792" y="335902"/>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7C1796C-38D5-C8F6-5D7C-86DA87B2F2A0}"/>
              </a:ext>
            </a:extLst>
          </p:cNvPr>
          <p:cNvCxnSpPr/>
          <p:nvPr/>
        </p:nvCxnSpPr>
        <p:spPr>
          <a:xfrm>
            <a:off x="14285788" y="314554"/>
            <a:ext cx="0" cy="1884784"/>
          </a:xfrm>
          <a:prstGeom prst="line">
            <a:avLst/>
          </a:prstGeom>
          <a:ln w="38100">
            <a:solidFill>
              <a:schemeClr val="tx1"/>
            </a:solidFill>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848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lnSpcReduction="10000"/>
          </a:bodyPr>
          <a:lstStyle/>
          <a:p>
            <a:r>
              <a:rPr lang="en-US" sz="3200" b="0" i="0" u="none" strike="noStrike" baseline="0" dirty="0">
                <a:solidFill>
                  <a:srgbClr val="000000"/>
                </a:solidFill>
              </a:rPr>
              <a:t>60% of the students in a class are male. 5% of the males and 10% of the females are in the photography club. If a student is randomly selected from the class.</a:t>
            </a:r>
          </a:p>
          <a:p>
            <a:endParaRPr lang="en-US" sz="3200" b="0" i="0" u="none" strike="noStrike" baseline="0" dirty="0">
              <a:solidFill>
                <a:srgbClr val="000000"/>
              </a:solidFill>
            </a:endParaRPr>
          </a:p>
          <a:p>
            <a:pPr marL="514350" indent="-514350">
              <a:buAutoNum type="alphaLcPeriod"/>
            </a:pPr>
            <a:r>
              <a:rPr lang="en-US" sz="3200" b="0" i="0" u="none" strike="noStrike" baseline="0" dirty="0">
                <a:solidFill>
                  <a:srgbClr val="000000"/>
                </a:solidFill>
              </a:rPr>
              <a:t>What is the probability that the student is in photography club?</a:t>
            </a:r>
          </a:p>
          <a:p>
            <a:pPr marL="514350" indent="-514350">
              <a:buAutoNum type="alphaLcPeriod"/>
            </a:pPr>
            <a:endParaRPr lang="en-US" sz="3200" dirty="0">
              <a:solidFill>
                <a:srgbClr val="000000"/>
              </a:solidFill>
            </a:endParaRPr>
          </a:p>
          <a:p>
            <a:pPr marL="514350" indent="-514350">
              <a:buAutoNum type="alphaLcPeriod"/>
            </a:pPr>
            <a:r>
              <a:rPr lang="en-US" sz="3200" b="0" i="0" u="none" strike="noStrike" baseline="0" dirty="0">
                <a:solidFill>
                  <a:srgbClr val="000000"/>
                </a:solidFill>
              </a:rPr>
              <a:t>If the randomly selected student is in the photography club, what is the chance that the student is male? </a:t>
            </a:r>
          </a:p>
          <a:p>
            <a:endParaRPr lang="en-US" sz="4800" dirty="0"/>
          </a:p>
        </p:txBody>
      </p:sp>
    </p:spTree>
    <p:extLst>
      <p:ext uri="{BB962C8B-B14F-4D97-AF65-F5344CB8AC3E}">
        <p14:creationId xmlns:p14="http://schemas.microsoft.com/office/powerpoint/2010/main" val="165371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p:txBody>
              <a:bodyPr>
                <a:normAutofit/>
              </a:bodyPr>
              <a:lstStyle/>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𝐹</m:t>
                        </m:r>
                      </m:e>
                    </m:d>
                    <m:r>
                      <a:rPr lang="en-US" sz="3200" b="0" i="1" smtClean="0">
                        <a:latin typeface="Cambria Math" panose="02040503050406030204" pitchFamily="18" charset="0"/>
                      </a:rPr>
                      <m:t>=0.4</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e>
                        <m:r>
                          <a:rPr lang="en-US" sz="3200" b="0" i="1" smtClean="0">
                            <a:latin typeface="Cambria Math" panose="02040503050406030204" pitchFamily="18" charset="0"/>
                          </a:rPr>
                          <m:t>𝑀</m:t>
                        </m:r>
                      </m:e>
                    </m:d>
                    <m:r>
                      <a:rPr lang="en-US" sz="3200" b="0" i="1" smtClean="0">
                        <a:latin typeface="Cambria Math" panose="02040503050406030204" pitchFamily="18" charset="0"/>
                      </a:rPr>
                      <m:t>=0.05</m:t>
                    </m:r>
                  </m:oMath>
                </a14:m>
                <a:endParaRPr lang="en-US" sz="3200" b="0" i="1" dirty="0">
                  <a:latin typeface="Cambria Math" panose="02040503050406030204" pitchFamily="18" charset="0"/>
                </a:endParaRPr>
              </a:p>
              <a:p>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e>
                        <m:r>
                          <a:rPr lang="en-US" sz="3200" b="0" i="1" smtClean="0">
                            <a:latin typeface="Cambria Math" panose="02040503050406030204" pitchFamily="18" charset="0"/>
                          </a:rPr>
                          <m:t>𝐹</m:t>
                        </m:r>
                      </m:e>
                    </m:d>
                    <m:r>
                      <a:rPr lang="en-US" sz="3200" b="0" i="1" smtClean="0">
                        <a:latin typeface="Cambria Math" panose="02040503050406030204" pitchFamily="18" charset="0"/>
                      </a:rPr>
                      <m:t>=0.10</m:t>
                    </m:r>
                  </m:oMath>
                </a14:m>
                <a:endParaRPr lang="en-US" sz="3200" dirty="0"/>
              </a:p>
            </p:txBody>
          </p:sp>
        </mc:Choice>
        <mc:Fallback xmlns="">
          <p:sp>
            <p:nvSpPr>
              <p:cNvPr id="3" name="Content Placeholder 2">
                <a:extLst>
                  <a:ext uri="{FF2B5EF4-FFF2-40B4-BE49-F238E27FC236}">
                    <a16:creationId xmlns:a16="http://schemas.microsoft.com/office/drawing/2014/main" id="{48E71256-8F70-68F0-DAB9-53B3CA215466}"/>
                  </a:ext>
                </a:extLst>
              </p:cNvPr>
              <p:cNvSpPr>
                <a:spLocks noGrp="1" noRot="1" noChangeAspect="1" noMove="1" noResize="1" noEditPoints="1" noAdjustHandles="1" noChangeArrowheads="1" noChangeShapeType="1" noTextEdit="1"/>
              </p:cNvSpPr>
              <p:nvPr>
                <p:ph sz="quarter" idx="13"/>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58503E-0680-18A6-6438-AEE1D4146AF6}"/>
                  </a:ext>
                </a:extLst>
              </p:cNvPr>
              <p:cNvSpPr txBox="1"/>
              <p:nvPr/>
            </p:nvSpPr>
            <p:spPr>
              <a:xfrm>
                <a:off x="5131834" y="97470"/>
                <a:ext cx="6680721"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60%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𝑠𝑡𝑢𝑑𝑒𝑛𝑡𝑠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𝑖𝑛</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𝑐𝑙𝑎𝑠𝑠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𝑎𝑟𝑒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𝑚𝑎𝑙𝑒</m:t>
                      </m:r>
                    </m:oMath>
                  </m:oMathPara>
                </a14:m>
                <a:endParaRPr lang="en-US" sz="2800" dirty="0"/>
              </a:p>
            </p:txBody>
          </p:sp>
        </mc:Choice>
        <mc:Fallback xmlns="">
          <p:sp>
            <p:nvSpPr>
              <p:cNvPr id="5" name="TextBox 4">
                <a:extLst>
                  <a:ext uri="{FF2B5EF4-FFF2-40B4-BE49-F238E27FC236}">
                    <a16:creationId xmlns:a16="http://schemas.microsoft.com/office/drawing/2014/main" id="{4458503E-0680-18A6-6438-AEE1D4146AF6}"/>
                  </a:ext>
                </a:extLst>
              </p:cNvPr>
              <p:cNvSpPr txBox="1">
                <a:spLocks noRot="1" noChangeAspect="1" noMove="1" noResize="1" noEditPoints="1" noAdjustHandles="1" noChangeArrowheads="1" noChangeShapeType="1" noTextEdit="1"/>
              </p:cNvSpPr>
              <p:nvPr/>
            </p:nvSpPr>
            <p:spPr>
              <a:xfrm>
                <a:off x="5131834" y="97470"/>
                <a:ext cx="6680721"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625810-E803-F2ED-E2FD-F3E2B9803F7B}"/>
                  </a:ext>
                </a:extLst>
              </p:cNvPr>
              <p:cNvSpPr txBox="1"/>
              <p:nvPr/>
            </p:nvSpPr>
            <p:spPr>
              <a:xfrm>
                <a:off x="5131834" y="756941"/>
                <a:ext cx="6874636"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40%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𝑠𝑡𝑢𝑑𝑒𝑛𝑡𝑠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𝑖𝑛</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𝑐𝑙𝑎𝑠𝑠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𝑎𝑟𝑒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𝑓𝑒𝑚𝑎𝑙𝑒</m:t>
                      </m:r>
                    </m:oMath>
                  </m:oMathPara>
                </a14:m>
                <a:endParaRPr lang="en-US" sz="2800" dirty="0"/>
              </a:p>
            </p:txBody>
          </p:sp>
        </mc:Choice>
        <mc:Fallback xmlns="">
          <p:sp>
            <p:nvSpPr>
              <p:cNvPr id="6" name="TextBox 5">
                <a:extLst>
                  <a:ext uri="{FF2B5EF4-FFF2-40B4-BE49-F238E27FC236}">
                    <a16:creationId xmlns:a16="http://schemas.microsoft.com/office/drawing/2014/main" id="{6D625810-E803-F2ED-E2FD-F3E2B9803F7B}"/>
                  </a:ext>
                </a:extLst>
              </p:cNvPr>
              <p:cNvSpPr txBox="1">
                <a:spLocks noRot="1" noChangeAspect="1" noMove="1" noResize="1" noEditPoints="1" noAdjustHandles="1" noChangeArrowheads="1" noChangeShapeType="1" noTextEdit="1"/>
              </p:cNvSpPr>
              <p:nvPr/>
            </p:nvSpPr>
            <p:spPr>
              <a:xfrm>
                <a:off x="5131834" y="756941"/>
                <a:ext cx="6874636" cy="52322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E2BA6A8-A21C-AD30-DE5A-AE046C1FE0E6}"/>
                  </a:ext>
                </a:extLst>
              </p:cNvPr>
              <p:cNvSpPr txBox="1"/>
              <p:nvPr/>
            </p:nvSpPr>
            <p:spPr>
              <a:xfrm>
                <a:off x="5131834" y="1416412"/>
                <a:ext cx="7501815" cy="523220"/>
              </a:xfrm>
              <a:prstGeom prst="rect">
                <a:avLst/>
              </a:prstGeom>
              <a:solidFill>
                <a:srgbClr val="FFC000"/>
              </a:solid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5%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𝑚𝑎𝑙𝑒𝑠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𝑎𝑟𝑒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𝑖𝑛</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𝑡h𝑒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𝑝h𝑜𝑡𝑜𝑔𝑟𝑎𝑝h𝑦</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𝑐𝑙𝑢𝑏</m:t>
                      </m:r>
                    </m:oMath>
                  </m:oMathPara>
                </a14:m>
                <a:endParaRPr lang="en-US" sz="2800" dirty="0"/>
              </a:p>
            </p:txBody>
          </p:sp>
        </mc:Choice>
        <mc:Fallback xmlns="">
          <p:sp>
            <p:nvSpPr>
              <p:cNvPr id="8" name="TextBox 7">
                <a:extLst>
                  <a:ext uri="{FF2B5EF4-FFF2-40B4-BE49-F238E27FC236}">
                    <a16:creationId xmlns:a16="http://schemas.microsoft.com/office/drawing/2014/main" id="{AE2BA6A8-A21C-AD30-DE5A-AE046C1FE0E6}"/>
                  </a:ext>
                </a:extLst>
              </p:cNvPr>
              <p:cNvSpPr txBox="1">
                <a:spLocks noRot="1" noChangeAspect="1" noMove="1" noResize="1" noEditPoints="1" noAdjustHandles="1" noChangeArrowheads="1" noChangeShapeType="1" noTextEdit="1"/>
              </p:cNvSpPr>
              <p:nvPr/>
            </p:nvSpPr>
            <p:spPr>
              <a:xfrm>
                <a:off x="5131834" y="1416412"/>
                <a:ext cx="7501815" cy="523220"/>
              </a:xfrm>
              <a:prstGeom prst="rect">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FB2C89-E015-1AC6-F02B-04DE229EE5D7}"/>
                  </a:ext>
                </a:extLst>
              </p:cNvPr>
              <p:cNvSpPr txBox="1"/>
              <p:nvPr/>
            </p:nvSpPr>
            <p:spPr>
              <a:xfrm>
                <a:off x="5131834" y="2091989"/>
                <a:ext cx="8024329" cy="523220"/>
              </a:xfrm>
              <a:prstGeom prst="rect">
                <a:avLst/>
              </a:prstGeom>
              <a:solidFill>
                <a:srgbClr val="FFC000"/>
              </a:solid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0000"/>
                          </a:solidFill>
                          <a:latin typeface="Cambria Math" panose="02040503050406030204" pitchFamily="18" charset="0"/>
                        </a:rPr>
                        <m:t>10% </m:t>
                      </m:r>
                      <m:r>
                        <a:rPr lang="en-US" sz="2800" b="0" i="1" u="none" strike="noStrike" baseline="0" dirty="0" smtClean="0">
                          <a:solidFill>
                            <a:srgbClr val="000000"/>
                          </a:solidFill>
                          <a:latin typeface="Cambria Math" panose="02040503050406030204" pitchFamily="18" charset="0"/>
                        </a:rPr>
                        <m:t>𝑜𝑓</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𝑡h𝑒</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smtClean="0">
                          <a:solidFill>
                            <a:srgbClr val="000000"/>
                          </a:solidFill>
                          <a:latin typeface="Cambria Math" panose="02040503050406030204" pitchFamily="18" charset="0"/>
                        </a:rPr>
                        <m:t>𝑓𝑒𝑚𝑎𝑙𝑒𝑠</m:t>
                      </m:r>
                      <m:r>
                        <a:rPr lang="en-US" sz="2800" b="0" i="1" u="none" strike="noStrike" baseline="0" dirty="0" smtClean="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𝑎𝑟𝑒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𝑖𝑛</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𝑡h𝑒</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𝑝h𝑜𝑡𝑜𝑔𝑟𝑎𝑝h𝑦</m:t>
                      </m:r>
                      <m:r>
                        <a:rPr lang="en-US" sz="2800" b="0" i="1" u="none" strike="noStrike" baseline="0" dirty="0">
                          <a:solidFill>
                            <a:srgbClr val="000000"/>
                          </a:solidFill>
                          <a:latin typeface="Cambria Math" panose="02040503050406030204" pitchFamily="18" charset="0"/>
                        </a:rPr>
                        <m:t> </m:t>
                      </m:r>
                      <m:r>
                        <a:rPr lang="en-US" sz="2800" b="0" i="1" u="none" strike="noStrike" baseline="0" dirty="0">
                          <a:solidFill>
                            <a:srgbClr val="000000"/>
                          </a:solidFill>
                          <a:latin typeface="Cambria Math" panose="02040503050406030204" pitchFamily="18" charset="0"/>
                        </a:rPr>
                        <m:t>𝑐𝑙𝑢𝑏</m:t>
                      </m:r>
                    </m:oMath>
                  </m:oMathPara>
                </a14:m>
                <a:endParaRPr lang="en-US" sz="2800" dirty="0"/>
              </a:p>
            </p:txBody>
          </p:sp>
        </mc:Choice>
        <mc:Fallback xmlns="">
          <p:sp>
            <p:nvSpPr>
              <p:cNvPr id="9" name="TextBox 8">
                <a:extLst>
                  <a:ext uri="{FF2B5EF4-FFF2-40B4-BE49-F238E27FC236}">
                    <a16:creationId xmlns:a16="http://schemas.microsoft.com/office/drawing/2014/main" id="{1BFB2C89-E015-1AC6-F02B-04DE229EE5D7}"/>
                  </a:ext>
                </a:extLst>
              </p:cNvPr>
              <p:cNvSpPr txBox="1">
                <a:spLocks noRot="1" noChangeAspect="1" noMove="1" noResize="1" noEditPoints="1" noAdjustHandles="1" noChangeArrowheads="1" noChangeShapeType="1" noTextEdit="1"/>
              </p:cNvSpPr>
              <p:nvPr/>
            </p:nvSpPr>
            <p:spPr>
              <a:xfrm>
                <a:off x="5131834" y="2091989"/>
                <a:ext cx="8024329" cy="523220"/>
              </a:xfrm>
              <a:prstGeom prst="rect">
                <a:avLst/>
              </a:prstGeom>
              <a:blipFill>
                <a:blip r:embed="rId6"/>
                <a:stretch>
                  <a:fillRect/>
                </a:stretch>
              </a:blipFill>
              <a:ln w="12700">
                <a:solidFill>
                  <a:schemeClr val="tx1"/>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E200F1DA-B712-1018-F80D-85507D9F4F3E}"/>
              </a:ext>
            </a:extLst>
          </p:cNvPr>
          <p:cNvSpPr txBox="1"/>
          <p:nvPr/>
        </p:nvSpPr>
        <p:spPr>
          <a:xfrm>
            <a:off x="4466745" y="2891340"/>
            <a:ext cx="5696157" cy="954107"/>
          </a:xfrm>
          <a:prstGeom prst="rect">
            <a:avLst/>
          </a:prstGeom>
          <a:noFill/>
          <a:ln w="12700">
            <a:solidFill>
              <a:srgbClr val="FF0000"/>
            </a:solidFill>
          </a:ln>
        </p:spPr>
        <p:txBody>
          <a:bodyPr wrap="square">
            <a:spAutoFit/>
          </a:bodyPr>
          <a:lstStyle/>
          <a:p>
            <a:r>
              <a:rPr lang="en-US" sz="2800" b="0" i="0" u="none" strike="noStrike" baseline="0" dirty="0">
                <a:solidFill>
                  <a:srgbClr val="000000"/>
                </a:solidFill>
              </a:rPr>
              <a:t>a) What is the probability that the student is in photography club?</a:t>
            </a:r>
            <a:endParaRPr lang="en-US" sz="28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E31018-1F51-DA6B-2758-D3D84F65A3BC}"/>
                  </a:ext>
                </a:extLst>
              </p:cNvPr>
              <p:cNvSpPr txBox="1"/>
              <p:nvPr/>
            </p:nvSpPr>
            <p:spPr>
              <a:xfrm>
                <a:off x="7314824" y="3958098"/>
                <a:ext cx="7039765" cy="523220"/>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𝑀</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𝐹</m:t>
                          </m:r>
                        </m:e>
                      </m:d>
                      <m:r>
                        <a:rPr lang="en-US" sz="2800" b="0" i="1" smtClean="0">
                          <a:latin typeface="Cambria Math" panose="02040503050406030204" pitchFamily="18" charset="0"/>
                        </a:rPr>
                        <m:t>=0.07</m:t>
                      </m:r>
                    </m:oMath>
                  </m:oMathPara>
                </a14:m>
                <a:endParaRPr lang="en-US" sz="2800" dirty="0"/>
              </a:p>
            </p:txBody>
          </p:sp>
        </mc:Choice>
        <mc:Fallback xmlns="">
          <p:sp>
            <p:nvSpPr>
              <p:cNvPr id="12" name="TextBox 11">
                <a:extLst>
                  <a:ext uri="{FF2B5EF4-FFF2-40B4-BE49-F238E27FC236}">
                    <a16:creationId xmlns:a16="http://schemas.microsoft.com/office/drawing/2014/main" id="{FDE31018-1F51-DA6B-2758-D3D84F65A3BC}"/>
                  </a:ext>
                </a:extLst>
              </p:cNvPr>
              <p:cNvSpPr txBox="1">
                <a:spLocks noRot="1" noChangeAspect="1" noMove="1" noResize="1" noEditPoints="1" noAdjustHandles="1" noChangeArrowheads="1" noChangeShapeType="1" noTextEdit="1"/>
              </p:cNvSpPr>
              <p:nvPr/>
            </p:nvSpPr>
            <p:spPr>
              <a:xfrm>
                <a:off x="7314824" y="3958098"/>
                <a:ext cx="7039765" cy="523220"/>
              </a:xfrm>
              <a:prstGeom prst="rect">
                <a:avLst/>
              </a:prstGeom>
              <a:blipFill>
                <a:blip r:embed="rId7"/>
                <a:stretch>
                  <a:fillRect/>
                </a:stretch>
              </a:blipFill>
              <a:ln w="12700">
                <a:solidFill>
                  <a:srgbClr val="FF0000"/>
                </a:solid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5532AA5A-C8EC-31FB-7F21-9635CFE9324E}"/>
              </a:ext>
            </a:extLst>
          </p:cNvPr>
          <p:cNvSpPr txBox="1"/>
          <p:nvPr/>
        </p:nvSpPr>
        <p:spPr>
          <a:xfrm>
            <a:off x="4466745" y="5153872"/>
            <a:ext cx="5696157" cy="1815882"/>
          </a:xfrm>
          <a:prstGeom prst="rect">
            <a:avLst/>
          </a:prstGeom>
          <a:noFill/>
          <a:ln w="12700">
            <a:solidFill>
              <a:srgbClr val="FF0000"/>
            </a:solidFill>
          </a:ln>
        </p:spPr>
        <p:txBody>
          <a:bodyPr wrap="square">
            <a:spAutoFit/>
          </a:bodyPr>
          <a:lstStyle/>
          <a:p>
            <a:pPr algn="just"/>
            <a:r>
              <a:rPr lang="en-US" sz="2800" dirty="0">
                <a:solidFill>
                  <a:srgbClr val="000000"/>
                </a:solidFill>
              </a:rPr>
              <a:t>b</a:t>
            </a:r>
            <a:r>
              <a:rPr lang="en-US" sz="2800" b="0" i="0" u="none" strike="noStrike" baseline="0" dirty="0">
                <a:solidFill>
                  <a:srgbClr val="000000"/>
                </a:solidFill>
              </a:rPr>
              <a:t>) If the randomly selected student is in the photography club, what is the chance that the student is male?</a:t>
            </a:r>
            <a:endParaRPr lang="en-US" sz="28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30460D-7E1E-0467-C241-2BA549A641AB}"/>
                  </a:ext>
                </a:extLst>
              </p:cNvPr>
              <p:cNvSpPr txBox="1"/>
              <p:nvPr/>
            </p:nvSpPr>
            <p:spPr>
              <a:xfrm>
                <a:off x="7314824" y="7019981"/>
                <a:ext cx="7039765" cy="1004955"/>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e>
                          <m:r>
                            <a:rPr lang="en-US" sz="2800" b="0" i="1" smtClean="0">
                              <a:latin typeface="Cambria Math" panose="02040503050406030204" pitchFamily="18" charset="0"/>
                            </a:rPr>
                            <m:t>𝐶</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𝑀</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𝑀</m:t>
                              </m:r>
                            </m:e>
                          </m:d>
                        </m:num>
                        <m:den>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den>
                      </m:f>
                      <m:r>
                        <a:rPr lang="en-US" sz="2800" b="0" i="1" smtClean="0">
                          <a:latin typeface="Cambria Math" panose="02040503050406030204" pitchFamily="18" charset="0"/>
                        </a:rPr>
                        <m:t>=0.43</m:t>
                      </m:r>
                    </m:oMath>
                  </m:oMathPara>
                </a14:m>
                <a:endParaRPr lang="en-US" sz="2800" dirty="0"/>
              </a:p>
            </p:txBody>
          </p:sp>
        </mc:Choice>
        <mc:Fallback xmlns="">
          <p:sp>
            <p:nvSpPr>
              <p:cNvPr id="14" name="TextBox 13">
                <a:extLst>
                  <a:ext uri="{FF2B5EF4-FFF2-40B4-BE49-F238E27FC236}">
                    <a16:creationId xmlns:a16="http://schemas.microsoft.com/office/drawing/2014/main" id="{AF30460D-7E1E-0467-C241-2BA549A641AB}"/>
                  </a:ext>
                </a:extLst>
              </p:cNvPr>
              <p:cNvSpPr txBox="1">
                <a:spLocks noRot="1" noChangeAspect="1" noMove="1" noResize="1" noEditPoints="1" noAdjustHandles="1" noChangeArrowheads="1" noChangeShapeType="1" noTextEdit="1"/>
              </p:cNvSpPr>
              <p:nvPr/>
            </p:nvSpPr>
            <p:spPr>
              <a:xfrm>
                <a:off x="7314824" y="7019981"/>
                <a:ext cx="7039765" cy="1004955"/>
              </a:xfrm>
              <a:prstGeom prst="rect">
                <a:avLst/>
              </a:prstGeom>
              <a:blipFill>
                <a:blip r:embed="rId8"/>
                <a:stretch>
                  <a:fillRect/>
                </a:stretch>
              </a:blipFill>
              <a:ln w="127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97459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593910"/>
            <a:ext cx="12436591" cy="5281127"/>
          </a:xfrm>
        </p:spPr>
        <p:txBody>
          <a:bodyPr>
            <a:normAutofit/>
          </a:bodyPr>
          <a:lstStyle/>
          <a:p>
            <a:pPr algn="just"/>
            <a:r>
              <a:rPr lang="en-US" sz="3200" dirty="0"/>
              <a:t>Dr. X diagnoses cancer correctly 80% cases. The chance that a patient will die by his treatment after correct diagnosis is 30%, and the chance of death by wrong diagnosis is 90%. A patient of Dr. X who had cancer died. What is the probability that his diagnosis was wrong?</a:t>
            </a:r>
          </a:p>
          <a:p>
            <a:pPr algn="just"/>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8E88AC-2711-884C-6043-4CCF9B295646}"/>
                  </a:ext>
                </a:extLst>
              </p:cNvPr>
              <p:cNvSpPr txBox="1"/>
              <p:nvPr/>
            </p:nvSpPr>
            <p:spPr>
              <a:xfrm>
                <a:off x="373223" y="5183359"/>
                <a:ext cx="5784982"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𝑑𝑖𝑎𝑔𝑛𝑜𝑠𝑖𝑠</m:t>
                      </m:r>
                    </m:oMath>
                  </m:oMathPara>
                </a14:m>
                <a:endParaRPr lang="en-US" sz="2800" dirty="0"/>
              </a:p>
            </p:txBody>
          </p:sp>
        </mc:Choice>
        <mc:Fallback xmlns="">
          <p:sp>
            <p:nvSpPr>
              <p:cNvPr id="4" name="TextBox 3">
                <a:extLst>
                  <a:ext uri="{FF2B5EF4-FFF2-40B4-BE49-F238E27FC236}">
                    <a16:creationId xmlns:a16="http://schemas.microsoft.com/office/drawing/2014/main" id="{D48E88AC-2711-884C-6043-4CCF9B295646}"/>
                  </a:ext>
                </a:extLst>
              </p:cNvPr>
              <p:cNvSpPr txBox="1">
                <a:spLocks noRot="1" noChangeAspect="1" noMove="1" noResize="1" noEditPoints="1" noAdjustHandles="1" noChangeArrowheads="1" noChangeShapeType="1" noTextEdit="1"/>
              </p:cNvSpPr>
              <p:nvPr/>
            </p:nvSpPr>
            <p:spPr>
              <a:xfrm>
                <a:off x="373223" y="5183359"/>
                <a:ext cx="5784982"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07B75F-697E-3D72-9F75-9A2BBD0911E1}"/>
                  </a:ext>
                </a:extLst>
              </p:cNvPr>
              <p:cNvSpPr txBox="1"/>
              <p:nvPr/>
            </p:nvSpPr>
            <p:spPr>
              <a:xfrm>
                <a:off x="7780978" y="5183359"/>
                <a:ext cx="6475448"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𝑐𝑜𝑟𝑟𝑒𝑐𝑡𝑙𝑦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𝑑𝑖𝑎𝑔𝑛𝑜𝑠𝑖𝑠</m:t>
                      </m:r>
                    </m:oMath>
                  </m:oMathPara>
                </a14:m>
                <a:endParaRPr lang="en-US" sz="2800" dirty="0"/>
              </a:p>
            </p:txBody>
          </p:sp>
        </mc:Choice>
        <mc:Fallback xmlns="">
          <p:sp>
            <p:nvSpPr>
              <p:cNvPr id="5" name="TextBox 4">
                <a:extLst>
                  <a:ext uri="{FF2B5EF4-FFF2-40B4-BE49-F238E27FC236}">
                    <a16:creationId xmlns:a16="http://schemas.microsoft.com/office/drawing/2014/main" id="{4907B75F-697E-3D72-9F75-9A2BBD0911E1}"/>
                  </a:ext>
                </a:extLst>
              </p:cNvPr>
              <p:cNvSpPr txBox="1">
                <a:spLocks noRot="1" noChangeAspect="1" noMove="1" noResize="1" noEditPoints="1" noAdjustHandles="1" noChangeArrowheads="1" noChangeShapeType="1" noTextEdit="1"/>
              </p:cNvSpPr>
              <p:nvPr/>
            </p:nvSpPr>
            <p:spPr>
              <a:xfrm>
                <a:off x="7780978" y="5183359"/>
                <a:ext cx="6475448"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0EDF8E-997C-37BA-E6A3-DC80E3614930}"/>
                  </a:ext>
                </a:extLst>
              </p:cNvPr>
              <p:cNvSpPr txBox="1"/>
              <p:nvPr/>
            </p:nvSpPr>
            <p:spPr>
              <a:xfrm>
                <a:off x="4777270" y="5984850"/>
                <a:ext cx="4236101"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𝐶𝑎𝑛𝑐𝑒𝑟</m:t>
                      </m:r>
                      <m:r>
                        <a:rPr lang="en-US" sz="2800" b="0" i="1" smtClean="0">
                          <a:latin typeface="Cambria Math" panose="02040503050406030204" pitchFamily="18" charset="0"/>
                        </a:rPr>
                        <m:t> </m:t>
                      </m:r>
                      <m:r>
                        <a:rPr lang="en-US" sz="2800" b="0" i="1" smtClean="0">
                          <a:latin typeface="Cambria Math" panose="02040503050406030204" pitchFamily="18" charset="0"/>
                        </a:rPr>
                        <m:t>𝑝𝑎𝑡𝑖𝑒𝑛𝑡</m:t>
                      </m:r>
                      <m:r>
                        <a:rPr lang="en-US" sz="2800" b="0" i="1" smtClean="0">
                          <a:latin typeface="Cambria Math" panose="02040503050406030204" pitchFamily="18" charset="0"/>
                        </a:rPr>
                        <m:t> </m:t>
                      </m:r>
                      <m:r>
                        <a:rPr lang="en-US" sz="2800" b="0" i="1" smtClean="0">
                          <a:latin typeface="Cambria Math" panose="02040503050406030204" pitchFamily="18" charset="0"/>
                        </a:rPr>
                        <m:t>𝑑𝑖𝑒𝑑</m:t>
                      </m:r>
                    </m:oMath>
                  </m:oMathPara>
                </a14:m>
                <a:endParaRPr lang="en-US" sz="2800" dirty="0"/>
              </a:p>
            </p:txBody>
          </p:sp>
        </mc:Choice>
        <mc:Fallback xmlns="">
          <p:sp>
            <p:nvSpPr>
              <p:cNvPr id="6" name="TextBox 5">
                <a:extLst>
                  <a:ext uri="{FF2B5EF4-FFF2-40B4-BE49-F238E27FC236}">
                    <a16:creationId xmlns:a16="http://schemas.microsoft.com/office/drawing/2014/main" id="{710EDF8E-997C-37BA-E6A3-DC80E3614930}"/>
                  </a:ext>
                </a:extLst>
              </p:cNvPr>
              <p:cNvSpPr txBox="1">
                <a:spLocks noRot="1" noChangeAspect="1" noMove="1" noResize="1" noEditPoints="1" noAdjustHandles="1" noChangeArrowheads="1" noChangeShapeType="1" noTextEdit="1"/>
              </p:cNvSpPr>
              <p:nvPr/>
            </p:nvSpPr>
            <p:spPr>
              <a:xfrm>
                <a:off x="4777270" y="5984850"/>
                <a:ext cx="4236101" cy="52322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A6D418-F54E-5F84-6DBC-B1BBF2C7AEA1}"/>
                  </a:ext>
                </a:extLst>
              </p:cNvPr>
              <p:cNvSpPr txBox="1"/>
              <p:nvPr/>
            </p:nvSpPr>
            <p:spPr>
              <a:xfrm>
                <a:off x="373223" y="5748586"/>
                <a:ext cx="238553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=0.8</m:t>
                      </m:r>
                    </m:oMath>
                  </m:oMathPara>
                </a14:m>
                <a:endParaRPr lang="en-US" sz="2800" dirty="0"/>
              </a:p>
            </p:txBody>
          </p:sp>
        </mc:Choice>
        <mc:Fallback xmlns="">
          <p:sp>
            <p:nvSpPr>
              <p:cNvPr id="7" name="TextBox 6">
                <a:extLst>
                  <a:ext uri="{FF2B5EF4-FFF2-40B4-BE49-F238E27FC236}">
                    <a16:creationId xmlns:a16="http://schemas.microsoft.com/office/drawing/2014/main" id="{C2A6D418-F54E-5F84-6DBC-B1BBF2C7AEA1}"/>
                  </a:ext>
                </a:extLst>
              </p:cNvPr>
              <p:cNvSpPr txBox="1">
                <a:spLocks noRot="1" noChangeAspect="1" noMove="1" noResize="1" noEditPoints="1" noAdjustHandles="1" noChangeArrowheads="1" noChangeShapeType="1" noTextEdit="1"/>
              </p:cNvSpPr>
              <p:nvPr/>
            </p:nvSpPr>
            <p:spPr>
              <a:xfrm>
                <a:off x="373223" y="5748586"/>
                <a:ext cx="2385530" cy="52322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5E0A2FD-F52F-8ED0-7AA9-EAF37AE86C4C}"/>
                  </a:ext>
                </a:extLst>
              </p:cNvPr>
              <p:cNvSpPr txBox="1"/>
              <p:nvPr/>
            </p:nvSpPr>
            <p:spPr>
              <a:xfrm>
                <a:off x="11870896" y="4598120"/>
                <a:ext cx="238553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=0.2</m:t>
                      </m:r>
                    </m:oMath>
                  </m:oMathPara>
                </a14:m>
                <a:endParaRPr lang="en-US" sz="2800" dirty="0"/>
              </a:p>
            </p:txBody>
          </p:sp>
        </mc:Choice>
        <mc:Fallback xmlns="">
          <p:sp>
            <p:nvSpPr>
              <p:cNvPr id="8" name="TextBox 7">
                <a:extLst>
                  <a:ext uri="{FF2B5EF4-FFF2-40B4-BE49-F238E27FC236}">
                    <a16:creationId xmlns:a16="http://schemas.microsoft.com/office/drawing/2014/main" id="{05E0A2FD-F52F-8ED0-7AA9-EAF37AE86C4C}"/>
                  </a:ext>
                </a:extLst>
              </p:cNvPr>
              <p:cNvSpPr txBox="1">
                <a:spLocks noRot="1" noChangeAspect="1" noMove="1" noResize="1" noEditPoints="1" noAdjustHandles="1" noChangeArrowheads="1" noChangeShapeType="1" noTextEdit="1"/>
              </p:cNvSpPr>
              <p:nvPr/>
            </p:nvSpPr>
            <p:spPr>
              <a:xfrm>
                <a:off x="11870896" y="4598120"/>
                <a:ext cx="2385530" cy="523220"/>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4F5B4F1-E454-A36B-0F4A-C38849E1CF1B}"/>
                  </a:ext>
                </a:extLst>
              </p:cNvPr>
              <p:cNvSpPr txBox="1"/>
              <p:nvPr/>
            </p:nvSpPr>
            <p:spPr>
              <a:xfrm>
                <a:off x="9117797" y="6010196"/>
                <a:ext cx="2753099"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e>
                          <m:r>
                            <a:rPr lang="en-US" sz="2800" b="0" i="1" smtClean="0">
                              <a:latin typeface="Cambria Math" panose="02040503050406030204" pitchFamily="18" charset="0"/>
                            </a:rPr>
                            <m:t>𝐷</m:t>
                          </m:r>
                        </m:e>
                      </m:d>
                      <m:r>
                        <a:rPr lang="en-US" sz="2800" b="0" i="1" smtClean="0">
                          <a:latin typeface="Cambria Math" panose="02040503050406030204" pitchFamily="18" charset="0"/>
                        </a:rPr>
                        <m:t>=????</m:t>
                      </m:r>
                    </m:oMath>
                  </m:oMathPara>
                </a14:m>
                <a:endParaRPr lang="en-US" sz="2800" dirty="0"/>
              </a:p>
            </p:txBody>
          </p:sp>
        </mc:Choice>
        <mc:Fallback xmlns="">
          <p:sp>
            <p:nvSpPr>
              <p:cNvPr id="9" name="TextBox 8">
                <a:extLst>
                  <a:ext uri="{FF2B5EF4-FFF2-40B4-BE49-F238E27FC236}">
                    <a16:creationId xmlns:a16="http://schemas.microsoft.com/office/drawing/2014/main" id="{A4F5B4F1-E454-A36B-0F4A-C38849E1CF1B}"/>
                  </a:ext>
                </a:extLst>
              </p:cNvPr>
              <p:cNvSpPr txBox="1">
                <a:spLocks noRot="1" noChangeAspect="1" noMove="1" noResize="1" noEditPoints="1" noAdjustHandles="1" noChangeArrowheads="1" noChangeShapeType="1" noTextEdit="1"/>
              </p:cNvSpPr>
              <p:nvPr/>
            </p:nvSpPr>
            <p:spPr>
              <a:xfrm>
                <a:off x="9117797" y="6010196"/>
                <a:ext cx="2753099" cy="523220"/>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AC8F48-8EBA-120C-0BE8-32845903CF13}"/>
                  </a:ext>
                </a:extLst>
              </p:cNvPr>
              <p:cNvSpPr txBox="1"/>
              <p:nvPr/>
            </p:nvSpPr>
            <p:spPr>
              <a:xfrm>
                <a:off x="4935140" y="6689076"/>
                <a:ext cx="6736707" cy="1004955"/>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e>
                          <m:r>
                            <a:rPr lang="en-US" sz="2800" b="0" i="1" smtClean="0">
                              <a:latin typeface="Cambria Math" panose="02040503050406030204" pitchFamily="18" charset="0"/>
                            </a:rPr>
                            <m:t>𝐷</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den>
                      </m:f>
                    </m:oMath>
                  </m:oMathPara>
                </a14:m>
                <a:endParaRPr lang="en-US" sz="2800" dirty="0"/>
              </a:p>
            </p:txBody>
          </p:sp>
        </mc:Choice>
        <mc:Fallback xmlns="">
          <p:sp>
            <p:nvSpPr>
              <p:cNvPr id="10" name="TextBox 9">
                <a:extLst>
                  <a:ext uri="{FF2B5EF4-FFF2-40B4-BE49-F238E27FC236}">
                    <a16:creationId xmlns:a16="http://schemas.microsoft.com/office/drawing/2014/main" id="{41AC8F48-8EBA-120C-0BE8-32845903CF13}"/>
                  </a:ext>
                </a:extLst>
              </p:cNvPr>
              <p:cNvSpPr txBox="1">
                <a:spLocks noRot="1" noChangeAspect="1" noMove="1" noResize="1" noEditPoints="1" noAdjustHandles="1" noChangeArrowheads="1" noChangeShapeType="1" noTextEdit="1"/>
              </p:cNvSpPr>
              <p:nvPr/>
            </p:nvSpPr>
            <p:spPr>
              <a:xfrm>
                <a:off x="4935140" y="6689076"/>
                <a:ext cx="6736707" cy="100495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76EA50-3B63-1009-66EB-E79FC8866FC9}"/>
                  </a:ext>
                </a:extLst>
              </p:cNvPr>
              <p:cNvSpPr txBox="1"/>
              <p:nvPr/>
            </p:nvSpPr>
            <p:spPr>
              <a:xfrm>
                <a:off x="8303493" y="965333"/>
                <a:ext cx="255734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=0.3</m:t>
                      </m:r>
                    </m:oMath>
                  </m:oMathPara>
                </a14:m>
                <a:endParaRPr lang="en-US" sz="2800" dirty="0"/>
              </a:p>
            </p:txBody>
          </p:sp>
        </mc:Choice>
        <mc:Fallback xmlns="">
          <p:sp>
            <p:nvSpPr>
              <p:cNvPr id="11" name="TextBox 10">
                <a:extLst>
                  <a:ext uri="{FF2B5EF4-FFF2-40B4-BE49-F238E27FC236}">
                    <a16:creationId xmlns:a16="http://schemas.microsoft.com/office/drawing/2014/main" id="{CE76EA50-3B63-1009-66EB-E79FC8866FC9}"/>
                  </a:ext>
                </a:extLst>
              </p:cNvPr>
              <p:cNvSpPr txBox="1">
                <a:spLocks noRot="1" noChangeAspect="1" noMove="1" noResize="1" noEditPoints="1" noAdjustHandles="1" noChangeArrowheads="1" noChangeShapeType="1" noTextEdit="1"/>
              </p:cNvSpPr>
              <p:nvPr/>
            </p:nvSpPr>
            <p:spPr>
              <a:xfrm>
                <a:off x="8303493" y="965333"/>
                <a:ext cx="2557340"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AE8CBB-A56E-03A2-5B05-5B6C6D65ABF1}"/>
                  </a:ext>
                </a:extLst>
              </p:cNvPr>
              <p:cNvSpPr txBox="1"/>
              <p:nvPr/>
            </p:nvSpPr>
            <p:spPr>
              <a:xfrm>
                <a:off x="8303493" y="1579442"/>
                <a:ext cx="2557340" cy="523220"/>
              </a:xfrm>
              <a:prstGeom prst="rect">
                <a:avLst/>
              </a:prstGeom>
              <a:solidFill>
                <a:srgbClr val="FFC000"/>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r>
                                <a:rPr lang="en-US" sz="2800" b="0" i="1" smtClean="0">
                                  <a:latin typeface="Cambria Math" panose="02040503050406030204" pitchFamily="18" charset="0"/>
                                </a:rPr>
                                <m:t>|</m:t>
                              </m:r>
                              <m:r>
                                <a:rPr lang="en-US" sz="2800" b="0" i="1" smtClean="0">
                                  <a:latin typeface="Cambria Math" panose="02040503050406030204" pitchFamily="18" charset="0"/>
                                </a:rPr>
                                <m:t>𝐵</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=0.9</m:t>
                      </m:r>
                    </m:oMath>
                  </m:oMathPara>
                </a14:m>
                <a:endParaRPr lang="en-US" sz="2800" dirty="0"/>
              </a:p>
            </p:txBody>
          </p:sp>
        </mc:Choice>
        <mc:Fallback xmlns="">
          <p:sp>
            <p:nvSpPr>
              <p:cNvPr id="12" name="TextBox 11">
                <a:extLst>
                  <a:ext uri="{FF2B5EF4-FFF2-40B4-BE49-F238E27FC236}">
                    <a16:creationId xmlns:a16="http://schemas.microsoft.com/office/drawing/2014/main" id="{F7AE8CBB-A56E-03A2-5B05-5B6C6D65ABF1}"/>
                  </a:ext>
                </a:extLst>
              </p:cNvPr>
              <p:cNvSpPr txBox="1">
                <a:spLocks noRot="1" noChangeAspect="1" noMove="1" noResize="1" noEditPoints="1" noAdjustHandles="1" noChangeArrowheads="1" noChangeShapeType="1" noTextEdit="1"/>
              </p:cNvSpPr>
              <p:nvPr/>
            </p:nvSpPr>
            <p:spPr>
              <a:xfrm>
                <a:off x="8303493" y="1579442"/>
                <a:ext cx="2557340" cy="523220"/>
              </a:xfrm>
              <a:prstGeom prst="rect">
                <a:avLst/>
              </a:prstGeom>
              <a:blipFill>
                <a:blip r:embed="rId10"/>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6568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593910"/>
            <a:ext cx="12436591" cy="5281127"/>
          </a:xfrm>
        </p:spPr>
        <p:txBody>
          <a:bodyPr>
            <a:normAutofit/>
          </a:bodyPr>
          <a:lstStyle/>
          <a:p>
            <a:pPr algn="just"/>
            <a:endParaRPr lang="en-US" sz="3200" dirty="0"/>
          </a:p>
          <a:p>
            <a:pPr algn="just"/>
            <a:r>
              <a:rPr lang="en-US" sz="3200" dirty="0"/>
              <a:t>An electronics store sells three different brands of DVD players. Of its DVD player sales, 50% are brand 1 (the least expensive), 30% are brand 2, and 20% are brand 3. Each manufacturer offers a 1-year warranty on parts and labor. It is known that 25% of brand 1’s DVD players require warranty repair work, whereas the corresponding percentages for brands 2 and 3 are 20% and 10%, respectively.</a:t>
            </a:r>
          </a:p>
        </p:txBody>
      </p:sp>
      <p:sp>
        <p:nvSpPr>
          <p:cNvPr id="13" name="TextBox 12">
            <a:extLst>
              <a:ext uri="{FF2B5EF4-FFF2-40B4-BE49-F238E27FC236}">
                <a16:creationId xmlns:a16="http://schemas.microsoft.com/office/drawing/2014/main" id="{98F90498-A021-62AD-3931-6F5E533BD791}"/>
              </a:ext>
            </a:extLst>
          </p:cNvPr>
          <p:cNvSpPr txBox="1"/>
          <p:nvPr/>
        </p:nvSpPr>
        <p:spPr>
          <a:xfrm>
            <a:off x="4870580" y="97470"/>
            <a:ext cx="9591869" cy="830997"/>
          </a:xfrm>
          <a:prstGeom prst="rect">
            <a:avLst/>
          </a:prstGeom>
          <a:solidFill>
            <a:srgbClr val="FFC000"/>
          </a:solidFill>
          <a:ln>
            <a:solidFill>
              <a:schemeClr val="tx1"/>
            </a:solidFill>
          </a:ln>
        </p:spPr>
        <p:txBody>
          <a:bodyPr wrap="square">
            <a:spAutoFit/>
          </a:bodyPr>
          <a:lstStyle/>
          <a:p>
            <a:pPr algn="just"/>
            <a:r>
              <a:rPr lang="en-US" sz="2400" dirty="0"/>
              <a:t>a) What is the probability that a randomly selected purchaser has a DVD player that will need repair while under warranty? [Ans: 0.205]</a:t>
            </a:r>
          </a:p>
        </p:txBody>
      </p:sp>
      <p:sp>
        <p:nvSpPr>
          <p:cNvPr id="14" name="TextBox 13">
            <a:extLst>
              <a:ext uri="{FF2B5EF4-FFF2-40B4-BE49-F238E27FC236}">
                <a16:creationId xmlns:a16="http://schemas.microsoft.com/office/drawing/2014/main" id="{1ABC6EAE-ECA6-A819-091A-CBA184A4388C}"/>
              </a:ext>
            </a:extLst>
          </p:cNvPr>
          <p:cNvSpPr txBox="1"/>
          <p:nvPr/>
        </p:nvSpPr>
        <p:spPr>
          <a:xfrm>
            <a:off x="4870579" y="1064801"/>
            <a:ext cx="9591869" cy="1569660"/>
          </a:xfrm>
          <a:prstGeom prst="rect">
            <a:avLst/>
          </a:prstGeom>
          <a:solidFill>
            <a:srgbClr val="FFC000"/>
          </a:solidFill>
          <a:ln>
            <a:solidFill>
              <a:schemeClr val="tx1"/>
            </a:solidFill>
          </a:ln>
        </p:spPr>
        <p:txBody>
          <a:bodyPr wrap="square">
            <a:spAutoFit/>
          </a:bodyPr>
          <a:lstStyle/>
          <a:p>
            <a:pPr algn="just"/>
            <a:r>
              <a:rPr lang="en-US" sz="2400" dirty="0"/>
              <a:t>b) If a customer returns to the store with a DVD player that needs warranty repair work, what is the probability that it is a brand 1 DVD player? A brand 2 DVD player? A brand 3 DVD player? [Ans: 0.61, 0.29, 0.10]</a:t>
            </a:r>
          </a:p>
        </p:txBody>
      </p:sp>
    </p:spTree>
    <p:extLst>
      <p:ext uri="{BB962C8B-B14F-4D97-AF65-F5344CB8AC3E}">
        <p14:creationId xmlns:p14="http://schemas.microsoft.com/office/powerpoint/2010/main" val="37340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48E71256-8F70-68F0-DAB9-53B3CA215466}"/>
              </a:ext>
            </a:extLst>
          </p:cNvPr>
          <p:cNvSpPr>
            <a:spLocks noGrp="1"/>
          </p:cNvSpPr>
          <p:nvPr>
            <p:ph sz="quarter" idx="13"/>
          </p:nvPr>
        </p:nvSpPr>
        <p:spPr>
          <a:xfrm>
            <a:off x="1096529" y="2593910"/>
            <a:ext cx="12436591" cy="5281127"/>
          </a:xfrm>
        </p:spPr>
        <p:txBody>
          <a:bodyPr>
            <a:normAutofit/>
          </a:bodyPr>
          <a:lstStyle/>
          <a:p>
            <a:pPr algn="just"/>
            <a:r>
              <a:rPr lang="en-US" sz="3200" dirty="0"/>
              <a:t>An individual has 3 different email accounts. Most of her messages, in fact 70%, come into account “alpha”, whereas 20% come into account “beta” and the remaining 10% into account “gamma”. Of the messages into account “alpha”, only 1% are spam, whereas the corresponding percentages for accounts “beta” and “</a:t>
            </a:r>
            <a:r>
              <a:rPr lang="en-US" sz="3200"/>
              <a:t>gamma” are </a:t>
            </a:r>
            <a:r>
              <a:rPr lang="en-US" sz="3200" dirty="0"/>
              <a:t>2% and 5%, respectively. What is the probability that a randomly selected message is spam? [Ans: 0.016]</a:t>
            </a:r>
          </a:p>
        </p:txBody>
      </p:sp>
    </p:spTree>
    <p:extLst>
      <p:ext uri="{BB962C8B-B14F-4D97-AF65-F5344CB8AC3E}">
        <p14:creationId xmlns:p14="http://schemas.microsoft.com/office/powerpoint/2010/main" val="707817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Contingency table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contingency table, also known as a cross-tabulation or crosstab, is a statistical table used to analyze and display the relationship between two categorical variables.</a:t>
            </a:r>
          </a:p>
          <a:p>
            <a:pPr algn="just"/>
            <a:endParaRPr lang="en-US" sz="3200" dirty="0"/>
          </a:p>
          <a:p>
            <a:pPr algn="just"/>
            <a:r>
              <a:rPr lang="en-US" sz="3200" dirty="0"/>
              <a:t>For example, The question, "Do you like watching TV?" was asked of 100 people. Results are shown in the table.</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464307641"/>
              </p:ext>
            </p:extLst>
          </p:nvPr>
        </p:nvGraphicFramePr>
        <p:xfrm>
          <a:off x="2301362" y="5566229"/>
          <a:ext cx="10027676" cy="2178180"/>
        </p:xfrm>
        <a:graphic>
          <a:graphicData uri="http://schemas.openxmlformats.org/drawingml/2006/table">
            <a:tbl>
              <a:tblPr firstRow="1" bandRow="1">
                <a:tableStyleId>{5C22544A-7EE6-4342-B048-85BDC9FD1C3A}</a:tableStyleId>
              </a:tblPr>
              <a:tblGrid>
                <a:gridCol w="2506919">
                  <a:extLst>
                    <a:ext uri="{9D8B030D-6E8A-4147-A177-3AD203B41FA5}">
                      <a16:colId xmlns:a16="http://schemas.microsoft.com/office/drawing/2014/main" val="3148437891"/>
                    </a:ext>
                  </a:extLst>
                </a:gridCol>
                <a:gridCol w="2506919">
                  <a:extLst>
                    <a:ext uri="{9D8B030D-6E8A-4147-A177-3AD203B41FA5}">
                      <a16:colId xmlns:a16="http://schemas.microsoft.com/office/drawing/2014/main" val="277490551"/>
                    </a:ext>
                  </a:extLst>
                </a:gridCol>
                <a:gridCol w="2506919">
                  <a:extLst>
                    <a:ext uri="{9D8B030D-6E8A-4147-A177-3AD203B41FA5}">
                      <a16:colId xmlns:a16="http://schemas.microsoft.com/office/drawing/2014/main" val="3179234896"/>
                    </a:ext>
                  </a:extLst>
                </a:gridCol>
                <a:gridCol w="2506919">
                  <a:extLst>
                    <a:ext uri="{9D8B030D-6E8A-4147-A177-3AD203B41FA5}">
                      <a16:colId xmlns:a16="http://schemas.microsoft.com/office/drawing/2014/main" val="1705598343"/>
                    </a:ext>
                  </a:extLst>
                </a:gridCol>
              </a:tblGrid>
              <a:tr h="544545">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544545">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544545">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544545">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827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295476" y="1035050"/>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077218"/>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077218"/>
              </a:xfrm>
              <a:prstGeom prst="rect">
                <a:avLst/>
              </a:prstGeom>
              <a:blipFill>
                <a:blip r:embed="rId4"/>
                <a:stretch>
                  <a:fillRect l="-2210"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295475" y="3925331"/>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4568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p:cTn id="4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15">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 calcmode="lin" valueType="num">
                                      <p:cBhvr>
                                        <p:cTn id="46"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165729155"/>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57687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895934255"/>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1132103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2407197877"/>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8666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1782453061"/>
              </p:ext>
            </p:extLst>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335208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85000" lnSpcReduction="10000"/>
              </a:bodyPr>
              <a:lstStyle/>
              <a:p>
                <a:pPr algn="just"/>
                <a:r>
                  <a:rPr lang="en-US" sz="3200" dirty="0"/>
                  <a:t>Below given a contingency table for Smoking status and Cancer status.</a:t>
                </a:r>
              </a:p>
              <a:p>
                <a:pPr algn="just"/>
                <a:endParaRPr lang="en-US" sz="3200" dirty="0"/>
              </a:p>
              <a:p>
                <a:pPr algn="just"/>
                <a:endParaRPr lang="en-US" sz="3200" dirty="0"/>
              </a:p>
              <a:p>
                <a:pPr algn="just"/>
                <a:endParaRPr lang="en-US" sz="3200" dirty="0"/>
              </a:p>
              <a:p>
                <a:pPr marL="514350" indent="-514350" algn="just">
                  <a:buFont typeface="+mj-lt"/>
                  <a:buAutoNum type="arabicPeriod"/>
                </a:pPr>
                <a:endParaRPr lang="en-US" sz="3200" dirty="0"/>
              </a:p>
              <a:p>
                <a:pPr marL="514350" indent="-514350" algn="just">
                  <a:buFont typeface="+mj-lt"/>
                  <a:buAutoNum type="arabicPeriod"/>
                </a:pPr>
                <a:r>
                  <a:rPr lang="en-US" sz="3200" dirty="0"/>
                  <a:t>What is the probability that a randomly selected person is a smoker?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0.36</m:t>
                        </m:r>
                      </m:e>
                    </m:d>
                  </m:oMath>
                </a14:m>
                <a:endParaRPr lang="en-US" sz="3200" dirty="0"/>
              </a:p>
              <a:p>
                <a:pPr marL="514350" indent="-514350" algn="just">
                  <a:buFont typeface="+mj-lt"/>
                  <a:buAutoNum type="arabicPeriod"/>
                </a:pPr>
                <a:r>
                  <a:rPr lang="en-US" sz="3200" dirty="0"/>
                  <a:t>What is the probability that a randomly selected person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0.50</m:t>
                        </m:r>
                      </m:e>
                    </m:d>
                  </m:oMath>
                </a14:m>
                <a:endParaRPr lang="en-US" sz="3200" dirty="0"/>
              </a:p>
              <a:p>
                <a:pPr marL="514350" indent="-514350" algn="just">
                  <a:buFont typeface="+mj-lt"/>
                  <a:buAutoNum type="arabicPeriod"/>
                </a:pPr>
                <a:r>
                  <a:rPr lang="en-US" sz="3200" dirty="0"/>
                  <a:t>What is the probability that a randomly selected person is both smoker and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0.298</m:t>
                        </m:r>
                      </m:e>
                    </m:d>
                  </m:oMath>
                </a14:m>
                <a:endParaRPr lang="en-US" sz="3200" dirty="0"/>
              </a:p>
              <a:p>
                <a:pPr marL="514350" indent="-514350" algn="just">
                  <a:buFont typeface="+mj-lt"/>
                  <a:buAutoNum type="arabicPeriod"/>
                </a:pPr>
                <a:r>
                  <a:rPr lang="en-US" sz="3200" dirty="0"/>
                  <a:t>If a person is smoker, what is the probability that he also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0.84</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686" t="-2808" r="-93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extLst>
              <p:ext uri="{D42A27DB-BD31-4B8C-83A1-F6EECF244321}">
                <p14:modId xmlns:p14="http://schemas.microsoft.com/office/powerpoint/2010/main" val="3725568491"/>
              </p:ext>
            </p:extLst>
          </p:nvPr>
        </p:nvGraphicFramePr>
        <p:xfrm>
          <a:off x="2872322" y="2847067"/>
          <a:ext cx="11179580" cy="1682496"/>
        </p:xfrm>
        <a:graphic>
          <a:graphicData uri="http://schemas.openxmlformats.org/drawingml/2006/table">
            <a:tbl>
              <a:tblPr firstRow="1" bandRow="1">
                <a:tableStyleId>{5C22544A-7EE6-4342-B048-85BDC9FD1C3A}</a:tableStyleId>
              </a:tblPr>
              <a:tblGrid>
                <a:gridCol w="2794895">
                  <a:extLst>
                    <a:ext uri="{9D8B030D-6E8A-4147-A177-3AD203B41FA5}">
                      <a16:colId xmlns:a16="http://schemas.microsoft.com/office/drawing/2014/main" val="3148437891"/>
                    </a:ext>
                  </a:extLst>
                </a:gridCol>
                <a:gridCol w="2794895">
                  <a:extLst>
                    <a:ext uri="{9D8B030D-6E8A-4147-A177-3AD203B41FA5}">
                      <a16:colId xmlns:a16="http://schemas.microsoft.com/office/drawing/2014/main" val="277490551"/>
                    </a:ext>
                  </a:extLst>
                </a:gridCol>
                <a:gridCol w="2794895">
                  <a:extLst>
                    <a:ext uri="{9D8B030D-6E8A-4147-A177-3AD203B41FA5}">
                      <a16:colId xmlns:a16="http://schemas.microsoft.com/office/drawing/2014/main" val="3179234896"/>
                    </a:ext>
                  </a:extLst>
                </a:gridCol>
                <a:gridCol w="2794895">
                  <a:extLst>
                    <a:ext uri="{9D8B030D-6E8A-4147-A177-3AD203B41FA5}">
                      <a16:colId xmlns:a16="http://schemas.microsoft.com/office/drawing/2014/main" val="1705598343"/>
                    </a:ext>
                  </a:extLst>
                </a:gridCol>
              </a:tblGrid>
              <a:tr h="39857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Cancer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Healthy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398576">
                <a:tc>
                  <a:txBody>
                    <a:bodyPr/>
                    <a:lstStyle/>
                    <a:p>
                      <a:pPr algn="ctr"/>
                      <a:r>
                        <a:rPr lang="en-US" b="1" dirty="0">
                          <a:solidFill>
                            <a:sysClr val="windowText" lastClr="000000"/>
                          </a:solidFill>
                        </a:rPr>
                        <a:t>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9390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398576">
                <a:tc>
                  <a:txBody>
                    <a:bodyPr/>
                    <a:lstStyle/>
                    <a:p>
                      <a:pPr algn="ctr"/>
                      <a:r>
                        <a:rPr lang="en-US" b="1" dirty="0">
                          <a:solidFill>
                            <a:sysClr val="windowText" lastClr="000000"/>
                          </a:solidFill>
                        </a:rPr>
                        <a:t>Non 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5390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11580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16970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39857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26360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18693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44A8C-D693-D453-C8B9-9E5D68FE9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8CEDF4-B9FC-73AB-17C4-E55064BFB8E0}"/>
              </a:ext>
            </a:extLst>
          </p:cNvPr>
          <p:cNvSpPr>
            <a:spLocks noGrp="1"/>
          </p:cNvSpPr>
          <p:nvPr>
            <p:ph type="title"/>
          </p:nvPr>
        </p:nvSpPr>
        <p:spPr>
          <a:xfrm>
            <a:off x="1283818" y="97470"/>
            <a:ext cx="12070080" cy="1931213"/>
          </a:xfrm>
        </p:spPr>
        <p:txBody>
          <a:bodyPr/>
          <a:lstStyle/>
          <a:p>
            <a:r>
              <a:rPr lang="en-US" dirty="0"/>
              <a:t>Some Notations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E58D66-2318-04F0-7449-6C1E8A7906E6}"/>
                  </a:ext>
                </a:extLst>
              </p:cNvPr>
              <p:cNvSpPr txBox="1"/>
              <p:nvPr/>
            </p:nvSpPr>
            <p:spPr>
              <a:xfrm>
                <a:off x="178528" y="1490668"/>
                <a:ext cx="8587785" cy="2677656"/>
              </a:xfrm>
              <a:custGeom>
                <a:avLst/>
                <a:gdLst>
                  <a:gd name="connsiteX0" fmla="*/ 0 w 8587785"/>
                  <a:gd name="connsiteY0" fmla="*/ 0 h 2677656"/>
                  <a:gd name="connsiteX1" fmla="*/ 572519 w 8587785"/>
                  <a:gd name="connsiteY1" fmla="*/ 0 h 2677656"/>
                  <a:gd name="connsiteX2" fmla="*/ 1145038 w 8587785"/>
                  <a:gd name="connsiteY2" fmla="*/ 0 h 2677656"/>
                  <a:gd name="connsiteX3" fmla="*/ 1459923 w 8587785"/>
                  <a:gd name="connsiteY3" fmla="*/ 0 h 2677656"/>
                  <a:gd name="connsiteX4" fmla="*/ 2032442 w 8587785"/>
                  <a:gd name="connsiteY4" fmla="*/ 0 h 2677656"/>
                  <a:gd name="connsiteX5" fmla="*/ 2776717 w 8587785"/>
                  <a:gd name="connsiteY5" fmla="*/ 0 h 2677656"/>
                  <a:gd name="connsiteX6" fmla="*/ 3263358 w 8587785"/>
                  <a:gd name="connsiteY6" fmla="*/ 0 h 2677656"/>
                  <a:gd name="connsiteX7" fmla="*/ 3749999 w 8587785"/>
                  <a:gd name="connsiteY7" fmla="*/ 0 h 2677656"/>
                  <a:gd name="connsiteX8" fmla="*/ 4322518 w 8587785"/>
                  <a:gd name="connsiteY8" fmla="*/ 0 h 2677656"/>
                  <a:gd name="connsiteX9" fmla="*/ 4980915 w 8587785"/>
                  <a:gd name="connsiteY9" fmla="*/ 0 h 2677656"/>
                  <a:gd name="connsiteX10" fmla="*/ 5639312 w 8587785"/>
                  <a:gd name="connsiteY10" fmla="*/ 0 h 2677656"/>
                  <a:gd name="connsiteX11" fmla="*/ 6297709 w 8587785"/>
                  <a:gd name="connsiteY11" fmla="*/ 0 h 2677656"/>
                  <a:gd name="connsiteX12" fmla="*/ 7041984 w 8587785"/>
                  <a:gd name="connsiteY12" fmla="*/ 0 h 2677656"/>
                  <a:gd name="connsiteX13" fmla="*/ 7614503 w 8587785"/>
                  <a:gd name="connsiteY13" fmla="*/ 0 h 2677656"/>
                  <a:gd name="connsiteX14" fmla="*/ 8587785 w 8587785"/>
                  <a:gd name="connsiteY14" fmla="*/ 0 h 2677656"/>
                  <a:gd name="connsiteX15" fmla="*/ 8587785 w 8587785"/>
                  <a:gd name="connsiteY15" fmla="*/ 535531 h 2677656"/>
                  <a:gd name="connsiteX16" fmla="*/ 8587785 w 8587785"/>
                  <a:gd name="connsiteY16" fmla="*/ 1124616 h 2677656"/>
                  <a:gd name="connsiteX17" fmla="*/ 8587785 w 8587785"/>
                  <a:gd name="connsiteY17" fmla="*/ 1686923 h 2677656"/>
                  <a:gd name="connsiteX18" fmla="*/ 8587785 w 8587785"/>
                  <a:gd name="connsiteY18" fmla="*/ 2677656 h 2677656"/>
                  <a:gd name="connsiteX19" fmla="*/ 7929388 w 8587785"/>
                  <a:gd name="connsiteY19" fmla="*/ 2677656 h 2677656"/>
                  <a:gd name="connsiteX20" fmla="*/ 7442747 w 8587785"/>
                  <a:gd name="connsiteY20" fmla="*/ 2677656 h 2677656"/>
                  <a:gd name="connsiteX21" fmla="*/ 6956106 w 8587785"/>
                  <a:gd name="connsiteY21" fmla="*/ 2677656 h 2677656"/>
                  <a:gd name="connsiteX22" fmla="*/ 6297709 w 8587785"/>
                  <a:gd name="connsiteY22" fmla="*/ 2677656 h 2677656"/>
                  <a:gd name="connsiteX23" fmla="*/ 5725190 w 8587785"/>
                  <a:gd name="connsiteY23" fmla="*/ 2677656 h 2677656"/>
                  <a:gd name="connsiteX24" fmla="*/ 5410305 w 8587785"/>
                  <a:gd name="connsiteY24" fmla="*/ 2677656 h 2677656"/>
                  <a:gd name="connsiteX25" fmla="*/ 4923663 w 8587785"/>
                  <a:gd name="connsiteY25" fmla="*/ 2677656 h 2677656"/>
                  <a:gd name="connsiteX26" fmla="*/ 4265267 w 8587785"/>
                  <a:gd name="connsiteY26" fmla="*/ 2677656 h 2677656"/>
                  <a:gd name="connsiteX27" fmla="*/ 3864503 w 8587785"/>
                  <a:gd name="connsiteY27" fmla="*/ 2677656 h 2677656"/>
                  <a:gd name="connsiteX28" fmla="*/ 3120229 w 8587785"/>
                  <a:gd name="connsiteY28" fmla="*/ 2677656 h 2677656"/>
                  <a:gd name="connsiteX29" fmla="*/ 2375954 w 8587785"/>
                  <a:gd name="connsiteY29" fmla="*/ 2677656 h 2677656"/>
                  <a:gd name="connsiteX30" fmla="*/ 1803435 w 8587785"/>
                  <a:gd name="connsiteY30" fmla="*/ 2677656 h 2677656"/>
                  <a:gd name="connsiteX31" fmla="*/ 1059160 w 8587785"/>
                  <a:gd name="connsiteY31" fmla="*/ 2677656 h 2677656"/>
                  <a:gd name="connsiteX32" fmla="*/ 486641 w 8587785"/>
                  <a:gd name="connsiteY32" fmla="*/ 2677656 h 2677656"/>
                  <a:gd name="connsiteX33" fmla="*/ 0 w 8587785"/>
                  <a:gd name="connsiteY33" fmla="*/ 2677656 h 2677656"/>
                  <a:gd name="connsiteX34" fmla="*/ 0 w 8587785"/>
                  <a:gd name="connsiteY34" fmla="*/ 2222454 h 2677656"/>
                  <a:gd name="connsiteX35" fmla="*/ 0 w 8587785"/>
                  <a:gd name="connsiteY35" fmla="*/ 1740476 h 2677656"/>
                  <a:gd name="connsiteX36" fmla="*/ 0 w 8587785"/>
                  <a:gd name="connsiteY36" fmla="*/ 1258498 h 2677656"/>
                  <a:gd name="connsiteX37" fmla="*/ 0 w 8587785"/>
                  <a:gd name="connsiteY37" fmla="*/ 749744 h 2677656"/>
                  <a:gd name="connsiteX38" fmla="*/ 0 w 8587785"/>
                  <a:gd name="connsiteY38"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587785" h="2677656" fill="none" extrusionOk="0">
                    <a:moveTo>
                      <a:pt x="0" y="0"/>
                    </a:moveTo>
                    <a:cubicBezTo>
                      <a:pt x="146742" y="-57357"/>
                      <a:pt x="429544" y="585"/>
                      <a:pt x="572519" y="0"/>
                    </a:cubicBezTo>
                    <a:cubicBezTo>
                      <a:pt x="715494" y="-585"/>
                      <a:pt x="886422" y="59226"/>
                      <a:pt x="1145038" y="0"/>
                    </a:cubicBezTo>
                    <a:cubicBezTo>
                      <a:pt x="1403654" y="-59226"/>
                      <a:pt x="1377481" y="19496"/>
                      <a:pt x="1459923" y="0"/>
                    </a:cubicBezTo>
                    <a:cubicBezTo>
                      <a:pt x="1542365" y="-19496"/>
                      <a:pt x="1896706" y="50769"/>
                      <a:pt x="2032442" y="0"/>
                    </a:cubicBezTo>
                    <a:cubicBezTo>
                      <a:pt x="2168178" y="-50769"/>
                      <a:pt x="2477930" y="35698"/>
                      <a:pt x="2776717" y="0"/>
                    </a:cubicBezTo>
                    <a:cubicBezTo>
                      <a:pt x="3075505" y="-35698"/>
                      <a:pt x="3107771" y="4875"/>
                      <a:pt x="3263358" y="0"/>
                    </a:cubicBezTo>
                    <a:cubicBezTo>
                      <a:pt x="3418945" y="-4875"/>
                      <a:pt x="3626406" y="18389"/>
                      <a:pt x="3749999" y="0"/>
                    </a:cubicBezTo>
                    <a:cubicBezTo>
                      <a:pt x="3873592" y="-18389"/>
                      <a:pt x="4121854" y="50812"/>
                      <a:pt x="4322518" y="0"/>
                    </a:cubicBezTo>
                    <a:cubicBezTo>
                      <a:pt x="4523182" y="-50812"/>
                      <a:pt x="4746621" y="74357"/>
                      <a:pt x="4980915" y="0"/>
                    </a:cubicBezTo>
                    <a:cubicBezTo>
                      <a:pt x="5215209" y="-74357"/>
                      <a:pt x="5414810" y="56397"/>
                      <a:pt x="5639312" y="0"/>
                    </a:cubicBezTo>
                    <a:cubicBezTo>
                      <a:pt x="5863814" y="-56397"/>
                      <a:pt x="5996425" y="23625"/>
                      <a:pt x="6297709" y="0"/>
                    </a:cubicBezTo>
                    <a:cubicBezTo>
                      <a:pt x="6598993" y="-23625"/>
                      <a:pt x="6738358" y="3914"/>
                      <a:pt x="7041984" y="0"/>
                    </a:cubicBezTo>
                    <a:cubicBezTo>
                      <a:pt x="7345610" y="-3914"/>
                      <a:pt x="7456607" y="22708"/>
                      <a:pt x="7614503" y="0"/>
                    </a:cubicBezTo>
                    <a:cubicBezTo>
                      <a:pt x="7772399" y="-22708"/>
                      <a:pt x="8186964" y="26186"/>
                      <a:pt x="8587785" y="0"/>
                    </a:cubicBezTo>
                    <a:cubicBezTo>
                      <a:pt x="8633640" y="167304"/>
                      <a:pt x="8549912" y="394889"/>
                      <a:pt x="8587785" y="535531"/>
                    </a:cubicBezTo>
                    <a:cubicBezTo>
                      <a:pt x="8625658" y="676173"/>
                      <a:pt x="8529682" y="1003963"/>
                      <a:pt x="8587785" y="1124616"/>
                    </a:cubicBezTo>
                    <a:cubicBezTo>
                      <a:pt x="8645888" y="1245269"/>
                      <a:pt x="8553229" y="1558089"/>
                      <a:pt x="8587785" y="1686923"/>
                    </a:cubicBezTo>
                    <a:cubicBezTo>
                      <a:pt x="8622341" y="1815757"/>
                      <a:pt x="8517746" y="2194036"/>
                      <a:pt x="8587785" y="2677656"/>
                    </a:cubicBezTo>
                    <a:cubicBezTo>
                      <a:pt x="8336240" y="2723079"/>
                      <a:pt x="8065681" y="2614206"/>
                      <a:pt x="7929388" y="2677656"/>
                    </a:cubicBezTo>
                    <a:cubicBezTo>
                      <a:pt x="7793095" y="2741106"/>
                      <a:pt x="7542833" y="2667899"/>
                      <a:pt x="7442747" y="2677656"/>
                    </a:cubicBezTo>
                    <a:cubicBezTo>
                      <a:pt x="7342661" y="2687413"/>
                      <a:pt x="7092002" y="2656207"/>
                      <a:pt x="6956106" y="2677656"/>
                    </a:cubicBezTo>
                    <a:cubicBezTo>
                      <a:pt x="6820210" y="2699105"/>
                      <a:pt x="6503982" y="2618800"/>
                      <a:pt x="6297709" y="2677656"/>
                    </a:cubicBezTo>
                    <a:cubicBezTo>
                      <a:pt x="6091436" y="2736512"/>
                      <a:pt x="5941896" y="2655267"/>
                      <a:pt x="5725190" y="2677656"/>
                    </a:cubicBezTo>
                    <a:cubicBezTo>
                      <a:pt x="5508484" y="2700045"/>
                      <a:pt x="5486016" y="2667154"/>
                      <a:pt x="5410305" y="2677656"/>
                    </a:cubicBezTo>
                    <a:cubicBezTo>
                      <a:pt x="5334594" y="2688158"/>
                      <a:pt x="5130125" y="2659254"/>
                      <a:pt x="4923663" y="2677656"/>
                    </a:cubicBezTo>
                    <a:cubicBezTo>
                      <a:pt x="4717201" y="2696058"/>
                      <a:pt x="4406528" y="2675289"/>
                      <a:pt x="4265267" y="2677656"/>
                    </a:cubicBezTo>
                    <a:cubicBezTo>
                      <a:pt x="4124006" y="2680023"/>
                      <a:pt x="4036317" y="2632801"/>
                      <a:pt x="3864503" y="2677656"/>
                    </a:cubicBezTo>
                    <a:cubicBezTo>
                      <a:pt x="3692689" y="2722511"/>
                      <a:pt x="3286496" y="2658750"/>
                      <a:pt x="3120229" y="2677656"/>
                    </a:cubicBezTo>
                    <a:cubicBezTo>
                      <a:pt x="2953962" y="2696562"/>
                      <a:pt x="2686620" y="2595702"/>
                      <a:pt x="2375954" y="2677656"/>
                    </a:cubicBezTo>
                    <a:cubicBezTo>
                      <a:pt x="2065288" y="2759610"/>
                      <a:pt x="1922498" y="2656922"/>
                      <a:pt x="1803435" y="2677656"/>
                    </a:cubicBezTo>
                    <a:cubicBezTo>
                      <a:pt x="1684372" y="2698390"/>
                      <a:pt x="1265596" y="2659332"/>
                      <a:pt x="1059160" y="2677656"/>
                    </a:cubicBezTo>
                    <a:cubicBezTo>
                      <a:pt x="852725" y="2695980"/>
                      <a:pt x="674489" y="2671476"/>
                      <a:pt x="486641" y="2677656"/>
                    </a:cubicBezTo>
                    <a:cubicBezTo>
                      <a:pt x="298793" y="2683836"/>
                      <a:pt x="153026" y="2646325"/>
                      <a:pt x="0" y="2677656"/>
                    </a:cubicBezTo>
                    <a:cubicBezTo>
                      <a:pt x="-45014" y="2461190"/>
                      <a:pt x="7228" y="2396786"/>
                      <a:pt x="0" y="2222454"/>
                    </a:cubicBezTo>
                    <a:cubicBezTo>
                      <a:pt x="-7228" y="2048122"/>
                      <a:pt x="44600" y="1862099"/>
                      <a:pt x="0" y="1740476"/>
                    </a:cubicBezTo>
                    <a:cubicBezTo>
                      <a:pt x="-44600" y="1618853"/>
                      <a:pt x="53721" y="1379054"/>
                      <a:pt x="0" y="1258498"/>
                    </a:cubicBezTo>
                    <a:cubicBezTo>
                      <a:pt x="-53721" y="1137942"/>
                      <a:pt x="24422" y="860724"/>
                      <a:pt x="0" y="749744"/>
                    </a:cubicBezTo>
                    <a:cubicBezTo>
                      <a:pt x="-24422" y="638764"/>
                      <a:pt x="87206" y="205725"/>
                      <a:pt x="0" y="0"/>
                    </a:cubicBezTo>
                    <a:close/>
                  </a:path>
                  <a:path w="8587785" h="2677656" stroke="0" extrusionOk="0">
                    <a:moveTo>
                      <a:pt x="0" y="0"/>
                    </a:moveTo>
                    <a:cubicBezTo>
                      <a:pt x="187231" y="-32812"/>
                      <a:pt x="253602" y="2964"/>
                      <a:pt x="486641" y="0"/>
                    </a:cubicBezTo>
                    <a:cubicBezTo>
                      <a:pt x="719680" y="-2964"/>
                      <a:pt x="689043" y="32537"/>
                      <a:pt x="801527" y="0"/>
                    </a:cubicBezTo>
                    <a:cubicBezTo>
                      <a:pt x="914011" y="-32537"/>
                      <a:pt x="1282728" y="88539"/>
                      <a:pt x="1545801" y="0"/>
                    </a:cubicBezTo>
                    <a:cubicBezTo>
                      <a:pt x="1808874" y="-88539"/>
                      <a:pt x="1920004" y="3177"/>
                      <a:pt x="2032442" y="0"/>
                    </a:cubicBezTo>
                    <a:cubicBezTo>
                      <a:pt x="2144880" y="-3177"/>
                      <a:pt x="2282057" y="42524"/>
                      <a:pt x="2519084" y="0"/>
                    </a:cubicBezTo>
                    <a:cubicBezTo>
                      <a:pt x="2756111" y="-42524"/>
                      <a:pt x="3111303" y="57610"/>
                      <a:pt x="3263358" y="0"/>
                    </a:cubicBezTo>
                    <a:cubicBezTo>
                      <a:pt x="3415413" y="-57610"/>
                      <a:pt x="3503317" y="23214"/>
                      <a:pt x="3664122" y="0"/>
                    </a:cubicBezTo>
                    <a:cubicBezTo>
                      <a:pt x="3824927" y="-23214"/>
                      <a:pt x="4054887" y="34760"/>
                      <a:pt x="4408396" y="0"/>
                    </a:cubicBezTo>
                    <a:cubicBezTo>
                      <a:pt x="4761905" y="-34760"/>
                      <a:pt x="4962980" y="30979"/>
                      <a:pt x="5152671" y="0"/>
                    </a:cubicBezTo>
                    <a:cubicBezTo>
                      <a:pt x="5342362" y="-30979"/>
                      <a:pt x="5489951" y="65747"/>
                      <a:pt x="5725190" y="0"/>
                    </a:cubicBezTo>
                    <a:cubicBezTo>
                      <a:pt x="5960429" y="-65747"/>
                      <a:pt x="6258314" y="65115"/>
                      <a:pt x="6469465" y="0"/>
                    </a:cubicBezTo>
                    <a:cubicBezTo>
                      <a:pt x="6680617" y="-65115"/>
                      <a:pt x="6766047" y="33882"/>
                      <a:pt x="6956106" y="0"/>
                    </a:cubicBezTo>
                    <a:cubicBezTo>
                      <a:pt x="7146165" y="-33882"/>
                      <a:pt x="7292521" y="17038"/>
                      <a:pt x="7442747" y="0"/>
                    </a:cubicBezTo>
                    <a:cubicBezTo>
                      <a:pt x="7592973" y="-17038"/>
                      <a:pt x="7918601" y="49220"/>
                      <a:pt x="8101144" y="0"/>
                    </a:cubicBezTo>
                    <a:cubicBezTo>
                      <a:pt x="8283687" y="-49220"/>
                      <a:pt x="8388837" y="44031"/>
                      <a:pt x="8587785" y="0"/>
                    </a:cubicBezTo>
                    <a:cubicBezTo>
                      <a:pt x="8628323" y="280570"/>
                      <a:pt x="8528548" y="363449"/>
                      <a:pt x="8587785" y="589084"/>
                    </a:cubicBezTo>
                    <a:cubicBezTo>
                      <a:pt x="8647022" y="814719"/>
                      <a:pt x="8553251" y="963128"/>
                      <a:pt x="8587785" y="1151392"/>
                    </a:cubicBezTo>
                    <a:cubicBezTo>
                      <a:pt x="8622319" y="1339656"/>
                      <a:pt x="8569537" y="1434327"/>
                      <a:pt x="8587785" y="1713700"/>
                    </a:cubicBezTo>
                    <a:cubicBezTo>
                      <a:pt x="8606033" y="1993073"/>
                      <a:pt x="8485766" y="2227303"/>
                      <a:pt x="8587785" y="2677656"/>
                    </a:cubicBezTo>
                    <a:cubicBezTo>
                      <a:pt x="8450510" y="2693928"/>
                      <a:pt x="8419216" y="2659761"/>
                      <a:pt x="8272900" y="2677656"/>
                    </a:cubicBezTo>
                    <a:cubicBezTo>
                      <a:pt x="8126585" y="2695551"/>
                      <a:pt x="7791784" y="2608627"/>
                      <a:pt x="7528625" y="2677656"/>
                    </a:cubicBezTo>
                    <a:cubicBezTo>
                      <a:pt x="7265467" y="2746685"/>
                      <a:pt x="7141929" y="2648947"/>
                      <a:pt x="6956106" y="2677656"/>
                    </a:cubicBezTo>
                    <a:cubicBezTo>
                      <a:pt x="6770283" y="2706365"/>
                      <a:pt x="6711035" y="2658654"/>
                      <a:pt x="6555343" y="2677656"/>
                    </a:cubicBezTo>
                    <a:cubicBezTo>
                      <a:pt x="6399651" y="2696658"/>
                      <a:pt x="6154211" y="2640123"/>
                      <a:pt x="5982824" y="2677656"/>
                    </a:cubicBezTo>
                    <a:cubicBezTo>
                      <a:pt x="5811437" y="2715189"/>
                      <a:pt x="5758806" y="2671163"/>
                      <a:pt x="5667938" y="2677656"/>
                    </a:cubicBezTo>
                    <a:cubicBezTo>
                      <a:pt x="5577070" y="2684149"/>
                      <a:pt x="5506881" y="2656100"/>
                      <a:pt x="5353053" y="2677656"/>
                    </a:cubicBezTo>
                    <a:cubicBezTo>
                      <a:pt x="5199226" y="2699212"/>
                      <a:pt x="4995047" y="2648000"/>
                      <a:pt x="4780534" y="2677656"/>
                    </a:cubicBezTo>
                    <a:cubicBezTo>
                      <a:pt x="4566021" y="2707312"/>
                      <a:pt x="4479227" y="2667291"/>
                      <a:pt x="4379770" y="2677656"/>
                    </a:cubicBezTo>
                    <a:cubicBezTo>
                      <a:pt x="4280313" y="2688021"/>
                      <a:pt x="4029949" y="2605872"/>
                      <a:pt x="3721374" y="2677656"/>
                    </a:cubicBezTo>
                    <a:cubicBezTo>
                      <a:pt x="3412799" y="2749440"/>
                      <a:pt x="3499930" y="2649019"/>
                      <a:pt x="3320610" y="2677656"/>
                    </a:cubicBezTo>
                    <a:cubicBezTo>
                      <a:pt x="3141290" y="2706293"/>
                      <a:pt x="2929398" y="2650456"/>
                      <a:pt x="2662213" y="2677656"/>
                    </a:cubicBezTo>
                    <a:cubicBezTo>
                      <a:pt x="2395028" y="2704856"/>
                      <a:pt x="2492337" y="2665255"/>
                      <a:pt x="2347328" y="2677656"/>
                    </a:cubicBezTo>
                    <a:cubicBezTo>
                      <a:pt x="2202320" y="2690057"/>
                      <a:pt x="1956923" y="2660621"/>
                      <a:pt x="1688931" y="2677656"/>
                    </a:cubicBezTo>
                    <a:cubicBezTo>
                      <a:pt x="1420939" y="2694691"/>
                      <a:pt x="1444383" y="2648035"/>
                      <a:pt x="1288168" y="2677656"/>
                    </a:cubicBezTo>
                    <a:cubicBezTo>
                      <a:pt x="1131953" y="2707277"/>
                      <a:pt x="1120446" y="2645928"/>
                      <a:pt x="973282" y="2677656"/>
                    </a:cubicBezTo>
                    <a:cubicBezTo>
                      <a:pt x="826118" y="2709384"/>
                      <a:pt x="666513" y="2648943"/>
                      <a:pt x="572519" y="2677656"/>
                    </a:cubicBezTo>
                    <a:cubicBezTo>
                      <a:pt x="478525" y="2706369"/>
                      <a:pt x="165977" y="2646241"/>
                      <a:pt x="0" y="2677656"/>
                    </a:cubicBezTo>
                    <a:cubicBezTo>
                      <a:pt x="-21479" y="2566736"/>
                      <a:pt x="12938" y="2310598"/>
                      <a:pt x="0" y="2195678"/>
                    </a:cubicBezTo>
                    <a:cubicBezTo>
                      <a:pt x="-12938" y="2080758"/>
                      <a:pt x="22047" y="1877943"/>
                      <a:pt x="0" y="1740476"/>
                    </a:cubicBezTo>
                    <a:cubicBezTo>
                      <a:pt x="-22047" y="1603009"/>
                      <a:pt x="19768" y="1487150"/>
                      <a:pt x="0" y="1285275"/>
                    </a:cubicBezTo>
                    <a:cubicBezTo>
                      <a:pt x="-19768" y="1083400"/>
                      <a:pt x="6390" y="857080"/>
                      <a:pt x="0" y="722967"/>
                    </a:cubicBezTo>
                    <a:cubicBezTo>
                      <a:pt x="-6390" y="588854"/>
                      <a:pt x="5013" y="191032"/>
                      <a:pt x="0" y="0"/>
                    </a:cubicBezTo>
                    <a:close/>
                  </a:path>
                </a:pathLst>
              </a:custGeom>
              <a:solidFill>
                <a:schemeClr val="accent2">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just"/>
                <a:r>
                  <a:rPr lang="en-US" sz="2800" dirty="0"/>
                  <a:t>For two events (A, B):</a:t>
                </a:r>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i="1">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𝑁𝑒𝑖𝑡h𝑒𝑟</m:t>
                        </m:r>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𝑛𝑜𝑟</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=1−</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𝐸𝑥𝑎𝑐𝑡𝑙𝑦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𝐴𝑡</m:t>
                        </m:r>
                        <m:r>
                          <a:rPr lang="en-US" sz="2800" b="0" i="1" smtClean="0">
                            <a:latin typeface="Cambria Math" panose="02040503050406030204" pitchFamily="18" charset="0"/>
                          </a:rPr>
                          <m:t> </m:t>
                        </m:r>
                        <m:r>
                          <a:rPr lang="en-US" sz="2800" b="0" i="1" smtClean="0">
                            <a:latin typeface="Cambria Math" panose="02040503050406030204" pitchFamily="18" charset="0"/>
                          </a:rPr>
                          <m:t>𝑚𝑜𝑠𝑡</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=1−</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oMath>
                </a14:m>
                <a:endParaRPr lang="en-US" sz="2800" dirty="0"/>
              </a:p>
            </p:txBody>
          </p:sp>
        </mc:Choice>
        <mc:Fallback xmlns="">
          <p:sp>
            <p:nvSpPr>
              <p:cNvPr id="4" name="TextBox 3">
                <a:extLst>
                  <a:ext uri="{FF2B5EF4-FFF2-40B4-BE49-F238E27FC236}">
                    <a16:creationId xmlns:a16="http://schemas.microsoft.com/office/drawing/2014/main" id="{44E58D66-2318-04F0-7449-6C1E8A7906E6}"/>
                  </a:ext>
                </a:extLst>
              </p:cNvPr>
              <p:cNvSpPr txBox="1">
                <a:spLocks noRot="1" noChangeAspect="1" noMove="1" noResize="1" noEditPoints="1" noAdjustHandles="1" noChangeArrowheads="1" noChangeShapeType="1" noTextEdit="1"/>
              </p:cNvSpPr>
              <p:nvPr/>
            </p:nvSpPr>
            <p:spPr>
              <a:xfrm>
                <a:off x="178528" y="1490668"/>
                <a:ext cx="8587785" cy="2677656"/>
              </a:xfrm>
              <a:prstGeom prst="rect">
                <a:avLst/>
              </a:prstGeom>
              <a:blipFill>
                <a:blip r:embed="rId2"/>
                <a:stretch>
                  <a:fillRect l="-1057" t="-662"/>
                </a:stretch>
              </a:blipFill>
              <a:ln>
                <a:solidFill>
                  <a:schemeClr val="tx1"/>
                </a:solidFill>
                <a:extLst>
                  <a:ext uri="{C807C97D-BFC1-408E-A445-0C87EB9F89A2}">
                    <ask:lineSketchStyleProps xmlns:ask="http://schemas.microsoft.com/office/drawing/2018/sketchyshapes" sd="1219033472">
                      <a:custGeom>
                        <a:avLst/>
                        <a:gdLst>
                          <a:gd name="connsiteX0" fmla="*/ 0 w 8587785"/>
                          <a:gd name="connsiteY0" fmla="*/ 0 h 2677656"/>
                          <a:gd name="connsiteX1" fmla="*/ 572519 w 8587785"/>
                          <a:gd name="connsiteY1" fmla="*/ 0 h 2677656"/>
                          <a:gd name="connsiteX2" fmla="*/ 1145038 w 8587785"/>
                          <a:gd name="connsiteY2" fmla="*/ 0 h 2677656"/>
                          <a:gd name="connsiteX3" fmla="*/ 1459923 w 8587785"/>
                          <a:gd name="connsiteY3" fmla="*/ 0 h 2677656"/>
                          <a:gd name="connsiteX4" fmla="*/ 2032442 w 8587785"/>
                          <a:gd name="connsiteY4" fmla="*/ 0 h 2677656"/>
                          <a:gd name="connsiteX5" fmla="*/ 2776717 w 8587785"/>
                          <a:gd name="connsiteY5" fmla="*/ 0 h 2677656"/>
                          <a:gd name="connsiteX6" fmla="*/ 3263358 w 8587785"/>
                          <a:gd name="connsiteY6" fmla="*/ 0 h 2677656"/>
                          <a:gd name="connsiteX7" fmla="*/ 3749999 w 8587785"/>
                          <a:gd name="connsiteY7" fmla="*/ 0 h 2677656"/>
                          <a:gd name="connsiteX8" fmla="*/ 4322518 w 8587785"/>
                          <a:gd name="connsiteY8" fmla="*/ 0 h 2677656"/>
                          <a:gd name="connsiteX9" fmla="*/ 4980915 w 8587785"/>
                          <a:gd name="connsiteY9" fmla="*/ 0 h 2677656"/>
                          <a:gd name="connsiteX10" fmla="*/ 5639312 w 8587785"/>
                          <a:gd name="connsiteY10" fmla="*/ 0 h 2677656"/>
                          <a:gd name="connsiteX11" fmla="*/ 6297709 w 8587785"/>
                          <a:gd name="connsiteY11" fmla="*/ 0 h 2677656"/>
                          <a:gd name="connsiteX12" fmla="*/ 7041984 w 8587785"/>
                          <a:gd name="connsiteY12" fmla="*/ 0 h 2677656"/>
                          <a:gd name="connsiteX13" fmla="*/ 7614503 w 8587785"/>
                          <a:gd name="connsiteY13" fmla="*/ 0 h 2677656"/>
                          <a:gd name="connsiteX14" fmla="*/ 8587785 w 8587785"/>
                          <a:gd name="connsiteY14" fmla="*/ 0 h 2677656"/>
                          <a:gd name="connsiteX15" fmla="*/ 8587785 w 8587785"/>
                          <a:gd name="connsiteY15" fmla="*/ 535531 h 2677656"/>
                          <a:gd name="connsiteX16" fmla="*/ 8587785 w 8587785"/>
                          <a:gd name="connsiteY16" fmla="*/ 1124616 h 2677656"/>
                          <a:gd name="connsiteX17" fmla="*/ 8587785 w 8587785"/>
                          <a:gd name="connsiteY17" fmla="*/ 1686923 h 2677656"/>
                          <a:gd name="connsiteX18" fmla="*/ 8587785 w 8587785"/>
                          <a:gd name="connsiteY18" fmla="*/ 2677656 h 2677656"/>
                          <a:gd name="connsiteX19" fmla="*/ 7929388 w 8587785"/>
                          <a:gd name="connsiteY19" fmla="*/ 2677656 h 2677656"/>
                          <a:gd name="connsiteX20" fmla="*/ 7442747 w 8587785"/>
                          <a:gd name="connsiteY20" fmla="*/ 2677656 h 2677656"/>
                          <a:gd name="connsiteX21" fmla="*/ 6956106 w 8587785"/>
                          <a:gd name="connsiteY21" fmla="*/ 2677656 h 2677656"/>
                          <a:gd name="connsiteX22" fmla="*/ 6297709 w 8587785"/>
                          <a:gd name="connsiteY22" fmla="*/ 2677656 h 2677656"/>
                          <a:gd name="connsiteX23" fmla="*/ 5725190 w 8587785"/>
                          <a:gd name="connsiteY23" fmla="*/ 2677656 h 2677656"/>
                          <a:gd name="connsiteX24" fmla="*/ 5410305 w 8587785"/>
                          <a:gd name="connsiteY24" fmla="*/ 2677656 h 2677656"/>
                          <a:gd name="connsiteX25" fmla="*/ 4923663 w 8587785"/>
                          <a:gd name="connsiteY25" fmla="*/ 2677656 h 2677656"/>
                          <a:gd name="connsiteX26" fmla="*/ 4265267 w 8587785"/>
                          <a:gd name="connsiteY26" fmla="*/ 2677656 h 2677656"/>
                          <a:gd name="connsiteX27" fmla="*/ 3864503 w 8587785"/>
                          <a:gd name="connsiteY27" fmla="*/ 2677656 h 2677656"/>
                          <a:gd name="connsiteX28" fmla="*/ 3120229 w 8587785"/>
                          <a:gd name="connsiteY28" fmla="*/ 2677656 h 2677656"/>
                          <a:gd name="connsiteX29" fmla="*/ 2375954 w 8587785"/>
                          <a:gd name="connsiteY29" fmla="*/ 2677656 h 2677656"/>
                          <a:gd name="connsiteX30" fmla="*/ 1803435 w 8587785"/>
                          <a:gd name="connsiteY30" fmla="*/ 2677656 h 2677656"/>
                          <a:gd name="connsiteX31" fmla="*/ 1059160 w 8587785"/>
                          <a:gd name="connsiteY31" fmla="*/ 2677656 h 2677656"/>
                          <a:gd name="connsiteX32" fmla="*/ 486641 w 8587785"/>
                          <a:gd name="connsiteY32" fmla="*/ 2677656 h 2677656"/>
                          <a:gd name="connsiteX33" fmla="*/ 0 w 8587785"/>
                          <a:gd name="connsiteY33" fmla="*/ 2677656 h 2677656"/>
                          <a:gd name="connsiteX34" fmla="*/ 0 w 8587785"/>
                          <a:gd name="connsiteY34" fmla="*/ 2222454 h 2677656"/>
                          <a:gd name="connsiteX35" fmla="*/ 0 w 8587785"/>
                          <a:gd name="connsiteY35" fmla="*/ 1740476 h 2677656"/>
                          <a:gd name="connsiteX36" fmla="*/ 0 w 8587785"/>
                          <a:gd name="connsiteY36" fmla="*/ 1258498 h 2677656"/>
                          <a:gd name="connsiteX37" fmla="*/ 0 w 8587785"/>
                          <a:gd name="connsiteY37" fmla="*/ 749744 h 2677656"/>
                          <a:gd name="connsiteX38" fmla="*/ 0 w 8587785"/>
                          <a:gd name="connsiteY38"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587785" h="2677656" fill="none" extrusionOk="0">
                            <a:moveTo>
                              <a:pt x="0" y="0"/>
                            </a:moveTo>
                            <a:cubicBezTo>
                              <a:pt x="146742" y="-57357"/>
                              <a:pt x="429544" y="585"/>
                              <a:pt x="572519" y="0"/>
                            </a:cubicBezTo>
                            <a:cubicBezTo>
                              <a:pt x="715494" y="-585"/>
                              <a:pt x="886422" y="59226"/>
                              <a:pt x="1145038" y="0"/>
                            </a:cubicBezTo>
                            <a:cubicBezTo>
                              <a:pt x="1403654" y="-59226"/>
                              <a:pt x="1377481" y="19496"/>
                              <a:pt x="1459923" y="0"/>
                            </a:cubicBezTo>
                            <a:cubicBezTo>
                              <a:pt x="1542365" y="-19496"/>
                              <a:pt x="1896706" y="50769"/>
                              <a:pt x="2032442" y="0"/>
                            </a:cubicBezTo>
                            <a:cubicBezTo>
                              <a:pt x="2168178" y="-50769"/>
                              <a:pt x="2477930" y="35698"/>
                              <a:pt x="2776717" y="0"/>
                            </a:cubicBezTo>
                            <a:cubicBezTo>
                              <a:pt x="3075505" y="-35698"/>
                              <a:pt x="3107771" y="4875"/>
                              <a:pt x="3263358" y="0"/>
                            </a:cubicBezTo>
                            <a:cubicBezTo>
                              <a:pt x="3418945" y="-4875"/>
                              <a:pt x="3626406" y="18389"/>
                              <a:pt x="3749999" y="0"/>
                            </a:cubicBezTo>
                            <a:cubicBezTo>
                              <a:pt x="3873592" y="-18389"/>
                              <a:pt x="4121854" y="50812"/>
                              <a:pt x="4322518" y="0"/>
                            </a:cubicBezTo>
                            <a:cubicBezTo>
                              <a:pt x="4523182" y="-50812"/>
                              <a:pt x="4746621" y="74357"/>
                              <a:pt x="4980915" y="0"/>
                            </a:cubicBezTo>
                            <a:cubicBezTo>
                              <a:pt x="5215209" y="-74357"/>
                              <a:pt x="5414810" y="56397"/>
                              <a:pt x="5639312" y="0"/>
                            </a:cubicBezTo>
                            <a:cubicBezTo>
                              <a:pt x="5863814" y="-56397"/>
                              <a:pt x="5996425" y="23625"/>
                              <a:pt x="6297709" y="0"/>
                            </a:cubicBezTo>
                            <a:cubicBezTo>
                              <a:pt x="6598993" y="-23625"/>
                              <a:pt x="6738358" y="3914"/>
                              <a:pt x="7041984" y="0"/>
                            </a:cubicBezTo>
                            <a:cubicBezTo>
                              <a:pt x="7345610" y="-3914"/>
                              <a:pt x="7456607" y="22708"/>
                              <a:pt x="7614503" y="0"/>
                            </a:cubicBezTo>
                            <a:cubicBezTo>
                              <a:pt x="7772399" y="-22708"/>
                              <a:pt x="8186964" y="26186"/>
                              <a:pt x="8587785" y="0"/>
                            </a:cubicBezTo>
                            <a:cubicBezTo>
                              <a:pt x="8633640" y="167304"/>
                              <a:pt x="8549912" y="394889"/>
                              <a:pt x="8587785" y="535531"/>
                            </a:cubicBezTo>
                            <a:cubicBezTo>
                              <a:pt x="8625658" y="676173"/>
                              <a:pt x="8529682" y="1003963"/>
                              <a:pt x="8587785" y="1124616"/>
                            </a:cubicBezTo>
                            <a:cubicBezTo>
                              <a:pt x="8645888" y="1245269"/>
                              <a:pt x="8553229" y="1558089"/>
                              <a:pt x="8587785" y="1686923"/>
                            </a:cubicBezTo>
                            <a:cubicBezTo>
                              <a:pt x="8622341" y="1815757"/>
                              <a:pt x="8517746" y="2194036"/>
                              <a:pt x="8587785" y="2677656"/>
                            </a:cubicBezTo>
                            <a:cubicBezTo>
                              <a:pt x="8336240" y="2723079"/>
                              <a:pt x="8065681" y="2614206"/>
                              <a:pt x="7929388" y="2677656"/>
                            </a:cubicBezTo>
                            <a:cubicBezTo>
                              <a:pt x="7793095" y="2741106"/>
                              <a:pt x="7542833" y="2667899"/>
                              <a:pt x="7442747" y="2677656"/>
                            </a:cubicBezTo>
                            <a:cubicBezTo>
                              <a:pt x="7342661" y="2687413"/>
                              <a:pt x="7092002" y="2656207"/>
                              <a:pt x="6956106" y="2677656"/>
                            </a:cubicBezTo>
                            <a:cubicBezTo>
                              <a:pt x="6820210" y="2699105"/>
                              <a:pt x="6503982" y="2618800"/>
                              <a:pt x="6297709" y="2677656"/>
                            </a:cubicBezTo>
                            <a:cubicBezTo>
                              <a:pt x="6091436" y="2736512"/>
                              <a:pt x="5941896" y="2655267"/>
                              <a:pt x="5725190" y="2677656"/>
                            </a:cubicBezTo>
                            <a:cubicBezTo>
                              <a:pt x="5508484" y="2700045"/>
                              <a:pt x="5486016" y="2667154"/>
                              <a:pt x="5410305" y="2677656"/>
                            </a:cubicBezTo>
                            <a:cubicBezTo>
                              <a:pt x="5334594" y="2688158"/>
                              <a:pt x="5130125" y="2659254"/>
                              <a:pt x="4923663" y="2677656"/>
                            </a:cubicBezTo>
                            <a:cubicBezTo>
                              <a:pt x="4717201" y="2696058"/>
                              <a:pt x="4406528" y="2675289"/>
                              <a:pt x="4265267" y="2677656"/>
                            </a:cubicBezTo>
                            <a:cubicBezTo>
                              <a:pt x="4124006" y="2680023"/>
                              <a:pt x="4036317" y="2632801"/>
                              <a:pt x="3864503" y="2677656"/>
                            </a:cubicBezTo>
                            <a:cubicBezTo>
                              <a:pt x="3692689" y="2722511"/>
                              <a:pt x="3286496" y="2658750"/>
                              <a:pt x="3120229" y="2677656"/>
                            </a:cubicBezTo>
                            <a:cubicBezTo>
                              <a:pt x="2953962" y="2696562"/>
                              <a:pt x="2686620" y="2595702"/>
                              <a:pt x="2375954" y="2677656"/>
                            </a:cubicBezTo>
                            <a:cubicBezTo>
                              <a:pt x="2065288" y="2759610"/>
                              <a:pt x="1922498" y="2656922"/>
                              <a:pt x="1803435" y="2677656"/>
                            </a:cubicBezTo>
                            <a:cubicBezTo>
                              <a:pt x="1684372" y="2698390"/>
                              <a:pt x="1265596" y="2659332"/>
                              <a:pt x="1059160" y="2677656"/>
                            </a:cubicBezTo>
                            <a:cubicBezTo>
                              <a:pt x="852725" y="2695980"/>
                              <a:pt x="674489" y="2671476"/>
                              <a:pt x="486641" y="2677656"/>
                            </a:cubicBezTo>
                            <a:cubicBezTo>
                              <a:pt x="298793" y="2683836"/>
                              <a:pt x="153026" y="2646325"/>
                              <a:pt x="0" y="2677656"/>
                            </a:cubicBezTo>
                            <a:cubicBezTo>
                              <a:pt x="-45014" y="2461190"/>
                              <a:pt x="7228" y="2396786"/>
                              <a:pt x="0" y="2222454"/>
                            </a:cubicBezTo>
                            <a:cubicBezTo>
                              <a:pt x="-7228" y="2048122"/>
                              <a:pt x="44600" y="1862099"/>
                              <a:pt x="0" y="1740476"/>
                            </a:cubicBezTo>
                            <a:cubicBezTo>
                              <a:pt x="-44600" y="1618853"/>
                              <a:pt x="53721" y="1379054"/>
                              <a:pt x="0" y="1258498"/>
                            </a:cubicBezTo>
                            <a:cubicBezTo>
                              <a:pt x="-53721" y="1137942"/>
                              <a:pt x="24422" y="860724"/>
                              <a:pt x="0" y="749744"/>
                            </a:cubicBezTo>
                            <a:cubicBezTo>
                              <a:pt x="-24422" y="638764"/>
                              <a:pt x="87206" y="205725"/>
                              <a:pt x="0" y="0"/>
                            </a:cubicBezTo>
                            <a:close/>
                          </a:path>
                          <a:path w="8587785" h="2677656" stroke="0" extrusionOk="0">
                            <a:moveTo>
                              <a:pt x="0" y="0"/>
                            </a:moveTo>
                            <a:cubicBezTo>
                              <a:pt x="187231" y="-32812"/>
                              <a:pt x="253602" y="2964"/>
                              <a:pt x="486641" y="0"/>
                            </a:cubicBezTo>
                            <a:cubicBezTo>
                              <a:pt x="719680" y="-2964"/>
                              <a:pt x="689043" y="32537"/>
                              <a:pt x="801527" y="0"/>
                            </a:cubicBezTo>
                            <a:cubicBezTo>
                              <a:pt x="914011" y="-32537"/>
                              <a:pt x="1282728" y="88539"/>
                              <a:pt x="1545801" y="0"/>
                            </a:cubicBezTo>
                            <a:cubicBezTo>
                              <a:pt x="1808874" y="-88539"/>
                              <a:pt x="1920004" y="3177"/>
                              <a:pt x="2032442" y="0"/>
                            </a:cubicBezTo>
                            <a:cubicBezTo>
                              <a:pt x="2144880" y="-3177"/>
                              <a:pt x="2282057" y="42524"/>
                              <a:pt x="2519084" y="0"/>
                            </a:cubicBezTo>
                            <a:cubicBezTo>
                              <a:pt x="2756111" y="-42524"/>
                              <a:pt x="3111303" y="57610"/>
                              <a:pt x="3263358" y="0"/>
                            </a:cubicBezTo>
                            <a:cubicBezTo>
                              <a:pt x="3415413" y="-57610"/>
                              <a:pt x="3503317" y="23214"/>
                              <a:pt x="3664122" y="0"/>
                            </a:cubicBezTo>
                            <a:cubicBezTo>
                              <a:pt x="3824927" y="-23214"/>
                              <a:pt x="4054887" y="34760"/>
                              <a:pt x="4408396" y="0"/>
                            </a:cubicBezTo>
                            <a:cubicBezTo>
                              <a:pt x="4761905" y="-34760"/>
                              <a:pt x="4962980" y="30979"/>
                              <a:pt x="5152671" y="0"/>
                            </a:cubicBezTo>
                            <a:cubicBezTo>
                              <a:pt x="5342362" y="-30979"/>
                              <a:pt x="5489951" y="65747"/>
                              <a:pt x="5725190" y="0"/>
                            </a:cubicBezTo>
                            <a:cubicBezTo>
                              <a:pt x="5960429" y="-65747"/>
                              <a:pt x="6258314" y="65115"/>
                              <a:pt x="6469465" y="0"/>
                            </a:cubicBezTo>
                            <a:cubicBezTo>
                              <a:pt x="6680617" y="-65115"/>
                              <a:pt x="6766047" y="33882"/>
                              <a:pt x="6956106" y="0"/>
                            </a:cubicBezTo>
                            <a:cubicBezTo>
                              <a:pt x="7146165" y="-33882"/>
                              <a:pt x="7292521" y="17038"/>
                              <a:pt x="7442747" y="0"/>
                            </a:cubicBezTo>
                            <a:cubicBezTo>
                              <a:pt x="7592973" y="-17038"/>
                              <a:pt x="7918601" y="49220"/>
                              <a:pt x="8101144" y="0"/>
                            </a:cubicBezTo>
                            <a:cubicBezTo>
                              <a:pt x="8283687" y="-49220"/>
                              <a:pt x="8388837" y="44031"/>
                              <a:pt x="8587785" y="0"/>
                            </a:cubicBezTo>
                            <a:cubicBezTo>
                              <a:pt x="8628323" y="280570"/>
                              <a:pt x="8528548" y="363449"/>
                              <a:pt x="8587785" y="589084"/>
                            </a:cubicBezTo>
                            <a:cubicBezTo>
                              <a:pt x="8647022" y="814719"/>
                              <a:pt x="8553251" y="963128"/>
                              <a:pt x="8587785" y="1151392"/>
                            </a:cubicBezTo>
                            <a:cubicBezTo>
                              <a:pt x="8622319" y="1339656"/>
                              <a:pt x="8569537" y="1434327"/>
                              <a:pt x="8587785" y="1713700"/>
                            </a:cubicBezTo>
                            <a:cubicBezTo>
                              <a:pt x="8606033" y="1993073"/>
                              <a:pt x="8485766" y="2227303"/>
                              <a:pt x="8587785" y="2677656"/>
                            </a:cubicBezTo>
                            <a:cubicBezTo>
                              <a:pt x="8450510" y="2693928"/>
                              <a:pt x="8419216" y="2659761"/>
                              <a:pt x="8272900" y="2677656"/>
                            </a:cubicBezTo>
                            <a:cubicBezTo>
                              <a:pt x="8126585" y="2695551"/>
                              <a:pt x="7791784" y="2608627"/>
                              <a:pt x="7528625" y="2677656"/>
                            </a:cubicBezTo>
                            <a:cubicBezTo>
                              <a:pt x="7265467" y="2746685"/>
                              <a:pt x="7141929" y="2648947"/>
                              <a:pt x="6956106" y="2677656"/>
                            </a:cubicBezTo>
                            <a:cubicBezTo>
                              <a:pt x="6770283" y="2706365"/>
                              <a:pt x="6711035" y="2658654"/>
                              <a:pt x="6555343" y="2677656"/>
                            </a:cubicBezTo>
                            <a:cubicBezTo>
                              <a:pt x="6399651" y="2696658"/>
                              <a:pt x="6154211" y="2640123"/>
                              <a:pt x="5982824" y="2677656"/>
                            </a:cubicBezTo>
                            <a:cubicBezTo>
                              <a:pt x="5811437" y="2715189"/>
                              <a:pt x="5758806" y="2671163"/>
                              <a:pt x="5667938" y="2677656"/>
                            </a:cubicBezTo>
                            <a:cubicBezTo>
                              <a:pt x="5577070" y="2684149"/>
                              <a:pt x="5506881" y="2656100"/>
                              <a:pt x="5353053" y="2677656"/>
                            </a:cubicBezTo>
                            <a:cubicBezTo>
                              <a:pt x="5199226" y="2699212"/>
                              <a:pt x="4995047" y="2648000"/>
                              <a:pt x="4780534" y="2677656"/>
                            </a:cubicBezTo>
                            <a:cubicBezTo>
                              <a:pt x="4566021" y="2707312"/>
                              <a:pt x="4479227" y="2667291"/>
                              <a:pt x="4379770" y="2677656"/>
                            </a:cubicBezTo>
                            <a:cubicBezTo>
                              <a:pt x="4280313" y="2688021"/>
                              <a:pt x="4029949" y="2605872"/>
                              <a:pt x="3721374" y="2677656"/>
                            </a:cubicBezTo>
                            <a:cubicBezTo>
                              <a:pt x="3412799" y="2749440"/>
                              <a:pt x="3499930" y="2649019"/>
                              <a:pt x="3320610" y="2677656"/>
                            </a:cubicBezTo>
                            <a:cubicBezTo>
                              <a:pt x="3141290" y="2706293"/>
                              <a:pt x="2929398" y="2650456"/>
                              <a:pt x="2662213" y="2677656"/>
                            </a:cubicBezTo>
                            <a:cubicBezTo>
                              <a:pt x="2395028" y="2704856"/>
                              <a:pt x="2492337" y="2665255"/>
                              <a:pt x="2347328" y="2677656"/>
                            </a:cubicBezTo>
                            <a:cubicBezTo>
                              <a:pt x="2202320" y="2690057"/>
                              <a:pt x="1956923" y="2660621"/>
                              <a:pt x="1688931" y="2677656"/>
                            </a:cubicBezTo>
                            <a:cubicBezTo>
                              <a:pt x="1420939" y="2694691"/>
                              <a:pt x="1444383" y="2648035"/>
                              <a:pt x="1288168" y="2677656"/>
                            </a:cubicBezTo>
                            <a:cubicBezTo>
                              <a:pt x="1131953" y="2707277"/>
                              <a:pt x="1120446" y="2645928"/>
                              <a:pt x="973282" y="2677656"/>
                            </a:cubicBezTo>
                            <a:cubicBezTo>
                              <a:pt x="826118" y="2709384"/>
                              <a:pt x="666513" y="2648943"/>
                              <a:pt x="572519" y="2677656"/>
                            </a:cubicBezTo>
                            <a:cubicBezTo>
                              <a:pt x="478525" y="2706369"/>
                              <a:pt x="165977" y="2646241"/>
                              <a:pt x="0" y="2677656"/>
                            </a:cubicBezTo>
                            <a:cubicBezTo>
                              <a:pt x="-21479" y="2566736"/>
                              <a:pt x="12938" y="2310598"/>
                              <a:pt x="0" y="2195678"/>
                            </a:cubicBezTo>
                            <a:cubicBezTo>
                              <a:pt x="-12938" y="2080758"/>
                              <a:pt x="22047" y="1877943"/>
                              <a:pt x="0" y="1740476"/>
                            </a:cubicBezTo>
                            <a:cubicBezTo>
                              <a:pt x="-22047" y="1603009"/>
                              <a:pt x="19768" y="1487150"/>
                              <a:pt x="0" y="1285275"/>
                            </a:cubicBezTo>
                            <a:cubicBezTo>
                              <a:pt x="-19768" y="1083400"/>
                              <a:pt x="6390" y="857080"/>
                              <a:pt x="0" y="722967"/>
                            </a:cubicBezTo>
                            <a:cubicBezTo>
                              <a:pt x="-6390" y="588854"/>
                              <a:pt x="5013" y="191032"/>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C849AF-2E92-1421-AC68-E7968585B0A7}"/>
                  </a:ext>
                </a:extLst>
              </p:cNvPr>
              <p:cNvSpPr txBox="1"/>
              <p:nvPr/>
            </p:nvSpPr>
            <p:spPr>
              <a:xfrm>
                <a:off x="1656522" y="4481772"/>
                <a:ext cx="12834730" cy="3650358"/>
              </a:xfrm>
              <a:custGeom>
                <a:avLst/>
                <a:gdLst>
                  <a:gd name="connsiteX0" fmla="*/ 0 w 12834730"/>
                  <a:gd name="connsiteY0" fmla="*/ 0 h 3650358"/>
                  <a:gd name="connsiteX1" fmla="*/ 455050 w 12834730"/>
                  <a:gd name="connsiteY1" fmla="*/ 0 h 3650358"/>
                  <a:gd name="connsiteX2" fmla="*/ 1295141 w 12834730"/>
                  <a:gd name="connsiteY2" fmla="*/ 0 h 3650358"/>
                  <a:gd name="connsiteX3" fmla="*/ 2135232 w 12834730"/>
                  <a:gd name="connsiteY3" fmla="*/ 0 h 3650358"/>
                  <a:gd name="connsiteX4" fmla="*/ 2846976 w 12834730"/>
                  <a:gd name="connsiteY4" fmla="*/ 0 h 3650358"/>
                  <a:gd name="connsiteX5" fmla="*/ 3302026 w 12834730"/>
                  <a:gd name="connsiteY5" fmla="*/ 0 h 3650358"/>
                  <a:gd name="connsiteX6" fmla="*/ 3500381 w 12834730"/>
                  <a:gd name="connsiteY6" fmla="*/ 0 h 3650358"/>
                  <a:gd name="connsiteX7" fmla="*/ 3955430 w 12834730"/>
                  <a:gd name="connsiteY7" fmla="*/ 0 h 3650358"/>
                  <a:gd name="connsiteX8" fmla="*/ 4667175 w 12834730"/>
                  <a:gd name="connsiteY8" fmla="*/ 0 h 3650358"/>
                  <a:gd name="connsiteX9" fmla="*/ 5507266 w 12834730"/>
                  <a:gd name="connsiteY9" fmla="*/ 0 h 3650358"/>
                  <a:gd name="connsiteX10" fmla="*/ 5705621 w 12834730"/>
                  <a:gd name="connsiteY10" fmla="*/ 0 h 3650358"/>
                  <a:gd name="connsiteX11" fmla="*/ 5903976 w 12834730"/>
                  <a:gd name="connsiteY11" fmla="*/ 0 h 3650358"/>
                  <a:gd name="connsiteX12" fmla="*/ 6744067 w 12834730"/>
                  <a:gd name="connsiteY12" fmla="*/ 0 h 3650358"/>
                  <a:gd name="connsiteX13" fmla="*/ 6942422 w 12834730"/>
                  <a:gd name="connsiteY13" fmla="*/ 0 h 3650358"/>
                  <a:gd name="connsiteX14" fmla="*/ 7525819 w 12834730"/>
                  <a:gd name="connsiteY14" fmla="*/ 0 h 3650358"/>
                  <a:gd name="connsiteX15" fmla="*/ 7852521 w 12834730"/>
                  <a:gd name="connsiteY15" fmla="*/ 0 h 3650358"/>
                  <a:gd name="connsiteX16" fmla="*/ 8179223 w 12834730"/>
                  <a:gd name="connsiteY16" fmla="*/ 0 h 3650358"/>
                  <a:gd name="connsiteX17" fmla="*/ 8505926 w 12834730"/>
                  <a:gd name="connsiteY17" fmla="*/ 0 h 3650358"/>
                  <a:gd name="connsiteX18" fmla="*/ 8832628 w 12834730"/>
                  <a:gd name="connsiteY18" fmla="*/ 0 h 3650358"/>
                  <a:gd name="connsiteX19" fmla="*/ 9287677 w 12834730"/>
                  <a:gd name="connsiteY19" fmla="*/ 0 h 3650358"/>
                  <a:gd name="connsiteX20" fmla="*/ 9614380 w 12834730"/>
                  <a:gd name="connsiteY20" fmla="*/ 0 h 3650358"/>
                  <a:gd name="connsiteX21" fmla="*/ 10069429 w 12834730"/>
                  <a:gd name="connsiteY21" fmla="*/ 0 h 3650358"/>
                  <a:gd name="connsiteX22" fmla="*/ 10781173 w 12834730"/>
                  <a:gd name="connsiteY22" fmla="*/ 0 h 3650358"/>
                  <a:gd name="connsiteX23" fmla="*/ 11107875 w 12834730"/>
                  <a:gd name="connsiteY23" fmla="*/ 0 h 3650358"/>
                  <a:gd name="connsiteX24" fmla="*/ 11306230 w 12834730"/>
                  <a:gd name="connsiteY24" fmla="*/ 0 h 3650358"/>
                  <a:gd name="connsiteX25" fmla="*/ 12146322 w 12834730"/>
                  <a:gd name="connsiteY25" fmla="*/ 0 h 3650358"/>
                  <a:gd name="connsiteX26" fmla="*/ 12834730 w 12834730"/>
                  <a:gd name="connsiteY26" fmla="*/ 0 h 3650358"/>
                  <a:gd name="connsiteX27" fmla="*/ 12834730 w 12834730"/>
                  <a:gd name="connsiteY27" fmla="*/ 521480 h 3650358"/>
                  <a:gd name="connsiteX28" fmla="*/ 12834730 w 12834730"/>
                  <a:gd name="connsiteY28" fmla="*/ 969952 h 3650358"/>
                  <a:gd name="connsiteX29" fmla="*/ 12834730 w 12834730"/>
                  <a:gd name="connsiteY29" fmla="*/ 1491432 h 3650358"/>
                  <a:gd name="connsiteX30" fmla="*/ 12834730 w 12834730"/>
                  <a:gd name="connsiteY30" fmla="*/ 2049415 h 3650358"/>
                  <a:gd name="connsiteX31" fmla="*/ 12834730 w 12834730"/>
                  <a:gd name="connsiteY31" fmla="*/ 2534391 h 3650358"/>
                  <a:gd name="connsiteX32" fmla="*/ 12834730 w 12834730"/>
                  <a:gd name="connsiteY32" fmla="*/ 2982864 h 3650358"/>
                  <a:gd name="connsiteX33" fmla="*/ 12834730 w 12834730"/>
                  <a:gd name="connsiteY33" fmla="*/ 3650358 h 3650358"/>
                  <a:gd name="connsiteX34" fmla="*/ 12122986 w 12834730"/>
                  <a:gd name="connsiteY34" fmla="*/ 3650358 h 3650358"/>
                  <a:gd name="connsiteX35" fmla="*/ 11796284 w 12834730"/>
                  <a:gd name="connsiteY35" fmla="*/ 3650358 h 3650358"/>
                  <a:gd name="connsiteX36" fmla="*/ 11469581 w 12834730"/>
                  <a:gd name="connsiteY36" fmla="*/ 3650358 h 3650358"/>
                  <a:gd name="connsiteX37" fmla="*/ 10629490 w 12834730"/>
                  <a:gd name="connsiteY37" fmla="*/ 3650358 h 3650358"/>
                  <a:gd name="connsiteX38" fmla="*/ 9789399 w 12834730"/>
                  <a:gd name="connsiteY38" fmla="*/ 3650358 h 3650358"/>
                  <a:gd name="connsiteX39" fmla="*/ 9206002 w 12834730"/>
                  <a:gd name="connsiteY39" fmla="*/ 3650358 h 3650358"/>
                  <a:gd name="connsiteX40" fmla="*/ 9007647 w 12834730"/>
                  <a:gd name="connsiteY40" fmla="*/ 3650358 h 3650358"/>
                  <a:gd name="connsiteX41" fmla="*/ 8809292 w 12834730"/>
                  <a:gd name="connsiteY41" fmla="*/ 3650358 h 3650358"/>
                  <a:gd name="connsiteX42" fmla="*/ 7969201 w 12834730"/>
                  <a:gd name="connsiteY42" fmla="*/ 3650358 h 3650358"/>
                  <a:gd name="connsiteX43" fmla="*/ 7514151 w 12834730"/>
                  <a:gd name="connsiteY43" fmla="*/ 3650358 h 3650358"/>
                  <a:gd name="connsiteX44" fmla="*/ 6674060 w 12834730"/>
                  <a:gd name="connsiteY44" fmla="*/ 3650358 h 3650358"/>
                  <a:gd name="connsiteX45" fmla="*/ 6090663 w 12834730"/>
                  <a:gd name="connsiteY45" fmla="*/ 3650358 h 3650358"/>
                  <a:gd name="connsiteX46" fmla="*/ 5892308 w 12834730"/>
                  <a:gd name="connsiteY46" fmla="*/ 3650358 h 3650358"/>
                  <a:gd name="connsiteX47" fmla="*/ 5565606 w 12834730"/>
                  <a:gd name="connsiteY47" fmla="*/ 3650358 h 3650358"/>
                  <a:gd name="connsiteX48" fmla="*/ 5110556 w 12834730"/>
                  <a:gd name="connsiteY48" fmla="*/ 3650358 h 3650358"/>
                  <a:gd name="connsiteX49" fmla="*/ 4398812 w 12834730"/>
                  <a:gd name="connsiteY49" fmla="*/ 3650358 h 3650358"/>
                  <a:gd name="connsiteX50" fmla="*/ 3687068 w 12834730"/>
                  <a:gd name="connsiteY50" fmla="*/ 3650358 h 3650358"/>
                  <a:gd name="connsiteX51" fmla="*/ 3103671 w 12834730"/>
                  <a:gd name="connsiteY51" fmla="*/ 3650358 h 3650358"/>
                  <a:gd name="connsiteX52" fmla="*/ 2648622 w 12834730"/>
                  <a:gd name="connsiteY52" fmla="*/ 3650358 h 3650358"/>
                  <a:gd name="connsiteX53" fmla="*/ 1808530 w 12834730"/>
                  <a:gd name="connsiteY53" fmla="*/ 3650358 h 3650358"/>
                  <a:gd name="connsiteX54" fmla="*/ 1225133 w 12834730"/>
                  <a:gd name="connsiteY54" fmla="*/ 3650358 h 3650358"/>
                  <a:gd name="connsiteX55" fmla="*/ 898431 w 12834730"/>
                  <a:gd name="connsiteY55" fmla="*/ 3650358 h 3650358"/>
                  <a:gd name="connsiteX56" fmla="*/ 571729 w 12834730"/>
                  <a:gd name="connsiteY56" fmla="*/ 3650358 h 3650358"/>
                  <a:gd name="connsiteX57" fmla="*/ 0 w 12834730"/>
                  <a:gd name="connsiteY57" fmla="*/ 3650358 h 3650358"/>
                  <a:gd name="connsiteX58" fmla="*/ 0 w 12834730"/>
                  <a:gd name="connsiteY58" fmla="*/ 3128878 h 3650358"/>
                  <a:gd name="connsiteX59" fmla="*/ 0 w 12834730"/>
                  <a:gd name="connsiteY59" fmla="*/ 2643902 h 3650358"/>
                  <a:gd name="connsiteX60" fmla="*/ 0 w 12834730"/>
                  <a:gd name="connsiteY60" fmla="*/ 2195430 h 3650358"/>
                  <a:gd name="connsiteX61" fmla="*/ 0 w 12834730"/>
                  <a:gd name="connsiteY61" fmla="*/ 1637446 h 3650358"/>
                  <a:gd name="connsiteX62" fmla="*/ 0 w 12834730"/>
                  <a:gd name="connsiteY62" fmla="*/ 1079463 h 3650358"/>
                  <a:gd name="connsiteX63" fmla="*/ 0 w 12834730"/>
                  <a:gd name="connsiteY63" fmla="*/ 521480 h 3650358"/>
                  <a:gd name="connsiteX64" fmla="*/ 0 w 12834730"/>
                  <a:gd name="connsiteY64" fmla="*/ 0 h 36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834730" h="3650358" fill="none" extrusionOk="0">
                    <a:moveTo>
                      <a:pt x="0" y="0"/>
                    </a:moveTo>
                    <a:cubicBezTo>
                      <a:pt x="187101" y="-33231"/>
                      <a:pt x="300681" y="36064"/>
                      <a:pt x="455050" y="0"/>
                    </a:cubicBezTo>
                    <a:cubicBezTo>
                      <a:pt x="609419" y="-36064"/>
                      <a:pt x="1116647" y="57747"/>
                      <a:pt x="1295141" y="0"/>
                    </a:cubicBezTo>
                    <a:cubicBezTo>
                      <a:pt x="1473635" y="-57747"/>
                      <a:pt x="1816855" y="86487"/>
                      <a:pt x="2135232" y="0"/>
                    </a:cubicBezTo>
                    <a:cubicBezTo>
                      <a:pt x="2453609" y="-86487"/>
                      <a:pt x="2529496" y="64609"/>
                      <a:pt x="2846976" y="0"/>
                    </a:cubicBezTo>
                    <a:cubicBezTo>
                      <a:pt x="3164456" y="-64609"/>
                      <a:pt x="3147629" y="25225"/>
                      <a:pt x="3302026" y="0"/>
                    </a:cubicBezTo>
                    <a:cubicBezTo>
                      <a:pt x="3456423" y="-25225"/>
                      <a:pt x="3438874" y="8750"/>
                      <a:pt x="3500381" y="0"/>
                    </a:cubicBezTo>
                    <a:cubicBezTo>
                      <a:pt x="3561888" y="-8750"/>
                      <a:pt x="3741651" y="46794"/>
                      <a:pt x="3955430" y="0"/>
                    </a:cubicBezTo>
                    <a:cubicBezTo>
                      <a:pt x="4169209" y="-46794"/>
                      <a:pt x="4487023" y="36933"/>
                      <a:pt x="4667175" y="0"/>
                    </a:cubicBezTo>
                    <a:cubicBezTo>
                      <a:pt x="4847328" y="-36933"/>
                      <a:pt x="5113054" y="29528"/>
                      <a:pt x="5507266" y="0"/>
                    </a:cubicBezTo>
                    <a:cubicBezTo>
                      <a:pt x="5901478" y="-29528"/>
                      <a:pt x="5644451" y="9508"/>
                      <a:pt x="5705621" y="0"/>
                    </a:cubicBezTo>
                    <a:cubicBezTo>
                      <a:pt x="5766792" y="-9508"/>
                      <a:pt x="5834415" y="11401"/>
                      <a:pt x="5903976" y="0"/>
                    </a:cubicBezTo>
                    <a:cubicBezTo>
                      <a:pt x="5973538" y="-11401"/>
                      <a:pt x="6489379" y="22215"/>
                      <a:pt x="6744067" y="0"/>
                    </a:cubicBezTo>
                    <a:cubicBezTo>
                      <a:pt x="6998755" y="-22215"/>
                      <a:pt x="6891244" y="22863"/>
                      <a:pt x="6942422" y="0"/>
                    </a:cubicBezTo>
                    <a:cubicBezTo>
                      <a:pt x="6993601" y="-22863"/>
                      <a:pt x="7280606" y="54753"/>
                      <a:pt x="7525819" y="0"/>
                    </a:cubicBezTo>
                    <a:cubicBezTo>
                      <a:pt x="7771032" y="-54753"/>
                      <a:pt x="7775496" y="9262"/>
                      <a:pt x="7852521" y="0"/>
                    </a:cubicBezTo>
                    <a:cubicBezTo>
                      <a:pt x="7929546" y="-9262"/>
                      <a:pt x="8037895" y="21868"/>
                      <a:pt x="8179223" y="0"/>
                    </a:cubicBezTo>
                    <a:cubicBezTo>
                      <a:pt x="8320551" y="-21868"/>
                      <a:pt x="8376804" y="37983"/>
                      <a:pt x="8505926" y="0"/>
                    </a:cubicBezTo>
                    <a:cubicBezTo>
                      <a:pt x="8635048" y="-37983"/>
                      <a:pt x="8748679" y="12253"/>
                      <a:pt x="8832628" y="0"/>
                    </a:cubicBezTo>
                    <a:cubicBezTo>
                      <a:pt x="8916577" y="-12253"/>
                      <a:pt x="9181327" y="39388"/>
                      <a:pt x="9287677" y="0"/>
                    </a:cubicBezTo>
                    <a:cubicBezTo>
                      <a:pt x="9394027" y="-39388"/>
                      <a:pt x="9528982" y="31443"/>
                      <a:pt x="9614380" y="0"/>
                    </a:cubicBezTo>
                    <a:cubicBezTo>
                      <a:pt x="9699778" y="-31443"/>
                      <a:pt x="9887998" y="40985"/>
                      <a:pt x="10069429" y="0"/>
                    </a:cubicBezTo>
                    <a:cubicBezTo>
                      <a:pt x="10250860" y="-40985"/>
                      <a:pt x="10511577" y="65744"/>
                      <a:pt x="10781173" y="0"/>
                    </a:cubicBezTo>
                    <a:cubicBezTo>
                      <a:pt x="11050769" y="-65744"/>
                      <a:pt x="10979711" y="15420"/>
                      <a:pt x="11107875" y="0"/>
                    </a:cubicBezTo>
                    <a:cubicBezTo>
                      <a:pt x="11236039" y="-15420"/>
                      <a:pt x="11212703" y="12906"/>
                      <a:pt x="11306230" y="0"/>
                    </a:cubicBezTo>
                    <a:cubicBezTo>
                      <a:pt x="11399757" y="-12906"/>
                      <a:pt x="11757743" y="1836"/>
                      <a:pt x="12146322" y="0"/>
                    </a:cubicBezTo>
                    <a:cubicBezTo>
                      <a:pt x="12534901" y="-1836"/>
                      <a:pt x="12606756" y="76233"/>
                      <a:pt x="12834730" y="0"/>
                    </a:cubicBezTo>
                    <a:cubicBezTo>
                      <a:pt x="12866231" y="222844"/>
                      <a:pt x="12802371" y="278292"/>
                      <a:pt x="12834730" y="521480"/>
                    </a:cubicBezTo>
                    <a:cubicBezTo>
                      <a:pt x="12867089" y="764668"/>
                      <a:pt x="12803540" y="761784"/>
                      <a:pt x="12834730" y="969952"/>
                    </a:cubicBezTo>
                    <a:cubicBezTo>
                      <a:pt x="12865920" y="1178120"/>
                      <a:pt x="12785944" y="1234715"/>
                      <a:pt x="12834730" y="1491432"/>
                    </a:cubicBezTo>
                    <a:cubicBezTo>
                      <a:pt x="12883516" y="1748149"/>
                      <a:pt x="12784754" y="1914895"/>
                      <a:pt x="12834730" y="2049415"/>
                    </a:cubicBezTo>
                    <a:cubicBezTo>
                      <a:pt x="12884706" y="2183935"/>
                      <a:pt x="12831618" y="2325872"/>
                      <a:pt x="12834730" y="2534391"/>
                    </a:cubicBezTo>
                    <a:cubicBezTo>
                      <a:pt x="12837842" y="2742910"/>
                      <a:pt x="12791485" y="2762283"/>
                      <a:pt x="12834730" y="2982864"/>
                    </a:cubicBezTo>
                    <a:cubicBezTo>
                      <a:pt x="12877975" y="3203445"/>
                      <a:pt x="12822305" y="3499161"/>
                      <a:pt x="12834730" y="3650358"/>
                    </a:cubicBezTo>
                    <a:cubicBezTo>
                      <a:pt x="12674186" y="3720385"/>
                      <a:pt x="12306758" y="3633591"/>
                      <a:pt x="12122986" y="3650358"/>
                    </a:cubicBezTo>
                    <a:cubicBezTo>
                      <a:pt x="11939214" y="3667125"/>
                      <a:pt x="11869049" y="3620234"/>
                      <a:pt x="11796284" y="3650358"/>
                    </a:cubicBezTo>
                    <a:cubicBezTo>
                      <a:pt x="11723519" y="3680482"/>
                      <a:pt x="11566425" y="3617988"/>
                      <a:pt x="11469581" y="3650358"/>
                    </a:cubicBezTo>
                    <a:cubicBezTo>
                      <a:pt x="11372737" y="3682728"/>
                      <a:pt x="10823900" y="3642534"/>
                      <a:pt x="10629490" y="3650358"/>
                    </a:cubicBezTo>
                    <a:cubicBezTo>
                      <a:pt x="10435080" y="3658182"/>
                      <a:pt x="10005614" y="3591774"/>
                      <a:pt x="9789399" y="3650358"/>
                    </a:cubicBezTo>
                    <a:cubicBezTo>
                      <a:pt x="9573184" y="3708942"/>
                      <a:pt x="9409714" y="3595695"/>
                      <a:pt x="9206002" y="3650358"/>
                    </a:cubicBezTo>
                    <a:cubicBezTo>
                      <a:pt x="9002290" y="3705021"/>
                      <a:pt x="9048327" y="3648133"/>
                      <a:pt x="9007647" y="3650358"/>
                    </a:cubicBezTo>
                    <a:cubicBezTo>
                      <a:pt x="8966968" y="3652583"/>
                      <a:pt x="8862653" y="3646237"/>
                      <a:pt x="8809292" y="3650358"/>
                    </a:cubicBezTo>
                    <a:cubicBezTo>
                      <a:pt x="8755932" y="3654479"/>
                      <a:pt x="8218591" y="3643113"/>
                      <a:pt x="7969201" y="3650358"/>
                    </a:cubicBezTo>
                    <a:cubicBezTo>
                      <a:pt x="7719811" y="3657603"/>
                      <a:pt x="7682944" y="3618471"/>
                      <a:pt x="7514151" y="3650358"/>
                    </a:cubicBezTo>
                    <a:cubicBezTo>
                      <a:pt x="7345358" y="3682245"/>
                      <a:pt x="6998873" y="3645478"/>
                      <a:pt x="6674060" y="3650358"/>
                    </a:cubicBezTo>
                    <a:cubicBezTo>
                      <a:pt x="6349247" y="3655238"/>
                      <a:pt x="6308327" y="3581559"/>
                      <a:pt x="6090663" y="3650358"/>
                    </a:cubicBezTo>
                    <a:cubicBezTo>
                      <a:pt x="5872999" y="3719157"/>
                      <a:pt x="5935706" y="3646236"/>
                      <a:pt x="5892308" y="3650358"/>
                    </a:cubicBezTo>
                    <a:cubicBezTo>
                      <a:pt x="5848910" y="3654480"/>
                      <a:pt x="5645743" y="3634886"/>
                      <a:pt x="5565606" y="3650358"/>
                    </a:cubicBezTo>
                    <a:cubicBezTo>
                      <a:pt x="5485469" y="3665830"/>
                      <a:pt x="5289240" y="3649758"/>
                      <a:pt x="5110556" y="3650358"/>
                    </a:cubicBezTo>
                    <a:cubicBezTo>
                      <a:pt x="4931872" y="3650958"/>
                      <a:pt x="4753021" y="3606902"/>
                      <a:pt x="4398812" y="3650358"/>
                    </a:cubicBezTo>
                    <a:cubicBezTo>
                      <a:pt x="4044603" y="3693814"/>
                      <a:pt x="3910097" y="3583308"/>
                      <a:pt x="3687068" y="3650358"/>
                    </a:cubicBezTo>
                    <a:cubicBezTo>
                      <a:pt x="3464039" y="3717408"/>
                      <a:pt x="3256712" y="3605454"/>
                      <a:pt x="3103671" y="3650358"/>
                    </a:cubicBezTo>
                    <a:cubicBezTo>
                      <a:pt x="2950630" y="3695262"/>
                      <a:pt x="2875864" y="3640431"/>
                      <a:pt x="2648622" y="3650358"/>
                    </a:cubicBezTo>
                    <a:cubicBezTo>
                      <a:pt x="2421380" y="3660285"/>
                      <a:pt x="2092312" y="3648748"/>
                      <a:pt x="1808530" y="3650358"/>
                    </a:cubicBezTo>
                    <a:cubicBezTo>
                      <a:pt x="1524748" y="3651968"/>
                      <a:pt x="1482407" y="3625002"/>
                      <a:pt x="1225133" y="3650358"/>
                    </a:cubicBezTo>
                    <a:cubicBezTo>
                      <a:pt x="967859" y="3675714"/>
                      <a:pt x="964026" y="3635174"/>
                      <a:pt x="898431" y="3650358"/>
                    </a:cubicBezTo>
                    <a:cubicBezTo>
                      <a:pt x="832836" y="3665542"/>
                      <a:pt x="709758" y="3644588"/>
                      <a:pt x="571729" y="3650358"/>
                    </a:cubicBezTo>
                    <a:cubicBezTo>
                      <a:pt x="433700" y="3656128"/>
                      <a:pt x="249549" y="3588009"/>
                      <a:pt x="0" y="3650358"/>
                    </a:cubicBezTo>
                    <a:cubicBezTo>
                      <a:pt x="-12196" y="3531284"/>
                      <a:pt x="33482" y="3368617"/>
                      <a:pt x="0" y="3128878"/>
                    </a:cubicBezTo>
                    <a:cubicBezTo>
                      <a:pt x="-33482" y="2889139"/>
                      <a:pt x="29282" y="2814752"/>
                      <a:pt x="0" y="2643902"/>
                    </a:cubicBezTo>
                    <a:cubicBezTo>
                      <a:pt x="-29282" y="2473052"/>
                      <a:pt x="47389" y="2310038"/>
                      <a:pt x="0" y="2195430"/>
                    </a:cubicBezTo>
                    <a:cubicBezTo>
                      <a:pt x="-47389" y="2080822"/>
                      <a:pt x="62010" y="1904427"/>
                      <a:pt x="0" y="1637446"/>
                    </a:cubicBezTo>
                    <a:cubicBezTo>
                      <a:pt x="-62010" y="1370465"/>
                      <a:pt x="63765" y="1272914"/>
                      <a:pt x="0" y="1079463"/>
                    </a:cubicBezTo>
                    <a:cubicBezTo>
                      <a:pt x="-63765" y="886012"/>
                      <a:pt x="60401" y="726913"/>
                      <a:pt x="0" y="521480"/>
                    </a:cubicBezTo>
                    <a:cubicBezTo>
                      <a:pt x="-60401" y="316047"/>
                      <a:pt x="25853" y="139281"/>
                      <a:pt x="0" y="0"/>
                    </a:cubicBezTo>
                    <a:close/>
                  </a:path>
                  <a:path w="12834730" h="3650358" stroke="0" extrusionOk="0">
                    <a:moveTo>
                      <a:pt x="0" y="0"/>
                    </a:moveTo>
                    <a:cubicBezTo>
                      <a:pt x="219931" y="-25111"/>
                      <a:pt x="312873" y="25679"/>
                      <a:pt x="455050" y="0"/>
                    </a:cubicBezTo>
                    <a:cubicBezTo>
                      <a:pt x="597227" y="-25679"/>
                      <a:pt x="584989" y="20266"/>
                      <a:pt x="653404" y="0"/>
                    </a:cubicBezTo>
                    <a:cubicBezTo>
                      <a:pt x="721819" y="-20266"/>
                      <a:pt x="1219162" y="47838"/>
                      <a:pt x="1493496" y="0"/>
                    </a:cubicBezTo>
                    <a:cubicBezTo>
                      <a:pt x="1767830" y="-47838"/>
                      <a:pt x="1804920" y="41666"/>
                      <a:pt x="1948545" y="0"/>
                    </a:cubicBezTo>
                    <a:cubicBezTo>
                      <a:pt x="2092170" y="-41666"/>
                      <a:pt x="2277394" y="23995"/>
                      <a:pt x="2403595" y="0"/>
                    </a:cubicBezTo>
                    <a:cubicBezTo>
                      <a:pt x="2529796" y="-23995"/>
                      <a:pt x="3019980" y="6074"/>
                      <a:pt x="3243686" y="0"/>
                    </a:cubicBezTo>
                    <a:cubicBezTo>
                      <a:pt x="3467392" y="-6074"/>
                      <a:pt x="3484452" y="23340"/>
                      <a:pt x="3570389" y="0"/>
                    </a:cubicBezTo>
                    <a:cubicBezTo>
                      <a:pt x="3656326" y="-23340"/>
                      <a:pt x="4055742" y="79002"/>
                      <a:pt x="4410480" y="0"/>
                    </a:cubicBezTo>
                    <a:cubicBezTo>
                      <a:pt x="4765218" y="-79002"/>
                      <a:pt x="5040373" y="96240"/>
                      <a:pt x="5250571" y="0"/>
                    </a:cubicBezTo>
                    <a:cubicBezTo>
                      <a:pt x="5460769" y="-96240"/>
                      <a:pt x="5572697" y="22755"/>
                      <a:pt x="5833968" y="0"/>
                    </a:cubicBezTo>
                    <a:cubicBezTo>
                      <a:pt x="6095239" y="-22755"/>
                      <a:pt x="6450383" y="85723"/>
                      <a:pt x="6674060" y="0"/>
                    </a:cubicBezTo>
                    <a:cubicBezTo>
                      <a:pt x="6897737" y="-85723"/>
                      <a:pt x="6944432" y="39061"/>
                      <a:pt x="7129109" y="0"/>
                    </a:cubicBezTo>
                    <a:cubicBezTo>
                      <a:pt x="7313786" y="-39061"/>
                      <a:pt x="7387956" y="4998"/>
                      <a:pt x="7584159" y="0"/>
                    </a:cubicBezTo>
                    <a:cubicBezTo>
                      <a:pt x="7780362" y="-4998"/>
                      <a:pt x="7980444" y="19162"/>
                      <a:pt x="8295903" y="0"/>
                    </a:cubicBezTo>
                    <a:cubicBezTo>
                      <a:pt x="8611362" y="-19162"/>
                      <a:pt x="8645862" y="28686"/>
                      <a:pt x="8750952" y="0"/>
                    </a:cubicBezTo>
                    <a:cubicBezTo>
                      <a:pt x="8856042" y="-28686"/>
                      <a:pt x="9288334" y="24600"/>
                      <a:pt x="9591044" y="0"/>
                    </a:cubicBezTo>
                    <a:cubicBezTo>
                      <a:pt x="9893754" y="-24600"/>
                      <a:pt x="10134886" y="98039"/>
                      <a:pt x="10431135" y="0"/>
                    </a:cubicBezTo>
                    <a:cubicBezTo>
                      <a:pt x="10727384" y="-98039"/>
                      <a:pt x="10736172" y="28452"/>
                      <a:pt x="11014532" y="0"/>
                    </a:cubicBezTo>
                    <a:cubicBezTo>
                      <a:pt x="11292892" y="-28452"/>
                      <a:pt x="11376755" y="28757"/>
                      <a:pt x="11469581" y="0"/>
                    </a:cubicBezTo>
                    <a:cubicBezTo>
                      <a:pt x="11562407" y="-28757"/>
                      <a:pt x="11595118" y="21409"/>
                      <a:pt x="11667936" y="0"/>
                    </a:cubicBezTo>
                    <a:cubicBezTo>
                      <a:pt x="11740755" y="-21409"/>
                      <a:pt x="11879457" y="3042"/>
                      <a:pt x="11994639" y="0"/>
                    </a:cubicBezTo>
                    <a:cubicBezTo>
                      <a:pt x="12109821" y="-3042"/>
                      <a:pt x="12159923" y="6101"/>
                      <a:pt x="12321341" y="0"/>
                    </a:cubicBezTo>
                    <a:cubicBezTo>
                      <a:pt x="12482759" y="-6101"/>
                      <a:pt x="12720083" y="56534"/>
                      <a:pt x="12834730" y="0"/>
                    </a:cubicBezTo>
                    <a:cubicBezTo>
                      <a:pt x="12869647" y="271601"/>
                      <a:pt x="12792752" y="436945"/>
                      <a:pt x="12834730" y="594487"/>
                    </a:cubicBezTo>
                    <a:cubicBezTo>
                      <a:pt x="12876708" y="752029"/>
                      <a:pt x="12807941" y="888505"/>
                      <a:pt x="12834730" y="1152470"/>
                    </a:cubicBezTo>
                    <a:cubicBezTo>
                      <a:pt x="12861519" y="1416435"/>
                      <a:pt x="12793097" y="1529429"/>
                      <a:pt x="12834730" y="1673950"/>
                    </a:cubicBezTo>
                    <a:cubicBezTo>
                      <a:pt x="12876363" y="1818471"/>
                      <a:pt x="12794069" y="2067290"/>
                      <a:pt x="12834730" y="2195430"/>
                    </a:cubicBezTo>
                    <a:cubicBezTo>
                      <a:pt x="12875391" y="2323570"/>
                      <a:pt x="12825349" y="2523507"/>
                      <a:pt x="12834730" y="2789916"/>
                    </a:cubicBezTo>
                    <a:cubicBezTo>
                      <a:pt x="12844111" y="3056325"/>
                      <a:pt x="12833275" y="3368622"/>
                      <a:pt x="12834730" y="3650358"/>
                    </a:cubicBezTo>
                    <a:cubicBezTo>
                      <a:pt x="12780374" y="3665179"/>
                      <a:pt x="12712879" y="3627686"/>
                      <a:pt x="12636375" y="3650358"/>
                    </a:cubicBezTo>
                    <a:cubicBezTo>
                      <a:pt x="12559871" y="3673030"/>
                      <a:pt x="12147845" y="3612976"/>
                      <a:pt x="11924631" y="3650358"/>
                    </a:cubicBezTo>
                    <a:cubicBezTo>
                      <a:pt x="11701417" y="3687740"/>
                      <a:pt x="11766823" y="3632553"/>
                      <a:pt x="11726276" y="3650358"/>
                    </a:cubicBezTo>
                    <a:cubicBezTo>
                      <a:pt x="11685730" y="3668163"/>
                      <a:pt x="11298144" y="3613082"/>
                      <a:pt x="11014532" y="3650358"/>
                    </a:cubicBezTo>
                    <a:cubicBezTo>
                      <a:pt x="10730920" y="3687634"/>
                      <a:pt x="10782151" y="3648736"/>
                      <a:pt x="10687830" y="3650358"/>
                    </a:cubicBezTo>
                    <a:cubicBezTo>
                      <a:pt x="10593509" y="3651980"/>
                      <a:pt x="10556506" y="3639098"/>
                      <a:pt x="10489475" y="3650358"/>
                    </a:cubicBezTo>
                    <a:cubicBezTo>
                      <a:pt x="10422444" y="3661618"/>
                      <a:pt x="10313373" y="3629744"/>
                      <a:pt x="10162773" y="3650358"/>
                    </a:cubicBezTo>
                    <a:cubicBezTo>
                      <a:pt x="10012173" y="3670972"/>
                      <a:pt x="9729588" y="3627204"/>
                      <a:pt x="9451028" y="3650358"/>
                    </a:cubicBezTo>
                    <a:cubicBezTo>
                      <a:pt x="9172468" y="3673512"/>
                      <a:pt x="9253013" y="3645388"/>
                      <a:pt x="9124326" y="3650358"/>
                    </a:cubicBezTo>
                    <a:cubicBezTo>
                      <a:pt x="8995639" y="3655328"/>
                      <a:pt x="8991529" y="3639006"/>
                      <a:pt x="8925971" y="3650358"/>
                    </a:cubicBezTo>
                    <a:cubicBezTo>
                      <a:pt x="8860413" y="3661710"/>
                      <a:pt x="8759422" y="3630195"/>
                      <a:pt x="8599269" y="3650358"/>
                    </a:cubicBezTo>
                    <a:cubicBezTo>
                      <a:pt x="8439116" y="3670521"/>
                      <a:pt x="8338115" y="3639248"/>
                      <a:pt x="8144220" y="3650358"/>
                    </a:cubicBezTo>
                    <a:cubicBezTo>
                      <a:pt x="7950325" y="3661468"/>
                      <a:pt x="7835031" y="3639277"/>
                      <a:pt x="7560823" y="3650358"/>
                    </a:cubicBezTo>
                    <a:cubicBezTo>
                      <a:pt x="7286615" y="3661439"/>
                      <a:pt x="7336416" y="3624729"/>
                      <a:pt x="7234121" y="3650358"/>
                    </a:cubicBezTo>
                    <a:cubicBezTo>
                      <a:pt x="7131826" y="3675987"/>
                      <a:pt x="6613828" y="3627848"/>
                      <a:pt x="6394029" y="3650358"/>
                    </a:cubicBezTo>
                    <a:cubicBezTo>
                      <a:pt x="6174230" y="3672868"/>
                      <a:pt x="6013704" y="3644746"/>
                      <a:pt x="5810632" y="3650358"/>
                    </a:cubicBezTo>
                    <a:cubicBezTo>
                      <a:pt x="5607560" y="3655970"/>
                      <a:pt x="5304880" y="3618895"/>
                      <a:pt x="4970541" y="3650358"/>
                    </a:cubicBezTo>
                    <a:cubicBezTo>
                      <a:pt x="4636202" y="3681821"/>
                      <a:pt x="4594531" y="3599570"/>
                      <a:pt x="4258797" y="3650358"/>
                    </a:cubicBezTo>
                    <a:cubicBezTo>
                      <a:pt x="3923063" y="3701146"/>
                      <a:pt x="3926513" y="3642201"/>
                      <a:pt x="3803747" y="3650358"/>
                    </a:cubicBezTo>
                    <a:cubicBezTo>
                      <a:pt x="3680981" y="3658515"/>
                      <a:pt x="3276328" y="3606958"/>
                      <a:pt x="3092003" y="3650358"/>
                    </a:cubicBezTo>
                    <a:cubicBezTo>
                      <a:pt x="2907678" y="3693758"/>
                      <a:pt x="2904591" y="3618689"/>
                      <a:pt x="2765301" y="3650358"/>
                    </a:cubicBezTo>
                    <a:cubicBezTo>
                      <a:pt x="2626011" y="3682027"/>
                      <a:pt x="2429246" y="3621844"/>
                      <a:pt x="2181904" y="3650358"/>
                    </a:cubicBezTo>
                    <a:cubicBezTo>
                      <a:pt x="1934562" y="3678872"/>
                      <a:pt x="2057796" y="3636977"/>
                      <a:pt x="1983549" y="3650358"/>
                    </a:cubicBezTo>
                    <a:cubicBezTo>
                      <a:pt x="1909302" y="3663739"/>
                      <a:pt x="1323458" y="3609295"/>
                      <a:pt x="1143458" y="3650358"/>
                    </a:cubicBezTo>
                    <a:cubicBezTo>
                      <a:pt x="963458" y="3691421"/>
                      <a:pt x="769241" y="3590236"/>
                      <a:pt x="560061" y="3650358"/>
                    </a:cubicBezTo>
                    <a:cubicBezTo>
                      <a:pt x="350881" y="3710480"/>
                      <a:pt x="273983" y="3590358"/>
                      <a:pt x="0" y="3650358"/>
                    </a:cubicBezTo>
                    <a:cubicBezTo>
                      <a:pt x="-14262" y="3476687"/>
                      <a:pt x="11639" y="3350553"/>
                      <a:pt x="0" y="3165382"/>
                    </a:cubicBezTo>
                    <a:cubicBezTo>
                      <a:pt x="-11639" y="2980211"/>
                      <a:pt x="50463" y="2810794"/>
                      <a:pt x="0" y="2716909"/>
                    </a:cubicBezTo>
                    <a:cubicBezTo>
                      <a:pt x="-50463" y="2623024"/>
                      <a:pt x="56673" y="2320038"/>
                      <a:pt x="0" y="2122422"/>
                    </a:cubicBezTo>
                    <a:cubicBezTo>
                      <a:pt x="-56673" y="1924806"/>
                      <a:pt x="31070" y="1815528"/>
                      <a:pt x="0" y="1600943"/>
                    </a:cubicBezTo>
                    <a:cubicBezTo>
                      <a:pt x="-31070" y="1386358"/>
                      <a:pt x="6791" y="1394388"/>
                      <a:pt x="0" y="1188974"/>
                    </a:cubicBezTo>
                    <a:cubicBezTo>
                      <a:pt x="-6791" y="983560"/>
                      <a:pt x="48050" y="848881"/>
                      <a:pt x="0" y="667494"/>
                    </a:cubicBezTo>
                    <a:cubicBezTo>
                      <a:pt x="-48050" y="486107"/>
                      <a:pt x="61179" y="269337"/>
                      <a:pt x="0" y="0"/>
                    </a:cubicBezTo>
                    <a:close/>
                  </a:path>
                </a:pathLst>
              </a:custGeom>
              <a:solidFill>
                <a:schemeClr val="accent5">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just"/>
                <a:r>
                  <a:rPr lang="en-US" sz="2800" dirty="0"/>
                  <a:t>For Three events (A, B, C):</a:t>
                </a:r>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e>
                    </m:d>
                  </m:oMath>
                </a14:m>
                <a:r>
                  <a:rPr lang="en-US" sz="2800" dirty="0"/>
                  <a:t>; </a:t>
                </a: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𝐶</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𝑁𝑜𝑛𝑒</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𝑒𝑣𝑒𝑛𝑡𝑠</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e>
                    </m:d>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𝐸𝑥𝑎𝑐𝑡𝑙𝑦</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b="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𝐴𝑡</m:t>
                        </m:r>
                        <m:r>
                          <a:rPr lang="en-US" sz="2800" b="0" i="1" smtClean="0">
                            <a:latin typeface="Cambria Math" panose="02040503050406030204" pitchFamily="18" charset="0"/>
                          </a:rPr>
                          <m:t> </m:t>
                        </m:r>
                        <m:r>
                          <a:rPr lang="en-US" sz="2800" b="0" i="1" smtClean="0">
                            <a:latin typeface="Cambria Math" panose="02040503050406030204" pitchFamily="18" charset="0"/>
                          </a:rPr>
                          <m:t>𝑚𝑜𝑠𝑡</m:t>
                        </m:r>
                        <m:r>
                          <a:rPr lang="en-US" sz="2800" b="0" i="1" smtClean="0">
                            <a:latin typeface="Cambria Math" panose="02040503050406030204" pitchFamily="18" charset="0"/>
                          </a:rPr>
                          <m:t> </m:t>
                        </m:r>
                        <m:r>
                          <a:rPr lang="en-US" sz="2800" b="0" i="1" smtClean="0">
                            <a:latin typeface="Cambria Math" panose="02040503050406030204" pitchFamily="18" charset="0"/>
                          </a:rPr>
                          <m:t>𝑜𝑛𝑒</m:t>
                        </m:r>
                      </m:e>
                    </m:d>
                    <m:r>
                      <a:rPr lang="en-US" sz="2800" b="0" i="1" smtClean="0">
                        <a:latin typeface="Cambria Math" panose="02040503050406030204" pitchFamily="18" charset="0"/>
                      </a:rPr>
                      <m:t>=1−</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𝐵</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𝐶</m:t>
                            </m:r>
                          </m:e>
                        </m:d>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𝐶</m:t>
                            </m:r>
                          </m:e>
                          <m:sup>
                            <m:r>
                              <a:rPr lang="en-US" sz="2800" b="0" i="1" smtClean="0">
                                <a:latin typeface="Cambria Math" panose="02040503050406030204" pitchFamily="18" charset="0"/>
                              </a:rPr>
                              <m:t>′</m:t>
                            </m:r>
                          </m:sup>
                        </m:sSup>
                      </m:e>
                    </m:d>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𝐵</m:t>
                    </m:r>
                    <m:r>
                      <a:rPr lang="en-US" sz="2800" i="1">
                        <a:latin typeface="Cambria Math" panose="02040503050406030204" pitchFamily="18" charset="0"/>
                      </a:rPr>
                      <m:t>∩</m:t>
                    </m:r>
                    <m:r>
                      <a:rPr lang="en-US" sz="2800" i="1">
                        <a:latin typeface="Cambria Math" panose="02040503050406030204" pitchFamily="18" charset="0"/>
                      </a:rPr>
                      <m:t>𝐶</m:t>
                    </m:r>
                    <m:r>
                      <a:rPr lang="en-US" sz="2800" i="1">
                        <a:latin typeface="Cambria Math" panose="02040503050406030204" pitchFamily="18" charset="0"/>
                      </a:rPr>
                      <m:t>)</m:t>
                    </m:r>
                  </m:oMath>
                </a14:m>
                <a:endParaRPr lang="en-US" sz="2800" dirty="0"/>
              </a:p>
              <a:p>
                <a:pPr marL="571500" indent="-5715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𝑂𝑛𝑙𝑦</m:t>
                        </m:r>
                        <m:r>
                          <a:rPr lang="en-US" sz="2800" b="0" i="1" smtClean="0">
                            <a:latin typeface="Cambria Math" panose="02040503050406030204" pitchFamily="18" charset="0"/>
                          </a:rPr>
                          <m:t> </m:t>
                        </m:r>
                        <m:r>
                          <a:rPr lang="en-US" sz="2800" b="0" i="1" smtClean="0">
                            <a:latin typeface="Cambria Math" panose="02040503050406030204" pitchFamily="18" charset="0"/>
                          </a:rPr>
                          <m:t>𝐴</m:t>
                        </m:r>
                        <m:r>
                          <a:rPr lang="en-US" sz="2800" b="0" i="1" smtClean="0">
                            <a:latin typeface="Cambria Math" panose="02040503050406030204" pitchFamily="18" charset="0"/>
                          </a:rPr>
                          <m:t> </m:t>
                        </m:r>
                        <m:r>
                          <a:rPr lang="en-US" sz="2800" b="0" i="1" smtClean="0">
                            <a:latin typeface="Cambria Math" panose="02040503050406030204" pitchFamily="18" charset="0"/>
                          </a:rPr>
                          <m:t>𝑎𝑛𝑑</m:t>
                        </m:r>
                        <m:r>
                          <a:rPr lang="en-US" sz="2800" b="0" i="1" smtClean="0">
                            <a:latin typeface="Cambria Math" panose="02040503050406030204" pitchFamily="18" charset="0"/>
                          </a:rPr>
                          <m:t> </m:t>
                        </m:r>
                        <m:r>
                          <a:rPr lang="en-US" sz="2800" b="0" i="1" smtClean="0">
                            <a:latin typeface="Cambria Math" panose="02040503050406030204" pitchFamily="18" charset="0"/>
                          </a:rPr>
                          <m:t>𝐶</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𝑛𝑜𝑡</m:t>
                            </m:r>
                            <m:r>
                              <a:rPr lang="en-US" sz="2800" b="0" i="1" smtClean="0">
                                <a:latin typeface="Cambria Math" panose="02040503050406030204" pitchFamily="18" charset="0"/>
                              </a:rPr>
                              <m:t> </m:t>
                            </m:r>
                            <m:r>
                              <a:rPr lang="en-US" sz="2800" b="0" i="1" smtClean="0">
                                <a:latin typeface="Cambria Math" panose="02040503050406030204" pitchFamily="18" charset="0"/>
                              </a:rPr>
                              <m:t>𝐵</m:t>
                            </m:r>
                          </m:e>
                        </m:d>
                      </m:e>
                    </m:d>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𝐵</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𝑂𝑛𝑙𝑦</m:t>
                        </m:r>
                        <m:r>
                          <a:rPr lang="en-US" sz="2800" b="0" i="1" dirty="0" smtClean="0">
                            <a:latin typeface="Cambria Math" panose="02040503050406030204" pitchFamily="18" charset="0"/>
                          </a:rPr>
                          <m:t> </m:t>
                        </m:r>
                        <m:r>
                          <a:rPr lang="en-US" sz="2800" b="0" i="1" dirty="0" smtClean="0">
                            <a:latin typeface="Cambria Math" panose="02040503050406030204" pitchFamily="18" charset="0"/>
                          </a:rPr>
                          <m:t>𝐵</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𝑎𝑛𝑑</m:t>
                        </m:r>
                        <m:r>
                          <a:rPr lang="en-US" sz="2800" b="0" i="1" dirty="0" smtClean="0">
                            <a:latin typeface="Cambria Math" panose="02040503050406030204" pitchFamily="18" charset="0"/>
                          </a:rPr>
                          <m:t> </m:t>
                        </m:r>
                        <m:r>
                          <a:rPr lang="en-US" sz="2800" b="0" i="1" dirty="0" smtClean="0">
                            <a:latin typeface="Cambria Math" panose="02040503050406030204" pitchFamily="18" charset="0"/>
                          </a:rPr>
                          <m:t>𝐶</m:t>
                        </m:r>
                        <m:r>
                          <a:rPr lang="en-US" sz="2800" b="0" i="1" dirty="0" smtClean="0">
                            <a:latin typeface="Cambria Math" panose="02040503050406030204" pitchFamily="18" charset="0"/>
                          </a:rPr>
                          <m:t> </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𝑛𝑜𝑡</m:t>
                            </m:r>
                            <m:r>
                              <a:rPr lang="en-US" sz="2800" b="0" i="1" dirty="0" smtClean="0">
                                <a:latin typeface="Cambria Math" panose="02040503050406030204" pitchFamily="18" charset="0"/>
                              </a:rPr>
                              <m:t> </m:t>
                            </m:r>
                            <m:r>
                              <a:rPr lang="en-US" sz="2800" b="0" i="1" dirty="0" smtClean="0">
                                <a:latin typeface="Cambria Math" panose="02040503050406030204" pitchFamily="18" charset="0"/>
                              </a:rPr>
                              <m:t>𝐴</m:t>
                            </m:r>
                          </m:e>
                        </m:d>
                      </m:e>
                    </m:d>
                    <m:r>
                      <a:rPr lang="en-US" sz="2800" b="0" i="1" dirty="0" smtClean="0">
                        <a:latin typeface="Cambria Math" panose="02040503050406030204" pitchFamily="18" charset="0"/>
                      </a:rPr>
                      <m:t>=???</m:t>
                    </m:r>
                  </m:oMath>
                </a14:m>
                <a:endParaRPr lang="en-US" sz="2800" dirty="0"/>
              </a:p>
            </p:txBody>
          </p:sp>
        </mc:Choice>
        <mc:Fallback xmlns="">
          <p:sp>
            <p:nvSpPr>
              <p:cNvPr id="5" name="TextBox 4">
                <a:extLst>
                  <a:ext uri="{FF2B5EF4-FFF2-40B4-BE49-F238E27FC236}">
                    <a16:creationId xmlns:a16="http://schemas.microsoft.com/office/drawing/2014/main" id="{59C849AF-2E92-1421-AC68-E7968585B0A7}"/>
                  </a:ext>
                </a:extLst>
              </p:cNvPr>
              <p:cNvSpPr txBox="1">
                <a:spLocks noRot="1" noChangeAspect="1" noMove="1" noResize="1" noEditPoints="1" noAdjustHandles="1" noChangeArrowheads="1" noChangeShapeType="1" noTextEdit="1"/>
              </p:cNvSpPr>
              <p:nvPr/>
            </p:nvSpPr>
            <p:spPr>
              <a:xfrm>
                <a:off x="1656522" y="4481772"/>
                <a:ext cx="12834730" cy="3650358"/>
              </a:xfrm>
              <a:prstGeom prst="rect">
                <a:avLst/>
              </a:prstGeom>
              <a:blipFill>
                <a:blip r:embed="rId3"/>
                <a:stretch>
                  <a:fillRect l="-757" t="-327" b="-1797"/>
                </a:stretch>
              </a:blipFill>
              <a:ln>
                <a:solidFill>
                  <a:schemeClr val="tx1"/>
                </a:solidFill>
                <a:extLst>
                  <a:ext uri="{C807C97D-BFC1-408E-A445-0C87EB9F89A2}">
                    <ask:lineSketchStyleProps xmlns:ask="http://schemas.microsoft.com/office/drawing/2018/sketchyshapes" sd="1219033472">
                      <a:custGeom>
                        <a:avLst/>
                        <a:gdLst>
                          <a:gd name="connsiteX0" fmla="*/ 0 w 12834730"/>
                          <a:gd name="connsiteY0" fmla="*/ 0 h 3650358"/>
                          <a:gd name="connsiteX1" fmla="*/ 455050 w 12834730"/>
                          <a:gd name="connsiteY1" fmla="*/ 0 h 3650358"/>
                          <a:gd name="connsiteX2" fmla="*/ 1295141 w 12834730"/>
                          <a:gd name="connsiteY2" fmla="*/ 0 h 3650358"/>
                          <a:gd name="connsiteX3" fmla="*/ 2135232 w 12834730"/>
                          <a:gd name="connsiteY3" fmla="*/ 0 h 3650358"/>
                          <a:gd name="connsiteX4" fmla="*/ 2846976 w 12834730"/>
                          <a:gd name="connsiteY4" fmla="*/ 0 h 3650358"/>
                          <a:gd name="connsiteX5" fmla="*/ 3302026 w 12834730"/>
                          <a:gd name="connsiteY5" fmla="*/ 0 h 3650358"/>
                          <a:gd name="connsiteX6" fmla="*/ 3500381 w 12834730"/>
                          <a:gd name="connsiteY6" fmla="*/ 0 h 3650358"/>
                          <a:gd name="connsiteX7" fmla="*/ 3955430 w 12834730"/>
                          <a:gd name="connsiteY7" fmla="*/ 0 h 3650358"/>
                          <a:gd name="connsiteX8" fmla="*/ 4667175 w 12834730"/>
                          <a:gd name="connsiteY8" fmla="*/ 0 h 3650358"/>
                          <a:gd name="connsiteX9" fmla="*/ 5507266 w 12834730"/>
                          <a:gd name="connsiteY9" fmla="*/ 0 h 3650358"/>
                          <a:gd name="connsiteX10" fmla="*/ 5705621 w 12834730"/>
                          <a:gd name="connsiteY10" fmla="*/ 0 h 3650358"/>
                          <a:gd name="connsiteX11" fmla="*/ 5903976 w 12834730"/>
                          <a:gd name="connsiteY11" fmla="*/ 0 h 3650358"/>
                          <a:gd name="connsiteX12" fmla="*/ 6744067 w 12834730"/>
                          <a:gd name="connsiteY12" fmla="*/ 0 h 3650358"/>
                          <a:gd name="connsiteX13" fmla="*/ 6942422 w 12834730"/>
                          <a:gd name="connsiteY13" fmla="*/ 0 h 3650358"/>
                          <a:gd name="connsiteX14" fmla="*/ 7525819 w 12834730"/>
                          <a:gd name="connsiteY14" fmla="*/ 0 h 3650358"/>
                          <a:gd name="connsiteX15" fmla="*/ 7852521 w 12834730"/>
                          <a:gd name="connsiteY15" fmla="*/ 0 h 3650358"/>
                          <a:gd name="connsiteX16" fmla="*/ 8179223 w 12834730"/>
                          <a:gd name="connsiteY16" fmla="*/ 0 h 3650358"/>
                          <a:gd name="connsiteX17" fmla="*/ 8505926 w 12834730"/>
                          <a:gd name="connsiteY17" fmla="*/ 0 h 3650358"/>
                          <a:gd name="connsiteX18" fmla="*/ 8832628 w 12834730"/>
                          <a:gd name="connsiteY18" fmla="*/ 0 h 3650358"/>
                          <a:gd name="connsiteX19" fmla="*/ 9287677 w 12834730"/>
                          <a:gd name="connsiteY19" fmla="*/ 0 h 3650358"/>
                          <a:gd name="connsiteX20" fmla="*/ 9614380 w 12834730"/>
                          <a:gd name="connsiteY20" fmla="*/ 0 h 3650358"/>
                          <a:gd name="connsiteX21" fmla="*/ 10069429 w 12834730"/>
                          <a:gd name="connsiteY21" fmla="*/ 0 h 3650358"/>
                          <a:gd name="connsiteX22" fmla="*/ 10781173 w 12834730"/>
                          <a:gd name="connsiteY22" fmla="*/ 0 h 3650358"/>
                          <a:gd name="connsiteX23" fmla="*/ 11107875 w 12834730"/>
                          <a:gd name="connsiteY23" fmla="*/ 0 h 3650358"/>
                          <a:gd name="connsiteX24" fmla="*/ 11306230 w 12834730"/>
                          <a:gd name="connsiteY24" fmla="*/ 0 h 3650358"/>
                          <a:gd name="connsiteX25" fmla="*/ 12146322 w 12834730"/>
                          <a:gd name="connsiteY25" fmla="*/ 0 h 3650358"/>
                          <a:gd name="connsiteX26" fmla="*/ 12834730 w 12834730"/>
                          <a:gd name="connsiteY26" fmla="*/ 0 h 3650358"/>
                          <a:gd name="connsiteX27" fmla="*/ 12834730 w 12834730"/>
                          <a:gd name="connsiteY27" fmla="*/ 521480 h 3650358"/>
                          <a:gd name="connsiteX28" fmla="*/ 12834730 w 12834730"/>
                          <a:gd name="connsiteY28" fmla="*/ 969952 h 3650358"/>
                          <a:gd name="connsiteX29" fmla="*/ 12834730 w 12834730"/>
                          <a:gd name="connsiteY29" fmla="*/ 1491432 h 3650358"/>
                          <a:gd name="connsiteX30" fmla="*/ 12834730 w 12834730"/>
                          <a:gd name="connsiteY30" fmla="*/ 2049415 h 3650358"/>
                          <a:gd name="connsiteX31" fmla="*/ 12834730 w 12834730"/>
                          <a:gd name="connsiteY31" fmla="*/ 2534391 h 3650358"/>
                          <a:gd name="connsiteX32" fmla="*/ 12834730 w 12834730"/>
                          <a:gd name="connsiteY32" fmla="*/ 2982864 h 3650358"/>
                          <a:gd name="connsiteX33" fmla="*/ 12834730 w 12834730"/>
                          <a:gd name="connsiteY33" fmla="*/ 3650358 h 3650358"/>
                          <a:gd name="connsiteX34" fmla="*/ 12122986 w 12834730"/>
                          <a:gd name="connsiteY34" fmla="*/ 3650358 h 3650358"/>
                          <a:gd name="connsiteX35" fmla="*/ 11796284 w 12834730"/>
                          <a:gd name="connsiteY35" fmla="*/ 3650358 h 3650358"/>
                          <a:gd name="connsiteX36" fmla="*/ 11469581 w 12834730"/>
                          <a:gd name="connsiteY36" fmla="*/ 3650358 h 3650358"/>
                          <a:gd name="connsiteX37" fmla="*/ 10629490 w 12834730"/>
                          <a:gd name="connsiteY37" fmla="*/ 3650358 h 3650358"/>
                          <a:gd name="connsiteX38" fmla="*/ 9789399 w 12834730"/>
                          <a:gd name="connsiteY38" fmla="*/ 3650358 h 3650358"/>
                          <a:gd name="connsiteX39" fmla="*/ 9206002 w 12834730"/>
                          <a:gd name="connsiteY39" fmla="*/ 3650358 h 3650358"/>
                          <a:gd name="connsiteX40" fmla="*/ 9007647 w 12834730"/>
                          <a:gd name="connsiteY40" fmla="*/ 3650358 h 3650358"/>
                          <a:gd name="connsiteX41" fmla="*/ 8809292 w 12834730"/>
                          <a:gd name="connsiteY41" fmla="*/ 3650358 h 3650358"/>
                          <a:gd name="connsiteX42" fmla="*/ 7969201 w 12834730"/>
                          <a:gd name="connsiteY42" fmla="*/ 3650358 h 3650358"/>
                          <a:gd name="connsiteX43" fmla="*/ 7514151 w 12834730"/>
                          <a:gd name="connsiteY43" fmla="*/ 3650358 h 3650358"/>
                          <a:gd name="connsiteX44" fmla="*/ 6674060 w 12834730"/>
                          <a:gd name="connsiteY44" fmla="*/ 3650358 h 3650358"/>
                          <a:gd name="connsiteX45" fmla="*/ 6090663 w 12834730"/>
                          <a:gd name="connsiteY45" fmla="*/ 3650358 h 3650358"/>
                          <a:gd name="connsiteX46" fmla="*/ 5892308 w 12834730"/>
                          <a:gd name="connsiteY46" fmla="*/ 3650358 h 3650358"/>
                          <a:gd name="connsiteX47" fmla="*/ 5565606 w 12834730"/>
                          <a:gd name="connsiteY47" fmla="*/ 3650358 h 3650358"/>
                          <a:gd name="connsiteX48" fmla="*/ 5110556 w 12834730"/>
                          <a:gd name="connsiteY48" fmla="*/ 3650358 h 3650358"/>
                          <a:gd name="connsiteX49" fmla="*/ 4398812 w 12834730"/>
                          <a:gd name="connsiteY49" fmla="*/ 3650358 h 3650358"/>
                          <a:gd name="connsiteX50" fmla="*/ 3687068 w 12834730"/>
                          <a:gd name="connsiteY50" fmla="*/ 3650358 h 3650358"/>
                          <a:gd name="connsiteX51" fmla="*/ 3103671 w 12834730"/>
                          <a:gd name="connsiteY51" fmla="*/ 3650358 h 3650358"/>
                          <a:gd name="connsiteX52" fmla="*/ 2648622 w 12834730"/>
                          <a:gd name="connsiteY52" fmla="*/ 3650358 h 3650358"/>
                          <a:gd name="connsiteX53" fmla="*/ 1808530 w 12834730"/>
                          <a:gd name="connsiteY53" fmla="*/ 3650358 h 3650358"/>
                          <a:gd name="connsiteX54" fmla="*/ 1225133 w 12834730"/>
                          <a:gd name="connsiteY54" fmla="*/ 3650358 h 3650358"/>
                          <a:gd name="connsiteX55" fmla="*/ 898431 w 12834730"/>
                          <a:gd name="connsiteY55" fmla="*/ 3650358 h 3650358"/>
                          <a:gd name="connsiteX56" fmla="*/ 571729 w 12834730"/>
                          <a:gd name="connsiteY56" fmla="*/ 3650358 h 3650358"/>
                          <a:gd name="connsiteX57" fmla="*/ 0 w 12834730"/>
                          <a:gd name="connsiteY57" fmla="*/ 3650358 h 3650358"/>
                          <a:gd name="connsiteX58" fmla="*/ 0 w 12834730"/>
                          <a:gd name="connsiteY58" fmla="*/ 3128878 h 3650358"/>
                          <a:gd name="connsiteX59" fmla="*/ 0 w 12834730"/>
                          <a:gd name="connsiteY59" fmla="*/ 2643902 h 3650358"/>
                          <a:gd name="connsiteX60" fmla="*/ 0 w 12834730"/>
                          <a:gd name="connsiteY60" fmla="*/ 2195430 h 3650358"/>
                          <a:gd name="connsiteX61" fmla="*/ 0 w 12834730"/>
                          <a:gd name="connsiteY61" fmla="*/ 1637446 h 3650358"/>
                          <a:gd name="connsiteX62" fmla="*/ 0 w 12834730"/>
                          <a:gd name="connsiteY62" fmla="*/ 1079463 h 3650358"/>
                          <a:gd name="connsiteX63" fmla="*/ 0 w 12834730"/>
                          <a:gd name="connsiteY63" fmla="*/ 521480 h 3650358"/>
                          <a:gd name="connsiteX64" fmla="*/ 0 w 12834730"/>
                          <a:gd name="connsiteY64" fmla="*/ 0 h 36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834730" h="3650358" fill="none" extrusionOk="0">
                            <a:moveTo>
                              <a:pt x="0" y="0"/>
                            </a:moveTo>
                            <a:cubicBezTo>
                              <a:pt x="187101" y="-33231"/>
                              <a:pt x="300681" y="36064"/>
                              <a:pt x="455050" y="0"/>
                            </a:cubicBezTo>
                            <a:cubicBezTo>
                              <a:pt x="609419" y="-36064"/>
                              <a:pt x="1116647" y="57747"/>
                              <a:pt x="1295141" y="0"/>
                            </a:cubicBezTo>
                            <a:cubicBezTo>
                              <a:pt x="1473635" y="-57747"/>
                              <a:pt x="1816855" y="86487"/>
                              <a:pt x="2135232" y="0"/>
                            </a:cubicBezTo>
                            <a:cubicBezTo>
                              <a:pt x="2453609" y="-86487"/>
                              <a:pt x="2529496" y="64609"/>
                              <a:pt x="2846976" y="0"/>
                            </a:cubicBezTo>
                            <a:cubicBezTo>
                              <a:pt x="3164456" y="-64609"/>
                              <a:pt x="3147629" y="25225"/>
                              <a:pt x="3302026" y="0"/>
                            </a:cubicBezTo>
                            <a:cubicBezTo>
                              <a:pt x="3456423" y="-25225"/>
                              <a:pt x="3438874" y="8750"/>
                              <a:pt x="3500381" y="0"/>
                            </a:cubicBezTo>
                            <a:cubicBezTo>
                              <a:pt x="3561888" y="-8750"/>
                              <a:pt x="3741651" y="46794"/>
                              <a:pt x="3955430" y="0"/>
                            </a:cubicBezTo>
                            <a:cubicBezTo>
                              <a:pt x="4169209" y="-46794"/>
                              <a:pt x="4487023" y="36933"/>
                              <a:pt x="4667175" y="0"/>
                            </a:cubicBezTo>
                            <a:cubicBezTo>
                              <a:pt x="4847328" y="-36933"/>
                              <a:pt x="5113054" y="29528"/>
                              <a:pt x="5507266" y="0"/>
                            </a:cubicBezTo>
                            <a:cubicBezTo>
                              <a:pt x="5901478" y="-29528"/>
                              <a:pt x="5644451" y="9508"/>
                              <a:pt x="5705621" y="0"/>
                            </a:cubicBezTo>
                            <a:cubicBezTo>
                              <a:pt x="5766792" y="-9508"/>
                              <a:pt x="5834415" y="11401"/>
                              <a:pt x="5903976" y="0"/>
                            </a:cubicBezTo>
                            <a:cubicBezTo>
                              <a:pt x="5973538" y="-11401"/>
                              <a:pt x="6489379" y="22215"/>
                              <a:pt x="6744067" y="0"/>
                            </a:cubicBezTo>
                            <a:cubicBezTo>
                              <a:pt x="6998755" y="-22215"/>
                              <a:pt x="6891244" y="22863"/>
                              <a:pt x="6942422" y="0"/>
                            </a:cubicBezTo>
                            <a:cubicBezTo>
                              <a:pt x="6993601" y="-22863"/>
                              <a:pt x="7280606" y="54753"/>
                              <a:pt x="7525819" y="0"/>
                            </a:cubicBezTo>
                            <a:cubicBezTo>
                              <a:pt x="7771032" y="-54753"/>
                              <a:pt x="7775496" y="9262"/>
                              <a:pt x="7852521" y="0"/>
                            </a:cubicBezTo>
                            <a:cubicBezTo>
                              <a:pt x="7929546" y="-9262"/>
                              <a:pt x="8037895" y="21868"/>
                              <a:pt x="8179223" y="0"/>
                            </a:cubicBezTo>
                            <a:cubicBezTo>
                              <a:pt x="8320551" y="-21868"/>
                              <a:pt x="8376804" y="37983"/>
                              <a:pt x="8505926" y="0"/>
                            </a:cubicBezTo>
                            <a:cubicBezTo>
                              <a:pt x="8635048" y="-37983"/>
                              <a:pt x="8748679" y="12253"/>
                              <a:pt x="8832628" y="0"/>
                            </a:cubicBezTo>
                            <a:cubicBezTo>
                              <a:pt x="8916577" y="-12253"/>
                              <a:pt x="9181327" y="39388"/>
                              <a:pt x="9287677" y="0"/>
                            </a:cubicBezTo>
                            <a:cubicBezTo>
                              <a:pt x="9394027" y="-39388"/>
                              <a:pt x="9528982" y="31443"/>
                              <a:pt x="9614380" y="0"/>
                            </a:cubicBezTo>
                            <a:cubicBezTo>
                              <a:pt x="9699778" y="-31443"/>
                              <a:pt x="9887998" y="40985"/>
                              <a:pt x="10069429" y="0"/>
                            </a:cubicBezTo>
                            <a:cubicBezTo>
                              <a:pt x="10250860" y="-40985"/>
                              <a:pt x="10511577" y="65744"/>
                              <a:pt x="10781173" y="0"/>
                            </a:cubicBezTo>
                            <a:cubicBezTo>
                              <a:pt x="11050769" y="-65744"/>
                              <a:pt x="10979711" y="15420"/>
                              <a:pt x="11107875" y="0"/>
                            </a:cubicBezTo>
                            <a:cubicBezTo>
                              <a:pt x="11236039" y="-15420"/>
                              <a:pt x="11212703" y="12906"/>
                              <a:pt x="11306230" y="0"/>
                            </a:cubicBezTo>
                            <a:cubicBezTo>
                              <a:pt x="11399757" y="-12906"/>
                              <a:pt x="11757743" y="1836"/>
                              <a:pt x="12146322" y="0"/>
                            </a:cubicBezTo>
                            <a:cubicBezTo>
                              <a:pt x="12534901" y="-1836"/>
                              <a:pt x="12606756" y="76233"/>
                              <a:pt x="12834730" y="0"/>
                            </a:cubicBezTo>
                            <a:cubicBezTo>
                              <a:pt x="12866231" y="222844"/>
                              <a:pt x="12802371" y="278292"/>
                              <a:pt x="12834730" y="521480"/>
                            </a:cubicBezTo>
                            <a:cubicBezTo>
                              <a:pt x="12867089" y="764668"/>
                              <a:pt x="12803540" y="761784"/>
                              <a:pt x="12834730" y="969952"/>
                            </a:cubicBezTo>
                            <a:cubicBezTo>
                              <a:pt x="12865920" y="1178120"/>
                              <a:pt x="12785944" y="1234715"/>
                              <a:pt x="12834730" y="1491432"/>
                            </a:cubicBezTo>
                            <a:cubicBezTo>
                              <a:pt x="12883516" y="1748149"/>
                              <a:pt x="12784754" y="1914895"/>
                              <a:pt x="12834730" y="2049415"/>
                            </a:cubicBezTo>
                            <a:cubicBezTo>
                              <a:pt x="12884706" y="2183935"/>
                              <a:pt x="12831618" y="2325872"/>
                              <a:pt x="12834730" y="2534391"/>
                            </a:cubicBezTo>
                            <a:cubicBezTo>
                              <a:pt x="12837842" y="2742910"/>
                              <a:pt x="12791485" y="2762283"/>
                              <a:pt x="12834730" y="2982864"/>
                            </a:cubicBezTo>
                            <a:cubicBezTo>
                              <a:pt x="12877975" y="3203445"/>
                              <a:pt x="12822305" y="3499161"/>
                              <a:pt x="12834730" y="3650358"/>
                            </a:cubicBezTo>
                            <a:cubicBezTo>
                              <a:pt x="12674186" y="3720385"/>
                              <a:pt x="12306758" y="3633591"/>
                              <a:pt x="12122986" y="3650358"/>
                            </a:cubicBezTo>
                            <a:cubicBezTo>
                              <a:pt x="11939214" y="3667125"/>
                              <a:pt x="11869049" y="3620234"/>
                              <a:pt x="11796284" y="3650358"/>
                            </a:cubicBezTo>
                            <a:cubicBezTo>
                              <a:pt x="11723519" y="3680482"/>
                              <a:pt x="11566425" y="3617988"/>
                              <a:pt x="11469581" y="3650358"/>
                            </a:cubicBezTo>
                            <a:cubicBezTo>
                              <a:pt x="11372737" y="3682728"/>
                              <a:pt x="10823900" y="3642534"/>
                              <a:pt x="10629490" y="3650358"/>
                            </a:cubicBezTo>
                            <a:cubicBezTo>
                              <a:pt x="10435080" y="3658182"/>
                              <a:pt x="10005614" y="3591774"/>
                              <a:pt x="9789399" y="3650358"/>
                            </a:cubicBezTo>
                            <a:cubicBezTo>
                              <a:pt x="9573184" y="3708942"/>
                              <a:pt x="9409714" y="3595695"/>
                              <a:pt x="9206002" y="3650358"/>
                            </a:cubicBezTo>
                            <a:cubicBezTo>
                              <a:pt x="9002290" y="3705021"/>
                              <a:pt x="9048327" y="3648133"/>
                              <a:pt x="9007647" y="3650358"/>
                            </a:cubicBezTo>
                            <a:cubicBezTo>
                              <a:pt x="8966968" y="3652583"/>
                              <a:pt x="8862653" y="3646237"/>
                              <a:pt x="8809292" y="3650358"/>
                            </a:cubicBezTo>
                            <a:cubicBezTo>
                              <a:pt x="8755932" y="3654479"/>
                              <a:pt x="8218591" y="3643113"/>
                              <a:pt x="7969201" y="3650358"/>
                            </a:cubicBezTo>
                            <a:cubicBezTo>
                              <a:pt x="7719811" y="3657603"/>
                              <a:pt x="7682944" y="3618471"/>
                              <a:pt x="7514151" y="3650358"/>
                            </a:cubicBezTo>
                            <a:cubicBezTo>
                              <a:pt x="7345358" y="3682245"/>
                              <a:pt x="6998873" y="3645478"/>
                              <a:pt x="6674060" y="3650358"/>
                            </a:cubicBezTo>
                            <a:cubicBezTo>
                              <a:pt x="6349247" y="3655238"/>
                              <a:pt x="6308327" y="3581559"/>
                              <a:pt x="6090663" y="3650358"/>
                            </a:cubicBezTo>
                            <a:cubicBezTo>
                              <a:pt x="5872999" y="3719157"/>
                              <a:pt x="5935706" y="3646236"/>
                              <a:pt x="5892308" y="3650358"/>
                            </a:cubicBezTo>
                            <a:cubicBezTo>
                              <a:pt x="5848910" y="3654480"/>
                              <a:pt x="5645743" y="3634886"/>
                              <a:pt x="5565606" y="3650358"/>
                            </a:cubicBezTo>
                            <a:cubicBezTo>
                              <a:pt x="5485469" y="3665830"/>
                              <a:pt x="5289240" y="3649758"/>
                              <a:pt x="5110556" y="3650358"/>
                            </a:cubicBezTo>
                            <a:cubicBezTo>
                              <a:pt x="4931872" y="3650958"/>
                              <a:pt x="4753021" y="3606902"/>
                              <a:pt x="4398812" y="3650358"/>
                            </a:cubicBezTo>
                            <a:cubicBezTo>
                              <a:pt x="4044603" y="3693814"/>
                              <a:pt x="3910097" y="3583308"/>
                              <a:pt x="3687068" y="3650358"/>
                            </a:cubicBezTo>
                            <a:cubicBezTo>
                              <a:pt x="3464039" y="3717408"/>
                              <a:pt x="3256712" y="3605454"/>
                              <a:pt x="3103671" y="3650358"/>
                            </a:cubicBezTo>
                            <a:cubicBezTo>
                              <a:pt x="2950630" y="3695262"/>
                              <a:pt x="2875864" y="3640431"/>
                              <a:pt x="2648622" y="3650358"/>
                            </a:cubicBezTo>
                            <a:cubicBezTo>
                              <a:pt x="2421380" y="3660285"/>
                              <a:pt x="2092312" y="3648748"/>
                              <a:pt x="1808530" y="3650358"/>
                            </a:cubicBezTo>
                            <a:cubicBezTo>
                              <a:pt x="1524748" y="3651968"/>
                              <a:pt x="1482407" y="3625002"/>
                              <a:pt x="1225133" y="3650358"/>
                            </a:cubicBezTo>
                            <a:cubicBezTo>
                              <a:pt x="967859" y="3675714"/>
                              <a:pt x="964026" y="3635174"/>
                              <a:pt x="898431" y="3650358"/>
                            </a:cubicBezTo>
                            <a:cubicBezTo>
                              <a:pt x="832836" y="3665542"/>
                              <a:pt x="709758" y="3644588"/>
                              <a:pt x="571729" y="3650358"/>
                            </a:cubicBezTo>
                            <a:cubicBezTo>
                              <a:pt x="433700" y="3656128"/>
                              <a:pt x="249549" y="3588009"/>
                              <a:pt x="0" y="3650358"/>
                            </a:cubicBezTo>
                            <a:cubicBezTo>
                              <a:pt x="-12196" y="3531284"/>
                              <a:pt x="33482" y="3368617"/>
                              <a:pt x="0" y="3128878"/>
                            </a:cubicBezTo>
                            <a:cubicBezTo>
                              <a:pt x="-33482" y="2889139"/>
                              <a:pt x="29282" y="2814752"/>
                              <a:pt x="0" y="2643902"/>
                            </a:cubicBezTo>
                            <a:cubicBezTo>
                              <a:pt x="-29282" y="2473052"/>
                              <a:pt x="47389" y="2310038"/>
                              <a:pt x="0" y="2195430"/>
                            </a:cubicBezTo>
                            <a:cubicBezTo>
                              <a:pt x="-47389" y="2080822"/>
                              <a:pt x="62010" y="1904427"/>
                              <a:pt x="0" y="1637446"/>
                            </a:cubicBezTo>
                            <a:cubicBezTo>
                              <a:pt x="-62010" y="1370465"/>
                              <a:pt x="63765" y="1272914"/>
                              <a:pt x="0" y="1079463"/>
                            </a:cubicBezTo>
                            <a:cubicBezTo>
                              <a:pt x="-63765" y="886012"/>
                              <a:pt x="60401" y="726913"/>
                              <a:pt x="0" y="521480"/>
                            </a:cubicBezTo>
                            <a:cubicBezTo>
                              <a:pt x="-60401" y="316047"/>
                              <a:pt x="25853" y="139281"/>
                              <a:pt x="0" y="0"/>
                            </a:cubicBezTo>
                            <a:close/>
                          </a:path>
                          <a:path w="12834730" h="3650358" stroke="0" extrusionOk="0">
                            <a:moveTo>
                              <a:pt x="0" y="0"/>
                            </a:moveTo>
                            <a:cubicBezTo>
                              <a:pt x="219931" y="-25111"/>
                              <a:pt x="312873" y="25679"/>
                              <a:pt x="455050" y="0"/>
                            </a:cubicBezTo>
                            <a:cubicBezTo>
                              <a:pt x="597227" y="-25679"/>
                              <a:pt x="584989" y="20266"/>
                              <a:pt x="653404" y="0"/>
                            </a:cubicBezTo>
                            <a:cubicBezTo>
                              <a:pt x="721819" y="-20266"/>
                              <a:pt x="1219162" y="47838"/>
                              <a:pt x="1493496" y="0"/>
                            </a:cubicBezTo>
                            <a:cubicBezTo>
                              <a:pt x="1767830" y="-47838"/>
                              <a:pt x="1804920" y="41666"/>
                              <a:pt x="1948545" y="0"/>
                            </a:cubicBezTo>
                            <a:cubicBezTo>
                              <a:pt x="2092170" y="-41666"/>
                              <a:pt x="2277394" y="23995"/>
                              <a:pt x="2403595" y="0"/>
                            </a:cubicBezTo>
                            <a:cubicBezTo>
                              <a:pt x="2529796" y="-23995"/>
                              <a:pt x="3019980" y="6074"/>
                              <a:pt x="3243686" y="0"/>
                            </a:cubicBezTo>
                            <a:cubicBezTo>
                              <a:pt x="3467392" y="-6074"/>
                              <a:pt x="3484452" y="23340"/>
                              <a:pt x="3570389" y="0"/>
                            </a:cubicBezTo>
                            <a:cubicBezTo>
                              <a:pt x="3656326" y="-23340"/>
                              <a:pt x="4055742" y="79002"/>
                              <a:pt x="4410480" y="0"/>
                            </a:cubicBezTo>
                            <a:cubicBezTo>
                              <a:pt x="4765218" y="-79002"/>
                              <a:pt x="5040373" y="96240"/>
                              <a:pt x="5250571" y="0"/>
                            </a:cubicBezTo>
                            <a:cubicBezTo>
                              <a:pt x="5460769" y="-96240"/>
                              <a:pt x="5572697" y="22755"/>
                              <a:pt x="5833968" y="0"/>
                            </a:cubicBezTo>
                            <a:cubicBezTo>
                              <a:pt x="6095239" y="-22755"/>
                              <a:pt x="6450383" y="85723"/>
                              <a:pt x="6674060" y="0"/>
                            </a:cubicBezTo>
                            <a:cubicBezTo>
                              <a:pt x="6897737" y="-85723"/>
                              <a:pt x="6944432" y="39061"/>
                              <a:pt x="7129109" y="0"/>
                            </a:cubicBezTo>
                            <a:cubicBezTo>
                              <a:pt x="7313786" y="-39061"/>
                              <a:pt x="7387956" y="4998"/>
                              <a:pt x="7584159" y="0"/>
                            </a:cubicBezTo>
                            <a:cubicBezTo>
                              <a:pt x="7780362" y="-4998"/>
                              <a:pt x="7980444" y="19162"/>
                              <a:pt x="8295903" y="0"/>
                            </a:cubicBezTo>
                            <a:cubicBezTo>
                              <a:pt x="8611362" y="-19162"/>
                              <a:pt x="8645862" y="28686"/>
                              <a:pt x="8750952" y="0"/>
                            </a:cubicBezTo>
                            <a:cubicBezTo>
                              <a:pt x="8856042" y="-28686"/>
                              <a:pt x="9288334" y="24600"/>
                              <a:pt x="9591044" y="0"/>
                            </a:cubicBezTo>
                            <a:cubicBezTo>
                              <a:pt x="9893754" y="-24600"/>
                              <a:pt x="10134886" y="98039"/>
                              <a:pt x="10431135" y="0"/>
                            </a:cubicBezTo>
                            <a:cubicBezTo>
                              <a:pt x="10727384" y="-98039"/>
                              <a:pt x="10736172" y="28452"/>
                              <a:pt x="11014532" y="0"/>
                            </a:cubicBezTo>
                            <a:cubicBezTo>
                              <a:pt x="11292892" y="-28452"/>
                              <a:pt x="11376755" y="28757"/>
                              <a:pt x="11469581" y="0"/>
                            </a:cubicBezTo>
                            <a:cubicBezTo>
                              <a:pt x="11562407" y="-28757"/>
                              <a:pt x="11595118" y="21409"/>
                              <a:pt x="11667936" y="0"/>
                            </a:cubicBezTo>
                            <a:cubicBezTo>
                              <a:pt x="11740755" y="-21409"/>
                              <a:pt x="11879457" y="3042"/>
                              <a:pt x="11994639" y="0"/>
                            </a:cubicBezTo>
                            <a:cubicBezTo>
                              <a:pt x="12109821" y="-3042"/>
                              <a:pt x="12159923" y="6101"/>
                              <a:pt x="12321341" y="0"/>
                            </a:cubicBezTo>
                            <a:cubicBezTo>
                              <a:pt x="12482759" y="-6101"/>
                              <a:pt x="12720083" y="56534"/>
                              <a:pt x="12834730" y="0"/>
                            </a:cubicBezTo>
                            <a:cubicBezTo>
                              <a:pt x="12869647" y="271601"/>
                              <a:pt x="12792752" y="436945"/>
                              <a:pt x="12834730" y="594487"/>
                            </a:cubicBezTo>
                            <a:cubicBezTo>
                              <a:pt x="12876708" y="752029"/>
                              <a:pt x="12807941" y="888505"/>
                              <a:pt x="12834730" y="1152470"/>
                            </a:cubicBezTo>
                            <a:cubicBezTo>
                              <a:pt x="12861519" y="1416435"/>
                              <a:pt x="12793097" y="1529429"/>
                              <a:pt x="12834730" y="1673950"/>
                            </a:cubicBezTo>
                            <a:cubicBezTo>
                              <a:pt x="12876363" y="1818471"/>
                              <a:pt x="12794069" y="2067290"/>
                              <a:pt x="12834730" y="2195430"/>
                            </a:cubicBezTo>
                            <a:cubicBezTo>
                              <a:pt x="12875391" y="2323570"/>
                              <a:pt x="12825349" y="2523507"/>
                              <a:pt x="12834730" y="2789916"/>
                            </a:cubicBezTo>
                            <a:cubicBezTo>
                              <a:pt x="12844111" y="3056325"/>
                              <a:pt x="12833275" y="3368622"/>
                              <a:pt x="12834730" y="3650358"/>
                            </a:cubicBezTo>
                            <a:cubicBezTo>
                              <a:pt x="12780374" y="3665179"/>
                              <a:pt x="12712879" y="3627686"/>
                              <a:pt x="12636375" y="3650358"/>
                            </a:cubicBezTo>
                            <a:cubicBezTo>
                              <a:pt x="12559871" y="3673030"/>
                              <a:pt x="12147845" y="3612976"/>
                              <a:pt x="11924631" y="3650358"/>
                            </a:cubicBezTo>
                            <a:cubicBezTo>
                              <a:pt x="11701417" y="3687740"/>
                              <a:pt x="11766823" y="3632553"/>
                              <a:pt x="11726276" y="3650358"/>
                            </a:cubicBezTo>
                            <a:cubicBezTo>
                              <a:pt x="11685730" y="3668163"/>
                              <a:pt x="11298144" y="3613082"/>
                              <a:pt x="11014532" y="3650358"/>
                            </a:cubicBezTo>
                            <a:cubicBezTo>
                              <a:pt x="10730920" y="3687634"/>
                              <a:pt x="10782151" y="3648736"/>
                              <a:pt x="10687830" y="3650358"/>
                            </a:cubicBezTo>
                            <a:cubicBezTo>
                              <a:pt x="10593509" y="3651980"/>
                              <a:pt x="10556506" y="3639098"/>
                              <a:pt x="10489475" y="3650358"/>
                            </a:cubicBezTo>
                            <a:cubicBezTo>
                              <a:pt x="10422444" y="3661618"/>
                              <a:pt x="10313373" y="3629744"/>
                              <a:pt x="10162773" y="3650358"/>
                            </a:cubicBezTo>
                            <a:cubicBezTo>
                              <a:pt x="10012173" y="3670972"/>
                              <a:pt x="9729588" y="3627204"/>
                              <a:pt x="9451028" y="3650358"/>
                            </a:cubicBezTo>
                            <a:cubicBezTo>
                              <a:pt x="9172468" y="3673512"/>
                              <a:pt x="9253013" y="3645388"/>
                              <a:pt x="9124326" y="3650358"/>
                            </a:cubicBezTo>
                            <a:cubicBezTo>
                              <a:pt x="8995639" y="3655328"/>
                              <a:pt x="8991529" y="3639006"/>
                              <a:pt x="8925971" y="3650358"/>
                            </a:cubicBezTo>
                            <a:cubicBezTo>
                              <a:pt x="8860413" y="3661710"/>
                              <a:pt x="8759422" y="3630195"/>
                              <a:pt x="8599269" y="3650358"/>
                            </a:cubicBezTo>
                            <a:cubicBezTo>
                              <a:pt x="8439116" y="3670521"/>
                              <a:pt x="8338115" y="3639248"/>
                              <a:pt x="8144220" y="3650358"/>
                            </a:cubicBezTo>
                            <a:cubicBezTo>
                              <a:pt x="7950325" y="3661468"/>
                              <a:pt x="7835031" y="3639277"/>
                              <a:pt x="7560823" y="3650358"/>
                            </a:cubicBezTo>
                            <a:cubicBezTo>
                              <a:pt x="7286615" y="3661439"/>
                              <a:pt x="7336416" y="3624729"/>
                              <a:pt x="7234121" y="3650358"/>
                            </a:cubicBezTo>
                            <a:cubicBezTo>
                              <a:pt x="7131826" y="3675987"/>
                              <a:pt x="6613828" y="3627848"/>
                              <a:pt x="6394029" y="3650358"/>
                            </a:cubicBezTo>
                            <a:cubicBezTo>
                              <a:pt x="6174230" y="3672868"/>
                              <a:pt x="6013704" y="3644746"/>
                              <a:pt x="5810632" y="3650358"/>
                            </a:cubicBezTo>
                            <a:cubicBezTo>
                              <a:pt x="5607560" y="3655970"/>
                              <a:pt x="5304880" y="3618895"/>
                              <a:pt x="4970541" y="3650358"/>
                            </a:cubicBezTo>
                            <a:cubicBezTo>
                              <a:pt x="4636202" y="3681821"/>
                              <a:pt x="4594531" y="3599570"/>
                              <a:pt x="4258797" y="3650358"/>
                            </a:cubicBezTo>
                            <a:cubicBezTo>
                              <a:pt x="3923063" y="3701146"/>
                              <a:pt x="3926513" y="3642201"/>
                              <a:pt x="3803747" y="3650358"/>
                            </a:cubicBezTo>
                            <a:cubicBezTo>
                              <a:pt x="3680981" y="3658515"/>
                              <a:pt x="3276328" y="3606958"/>
                              <a:pt x="3092003" y="3650358"/>
                            </a:cubicBezTo>
                            <a:cubicBezTo>
                              <a:pt x="2907678" y="3693758"/>
                              <a:pt x="2904591" y="3618689"/>
                              <a:pt x="2765301" y="3650358"/>
                            </a:cubicBezTo>
                            <a:cubicBezTo>
                              <a:pt x="2626011" y="3682027"/>
                              <a:pt x="2429246" y="3621844"/>
                              <a:pt x="2181904" y="3650358"/>
                            </a:cubicBezTo>
                            <a:cubicBezTo>
                              <a:pt x="1934562" y="3678872"/>
                              <a:pt x="2057796" y="3636977"/>
                              <a:pt x="1983549" y="3650358"/>
                            </a:cubicBezTo>
                            <a:cubicBezTo>
                              <a:pt x="1909302" y="3663739"/>
                              <a:pt x="1323458" y="3609295"/>
                              <a:pt x="1143458" y="3650358"/>
                            </a:cubicBezTo>
                            <a:cubicBezTo>
                              <a:pt x="963458" y="3691421"/>
                              <a:pt x="769241" y="3590236"/>
                              <a:pt x="560061" y="3650358"/>
                            </a:cubicBezTo>
                            <a:cubicBezTo>
                              <a:pt x="350881" y="3710480"/>
                              <a:pt x="273983" y="3590358"/>
                              <a:pt x="0" y="3650358"/>
                            </a:cubicBezTo>
                            <a:cubicBezTo>
                              <a:pt x="-14262" y="3476687"/>
                              <a:pt x="11639" y="3350553"/>
                              <a:pt x="0" y="3165382"/>
                            </a:cubicBezTo>
                            <a:cubicBezTo>
                              <a:pt x="-11639" y="2980211"/>
                              <a:pt x="50463" y="2810794"/>
                              <a:pt x="0" y="2716909"/>
                            </a:cubicBezTo>
                            <a:cubicBezTo>
                              <a:pt x="-50463" y="2623024"/>
                              <a:pt x="56673" y="2320038"/>
                              <a:pt x="0" y="2122422"/>
                            </a:cubicBezTo>
                            <a:cubicBezTo>
                              <a:pt x="-56673" y="1924806"/>
                              <a:pt x="31070" y="1815528"/>
                              <a:pt x="0" y="1600943"/>
                            </a:cubicBezTo>
                            <a:cubicBezTo>
                              <a:pt x="-31070" y="1386358"/>
                              <a:pt x="6791" y="1394388"/>
                              <a:pt x="0" y="1188974"/>
                            </a:cubicBezTo>
                            <a:cubicBezTo>
                              <a:pt x="-6791" y="983560"/>
                              <a:pt x="48050" y="848881"/>
                              <a:pt x="0" y="667494"/>
                            </a:cubicBezTo>
                            <a:cubicBezTo>
                              <a:pt x="-48050" y="486107"/>
                              <a:pt x="61179" y="269337"/>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776840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10702701" y="2130314"/>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10702701" y="2130314"/>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710410" y="211613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710410" y="211613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754634" y="599903"/>
            <a:ext cx="471387" cy="2575252"/>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10936192" y="1019764"/>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558312"/>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558312"/>
              </a:xfrm>
              <a:prstGeom prst="rect">
                <a:avLst/>
              </a:prstGeom>
              <a:blipFill>
                <a:blip r:embed="rId4"/>
                <a:stretch>
                  <a:fillRect l="-2210" t="-5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10778647" y="5085781"/>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10778647" y="5085781"/>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1786355" y="509384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1786355" y="5093846"/>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1328927" y="612135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1328927" y="6121359"/>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771331" y="3489029"/>
            <a:ext cx="513941" cy="265119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10936192" y="3946861"/>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3" y="5037112"/>
                <a:ext cx="7094389" cy="2039404"/>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i="1">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3" y="5037112"/>
                <a:ext cx="7094389" cy="2039404"/>
              </a:xfrm>
              <a:prstGeom prst="rect">
                <a:avLst/>
              </a:prstGeom>
              <a:blipFill>
                <a:blip r:embed="rId8"/>
                <a:stretch>
                  <a:fillRect l="-2148" t="-388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670D413-52BB-E1CB-8867-B1810AEF1C8B}"/>
              </a:ext>
            </a:extLst>
          </p:cNvPr>
          <p:cNvSpPr/>
          <p:nvPr/>
        </p:nvSpPr>
        <p:spPr>
          <a:xfrm>
            <a:off x="11717604" y="2270102"/>
            <a:ext cx="521111" cy="1251824"/>
          </a:xfrm>
          <a:prstGeom prst="ellipse">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E694393-0E65-9ADB-D8E2-120CC7880658}"/>
              </a:ext>
            </a:extLst>
          </p:cNvPr>
          <p:cNvSpPr/>
          <p:nvPr/>
        </p:nvSpPr>
        <p:spPr>
          <a:xfrm>
            <a:off x="11855155" y="6129279"/>
            <a:ext cx="441229" cy="311278"/>
          </a:xfrm>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fill="none" extrusionOk="0">
                <a:moveTo>
                  <a:pt x="240" y="40933"/>
                </a:moveTo>
                <a:cubicBezTo>
                  <a:pt x="6213" y="24362"/>
                  <a:pt x="55795" y="29212"/>
                  <a:pt x="79753" y="17079"/>
                </a:cubicBezTo>
                <a:cubicBezTo>
                  <a:pt x="113064" y="12160"/>
                  <a:pt x="139562" y="13122"/>
                  <a:pt x="167217" y="9128"/>
                </a:cubicBezTo>
                <a:cubicBezTo>
                  <a:pt x="187398" y="7427"/>
                  <a:pt x="209985" y="881"/>
                  <a:pt x="238779" y="1177"/>
                </a:cubicBezTo>
                <a:cubicBezTo>
                  <a:pt x="261309" y="-148"/>
                  <a:pt x="302389" y="1177"/>
                  <a:pt x="302389" y="1177"/>
                </a:cubicBezTo>
                <a:cubicBezTo>
                  <a:pt x="320837" y="-1520"/>
                  <a:pt x="336831" y="-1538"/>
                  <a:pt x="358048" y="1177"/>
                </a:cubicBezTo>
                <a:cubicBezTo>
                  <a:pt x="379950" y="3660"/>
                  <a:pt x="426626" y="7426"/>
                  <a:pt x="437562" y="17079"/>
                </a:cubicBezTo>
                <a:cubicBezTo>
                  <a:pt x="451539" y="27272"/>
                  <a:pt x="438941" y="37848"/>
                  <a:pt x="421659" y="56836"/>
                </a:cubicBezTo>
                <a:cubicBezTo>
                  <a:pt x="405370" y="74061"/>
                  <a:pt x="379813" y="103912"/>
                  <a:pt x="366000" y="128398"/>
                </a:cubicBezTo>
                <a:cubicBezTo>
                  <a:pt x="349494" y="149782"/>
                  <a:pt x="341069" y="161094"/>
                  <a:pt x="326243" y="184057"/>
                </a:cubicBezTo>
                <a:cubicBezTo>
                  <a:pt x="311761" y="207270"/>
                  <a:pt x="302993" y="241032"/>
                  <a:pt x="278535" y="263570"/>
                </a:cubicBezTo>
                <a:cubicBezTo>
                  <a:pt x="259614" y="286365"/>
                  <a:pt x="234604" y="312387"/>
                  <a:pt x="214925" y="311278"/>
                </a:cubicBezTo>
                <a:cubicBezTo>
                  <a:pt x="196373" y="311278"/>
                  <a:pt x="167217" y="263570"/>
                  <a:pt x="167217" y="263570"/>
                </a:cubicBezTo>
                <a:cubicBezTo>
                  <a:pt x="149503" y="246660"/>
                  <a:pt x="124651" y="223804"/>
                  <a:pt x="103607" y="199959"/>
                </a:cubicBezTo>
                <a:cubicBezTo>
                  <a:pt x="80400" y="172630"/>
                  <a:pt x="67630" y="144304"/>
                  <a:pt x="55899" y="120446"/>
                </a:cubicBezTo>
                <a:cubicBezTo>
                  <a:pt x="40215" y="97293"/>
                  <a:pt x="-3074" y="58823"/>
                  <a:pt x="240" y="40933"/>
                </a:cubicBezTo>
                <a:close/>
              </a:path>
              <a:path w="441229" h="311278" stroke="0" extrusionOk="0">
                <a:moveTo>
                  <a:pt x="240" y="40933"/>
                </a:moveTo>
                <a:cubicBezTo>
                  <a:pt x="2737" y="22700"/>
                  <a:pt x="56291" y="24327"/>
                  <a:pt x="79753" y="17079"/>
                </a:cubicBezTo>
                <a:cubicBezTo>
                  <a:pt x="104264" y="11823"/>
                  <a:pt x="137780" y="6775"/>
                  <a:pt x="167217" y="9128"/>
                </a:cubicBezTo>
                <a:cubicBezTo>
                  <a:pt x="198822" y="3158"/>
                  <a:pt x="218268" y="2408"/>
                  <a:pt x="238779" y="1177"/>
                </a:cubicBezTo>
                <a:cubicBezTo>
                  <a:pt x="261307" y="-148"/>
                  <a:pt x="302389" y="1177"/>
                  <a:pt x="302389" y="1177"/>
                </a:cubicBezTo>
                <a:cubicBezTo>
                  <a:pt x="321513" y="2046"/>
                  <a:pt x="335500" y="-4751"/>
                  <a:pt x="358048" y="1177"/>
                </a:cubicBezTo>
                <a:cubicBezTo>
                  <a:pt x="379990" y="2025"/>
                  <a:pt x="426631" y="7564"/>
                  <a:pt x="437562" y="17079"/>
                </a:cubicBezTo>
                <a:cubicBezTo>
                  <a:pt x="449568" y="29194"/>
                  <a:pt x="432910" y="40782"/>
                  <a:pt x="421659" y="56836"/>
                </a:cubicBezTo>
                <a:cubicBezTo>
                  <a:pt x="411489" y="80185"/>
                  <a:pt x="380574" y="107162"/>
                  <a:pt x="366000" y="128398"/>
                </a:cubicBezTo>
                <a:cubicBezTo>
                  <a:pt x="349479" y="150660"/>
                  <a:pt x="343107" y="160095"/>
                  <a:pt x="326243" y="184057"/>
                </a:cubicBezTo>
                <a:cubicBezTo>
                  <a:pt x="309336" y="204416"/>
                  <a:pt x="300930" y="237096"/>
                  <a:pt x="278535" y="263570"/>
                </a:cubicBezTo>
                <a:cubicBezTo>
                  <a:pt x="257518" y="281051"/>
                  <a:pt x="230058" y="310962"/>
                  <a:pt x="214925" y="311278"/>
                </a:cubicBezTo>
                <a:cubicBezTo>
                  <a:pt x="196372" y="311278"/>
                  <a:pt x="167217" y="263569"/>
                  <a:pt x="167217" y="263570"/>
                </a:cubicBezTo>
                <a:cubicBezTo>
                  <a:pt x="150562" y="242212"/>
                  <a:pt x="121439" y="222575"/>
                  <a:pt x="103607" y="199959"/>
                </a:cubicBezTo>
                <a:cubicBezTo>
                  <a:pt x="86845" y="177089"/>
                  <a:pt x="69175" y="142172"/>
                  <a:pt x="55899" y="120446"/>
                </a:cubicBezTo>
                <a:cubicBezTo>
                  <a:pt x="39275" y="98463"/>
                  <a:pt x="-1616" y="59880"/>
                  <a:pt x="240" y="40933"/>
                </a:cubicBezTo>
                <a:close/>
              </a:path>
            </a:pathLst>
          </a:custGeom>
          <a:solidFill>
            <a:srgbClr val="FF0000"/>
          </a:solidFill>
          <a:ln w="19050">
            <a:solidFill>
              <a:schemeClr val="tx1"/>
            </a:solidFill>
            <a:extLst>
              <a:ext uri="{C807C97D-BFC1-408E-A445-0C87EB9F89A2}">
                <ask:lineSketchStyleProps xmlns:ask="http://schemas.microsoft.com/office/drawing/2018/sketchyshapes" sd="1181815279">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a:moveTo>
                          <a:pt x="240" y="40933"/>
                        </a:moveTo>
                        <a:cubicBezTo>
                          <a:pt x="4216" y="23705"/>
                          <a:pt x="51924" y="22380"/>
                          <a:pt x="79753" y="17079"/>
                        </a:cubicBezTo>
                        <a:cubicBezTo>
                          <a:pt x="107582" y="11778"/>
                          <a:pt x="140713" y="11778"/>
                          <a:pt x="167217" y="9128"/>
                        </a:cubicBezTo>
                        <a:cubicBezTo>
                          <a:pt x="193721" y="6478"/>
                          <a:pt x="216250" y="2502"/>
                          <a:pt x="238779" y="1177"/>
                        </a:cubicBezTo>
                        <a:cubicBezTo>
                          <a:pt x="261308" y="-148"/>
                          <a:pt x="302389" y="1177"/>
                          <a:pt x="302389" y="1177"/>
                        </a:cubicBezTo>
                        <a:cubicBezTo>
                          <a:pt x="322267" y="1177"/>
                          <a:pt x="335519" y="-1473"/>
                          <a:pt x="358048" y="1177"/>
                        </a:cubicBezTo>
                        <a:cubicBezTo>
                          <a:pt x="380577" y="3827"/>
                          <a:pt x="426960" y="7802"/>
                          <a:pt x="437562" y="17079"/>
                        </a:cubicBezTo>
                        <a:cubicBezTo>
                          <a:pt x="448164" y="26356"/>
                          <a:pt x="433586" y="38283"/>
                          <a:pt x="421659" y="56836"/>
                        </a:cubicBezTo>
                        <a:cubicBezTo>
                          <a:pt x="409732" y="75389"/>
                          <a:pt x="381903" y="107195"/>
                          <a:pt x="366000" y="128398"/>
                        </a:cubicBezTo>
                        <a:cubicBezTo>
                          <a:pt x="350097" y="149601"/>
                          <a:pt x="340820" y="161528"/>
                          <a:pt x="326243" y="184057"/>
                        </a:cubicBezTo>
                        <a:cubicBezTo>
                          <a:pt x="311666" y="206586"/>
                          <a:pt x="297088" y="242367"/>
                          <a:pt x="278535" y="263570"/>
                        </a:cubicBezTo>
                        <a:cubicBezTo>
                          <a:pt x="259982" y="284773"/>
                          <a:pt x="233478" y="311278"/>
                          <a:pt x="214925" y="311278"/>
                        </a:cubicBezTo>
                        <a:cubicBezTo>
                          <a:pt x="196372" y="311278"/>
                          <a:pt x="167217" y="263570"/>
                          <a:pt x="167217" y="263570"/>
                        </a:cubicBezTo>
                        <a:cubicBezTo>
                          <a:pt x="148664" y="245017"/>
                          <a:pt x="122160" y="223813"/>
                          <a:pt x="103607" y="199959"/>
                        </a:cubicBezTo>
                        <a:cubicBezTo>
                          <a:pt x="85054" y="176105"/>
                          <a:pt x="69151" y="145625"/>
                          <a:pt x="55899" y="120446"/>
                        </a:cubicBezTo>
                        <a:cubicBezTo>
                          <a:pt x="42647" y="95267"/>
                          <a:pt x="-3736" y="58161"/>
                          <a:pt x="240" y="40933"/>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94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1" grpId="0" animBg="1"/>
      <p:bldP spid="12" grpId="0" animBg="1"/>
      <p:bldP spid="13" grpId="0" animBg="1"/>
      <p:bldP spid="14" grpId="0" animBg="1"/>
      <p:bldP spid="15" grpId="0"/>
      <p:bldP spid="3"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r>
                  <a:rPr lang="en-US" sz="3200" dirty="0"/>
                  <a:t>Example: In a company, 60% of the employees have motorcycle, 40% has private car and 20% has both. What is the probability that the employee has either motorcycle or private car?</a:t>
                </a:r>
              </a:p>
              <a:p>
                <a:endParaRPr lang="en-US" sz="3200" dirty="0"/>
              </a:p>
              <a:p>
                <a:pPr marL="0" indent="0">
                  <a:buNone/>
                </a:pPr>
                <a:r>
                  <a:rPr lang="en-US" sz="3200" dirty="0"/>
                  <a:t>Solution: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=0.4,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=0.2</m:t>
                    </m:r>
                  </m:oMath>
                </a14:m>
                <a:endParaRPr lang="en-US" sz="3200" b="0" i="1" dirty="0">
                  <a:latin typeface="Cambria Math" panose="02040503050406030204" pitchFamily="18" charset="0"/>
                </a:endParaRPr>
              </a:p>
              <a:p>
                <a:pPr marL="0" indent="0">
                  <a:buNone/>
                </a:pPr>
                <a:endParaRPr lang="en-US" sz="3200" b="0" i="1" dirty="0">
                  <a:latin typeface="Cambria Math" panose="02040503050406030204" pitchFamily="18" charset="0"/>
                </a:endParaRPr>
              </a:p>
              <a:p>
                <a:pPr marL="0" indent="0">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a14:m>
                <a:r>
                  <a:rPr lang="en-US" sz="3200" dirty="0"/>
                  <a:t>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=0.6+0.4−0.2=0.8</m:t>
                      </m:r>
                    </m:oMath>
                  </m:oMathPara>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9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E36FE5-53B8-AD64-9883-75D4160F4B7C}"/>
              </a:ext>
            </a:extLst>
          </p:cNvPr>
          <p:cNvSpPr txBox="1"/>
          <p:nvPr/>
        </p:nvSpPr>
        <p:spPr>
          <a:xfrm>
            <a:off x="2532104" y="7379036"/>
            <a:ext cx="9565439" cy="584775"/>
          </a:xfrm>
          <a:custGeom>
            <a:avLst/>
            <a:gdLst>
              <a:gd name="connsiteX0" fmla="*/ 0 w 9565439"/>
              <a:gd name="connsiteY0" fmla="*/ 0 h 584775"/>
              <a:gd name="connsiteX1" fmla="*/ 778900 w 9565439"/>
              <a:gd name="connsiteY1" fmla="*/ 0 h 584775"/>
              <a:gd name="connsiteX2" fmla="*/ 1366491 w 9565439"/>
              <a:gd name="connsiteY2" fmla="*/ 0 h 584775"/>
              <a:gd name="connsiteX3" fmla="*/ 2241046 w 9565439"/>
              <a:gd name="connsiteY3" fmla="*/ 0 h 584775"/>
              <a:gd name="connsiteX4" fmla="*/ 3019946 w 9565439"/>
              <a:gd name="connsiteY4" fmla="*/ 0 h 584775"/>
              <a:gd name="connsiteX5" fmla="*/ 3607537 w 9565439"/>
              <a:gd name="connsiteY5" fmla="*/ 0 h 584775"/>
              <a:gd name="connsiteX6" fmla="*/ 4482091 w 9565439"/>
              <a:gd name="connsiteY6" fmla="*/ 0 h 584775"/>
              <a:gd name="connsiteX7" fmla="*/ 4974028 w 9565439"/>
              <a:gd name="connsiteY7" fmla="*/ 0 h 584775"/>
              <a:gd name="connsiteX8" fmla="*/ 5561620 w 9565439"/>
              <a:gd name="connsiteY8" fmla="*/ 0 h 584775"/>
              <a:gd name="connsiteX9" fmla="*/ 5957902 w 9565439"/>
              <a:gd name="connsiteY9" fmla="*/ 0 h 584775"/>
              <a:gd name="connsiteX10" fmla="*/ 6641148 w 9565439"/>
              <a:gd name="connsiteY10" fmla="*/ 0 h 584775"/>
              <a:gd name="connsiteX11" fmla="*/ 7420048 w 9565439"/>
              <a:gd name="connsiteY11" fmla="*/ 0 h 584775"/>
              <a:gd name="connsiteX12" fmla="*/ 8198948 w 9565439"/>
              <a:gd name="connsiteY12" fmla="*/ 0 h 584775"/>
              <a:gd name="connsiteX13" fmla="*/ 8882193 w 9565439"/>
              <a:gd name="connsiteY13" fmla="*/ 0 h 584775"/>
              <a:gd name="connsiteX14" fmla="*/ 9565439 w 9565439"/>
              <a:gd name="connsiteY14" fmla="*/ 0 h 584775"/>
              <a:gd name="connsiteX15" fmla="*/ 9565439 w 9565439"/>
              <a:gd name="connsiteY15" fmla="*/ 584775 h 584775"/>
              <a:gd name="connsiteX16" fmla="*/ 9073502 w 9565439"/>
              <a:gd name="connsiteY16" fmla="*/ 584775 h 584775"/>
              <a:gd name="connsiteX17" fmla="*/ 8390256 w 9565439"/>
              <a:gd name="connsiteY17" fmla="*/ 584775 h 584775"/>
              <a:gd name="connsiteX18" fmla="*/ 7707011 w 9565439"/>
              <a:gd name="connsiteY18" fmla="*/ 584775 h 584775"/>
              <a:gd name="connsiteX19" fmla="*/ 7023765 w 9565439"/>
              <a:gd name="connsiteY19" fmla="*/ 584775 h 584775"/>
              <a:gd name="connsiteX20" fmla="*/ 6244865 w 9565439"/>
              <a:gd name="connsiteY20" fmla="*/ 584775 h 584775"/>
              <a:gd name="connsiteX21" fmla="*/ 5657274 w 9565439"/>
              <a:gd name="connsiteY21" fmla="*/ 584775 h 584775"/>
              <a:gd name="connsiteX22" fmla="*/ 5260991 w 9565439"/>
              <a:gd name="connsiteY22" fmla="*/ 584775 h 584775"/>
              <a:gd name="connsiteX23" fmla="*/ 4386437 w 9565439"/>
              <a:gd name="connsiteY23" fmla="*/ 584775 h 584775"/>
              <a:gd name="connsiteX24" fmla="*/ 3990155 w 9565439"/>
              <a:gd name="connsiteY24" fmla="*/ 584775 h 584775"/>
              <a:gd name="connsiteX25" fmla="*/ 3402563 w 9565439"/>
              <a:gd name="connsiteY25" fmla="*/ 584775 h 584775"/>
              <a:gd name="connsiteX26" fmla="*/ 2719318 w 9565439"/>
              <a:gd name="connsiteY26" fmla="*/ 584775 h 584775"/>
              <a:gd name="connsiteX27" fmla="*/ 2227381 w 9565439"/>
              <a:gd name="connsiteY27" fmla="*/ 584775 h 584775"/>
              <a:gd name="connsiteX28" fmla="*/ 1639790 w 9565439"/>
              <a:gd name="connsiteY28" fmla="*/ 584775 h 584775"/>
              <a:gd name="connsiteX29" fmla="*/ 1052198 w 9565439"/>
              <a:gd name="connsiteY29" fmla="*/ 584775 h 584775"/>
              <a:gd name="connsiteX30" fmla="*/ 655916 w 9565439"/>
              <a:gd name="connsiteY30" fmla="*/ 584775 h 584775"/>
              <a:gd name="connsiteX31" fmla="*/ 0 w 9565439"/>
              <a:gd name="connsiteY31" fmla="*/ 584775 h 584775"/>
              <a:gd name="connsiteX32" fmla="*/ 0 w 9565439"/>
              <a:gd name="connsiteY3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65439" h="584775" fill="none" extrusionOk="0">
                <a:moveTo>
                  <a:pt x="0" y="0"/>
                </a:moveTo>
                <a:cubicBezTo>
                  <a:pt x="199236" y="2828"/>
                  <a:pt x="476393" y="-2622"/>
                  <a:pt x="778900" y="0"/>
                </a:cubicBezTo>
                <a:cubicBezTo>
                  <a:pt x="1081407" y="2622"/>
                  <a:pt x="1225962" y="-2814"/>
                  <a:pt x="1366491" y="0"/>
                </a:cubicBezTo>
                <a:cubicBezTo>
                  <a:pt x="1507020" y="2814"/>
                  <a:pt x="1905391" y="-23471"/>
                  <a:pt x="2241046" y="0"/>
                </a:cubicBezTo>
                <a:cubicBezTo>
                  <a:pt x="2576702" y="23471"/>
                  <a:pt x="2847497" y="29186"/>
                  <a:pt x="3019946" y="0"/>
                </a:cubicBezTo>
                <a:cubicBezTo>
                  <a:pt x="3192395" y="-29186"/>
                  <a:pt x="3485435" y="-17716"/>
                  <a:pt x="3607537" y="0"/>
                </a:cubicBezTo>
                <a:cubicBezTo>
                  <a:pt x="3729639" y="17716"/>
                  <a:pt x="4121532" y="41703"/>
                  <a:pt x="4482091" y="0"/>
                </a:cubicBezTo>
                <a:cubicBezTo>
                  <a:pt x="4842650" y="-41703"/>
                  <a:pt x="4826693" y="-13047"/>
                  <a:pt x="4974028" y="0"/>
                </a:cubicBezTo>
                <a:cubicBezTo>
                  <a:pt x="5121363" y="13047"/>
                  <a:pt x="5353257" y="14663"/>
                  <a:pt x="5561620" y="0"/>
                </a:cubicBezTo>
                <a:cubicBezTo>
                  <a:pt x="5769983" y="-14663"/>
                  <a:pt x="5857479" y="-14675"/>
                  <a:pt x="5957902" y="0"/>
                </a:cubicBezTo>
                <a:cubicBezTo>
                  <a:pt x="6058325" y="14675"/>
                  <a:pt x="6333148" y="-11557"/>
                  <a:pt x="6641148" y="0"/>
                </a:cubicBezTo>
                <a:cubicBezTo>
                  <a:pt x="6949148" y="11557"/>
                  <a:pt x="7199359" y="20154"/>
                  <a:pt x="7420048" y="0"/>
                </a:cubicBezTo>
                <a:cubicBezTo>
                  <a:pt x="7640737" y="-20154"/>
                  <a:pt x="7878654" y="-34330"/>
                  <a:pt x="8198948" y="0"/>
                </a:cubicBezTo>
                <a:cubicBezTo>
                  <a:pt x="8519242" y="34330"/>
                  <a:pt x="8692283" y="9403"/>
                  <a:pt x="8882193" y="0"/>
                </a:cubicBezTo>
                <a:cubicBezTo>
                  <a:pt x="9072104" y="-9403"/>
                  <a:pt x="9290501" y="-25805"/>
                  <a:pt x="9565439" y="0"/>
                </a:cubicBezTo>
                <a:cubicBezTo>
                  <a:pt x="9561381" y="201013"/>
                  <a:pt x="9588421" y="369816"/>
                  <a:pt x="9565439" y="584775"/>
                </a:cubicBezTo>
                <a:cubicBezTo>
                  <a:pt x="9365830" y="560561"/>
                  <a:pt x="9227826" y="586385"/>
                  <a:pt x="9073502" y="584775"/>
                </a:cubicBezTo>
                <a:cubicBezTo>
                  <a:pt x="8919178" y="583165"/>
                  <a:pt x="8716514" y="608449"/>
                  <a:pt x="8390256" y="584775"/>
                </a:cubicBezTo>
                <a:cubicBezTo>
                  <a:pt x="8063998" y="561101"/>
                  <a:pt x="7865429" y="562829"/>
                  <a:pt x="7707011" y="584775"/>
                </a:cubicBezTo>
                <a:cubicBezTo>
                  <a:pt x="7548594" y="606721"/>
                  <a:pt x="7328760" y="553038"/>
                  <a:pt x="7023765" y="584775"/>
                </a:cubicBezTo>
                <a:cubicBezTo>
                  <a:pt x="6718770" y="616512"/>
                  <a:pt x="6523541" y="585142"/>
                  <a:pt x="6244865" y="584775"/>
                </a:cubicBezTo>
                <a:cubicBezTo>
                  <a:pt x="5966189" y="584408"/>
                  <a:pt x="5810685" y="561729"/>
                  <a:pt x="5657274" y="584775"/>
                </a:cubicBezTo>
                <a:cubicBezTo>
                  <a:pt x="5503863" y="607821"/>
                  <a:pt x="5404103" y="570940"/>
                  <a:pt x="5260991" y="584775"/>
                </a:cubicBezTo>
                <a:cubicBezTo>
                  <a:pt x="5117879" y="598610"/>
                  <a:pt x="4586320" y="593405"/>
                  <a:pt x="4386437" y="584775"/>
                </a:cubicBezTo>
                <a:cubicBezTo>
                  <a:pt x="4186554" y="576145"/>
                  <a:pt x="4086109" y="572547"/>
                  <a:pt x="3990155" y="584775"/>
                </a:cubicBezTo>
                <a:cubicBezTo>
                  <a:pt x="3894201" y="597003"/>
                  <a:pt x="3642346" y="569857"/>
                  <a:pt x="3402563" y="584775"/>
                </a:cubicBezTo>
                <a:cubicBezTo>
                  <a:pt x="3162780" y="599693"/>
                  <a:pt x="2950110" y="558089"/>
                  <a:pt x="2719318" y="584775"/>
                </a:cubicBezTo>
                <a:cubicBezTo>
                  <a:pt x="2488526" y="611461"/>
                  <a:pt x="2386051" y="562696"/>
                  <a:pt x="2227381" y="584775"/>
                </a:cubicBezTo>
                <a:cubicBezTo>
                  <a:pt x="2068711" y="606854"/>
                  <a:pt x="1787536" y="570363"/>
                  <a:pt x="1639790" y="584775"/>
                </a:cubicBezTo>
                <a:cubicBezTo>
                  <a:pt x="1492044" y="599187"/>
                  <a:pt x="1188432" y="593590"/>
                  <a:pt x="1052198" y="584775"/>
                </a:cubicBezTo>
                <a:cubicBezTo>
                  <a:pt x="915964" y="575960"/>
                  <a:pt x="849237" y="598602"/>
                  <a:pt x="655916" y="584775"/>
                </a:cubicBezTo>
                <a:cubicBezTo>
                  <a:pt x="462595" y="570948"/>
                  <a:pt x="276408" y="576081"/>
                  <a:pt x="0" y="584775"/>
                </a:cubicBezTo>
                <a:cubicBezTo>
                  <a:pt x="7681" y="373066"/>
                  <a:pt x="-832" y="227693"/>
                  <a:pt x="0" y="0"/>
                </a:cubicBezTo>
                <a:close/>
              </a:path>
              <a:path w="9565439" h="584775" stroke="0" extrusionOk="0">
                <a:moveTo>
                  <a:pt x="0" y="0"/>
                </a:moveTo>
                <a:cubicBezTo>
                  <a:pt x="108115" y="22103"/>
                  <a:pt x="282262" y="-7508"/>
                  <a:pt x="491937" y="0"/>
                </a:cubicBezTo>
                <a:cubicBezTo>
                  <a:pt x="701612" y="7508"/>
                  <a:pt x="904326" y="16125"/>
                  <a:pt x="1270837" y="0"/>
                </a:cubicBezTo>
                <a:cubicBezTo>
                  <a:pt x="1637348" y="-16125"/>
                  <a:pt x="1848475" y="-20010"/>
                  <a:pt x="2049737" y="0"/>
                </a:cubicBezTo>
                <a:cubicBezTo>
                  <a:pt x="2250999" y="20010"/>
                  <a:pt x="2602676" y="-16829"/>
                  <a:pt x="2924291" y="0"/>
                </a:cubicBezTo>
                <a:cubicBezTo>
                  <a:pt x="3245906" y="16829"/>
                  <a:pt x="3312927" y="-13394"/>
                  <a:pt x="3416228" y="0"/>
                </a:cubicBezTo>
                <a:cubicBezTo>
                  <a:pt x="3519529" y="13394"/>
                  <a:pt x="3664544" y="-23807"/>
                  <a:pt x="3908165" y="0"/>
                </a:cubicBezTo>
                <a:cubicBezTo>
                  <a:pt x="4151786" y="23807"/>
                  <a:pt x="4393396" y="1212"/>
                  <a:pt x="4591411" y="0"/>
                </a:cubicBezTo>
                <a:cubicBezTo>
                  <a:pt x="4789426" y="-1212"/>
                  <a:pt x="5136816" y="5703"/>
                  <a:pt x="5274656" y="0"/>
                </a:cubicBezTo>
                <a:cubicBezTo>
                  <a:pt x="5412496" y="-5703"/>
                  <a:pt x="5543807" y="12021"/>
                  <a:pt x="5670939" y="0"/>
                </a:cubicBezTo>
                <a:cubicBezTo>
                  <a:pt x="5798071" y="-12021"/>
                  <a:pt x="6068826" y="9336"/>
                  <a:pt x="6258530" y="0"/>
                </a:cubicBezTo>
                <a:cubicBezTo>
                  <a:pt x="6448234" y="-9336"/>
                  <a:pt x="6657890" y="20119"/>
                  <a:pt x="7037430" y="0"/>
                </a:cubicBezTo>
                <a:cubicBezTo>
                  <a:pt x="7416970" y="-20119"/>
                  <a:pt x="7454916" y="-18868"/>
                  <a:pt x="7816330" y="0"/>
                </a:cubicBezTo>
                <a:cubicBezTo>
                  <a:pt x="8177744" y="18868"/>
                  <a:pt x="8232090" y="22761"/>
                  <a:pt x="8403921" y="0"/>
                </a:cubicBezTo>
                <a:cubicBezTo>
                  <a:pt x="8575752" y="-22761"/>
                  <a:pt x="8651316" y="6558"/>
                  <a:pt x="8895858" y="0"/>
                </a:cubicBezTo>
                <a:cubicBezTo>
                  <a:pt x="9140400" y="-6558"/>
                  <a:pt x="9295191" y="-2774"/>
                  <a:pt x="9565439" y="0"/>
                </a:cubicBezTo>
                <a:cubicBezTo>
                  <a:pt x="9552415" y="139725"/>
                  <a:pt x="9570102" y="399659"/>
                  <a:pt x="9565439" y="584775"/>
                </a:cubicBezTo>
                <a:cubicBezTo>
                  <a:pt x="9162982" y="594785"/>
                  <a:pt x="9005989" y="602854"/>
                  <a:pt x="8690885" y="584775"/>
                </a:cubicBezTo>
                <a:cubicBezTo>
                  <a:pt x="8375781" y="566696"/>
                  <a:pt x="8329560" y="588881"/>
                  <a:pt x="8007639" y="584775"/>
                </a:cubicBezTo>
                <a:cubicBezTo>
                  <a:pt x="7685718" y="580669"/>
                  <a:pt x="7685889" y="593482"/>
                  <a:pt x="7420048" y="584775"/>
                </a:cubicBezTo>
                <a:cubicBezTo>
                  <a:pt x="7154207" y="576068"/>
                  <a:pt x="7156109" y="572243"/>
                  <a:pt x="7023765" y="584775"/>
                </a:cubicBezTo>
                <a:cubicBezTo>
                  <a:pt x="6891421" y="597307"/>
                  <a:pt x="6566836" y="610966"/>
                  <a:pt x="6436174" y="584775"/>
                </a:cubicBezTo>
                <a:cubicBezTo>
                  <a:pt x="6305512" y="558584"/>
                  <a:pt x="6024094" y="573981"/>
                  <a:pt x="5752928" y="584775"/>
                </a:cubicBezTo>
                <a:cubicBezTo>
                  <a:pt x="5481762" y="595569"/>
                  <a:pt x="5453191" y="587516"/>
                  <a:pt x="5356646" y="584775"/>
                </a:cubicBezTo>
                <a:cubicBezTo>
                  <a:pt x="5260101" y="582034"/>
                  <a:pt x="4970399" y="579568"/>
                  <a:pt x="4769055" y="584775"/>
                </a:cubicBezTo>
                <a:cubicBezTo>
                  <a:pt x="4567711" y="589982"/>
                  <a:pt x="4181925" y="570421"/>
                  <a:pt x="3894500" y="584775"/>
                </a:cubicBezTo>
                <a:cubicBezTo>
                  <a:pt x="3607076" y="599129"/>
                  <a:pt x="3438368" y="612483"/>
                  <a:pt x="3019946" y="584775"/>
                </a:cubicBezTo>
                <a:cubicBezTo>
                  <a:pt x="2601524" y="557067"/>
                  <a:pt x="2560674" y="620875"/>
                  <a:pt x="2241046" y="584775"/>
                </a:cubicBezTo>
                <a:cubicBezTo>
                  <a:pt x="1921418" y="548675"/>
                  <a:pt x="1686937" y="612729"/>
                  <a:pt x="1462146" y="584775"/>
                </a:cubicBezTo>
                <a:cubicBezTo>
                  <a:pt x="1237355" y="556821"/>
                  <a:pt x="973637" y="616002"/>
                  <a:pt x="587591" y="584775"/>
                </a:cubicBezTo>
                <a:cubicBezTo>
                  <a:pt x="201545" y="553548"/>
                  <a:pt x="265149" y="592439"/>
                  <a:pt x="0" y="584775"/>
                </a:cubicBezTo>
                <a:cubicBezTo>
                  <a:pt x="13477" y="450666"/>
                  <a:pt x="24370" y="246344"/>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80% employee has either motorcycle or private car</a:t>
            </a:r>
          </a:p>
        </p:txBody>
      </p:sp>
    </p:spTree>
    <p:extLst>
      <p:ext uri="{BB962C8B-B14F-4D97-AF65-F5344CB8AC3E}">
        <p14:creationId xmlns:p14="http://schemas.microsoft.com/office/powerpoint/2010/main" val="36452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a:t>Ms. </a:t>
                </a:r>
                <a:r>
                  <a:rPr lang="en-US" sz="3200" dirty="0"/>
                  <a:t>X believes that the probability she will successfully complete her project on time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oMath>
                </a14:m>
                <a:r>
                  <a:rPr lang="en-US" sz="3200" dirty="0"/>
                  <a:t>, and the probability that she will successfully deliver a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m:t>
                        </m:r>
                      </m:den>
                    </m:f>
                  </m:oMath>
                </a14:m>
                <a:r>
                  <a:rPr lang="en-US" sz="3200" dirty="0"/>
                  <a:t>. If the probability that she will succeed in both the project and the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she will succeed in at least one of these tasks? [Ans: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m:t>
                        </m:r>
                      </m:num>
                      <m:den>
                        <m:r>
                          <a:rPr lang="en-US" sz="3200" b="0" i="1" smtClean="0">
                            <a:latin typeface="Cambria Math" panose="02040503050406030204" pitchFamily="18" charset="0"/>
                          </a:rPr>
                          <m:t>10</m:t>
                        </m:r>
                      </m:den>
                    </m:f>
                  </m:oMath>
                </a14:m>
                <a:r>
                  <a:rPr lang="en-US" sz="3200" dirty="0"/>
                  <a: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79"/>
              </a:xfrm>
              <a:blipFill>
                <a:blip r:embed="rId2"/>
                <a:stretch>
                  <a:fillRect l="-833" r="-1225"/>
                </a:stretch>
              </a:blipFill>
            </p:spPr>
            <p:txBody>
              <a:bodyPr/>
              <a:lstStyle/>
              <a:p>
                <a:r>
                  <a:rPr lang="en-US">
                    <a:noFill/>
                  </a:rPr>
                  <a:t> </a:t>
                </a:r>
              </a:p>
            </p:txBody>
          </p:sp>
        </mc:Fallback>
      </mc:AlternateContent>
    </p:spTree>
    <p:extLst>
      <p:ext uri="{BB962C8B-B14F-4D97-AF65-F5344CB8AC3E}">
        <p14:creationId xmlns:p14="http://schemas.microsoft.com/office/powerpoint/2010/main" val="37213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dirty="0"/>
              <a:t>In a certain residential suburb, 60% of all households get Internet service from the local cable company, 80% get television service from that company, and 50% get both services from that company. If a household is randomly selected, what is the probability that it gets at least one of these two services from the company, and what is the probability that it gets exactly one of these services from the company? [Ans: 0.9, 0.4]</a:t>
            </a:r>
            <a:endParaRPr lang="en-US" sz="3200" dirty="0">
              <a:highlight>
                <a:srgbClr val="FFFF00"/>
              </a:highlight>
            </a:endParaRPr>
          </a:p>
        </p:txBody>
      </p:sp>
    </p:spTree>
    <p:extLst>
      <p:ext uri="{BB962C8B-B14F-4D97-AF65-F5344CB8AC3E}">
        <p14:creationId xmlns:p14="http://schemas.microsoft.com/office/powerpoint/2010/main" val="170098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Consider a dartboard with a bullseye and two concentric rings around it. The probability of hitting the bullseye is 0.15, the probability of hitting the inner ring is 0.30, and the probability of hitting the outer ring is 0.40.</a:t>
            </a:r>
          </a:p>
          <a:p>
            <a:pPr algn="just"/>
            <a:endParaRPr lang="en-US" sz="3200" dirty="0"/>
          </a:p>
          <a:p>
            <a:pPr marL="514350" indent="-514350" algn="just">
              <a:buFont typeface="+mj-lt"/>
              <a:buAutoNum type="alphaLcParenR"/>
            </a:pPr>
            <a:r>
              <a:rPr lang="en-US" sz="3200" dirty="0"/>
              <a:t>What is the probability that the projectile hits the target?</a:t>
            </a:r>
          </a:p>
          <a:p>
            <a:pPr marL="514350" indent="-514350" algn="just">
              <a:buFont typeface="+mj-lt"/>
              <a:buAutoNum type="alphaLcParenR"/>
            </a:pPr>
            <a:r>
              <a:rPr lang="en-US" sz="3200" dirty="0"/>
              <a:t>What is the probability that it misses the target?</a:t>
            </a:r>
          </a:p>
        </p:txBody>
      </p:sp>
      <p:sp>
        <p:nvSpPr>
          <p:cNvPr id="4" name="TextBox 3">
            <a:extLst>
              <a:ext uri="{FF2B5EF4-FFF2-40B4-BE49-F238E27FC236}">
                <a16:creationId xmlns:a16="http://schemas.microsoft.com/office/drawing/2014/main" id="{AC41804B-D25E-AEA5-0B1C-F439441400C4}"/>
              </a:ext>
            </a:extLst>
          </p:cNvPr>
          <p:cNvSpPr txBox="1"/>
          <p:nvPr/>
        </p:nvSpPr>
        <p:spPr>
          <a:xfrm>
            <a:off x="12410370" y="459066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5" name="TextBox 4">
            <a:extLst>
              <a:ext uri="{FF2B5EF4-FFF2-40B4-BE49-F238E27FC236}">
                <a16:creationId xmlns:a16="http://schemas.microsoft.com/office/drawing/2014/main" id="{BB7EA15D-668B-256F-0CD1-10C250226AC2}"/>
              </a:ext>
            </a:extLst>
          </p:cNvPr>
          <p:cNvSpPr txBox="1"/>
          <p:nvPr/>
        </p:nvSpPr>
        <p:spPr>
          <a:xfrm>
            <a:off x="10752632" y="5270103"/>
            <a:ext cx="2919389" cy="584775"/>
          </a:xfrm>
          <a:custGeom>
            <a:avLst/>
            <a:gdLst>
              <a:gd name="connsiteX0" fmla="*/ 0 w 2919389"/>
              <a:gd name="connsiteY0" fmla="*/ 0 h 584775"/>
              <a:gd name="connsiteX1" fmla="*/ 583878 w 2919389"/>
              <a:gd name="connsiteY1" fmla="*/ 0 h 584775"/>
              <a:gd name="connsiteX2" fmla="*/ 1138562 w 2919389"/>
              <a:gd name="connsiteY2" fmla="*/ 0 h 584775"/>
              <a:gd name="connsiteX3" fmla="*/ 1780827 w 2919389"/>
              <a:gd name="connsiteY3" fmla="*/ 0 h 584775"/>
              <a:gd name="connsiteX4" fmla="*/ 2335511 w 2919389"/>
              <a:gd name="connsiteY4" fmla="*/ 0 h 584775"/>
              <a:gd name="connsiteX5" fmla="*/ 2919389 w 2919389"/>
              <a:gd name="connsiteY5" fmla="*/ 0 h 584775"/>
              <a:gd name="connsiteX6" fmla="*/ 2919389 w 2919389"/>
              <a:gd name="connsiteY6" fmla="*/ 584775 h 584775"/>
              <a:gd name="connsiteX7" fmla="*/ 2364705 w 2919389"/>
              <a:gd name="connsiteY7" fmla="*/ 584775 h 584775"/>
              <a:gd name="connsiteX8" fmla="*/ 1751633 w 2919389"/>
              <a:gd name="connsiteY8" fmla="*/ 584775 h 584775"/>
              <a:gd name="connsiteX9" fmla="*/ 1138562 w 2919389"/>
              <a:gd name="connsiteY9" fmla="*/ 584775 h 584775"/>
              <a:gd name="connsiteX10" fmla="*/ 554684 w 2919389"/>
              <a:gd name="connsiteY10" fmla="*/ 584775 h 584775"/>
              <a:gd name="connsiteX11" fmla="*/ 0 w 2919389"/>
              <a:gd name="connsiteY11" fmla="*/ 584775 h 584775"/>
              <a:gd name="connsiteX12" fmla="*/ 0 w 2919389"/>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9389" h="584775" fill="none" extrusionOk="0">
                <a:moveTo>
                  <a:pt x="0" y="0"/>
                </a:moveTo>
                <a:cubicBezTo>
                  <a:pt x="254268" y="16556"/>
                  <a:pt x="429468" y="-1317"/>
                  <a:pt x="583878" y="0"/>
                </a:cubicBezTo>
                <a:cubicBezTo>
                  <a:pt x="738288" y="1317"/>
                  <a:pt x="937272" y="1056"/>
                  <a:pt x="1138562" y="0"/>
                </a:cubicBezTo>
                <a:cubicBezTo>
                  <a:pt x="1339852" y="-1056"/>
                  <a:pt x="1609433" y="-18593"/>
                  <a:pt x="1780827" y="0"/>
                </a:cubicBezTo>
                <a:cubicBezTo>
                  <a:pt x="1952221" y="18593"/>
                  <a:pt x="2176516" y="23809"/>
                  <a:pt x="2335511" y="0"/>
                </a:cubicBezTo>
                <a:cubicBezTo>
                  <a:pt x="2494506" y="-23809"/>
                  <a:pt x="2746496" y="21065"/>
                  <a:pt x="2919389" y="0"/>
                </a:cubicBezTo>
                <a:cubicBezTo>
                  <a:pt x="2899368" y="178834"/>
                  <a:pt x="2904953" y="439041"/>
                  <a:pt x="2919389" y="584775"/>
                </a:cubicBezTo>
                <a:cubicBezTo>
                  <a:pt x="2780368" y="577434"/>
                  <a:pt x="2544325" y="606879"/>
                  <a:pt x="2364705" y="584775"/>
                </a:cubicBezTo>
                <a:cubicBezTo>
                  <a:pt x="2185085" y="562671"/>
                  <a:pt x="2037450" y="574760"/>
                  <a:pt x="1751633" y="584775"/>
                </a:cubicBezTo>
                <a:cubicBezTo>
                  <a:pt x="1465816" y="594790"/>
                  <a:pt x="1285386" y="574018"/>
                  <a:pt x="1138562" y="584775"/>
                </a:cubicBezTo>
                <a:cubicBezTo>
                  <a:pt x="991738" y="595532"/>
                  <a:pt x="686918" y="560842"/>
                  <a:pt x="554684" y="584775"/>
                </a:cubicBezTo>
                <a:cubicBezTo>
                  <a:pt x="422450" y="608708"/>
                  <a:pt x="196819" y="583241"/>
                  <a:pt x="0" y="584775"/>
                </a:cubicBezTo>
                <a:cubicBezTo>
                  <a:pt x="-16137" y="453159"/>
                  <a:pt x="-9124" y="142527"/>
                  <a:pt x="0" y="0"/>
                </a:cubicBezTo>
                <a:close/>
              </a:path>
              <a:path w="2919389" h="584775" stroke="0" extrusionOk="0">
                <a:moveTo>
                  <a:pt x="0" y="0"/>
                </a:moveTo>
                <a:cubicBezTo>
                  <a:pt x="185280" y="10393"/>
                  <a:pt x="330185" y="24670"/>
                  <a:pt x="525490" y="0"/>
                </a:cubicBezTo>
                <a:cubicBezTo>
                  <a:pt x="720795" y="-24670"/>
                  <a:pt x="915006" y="19139"/>
                  <a:pt x="1138562" y="0"/>
                </a:cubicBezTo>
                <a:cubicBezTo>
                  <a:pt x="1362118" y="-19139"/>
                  <a:pt x="1555267" y="-19809"/>
                  <a:pt x="1751633" y="0"/>
                </a:cubicBezTo>
                <a:cubicBezTo>
                  <a:pt x="1947999" y="19809"/>
                  <a:pt x="2136103" y="3257"/>
                  <a:pt x="2393899" y="0"/>
                </a:cubicBezTo>
                <a:cubicBezTo>
                  <a:pt x="2651695" y="-3257"/>
                  <a:pt x="2716313" y="-21970"/>
                  <a:pt x="2919389" y="0"/>
                </a:cubicBezTo>
                <a:cubicBezTo>
                  <a:pt x="2941528" y="264399"/>
                  <a:pt x="2939918" y="297615"/>
                  <a:pt x="2919389" y="584775"/>
                </a:cubicBezTo>
                <a:cubicBezTo>
                  <a:pt x="2704982" y="590308"/>
                  <a:pt x="2509222" y="583147"/>
                  <a:pt x="2393899" y="584775"/>
                </a:cubicBezTo>
                <a:cubicBezTo>
                  <a:pt x="2278576" y="586404"/>
                  <a:pt x="1948416" y="582324"/>
                  <a:pt x="1810021" y="584775"/>
                </a:cubicBezTo>
                <a:cubicBezTo>
                  <a:pt x="1671626" y="587226"/>
                  <a:pt x="1347304" y="615221"/>
                  <a:pt x="1167756" y="584775"/>
                </a:cubicBezTo>
                <a:cubicBezTo>
                  <a:pt x="988208" y="554329"/>
                  <a:pt x="897193" y="603867"/>
                  <a:pt x="642266" y="584775"/>
                </a:cubicBezTo>
                <a:cubicBezTo>
                  <a:pt x="387339" y="565684"/>
                  <a:pt x="207812" y="600426"/>
                  <a:pt x="0" y="584775"/>
                </a:cubicBezTo>
                <a:cubicBezTo>
                  <a:pt x="-2269" y="314790"/>
                  <a:pt x="21120" y="21835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1-0.85=???</a:t>
            </a:r>
          </a:p>
        </p:txBody>
      </p:sp>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6CAED903-CA06-F7E6-2407-3D70E4E6D51D}"/>
                  </a:ext>
                </a:extLst>
              </p:cNvPr>
              <p:cNvSpPr/>
              <p:nvPr/>
            </p:nvSpPr>
            <p:spPr>
              <a:xfrm>
                <a:off x="9019216" y="392710"/>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A</m:t>
                      </m:r>
                    </m:oMath>
                  </m:oMathPara>
                </a14:m>
                <a:endParaRPr lang="en-US" dirty="0"/>
              </a:p>
            </p:txBody>
          </p:sp>
        </mc:Choice>
        <mc:Fallback xmlns="">
          <p:sp>
            <p:nvSpPr>
              <p:cNvPr id="6" name="Oval 5" descr="A">
                <a:extLst>
                  <a:ext uri="{FF2B5EF4-FFF2-40B4-BE49-F238E27FC236}">
                    <a16:creationId xmlns:a16="http://schemas.microsoft.com/office/drawing/2014/main" id="{6CAED903-CA06-F7E6-2407-3D70E4E6D51D}"/>
                  </a:ext>
                </a:extLst>
              </p:cNvPr>
              <p:cNvSpPr>
                <a:spLocks noRot="1" noChangeAspect="1" noMove="1" noResize="1" noEditPoints="1" noAdjustHandles="1" noChangeArrowheads="1" noChangeShapeType="1" noTextEdit="1"/>
              </p:cNvSpPr>
              <p:nvPr/>
            </p:nvSpPr>
            <p:spPr>
              <a:xfrm>
                <a:off x="9019216" y="392710"/>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703BD833-0FB4-77C4-E3E6-4B2752BC6CDC}"/>
                  </a:ext>
                </a:extLst>
              </p:cNvPr>
              <p:cNvSpPr/>
              <p:nvPr/>
            </p:nvSpPr>
            <p:spPr>
              <a:xfrm>
                <a:off x="10842827" y="39271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7" name="Oval 6">
                <a:extLst>
                  <a:ext uri="{FF2B5EF4-FFF2-40B4-BE49-F238E27FC236}">
                    <a16:creationId xmlns:a16="http://schemas.microsoft.com/office/drawing/2014/main" id="{703BD833-0FB4-77C4-E3E6-4B2752BC6CDC}"/>
                  </a:ext>
                </a:extLst>
              </p:cNvPr>
              <p:cNvSpPr>
                <a:spLocks noRot="1" noChangeAspect="1" noMove="1" noResize="1" noEditPoints="1" noAdjustHandles="1" noChangeArrowheads="1" noChangeShapeType="1" noTextEdit="1"/>
              </p:cNvSpPr>
              <p:nvPr/>
            </p:nvSpPr>
            <p:spPr>
              <a:xfrm>
                <a:off x="10842827" y="39271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D23A835-5305-D2A1-FD0D-F2066AC1A9C0}"/>
                  </a:ext>
                </a:extLst>
              </p:cNvPr>
              <p:cNvSpPr/>
              <p:nvPr/>
            </p:nvSpPr>
            <p:spPr>
              <a:xfrm>
                <a:off x="12666438" y="392710"/>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b="0" i="0" smtClean="0">
                          <a:latin typeface="Cambria Math" panose="02040503050406030204" pitchFamily="18" charset="0"/>
                        </a:rPr>
                        <m:t>C</m:t>
                      </m:r>
                    </m:oMath>
                  </m:oMathPara>
                </a14:m>
                <a:endParaRPr lang="en-US" sz="4000" dirty="0"/>
              </a:p>
            </p:txBody>
          </p:sp>
        </mc:Choice>
        <mc:Fallback xmlns="">
          <p:sp>
            <p:nvSpPr>
              <p:cNvPr id="8" name="Oval 7">
                <a:extLst>
                  <a:ext uri="{FF2B5EF4-FFF2-40B4-BE49-F238E27FC236}">
                    <a16:creationId xmlns:a16="http://schemas.microsoft.com/office/drawing/2014/main" id="{CD23A835-5305-D2A1-FD0D-F2066AC1A9C0}"/>
                  </a:ext>
                </a:extLst>
              </p:cNvPr>
              <p:cNvSpPr>
                <a:spLocks noRot="1" noChangeAspect="1" noMove="1" noResize="1" noEditPoints="1" noAdjustHandles="1" noChangeArrowheads="1" noChangeShapeType="1" noTextEdit="1"/>
              </p:cNvSpPr>
              <p:nvPr/>
            </p:nvSpPr>
            <p:spPr>
              <a:xfrm>
                <a:off x="12666438" y="392710"/>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514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Nadia feels that the probability that she will get A in “Algorithm”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4</m:t>
                        </m:r>
                      </m:den>
                    </m:f>
                  </m:oMath>
                </a14:m>
                <a:r>
                  <a:rPr lang="en-US" sz="3200" dirty="0"/>
                  <a:t>, A in “Statistics”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5</m:t>
                        </m:r>
                      </m:den>
                    </m:f>
                  </m:oMath>
                </a14:m>
                <a:r>
                  <a:rPr lang="en-US" sz="3200" dirty="0"/>
                  <a:t>, A in both the courses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Nadia will get </a:t>
                </a:r>
              </a:p>
              <a:p>
                <a:pPr algn="just"/>
                <a:endParaRPr lang="en-US" sz="3200" dirty="0"/>
              </a:p>
              <a:p>
                <a:pPr marL="514350" indent="-514350" algn="just">
                  <a:buFont typeface="+mj-lt"/>
                  <a:buAutoNum type="alphaLcParenR"/>
                </a:pPr>
                <a:r>
                  <a:rPr lang="en-US" sz="3200" dirty="0"/>
                  <a:t>At least one A? [Hints: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𝑆</m:t>
                    </m:r>
                    <m:r>
                      <a:rPr lang="en-US" sz="3200" b="0" i="1" smtClean="0">
                        <a:latin typeface="Cambria Math" panose="02040503050406030204" pitchFamily="18" charset="0"/>
                      </a:rPr>
                      <m:t>)</m:t>
                    </m:r>
                  </m:oMath>
                </a14:m>
                <a:r>
                  <a:rPr lang="en-US" sz="3200" dirty="0"/>
                  <a:t>]</a:t>
                </a:r>
              </a:p>
              <a:p>
                <a:pPr marL="514350" indent="-514350" algn="just">
                  <a:buFont typeface="+mj-lt"/>
                  <a:buAutoNum type="alphaLcParenR"/>
                </a:pPr>
                <a:r>
                  <a:rPr lang="en-US" sz="3200" dirty="0"/>
                  <a:t>Only one A? [Hints: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e>
                        </m:d>
                      </m:e>
                    </m:d>
                  </m:oMath>
                </a14:m>
                <a:r>
                  <a:rPr lang="en-US" sz="3200" dirty="0"/>
                  <a:t>]</a:t>
                </a:r>
              </a:p>
              <a:p>
                <a:pPr marL="514350" indent="-514350" algn="just">
                  <a:buFont typeface="+mj-lt"/>
                  <a:buAutoNum type="alphaLcParenR"/>
                </a:pPr>
                <a:r>
                  <a:rPr lang="en-US" sz="3200" dirty="0"/>
                  <a:t>No A?</a:t>
                </a:r>
              </a:p>
            </p:txBody>
          </p:sp>
        </mc:Choice>
        <mc:Fallback xmlns="">
          <p:sp>
            <p:nvSpPr>
              <p:cNvPr id="3" name="Content Placeholder 2">
                <a:extLst>
                  <a:ext uri="{FF2B5EF4-FFF2-40B4-BE49-F238E27FC236}">
                    <a16:creationId xmlns:a16="http://schemas.microsoft.com/office/drawing/2014/main" id="{3E7799B4-D0A6-DFF1-1C92-D77EDC6C933B}"/>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931" t="-220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descr="A">
                <a:extLst>
                  <a:ext uri="{FF2B5EF4-FFF2-40B4-BE49-F238E27FC236}">
                    <a16:creationId xmlns:a16="http://schemas.microsoft.com/office/drawing/2014/main" id="{4E10BF11-F713-344A-4C0E-7A218AA70B72}"/>
                  </a:ext>
                </a:extLst>
              </p:cNvPr>
              <p:cNvSpPr/>
              <p:nvPr/>
            </p:nvSpPr>
            <p:spPr>
              <a:xfrm>
                <a:off x="10648018" y="441397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1" name="Oval 10" descr="A">
                <a:extLst>
                  <a:ext uri="{FF2B5EF4-FFF2-40B4-BE49-F238E27FC236}">
                    <a16:creationId xmlns:a16="http://schemas.microsoft.com/office/drawing/2014/main" id="{4E10BF11-F713-344A-4C0E-7A218AA70B72}"/>
                  </a:ext>
                </a:extLst>
              </p:cNvPr>
              <p:cNvSpPr>
                <a:spLocks noRot="1" noChangeAspect="1" noMove="1" noResize="1" noEditPoints="1" noAdjustHandles="1" noChangeArrowheads="1" noChangeShapeType="1" noTextEdit="1"/>
              </p:cNvSpPr>
              <p:nvPr/>
            </p:nvSpPr>
            <p:spPr>
              <a:xfrm>
                <a:off x="10648018" y="4413977"/>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8592EBC-6ABE-FBC0-9027-EE76D4B3E22C}"/>
                  </a:ext>
                </a:extLst>
              </p:cNvPr>
              <p:cNvSpPr/>
              <p:nvPr/>
            </p:nvSpPr>
            <p:spPr>
              <a:xfrm>
                <a:off x="11786355" y="441397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oMath>
                  </m:oMathPara>
                </a14:m>
                <a:endParaRPr lang="en-US" sz="4000" dirty="0"/>
              </a:p>
            </p:txBody>
          </p:sp>
        </mc:Choice>
        <mc:Fallback xmlns="">
          <p:sp>
            <p:nvSpPr>
              <p:cNvPr id="12" name="Oval 11">
                <a:extLst>
                  <a:ext uri="{FF2B5EF4-FFF2-40B4-BE49-F238E27FC236}">
                    <a16:creationId xmlns:a16="http://schemas.microsoft.com/office/drawing/2014/main" id="{F8592EBC-6ABE-FBC0-9027-EE76D4B3E22C}"/>
                  </a:ext>
                </a:extLst>
              </p:cNvPr>
              <p:cNvSpPr>
                <a:spLocks noRot="1" noChangeAspect="1" noMove="1" noResize="1" noEditPoints="1" noAdjustHandles="1" noChangeArrowheads="1" noChangeShapeType="1" noTextEdit="1"/>
              </p:cNvSpPr>
              <p:nvPr/>
            </p:nvSpPr>
            <p:spPr>
              <a:xfrm>
                <a:off x="11786355" y="4413976"/>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78281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1944</TotalTime>
  <Words>2610</Words>
  <Application>Microsoft Office PowerPoint</Application>
  <PresentationFormat>Custom</PresentationFormat>
  <Paragraphs>339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Cambria Math</vt:lpstr>
      <vt:lpstr>Georgia</vt:lpstr>
      <vt:lpstr>Trebuchet MS</vt:lpstr>
      <vt:lpstr>Wingdings</vt:lpstr>
      <vt:lpstr>Wood Type</vt:lpstr>
      <vt:lpstr>Basic concepts of Probability (2)</vt:lpstr>
      <vt:lpstr>Probability Laws</vt:lpstr>
      <vt:lpstr>Additive rule</vt:lpstr>
      <vt:lpstr>Additive rule</vt:lpstr>
      <vt:lpstr>Additive rule</vt:lpstr>
      <vt:lpstr>Additive rule</vt:lpstr>
      <vt:lpstr>Additive rule</vt:lpstr>
      <vt:lpstr>Additive rule</vt:lpstr>
      <vt:lpstr>Self Practice</vt:lpstr>
      <vt:lpstr>Self Practice</vt:lpstr>
      <vt:lpstr>Multiplicative rule</vt:lpstr>
      <vt:lpstr>Multiplicative rule</vt:lpstr>
      <vt:lpstr>Multiplicative rule</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Self Practice</vt:lpstr>
      <vt:lpstr>Bayes' Theorem</vt:lpstr>
      <vt:lpstr>Bayes' Theorem</vt:lpstr>
      <vt:lpstr>Example</vt:lpstr>
      <vt:lpstr>Solution</vt:lpstr>
      <vt:lpstr>Example</vt:lpstr>
      <vt:lpstr>Example</vt:lpstr>
      <vt:lpstr>Example</vt:lpstr>
      <vt:lpstr>Contingency table</vt:lpstr>
      <vt:lpstr>Joint Probability</vt:lpstr>
      <vt:lpstr>Joint Probability</vt:lpstr>
      <vt:lpstr>Marginal Probability</vt:lpstr>
      <vt:lpstr>Marginal Probability</vt:lpstr>
      <vt:lpstr>Example</vt:lpstr>
      <vt:lpstr>Some Notations</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1034</cp:revision>
  <dcterms:created xsi:type="dcterms:W3CDTF">2023-10-05T14:06:45Z</dcterms:created>
  <dcterms:modified xsi:type="dcterms:W3CDTF">2025-04-06T13:22:21Z</dcterms:modified>
</cp:coreProperties>
</file>