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423" r:id="rId3"/>
    <p:sldId id="257" r:id="rId4"/>
    <p:sldId id="364" r:id="rId5"/>
    <p:sldId id="365" r:id="rId6"/>
    <p:sldId id="366" r:id="rId7"/>
    <p:sldId id="424" r:id="rId8"/>
    <p:sldId id="368" r:id="rId9"/>
    <p:sldId id="375" r:id="rId10"/>
    <p:sldId id="376" r:id="rId11"/>
    <p:sldId id="381" r:id="rId12"/>
    <p:sldId id="372" r:id="rId13"/>
    <p:sldId id="377" r:id="rId14"/>
    <p:sldId id="379" r:id="rId15"/>
    <p:sldId id="378" r:id="rId16"/>
    <p:sldId id="380" r:id="rId17"/>
    <p:sldId id="387" r:id="rId18"/>
    <p:sldId id="391" r:id="rId19"/>
    <p:sldId id="397" r:id="rId20"/>
    <p:sldId id="422" r:id="rId21"/>
    <p:sldId id="394" r:id="rId22"/>
    <p:sldId id="395" r:id="rId23"/>
    <p:sldId id="396" r:id="rId24"/>
    <p:sldId id="398" r:id="rId25"/>
    <p:sldId id="399" r:id="rId26"/>
    <p:sldId id="417" r:id="rId27"/>
    <p:sldId id="418" r:id="rId28"/>
    <p:sldId id="419" r:id="rId29"/>
    <p:sldId id="427" r:id="rId30"/>
    <p:sldId id="426" r:id="rId31"/>
    <p:sldId id="425" r:id="rId32"/>
    <p:sldId id="363" r:id="rId33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All%20Slides\Correlation%20grap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A0F-4595-80E6-0B002CAE91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A7-473C-B0BA-1F603639B0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Savings ($)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44450">
                <a:solidFill>
                  <a:srgbClr val="002060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60</c:v>
                </c:pt>
                <c:pt idx="1">
                  <c:v>66</c:v>
                </c:pt>
                <c:pt idx="2">
                  <c:v>66</c:v>
                </c:pt>
                <c:pt idx="3">
                  <c:v>66</c:v>
                </c:pt>
                <c:pt idx="4">
                  <c:v>68</c:v>
                </c:pt>
                <c:pt idx="5">
                  <c:v>68</c:v>
                </c:pt>
                <c:pt idx="6">
                  <c:v>70</c:v>
                </c:pt>
                <c:pt idx="7">
                  <c:v>72</c:v>
                </c:pt>
                <c:pt idx="8">
                  <c:v>74</c:v>
                </c:pt>
                <c:pt idx="9">
                  <c:v>80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5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11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21</c:v>
                </c:pt>
                <c:pt idx="9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5C6-45E3-9B14-9BEF1EC3FC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5464831"/>
        <c:axId val="778219615"/>
      </c:scatterChart>
      <c:valAx>
        <c:axId val="7954648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Income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78219615"/>
        <c:crosses val="autoZero"/>
        <c:crossBetween val="midCat"/>
      </c:valAx>
      <c:valAx>
        <c:axId val="778219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Savings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954648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 sz="1050"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/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/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/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/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/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/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/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/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/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/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/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/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/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/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/>
            <a:t>Simple correlation </a:t>
          </a:r>
          <a:r>
            <a:rPr lang="en-US" dirty="0">
              <a:solidFill>
                <a:srgbClr val="FF0000"/>
              </a:solidFill>
              <a:highlight>
                <a:srgbClr val="FFFF00"/>
              </a:highlight>
            </a:rPr>
            <a:t>(Two variables)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/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/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/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/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/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/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/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/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/>
            <a:t>Multiple correlation </a:t>
          </a:r>
          <a:r>
            <a:rPr lang="en-US" dirty="0">
              <a:solidFill>
                <a:srgbClr val="FF0000"/>
              </a:solidFill>
              <a:highlight>
                <a:srgbClr val="FFFF00"/>
              </a:highlight>
            </a:rPr>
            <a:t>(More than two)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/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/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/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/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/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/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1"/>
              </a:solidFill>
            </a:rPr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Simple correlation </a:t>
          </a:r>
          <a:r>
            <a:rPr lang="en-US" sz="3600" kern="1200" dirty="0">
              <a:solidFill>
                <a:srgbClr val="FF0000"/>
              </a:solidFill>
              <a:highlight>
                <a:srgbClr val="FFFF00"/>
              </a:highlight>
            </a:rPr>
            <a:t>(Two variables)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Multiple correlation </a:t>
          </a:r>
          <a:r>
            <a:rPr lang="en-US" sz="3600" kern="1200" dirty="0">
              <a:solidFill>
                <a:srgbClr val="FF0000"/>
              </a:solidFill>
              <a:highlight>
                <a:srgbClr val="FFFF00"/>
              </a:highlight>
            </a:rPr>
            <a:t>(More than two)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7/1/2024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5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8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42590860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2784820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19038752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282276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60091680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  <p:pic>
        <p:nvPicPr>
          <p:cNvPr id="1026" name="Picture 2" descr="positive correlation">
            <a:extLst>
              <a:ext uri="{FF2B5EF4-FFF2-40B4-BE49-F238E27FC236}">
                <a16:creationId xmlns:a16="http://schemas.microsoft.com/office/drawing/2014/main" id="{F03CC19E-E358-E77B-5C39-B74D3A2BF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7" t="17436" r="10825" b="12059"/>
          <a:stretch/>
        </p:blipFill>
        <p:spPr bwMode="auto">
          <a:xfrm>
            <a:off x="9295314" y="248600"/>
            <a:ext cx="2498580" cy="224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2B2480-0B5F-2B21-E903-7F315FFAD9F0}"/>
              </a:ext>
            </a:extLst>
          </p:cNvPr>
          <p:cNvCxnSpPr/>
          <p:nvPr/>
        </p:nvCxnSpPr>
        <p:spPr>
          <a:xfrm flipV="1">
            <a:off x="9853127" y="746449"/>
            <a:ext cx="1101012" cy="1138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negative correlation">
            <a:extLst>
              <a:ext uri="{FF2B5EF4-FFF2-40B4-BE49-F238E27FC236}">
                <a16:creationId xmlns:a16="http://schemas.microsoft.com/office/drawing/2014/main" id="{35EE7045-2896-7BE7-6B05-42CB50CA1A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0" t="19382" r="11695" b="13034"/>
          <a:stretch/>
        </p:blipFill>
        <p:spPr bwMode="auto">
          <a:xfrm>
            <a:off x="11969505" y="503147"/>
            <a:ext cx="2164395" cy="193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7B936D-43EA-2274-F8DD-26711F714319}"/>
              </a:ext>
            </a:extLst>
          </p:cNvPr>
          <p:cNvCxnSpPr/>
          <p:nvPr/>
        </p:nvCxnSpPr>
        <p:spPr>
          <a:xfrm>
            <a:off x="12691578" y="746449"/>
            <a:ext cx="1220133" cy="11383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zero correlation">
            <a:extLst>
              <a:ext uri="{FF2B5EF4-FFF2-40B4-BE49-F238E27FC236}">
                <a16:creationId xmlns:a16="http://schemas.microsoft.com/office/drawing/2014/main" id="{6917DA25-71D4-F483-011E-3BE8286AA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6" t="5388" r="10163" b="8530"/>
          <a:stretch/>
        </p:blipFill>
        <p:spPr bwMode="auto">
          <a:xfrm>
            <a:off x="11562573" y="2497060"/>
            <a:ext cx="2258009" cy="245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CA0DF1-CED3-110F-77F3-4CE8DB6E6434}"/>
              </a:ext>
            </a:extLst>
          </p:cNvPr>
          <p:cNvCxnSpPr/>
          <p:nvPr/>
        </p:nvCxnSpPr>
        <p:spPr>
          <a:xfrm>
            <a:off x="12204441" y="4114800"/>
            <a:ext cx="114945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0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1032429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68931756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597662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95934519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2570731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Non-Linear correlation</a:t>
            </a:r>
          </a:p>
        </p:txBody>
      </p:sp>
      <p:pic>
        <p:nvPicPr>
          <p:cNvPr id="2050" name="Picture 2" descr="linear-nonlinear-corrrelation">
            <a:extLst>
              <a:ext uri="{FF2B5EF4-FFF2-40B4-BE49-F238E27FC236}">
                <a16:creationId xmlns:a16="http://schemas.microsoft.com/office/drawing/2014/main" id="{D10BFDA7-E27E-F3F1-5F06-50A52226E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314" y="191578"/>
            <a:ext cx="5143316" cy="243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A1987CE-F63D-AF44-0B60-5B155252A7D6}"/>
              </a:ext>
            </a:extLst>
          </p:cNvPr>
          <p:cNvSpPr/>
          <p:nvPr/>
        </p:nvSpPr>
        <p:spPr>
          <a:xfrm rot="18664440">
            <a:off x="9412061" y="896647"/>
            <a:ext cx="2141171" cy="6746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F5DD89C-D201-BB63-5CB5-4D9DCA01990D}"/>
              </a:ext>
            </a:extLst>
          </p:cNvPr>
          <p:cNvSpPr/>
          <p:nvPr/>
        </p:nvSpPr>
        <p:spPr>
          <a:xfrm>
            <a:off x="13193486" y="522514"/>
            <a:ext cx="160412" cy="522515"/>
          </a:xfrm>
          <a:prstGeom prst="downArrow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7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733025"/>
          </a:xfrm>
        </p:spPr>
        <p:txBody>
          <a:bodyPr>
            <a:normAutofit/>
          </a:bodyPr>
          <a:lstStyle/>
          <a:p>
            <a:r>
              <a:rPr lang="en-US" sz="3200" dirty="0"/>
              <a:t>Correlation can be measured by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3200" dirty="0"/>
              <a:t>Scatter Diagram</a:t>
            </a:r>
          </a:p>
          <a:p>
            <a:pPr marL="843534" lvl="1" indent="-514350">
              <a:buFont typeface="+mj-lt"/>
              <a:buAutoNum type="arabicPeriod"/>
            </a:pPr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3200" dirty="0"/>
              <a:t>Karl Pearson’s Correlation Coefficient</a:t>
            </a:r>
          </a:p>
          <a:p>
            <a:pPr marL="843534" lvl="1" indent="-514350">
              <a:buFont typeface="+mj-lt"/>
              <a:buAutoNum type="arabicPeriod"/>
            </a:pPr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3200" dirty="0"/>
              <a:t>Spearman Rank Correlation Coefficient</a:t>
            </a:r>
          </a:p>
          <a:p>
            <a:pPr marL="843534" lvl="1" indent="-514350">
              <a:buFont typeface="+mj-lt"/>
              <a:buAutoNum type="arabicPeriod"/>
            </a:pPr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3200" dirty="0"/>
              <a:t>Method of Least Square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66033F55-CB55-59ED-4FD6-99CDA30A35D6}"/>
              </a:ext>
            </a:extLst>
          </p:cNvPr>
          <p:cNvSpPr/>
          <p:nvPr/>
        </p:nvSpPr>
        <p:spPr>
          <a:xfrm>
            <a:off x="5281126" y="3172408"/>
            <a:ext cx="933061" cy="718457"/>
          </a:xfrm>
          <a:custGeom>
            <a:avLst/>
            <a:gdLst>
              <a:gd name="connsiteX0" fmla="*/ 0 w 933061"/>
              <a:gd name="connsiteY0" fmla="*/ 359229 h 718457"/>
              <a:gd name="connsiteX1" fmla="*/ 359229 w 933061"/>
              <a:gd name="connsiteY1" fmla="*/ 0 h 718457"/>
              <a:gd name="connsiteX2" fmla="*/ 359229 w 933061"/>
              <a:gd name="connsiteY2" fmla="*/ 179614 h 718457"/>
              <a:gd name="connsiteX3" fmla="*/ 933061 w 933061"/>
              <a:gd name="connsiteY3" fmla="*/ 179614 h 718457"/>
              <a:gd name="connsiteX4" fmla="*/ 933061 w 933061"/>
              <a:gd name="connsiteY4" fmla="*/ 538843 h 718457"/>
              <a:gd name="connsiteX5" fmla="*/ 359229 w 933061"/>
              <a:gd name="connsiteY5" fmla="*/ 538843 h 718457"/>
              <a:gd name="connsiteX6" fmla="*/ 359229 w 933061"/>
              <a:gd name="connsiteY6" fmla="*/ 718457 h 718457"/>
              <a:gd name="connsiteX7" fmla="*/ 0 w 933061"/>
              <a:gd name="connsiteY7" fmla="*/ 359229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3061" h="718457" fill="none" extrusionOk="0">
                <a:moveTo>
                  <a:pt x="0" y="359229"/>
                </a:moveTo>
                <a:cubicBezTo>
                  <a:pt x="79702" y="238060"/>
                  <a:pt x="286600" y="128126"/>
                  <a:pt x="359229" y="0"/>
                </a:cubicBezTo>
                <a:cubicBezTo>
                  <a:pt x="355148" y="63569"/>
                  <a:pt x="357463" y="126106"/>
                  <a:pt x="359229" y="179614"/>
                </a:cubicBezTo>
                <a:cubicBezTo>
                  <a:pt x="605203" y="154916"/>
                  <a:pt x="669471" y="139268"/>
                  <a:pt x="933061" y="179614"/>
                </a:cubicBezTo>
                <a:cubicBezTo>
                  <a:pt x="913903" y="226025"/>
                  <a:pt x="910989" y="397981"/>
                  <a:pt x="933061" y="538843"/>
                </a:cubicBezTo>
                <a:cubicBezTo>
                  <a:pt x="861503" y="571331"/>
                  <a:pt x="600526" y="503329"/>
                  <a:pt x="359229" y="538843"/>
                </a:cubicBezTo>
                <a:cubicBezTo>
                  <a:pt x="348058" y="617317"/>
                  <a:pt x="365604" y="699422"/>
                  <a:pt x="359229" y="718457"/>
                </a:cubicBezTo>
                <a:cubicBezTo>
                  <a:pt x="215946" y="570721"/>
                  <a:pt x="63285" y="392126"/>
                  <a:pt x="0" y="359229"/>
                </a:cubicBezTo>
                <a:close/>
              </a:path>
              <a:path w="933061" h="718457" stroke="0" extrusionOk="0">
                <a:moveTo>
                  <a:pt x="0" y="359229"/>
                </a:moveTo>
                <a:cubicBezTo>
                  <a:pt x="133908" y="250271"/>
                  <a:pt x="291070" y="62925"/>
                  <a:pt x="359229" y="0"/>
                </a:cubicBezTo>
                <a:cubicBezTo>
                  <a:pt x="364771" y="60838"/>
                  <a:pt x="352864" y="126527"/>
                  <a:pt x="359229" y="179614"/>
                </a:cubicBezTo>
                <a:cubicBezTo>
                  <a:pt x="462430" y="153250"/>
                  <a:pt x="822713" y="140192"/>
                  <a:pt x="933061" y="179614"/>
                </a:cubicBezTo>
                <a:cubicBezTo>
                  <a:pt x="909502" y="356053"/>
                  <a:pt x="961884" y="444400"/>
                  <a:pt x="933061" y="538843"/>
                </a:cubicBezTo>
                <a:cubicBezTo>
                  <a:pt x="791795" y="534294"/>
                  <a:pt x="603477" y="525764"/>
                  <a:pt x="359229" y="538843"/>
                </a:cubicBezTo>
                <a:cubicBezTo>
                  <a:pt x="368179" y="628519"/>
                  <a:pt x="366752" y="689716"/>
                  <a:pt x="359229" y="718457"/>
                </a:cubicBezTo>
                <a:cubicBezTo>
                  <a:pt x="268482" y="569344"/>
                  <a:pt x="85345" y="419992"/>
                  <a:pt x="0" y="359229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30136754">
                  <a:prstGeom prst="lef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09CF1EF7-1D5F-0E9F-4A68-B38E6155F507}"/>
              </a:ext>
            </a:extLst>
          </p:cNvPr>
          <p:cNvSpPr/>
          <p:nvPr/>
        </p:nvSpPr>
        <p:spPr>
          <a:xfrm>
            <a:off x="9184432" y="4207451"/>
            <a:ext cx="933061" cy="718457"/>
          </a:xfrm>
          <a:custGeom>
            <a:avLst/>
            <a:gdLst>
              <a:gd name="connsiteX0" fmla="*/ 0 w 933061"/>
              <a:gd name="connsiteY0" fmla="*/ 359229 h 718457"/>
              <a:gd name="connsiteX1" fmla="*/ 359229 w 933061"/>
              <a:gd name="connsiteY1" fmla="*/ 0 h 718457"/>
              <a:gd name="connsiteX2" fmla="*/ 359229 w 933061"/>
              <a:gd name="connsiteY2" fmla="*/ 179614 h 718457"/>
              <a:gd name="connsiteX3" fmla="*/ 933061 w 933061"/>
              <a:gd name="connsiteY3" fmla="*/ 179614 h 718457"/>
              <a:gd name="connsiteX4" fmla="*/ 933061 w 933061"/>
              <a:gd name="connsiteY4" fmla="*/ 538843 h 718457"/>
              <a:gd name="connsiteX5" fmla="*/ 359229 w 933061"/>
              <a:gd name="connsiteY5" fmla="*/ 538843 h 718457"/>
              <a:gd name="connsiteX6" fmla="*/ 359229 w 933061"/>
              <a:gd name="connsiteY6" fmla="*/ 718457 h 718457"/>
              <a:gd name="connsiteX7" fmla="*/ 0 w 933061"/>
              <a:gd name="connsiteY7" fmla="*/ 359229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3061" h="718457" fill="none" extrusionOk="0">
                <a:moveTo>
                  <a:pt x="0" y="359229"/>
                </a:moveTo>
                <a:cubicBezTo>
                  <a:pt x="79702" y="238060"/>
                  <a:pt x="286600" y="128126"/>
                  <a:pt x="359229" y="0"/>
                </a:cubicBezTo>
                <a:cubicBezTo>
                  <a:pt x="355148" y="63569"/>
                  <a:pt x="357463" y="126106"/>
                  <a:pt x="359229" y="179614"/>
                </a:cubicBezTo>
                <a:cubicBezTo>
                  <a:pt x="605203" y="154916"/>
                  <a:pt x="669471" y="139268"/>
                  <a:pt x="933061" y="179614"/>
                </a:cubicBezTo>
                <a:cubicBezTo>
                  <a:pt x="913903" y="226025"/>
                  <a:pt x="910989" y="397981"/>
                  <a:pt x="933061" y="538843"/>
                </a:cubicBezTo>
                <a:cubicBezTo>
                  <a:pt x="861503" y="571331"/>
                  <a:pt x="600526" y="503329"/>
                  <a:pt x="359229" y="538843"/>
                </a:cubicBezTo>
                <a:cubicBezTo>
                  <a:pt x="348058" y="617317"/>
                  <a:pt x="365604" y="699422"/>
                  <a:pt x="359229" y="718457"/>
                </a:cubicBezTo>
                <a:cubicBezTo>
                  <a:pt x="215946" y="570721"/>
                  <a:pt x="63285" y="392126"/>
                  <a:pt x="0" y="359229"/>
                </a:cubicBezTo>
                <a:close/>
              </a:path>
              <a:path w="933061" h="718457" stroke="0" extrusionOk="0">
                <a:moveTo>
                  <a:pt x="0" y="359229"/>
                </a:moveTo>
                <a:cubicBezTo>
                  <a:pt x="133908" y="250271"/>
                  <a:pt x="291070" y="62925"/>
                  <a:pt x="359229" y="0"/>
                </a:cubicBezTo>
                <a:cubicBezTo>
                  <a:pt x="364771" y="60838"/>
                  <a:pt x="352864" y="126527"/>
                  <a:pt x="359229" y="179614"/>
                </a:cubicBezTo>
                <a:cubicBezTo>
                  <a:pt x="462430" y="153250"/>
                  <a:pt x="822713" y="140192"/>
                  <a:pt x="933061" y="179614"/>
                </a:cubicBezTo>
                <a:cubicBezTo>
                  <a:pt x="909502" y="356053"/>
                  <a:pt x="961884" y="444400"/>
                  <a:pt x="933061" y="538843"/>
                </a:cubicBezTo>
                <a:cubicBezTo>
                  <a:pt x="791795" y="534294"/>
                  <a:pt x="603477" y="525764"/>
                  <a:pt x="359229" y="538843"/>
                </a:cubicBezTo>
                <a:cubicBezTo>
                  <a:pt x="368179" y="628519"/>
                  <a:pt x="366752" y="689716"/>
                  <a:pt x="359229" y="718457"/>
                </a:cubicBezTo>
                <a:cubicBezTo>
                  <a:pt x="268482" y="569344"/>
                  <a:pt x="85345" y="419992"/>
                  <a:pt x="0" y="359229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30136754">
                  <a:prstGeom prst="lef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Scatter Diagram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E96ECA-7726-EDFD-4B56-B1525AFED7B3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937651" y="1709268"/>
          <a:ext cx="2645304" cy="614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652">
                  <a:extLst>
                    <a:ext uri="{9D8B030D-6E8A-4147-A177-3AD203B41FA5}">
                      <a16:colId xmlns:a16="http://schemas.microsoft.com/office/drawing/2014/main" val="692041871"/>
                    </a:ext>
                  </a:extLst>
                </a:gridCol>
                <a:gridCol w="1322652">
                  <a:extLst>
                    <a:ext uri="{9D8B030D-6E8A-4147-A177-3AD203B41FA5}">
                      <a16:colId xmlns:a16="http://schemas.microsoft.com/office/drawing/2014/main" val="3353420982"/>
                    </a:ext>
                  </a:extLst>
                </a:gridCol>
              </a:tblGrid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Glucose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485661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690733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445790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943242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75719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9664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C9553A-1746-EB3A-5FA7-43AD3DB72312}"/>
              </a:ext>
            </a:extLst>
          </p:cNvPr>
          <p:cNvSpPr txBox="1"/>
          <p:nvPr/>
        </p:nvSpPr>
        <p:spPr>
          <a:xfrm>
            <a:off x="3881782" y="1468846"/>
            <a:ext cx="9563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400" b="1" dirty="0">
                <a:highlight>
                  <a:srgbClr val="FFFF00"/>
                </a:highlight>
              </a:rPr>
              <a:t>Draw the scatter diagram</a:t>
            </a:r>
          </a:p>
          <a:p>
            <a:pPr marL="342900" indent="-342900">
              <a:buAutoNum type="alphaLcParenR"/>
            </a:pPr>
            <a:r>
              <a:rPr lang="en-US" sz="2400" b="1" dirty="0">
                <a:highlight>
                  <a:srgbClr val="FFFF00"/>
                </a:highlight>
              </a:rPr>
              <a:t>Is there any relationship between “Age” and “Glucose Level”?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6EB3EE0-B351-4EBE-72E7-67AA9042DAAB}"/>
              </a:ext>
            </a:extLst>
          </p:cNvPr>
          <p:cNvGraphicFramePr>
            <a:graphicFrameLocks/>
          </p:cNvGraphicFramePr>
          <p:nvPr/>
        </p:nvGraphicFramePr>
        <p:xfrm>
          <a:off x="3881782" y="2463282"/>
          <a:ext cx="5626359" cy="5388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8CE3315-9DCA-FE27-F0A1-9CAD2AF4EA87}"/>
              </a:ext>
            </a:extLst>
          </p:cNvPr>
          <p:cNvSpPr txBox="1"/>
          <p:nvPr/>
        </p:nvSpPr>
        <p:spPr>
          <a:xfrm>
            <a:off x="9867197" y="3603475"/>
            <a:ext cx="38255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With the increase of age, the Glucose Level also increased. Thus, there is a positive correlation between “Age” and “Glucose Level”.</a:t>
            </a:r>
          </a:p>
        </p:txBody>
      </p:sp>
    </p:spTree>
    <p:extLst>
      <p:ext uri="{BB962C8B-B14F-4D97-AF65-F5344CB8AC3E}">
        <p14:creationId xmlns:p14="http://schemas.microsoft.com/office/powerpoint/2010/main" val="360193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7" grpId="0">
        <p:bldAsOne/>
      </p:bldGraphic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3200" dirty="0"/>
              <a:t>Accurate degree and strength of correlation can not be obtained by scatter diagram.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D80367D-889A-85CA-E676-1C99C85DC8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623295"/>
              </p:ext>
            </p:extLst>
          </p:nvPr>
        </p:nvGraphicFramePr>
        <p:xfrm>
          <a:off x="7727539" y="2836505"/>
          <a:ext cx="5626359" cy="5388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6E6FCE-36DD-AC73-8DAB-F113078593E4}"/>
              </a:ext>
            </a:extLst>
          </p:cNvPr>
          <p:cNvCxnSpPr/>
          <p:nvPr/>
        </p:nvCxnSpPr>
        <p:spPr>
          <a:xfrm flipV="1">
            <a:off x="9342783" y="3617843"/>
            <a:ext cx="3180521" cy="2425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28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FD0E3-1A04-D999-F403-C213F47D9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7F96-3A78-6FBD-5F45-865D2217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A744B-293A-D2C6-A1DA-DD4198BE42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5397122"/>
          </a:xfrm>
        </p:spPr>
        <p:txBody>
          <a:bodyPr>
            <a:normAutofit/>
          </a:bodyPr>
          <a:lstStyle/>
          <a:p>
            <a:r>
              <a:rPr lang="en-US" sz="3200" dirty="0"/>
              <a:t>In real life situations, especially in social sciences and in business, we often to know whether two or more variables are related, and if so, how they are related.</a:t>
            </a:r>
          </a:p>
          <a:p>
            <a:endParaRPr lang="en-US" sz="3200" dirty="0"/>
          </a:p>
          <a:p>
            <a:r>
              <a:rPr lang="en-US" sz="3200" dirty="0"/>
              <a:t>The following are some questions of interest,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Is there a relationship between two or more variables?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If so, what is the relationship?</a:t>
            </a:r>
          </a:p>
        </p:txBody>
      </p:sp>
    </p:spTree>
    <p:extLst>
      <p:ext uri="{BB962C8B-B14F-4D97-AF65-F5344CB8AC3E}">
        <p14:creationId xmlns:p14="http://schemas.microsoft.com/office/powerpoint/2010/main" val="72148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Karl Pearson’s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Both variables are measured in interval or ratio scales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Relationship between variables is linear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Denoted by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sz="3200" b="1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910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Karl Pearson’s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marL="32918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96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d>
                                    <m:d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960" dirty="0"/>
              </a:p>
              <a:p>
                <a:pPr marL="329184" lvl="1" indent="0">
                  <a:buNone/>
                </a:pPr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048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Karl Pearson’s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marL="32918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96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960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d>
                                    <m:d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960" dirty="0"/>
              </a:p>
              <a:p>
                <a:pPr marL="329184" lvl="1" indent="0">
                  <a:buNone/>
                </a:pPr>
                <a:endParaRPr lang="en-US" sz="2960" dirty="0"/>
              </a:p>
              <a:p>
                <a:pPr marL="32918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96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96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96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96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96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96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96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612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Karl Pearson’s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marL="32918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96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960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d>
                                    <m:d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960" dirty="0"/>
              </a:p>
              <a:p>
                <a:pPr marL="329184" lvl="1" indent="0">
                  <a:buNone/>
                </a:pPr>
                <a:endParaRPr lang="en-US" sz="2960" dirty="0"/>
              </a:p>
              <a:p>
                <a:pPr marL="32918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6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96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96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96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96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96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96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96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96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96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96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96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96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96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96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96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96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96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96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96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96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96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96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6514322-4056-7FB8-8A84-269AB24E2DB8}"/>
              </a:ext>
            </a:extLst>
          </p:cNvPr>
          <p:cNvSpPr txBox="1"/>
          <p:nvPr/>
        </p:nvSpPr>
        <p:spPr>
          <a:xfrm>
            <a:off x="611337" y="5909113"/>
            <a:ext cx="4852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FFFF00"/>
                </a:highlight>
              </a:rPr>
              <a:t>Range of r is [-1 to +1]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A5937C-4225-75D1-ED62-5F2E8875B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353271"/>
              </p:ext>
            </p:extLst>
          </p:nvPr>
        </p:nvGraphicFramePr>
        <p:xfrm>
          <a:off x="7314824" y="5503884"/>
          <a:ext cx="6039075" cy="2628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025">
                  <a:extLst>
                    <a:ext uri="{9D8B030D-6E8A-4147-A177-3AD203B41FA5}">
                      <a16:colId xmlns:a16="http://schemas.microsoft.com/office/drawing/2014/main" val="68552496"/>
                    </a:ext>
                  </a:extLst>
                </a:gridCol>
                <a:gridCol w="2013025">
                  <a:extLst>
                    <a:ext uri="{9D8B030D-6E8A-4147-A177-3AD203B41FA5}">
                      <a16:colId xmlns:a16="http://schemas.microsoft.com/office/drawing/2014/main" val="3980564743"/>
                    </a:ext>
                  </a:extLst>
                </a:gridCol>
                <a:gridCol w="2013025">
                  <a:extLst>
                    <a:ext uri="{9D8B030D-6E8A-4147-A177-3AD203B41FA5}">
                      <a16:colId xmlns:a16="http://schemas.microsoft.com/office/drawing/2014/main" val="2540208623"/>
                    </a:ext>
                  </a:extLst>
                </a:gridCol>
              </a:tblGrid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Correlation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819351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Weak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-0.29 to -0.10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0.10 to 0.29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840403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-0.49 to -0.30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0.30 to 0.49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398745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Moderate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-0.50 to -0.79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0.50 to 0.79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290980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Strong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-1.00 to -0.80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0.80 to 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8343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1B7CA9-8215-5510-5657-9D5E2012A6B3}"/>
                  </a:ext>
                </a:extLst>
              </p:cNvPr>
              <p:cNvSpPr txBox="1"/>
              <p:nvPr/>
            </p:nvSpPr>
            <p:spPr>
              <a:xfrm>
                <a:off x="668588" y="6628206"/>
                <a:ext cx="45446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000" dirty="0"/>
                  <a:t>; Perfect positive correlation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1B7CA9-8215-5510-5657-9D5E2012A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88" y="6628206"/>
                <a:ext cx="4544642" cy="400110"/>
              </a:xfrm>
              <a:prstGeom prst="rect">
                <a:avLst/>
              </a:prstGeom>
              <a:blipFill>
                <a:blip r:embed="rId3"/>
                <a:stretch>
                  <a:fillRect l="-1477" t="-9091" r="-805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D7103E-BF0B-9FBB-83AA-7A68DAA0C006}"/>
                  </a:ext>
                </a:extLst>
              </p:cNvPr>
              <p:cNvSpPr txBox="1"/>
              <p:nvPr/>
            </p:nvSpPr>
            <p:spPr>
              <a:xfrm>
                <a:off x="668588" y="7101078"/>
                <a:ext cx="46279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000" dirty="0"/>
                  <a:t>; Perfect negative correlation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D7103E-BF0B-9FBB-83AA-7A68DAA0C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88" y="7101078"/>
                <a:ext cx="4627998" cy="400110"/>
              </a:xfrm>
              <a:prstGeom prst="rect">
                <a:avLst/>
              </a:prstGeom>
              <a:blipFill>
                <a:blip r:embed="rId4"/>
                <a:stretch>
                  <a:fillRect l="-1449" t="-10606" r="-7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2E050E-6EE8-A65A-E525-B67D48016CC9}"/>
                  </a:ext>
                </a:extLst>
              </p:cNvPr>
              <p:cNvSpPr txBox="1"/>
              <p:nvPr/>
            </p:nvSpPr>
            <p:spPr>
              <a:xfrm>
                <a:off x="668588" y="7573950"/>
                <a:ext cx="28478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; No correlation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2E050E-6EE8-A65A-E525-B67D48016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88" y="7573950"/>
                <a:ext cx="2847896" cy="400110"/>
              </a:xfrm>
              <a:prstGeom prst="rect">
                <a:avLst/>
              </a:prstGeom>
              <a:blipFill>
                <a:blip r:embed="rId5"/>
                <a:stretch>
                  <a:fillRect l="-2355" t="-9091" r="-1713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44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Karl Pearson’s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The monthly income and saving data for a sample of 10 garments workers are given below:</a:t>
            </a:r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D52223-A89A-74FD-C67F-648F3AFAC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88934"/>
              </p:ext>
            </p:extLst>
          </p:nvPr>
        </p:nvGraphicFramePr>
        <p:xfrm>
          <a:off x="1283818" y="3308220"/>
          <a:ext cx="3325504" cy="4626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752">
                  <a:extLst>
                    <a:ext uri="{9D8B030D-6E8A-4147-A177-3AD203B41FA5}">
                      <a16:colId xmlns:a16="http://schemas.microsoft.com/office/drawing/2014/main" val="360995577"/>
                    </a:ext>
                  </a:extLst>
                </a:gridCol>
                <a:gridCol w="1662752">
                  <a:extLst>
                    <a:ext uri="{9D8B030D-6E8A-4147-A177-3AD203B41FA5}">
                      <a16:colId xmlns:a16="http://schemas.microsoft.com/office/drawing/2014/main" val="2514812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Income ($)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Savings ($)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27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23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03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2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4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11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92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5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37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7942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47A7652-E752-8FCB-2F96-79A80C8ECD27}"/>
              </a:ext>
            </a:extLst>
          </p:cNvPr>
          <p:cNvSpPr txBox="1"/>
          <p:nvPr/>
        </p:nvSpPr>
        <p:spPr>
          <a:xfrm>
            <a:off x="5225143" y="3308220"/>
            <a:ext cx="79870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800" dirty="0">
                <a:highlight>
                  <a:srgbClr val="FFFF00"/>
                </a:highlight>
              </a:rPr>
              <a:t> Draw the scatter plot</a:t>
            </a:r>
          </a:p>
          <a:p>
            <a:pPr marL="342900" indent="-342900">
              <a:buAutoNum type="alphaLcParenR"/>
            </a:pPr>
            <a:endParaRPr lang="en-US" sz="2800" dirty="0">
              <a:highlight>
                <a:srgbClr val="FFFF00"/>
              </a:highlight>
            </a:endParaRPr>
          </a:p>
          <a:p>
            <a:pPr marL="342900" indent="-342900">
              <a:buAutoNum type="alphaLcParenR"/>
            </a:pPr>
            <a:r>
              <a:rPr lang="en-US" sz="2800" dirty="0">
                <a:highlight>
                  <a:srgbClr val="FFFF00"/>
                </a:highlight>
              </a:rPr>
              <a:t> Compute the correlation coefficient value with proper interpretation</a:t>
            </a:r>
          </a:p>
          <a:p>
            <a:pPr marL="342900" indent="-342900">
              <a:buAutoNum type="alphaLcParenR"/>
            </a:pPr>
            <a:endParaRPr lang="en-US" sz="2800" dirty="0">
              <a:highlight>
                <a:srgbClr val="FFFF00"/>
              </a:highlight>
            </a:endParaRPr>
          </a:p>
          <a:p>
            <a:pPr marL="342900" indent="-342900">
              <a:buAutoNum type="alphaLcParenR"/>
            </a:pPr>
            <a:r>
              <a:rPr lang="en-US" sz="2800" dirty="0">
                <a:highlight>
                  <a:srgbClr val="00FFFF"/>
                </a:highlight>
              </a:rPr>
              <a:t>If the 9th value of "Savings" is changed to 23, calculate the updated correlation coefficient.</a:t>
            </a:r>
          </a:p>
        </p:txBody>
      </p:sp>
    </p:spTree>
    <p:extLst>
      <p:ext uri="{BB962C8B-B14F-4D97-AF65-F5344CB8AC3E}">
        <p14:creationId xmlns:p14="http://schemas.microsoft.com/office/powerpoint/2010/main" val="395922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Karl Pearson’s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The monthly income and saving data for a sample of 10 garments workers are given below:</a:t>
            </a:r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D52223-A89A-74FD-C67F-648F3AFAC31A}"/>
              </a:ext>
            </a:extLst>
          </p:cNvPr>
          <p:cNvGraphicFramePr>
            <a:graphicFrameLocks noGrp="1"/>
          </p:cNvGraphicFramePr>
          <p:nvPr/>
        </p:nvGraphicFramePr>
        <p:xfrm>
          <a:off x="1283818" y="3308220"/>
          <a:ext cx="3325504" cy="4626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752">
                  <a:extLst>
                    <a:ext uri="{9D8B030D-6E8A-4147-A177-3AD203B41FA5}">
                      <a16:colId xmlns:a16="http://schemas.microsoft.com/office/drawing/2014/main" val="360995577"/>
                    </a:ext>
                  </a:extLst>
                </a:gridCol>
                <a:gridCol w="1662752">
                  <a:extLst>
                    <a:ext uri="{9D8B030D-6E8A-4147-A177-3AD203B41FA5}">
                      <a16:colId xmlns:a16="http://schemas.microsoft.com/office/drawing/2014/main" val="2514812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Income ($)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Savings ($)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27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23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03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2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4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11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92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5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37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7942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47A7652-E752-8FCB-2F96-79A80C8ECD27}"/>
              </a:ext>
            </a:extLst>
          </p:cNvPr>
          <p:cNvSpPr txBox="1"/>
          <p:nvPr/>
        </p:nvSpPr>
        <p:spPr>
          <a:xfrm>
            <a:off x="5225143" y="3308220"/>
            <a:ext cx="7987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800" dirty="0">
                <a:highlight>
                  <a:srgbClr val="FFFF00"/>
                </a:highlight>
              </a:rPr>
              <a:t> Draw the scatter plot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C6C54BF-E511-EF01-0355-C0F6D23C16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716147"/>
              </p:ext>
            </p:extLst>
          </p:nvPr>
        </p:nvGraphicFramePr>
        <p:xfrm>
          <a:off x="5598367" y="3976549"/>
          <a:ext cx="7613779" cy="4017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118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77663A3-82F5-CDCC-C130-EC23F3D0A44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15745334"/>
                  </p:ext>
                </p:extLst>
              </p:nvPr>
            </p:nvGraphicFramePr>
            <p:xfrm>
              <a:off x="1096962" y="2028683"/>
              <a:ext cx="12436475" cy="55394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337294780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1433139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56756826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5907590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9218608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𝑖𝑛𝑐𝑜𝑚𝑒</m:t>
                                </m:r>
                                <m:r>
                                  <a:rPr lang="en-US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𝑆𝑎𝑣𝑖𝑛𝑔𝑠</m:t>
                                </m:r>
                                <m:r>
                                  <a:rPr lang="en-US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237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3600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615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5364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0013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594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2778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811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466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0459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5184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1152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71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5476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1554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96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868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=690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=130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=47876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=2106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=9294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6918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77663A3-82F5-CDCC-C130-EC23F3D0A44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15745334"/>
                  </p:ext>
                </p:extLst>
              </p:nvPr>
            </p:nvGraphicFramePr>
            <p:xfrm>
              <a:off x="1096962" y="2028683"/>
              <a:ext cx="12436475" cy="55394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337294780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1433139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56756826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5907590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921860868"/>
                        </a:ext>
                      </a:extLst>
                    </a:gridCol>
                  </a:tblGrid>
                  <a:tr h="444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1370" r="-400980" b="-11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370" r="-300000" b="-11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90" t="-1370" r="-200735" b="-11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756" t="-1370" r="-100244" b="-11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735" t="-1370" r="-490" b="-11493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23799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3600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61535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536496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0013453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594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277817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81145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466908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045963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5184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1152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7165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5476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1554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9694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868587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523973" r="-40098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23973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90" t="-523973" r="-200735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756" t="-523973" r="-100244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735" t="-523973" r="-490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6918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/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80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E708E0F-7067-B978-5A49-A2DC67935C9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Now, the correlation coefficient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𝟗𝟐𝟗𝟒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𝟔𝟗𝟎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𝟏𝟑𝟎</m:t>
                              </m:r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𝟒𝟕𝟖𝟕𝟔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𝟔𝟗𝟎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den>
                              </m:f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𝟐𝟏𝟎𝟔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𝟏𝟑𝟎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E708E0F-7067-B978-5A49-A2DC67935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84" t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07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E708E0F-7067-B978-5A49-A2DC67935C9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Now, the correlation coefficient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𝟗𝟐𝟗𝟒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𝟔𝟗𝟎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𝟏𝟑𝟎</m:t>
                              </m:r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𝟒𝟕𝟖𝟕𝟔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𝟔𝟗𝟎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den>
                              </m:f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𝟐𝟏𝟎𝟔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𝟏𝟑𝟎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E708E0F-7067-B978-5A49-A2DC67935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84" t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977F044-ECD1-56EE-63C5-8E9DB550F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153925"/>
              </p:ext>
            </p:extLst>
          </p:nvPr>
        </p:nvGraphicFramePr>
        <p:xfrm>
          <a:off x="8308737" y="212266"/>
          <a:ext cx="6039075" cy="2628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025">
                  <a:extLst>
                    <a:ext uri="{9D8B030D-6E8A-4147-A177-3AD203B41FA5}">
                      <a16:colId xmlns:a16="http://schemas.microsoft.com/office/drawing/2014/main" val="68552496"/>
                    </a:ext>
                  </a:extLst>
                </a:gridCol>
                <a:gridCol w="2013025">
                  <a:extLst>
                    <a:ext uri="{9D8B030D-6E8A-4147-A177-3AD203B41FA5}">
                      <a16:colId xmlns:a16="http://schemas.microsoft.com/office/drawing/2014/main" val="3980564743"/>
                    </a:ext>
                  </a:extLst>
                </a:gridCol>
                <a:gridCol w="2013025">
                  <a:extLst>
                    <a:ext uri="{9D8B030D-6E8A-4147-A177-3AD203B41FA5}">
                      <a16:colId xmlns:a16="http://schemas.microsoft.com/office/drawing/2014/main" val="2540208623"/>
                    </a:ext>
                  </a:extLst>
                </a:gridCol>
              </a:tblGrid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Correlation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819351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Weak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-0.29 to -0.10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0.10 to 0.29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840403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-0.49 to -0.30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0.30 to 0.49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398745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Moderate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-0.50 to -0.79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0.50 to 0.79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290980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Strong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-1.00 to -0.80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0.80 to 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8343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99D9E8-01D1-1902-4626-00CFAFB59153}"/>
                  </a:ext>
                </a:extLst>
              </p:cNvPr>
              <p:cNvSpPr txBox="1"/>
              <p:nvPr/>
            </p:nvSpPr>
            <p:spPr>
              <a:xfrm>
                <a:off x="1967948" y="5699164"/>
                <a:ext cx="11565172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The values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=0.97</m:t>
                    </m:r>
                  </m:oMath>
                </a14:m>
                <a:r>
                  <a:rPr lang="en-US" sz="3200" dirty="0"/>
                  <a:t>, suggests a strong positive correlation between income and savings of garments workers. That is, as income increases, there is a strong tendency for saving increase.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99D9E8-01D1-1902-4626-00CFAFB59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948" y="5699164"/>
                <a:ext cx="11565172" cy="2062103"/>
              </a:xfrm>
              <a:prstGeom prst="rect">
                <a:avLst/>
              </a:prstGeom>
              <a:blipFill>
                <a:blip r:embed="rId3"/>
                <a:stretch>
                  <a:fillRect l="-1371" t="-3846" r="-1002" b="-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37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E708E0F-7067-B978-5A49-A2DC67935C9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Now, the updated correlation coefficient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=???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𝟗𝟐𝟗𝟒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𝟔𝟗𝟎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𝟏𝟑𝟎</m:t>
                              </m:r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𝟒𝟕𝟖𝟕𝟔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𝟔𝟗𝟎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den>
                              </m:f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𝟐𝟏𝟎𝟔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𝟏𝟑𝟎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E708E0F-7067-B978-5A49-A2DC67935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84" t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BF77D0-EC4C-B527-F424-54ACB304A20D}"/>
                  </a:ext>
                </a:extLst>
              </p:cNvPr>
              <p:cNvSpPr txBox="1"/>
              <p:nvPr/>
            </p:nvSpPr>
            <p:spPr>
              <a:xfrm>
                <a:off x="6866954" y="162855"/>
                <a:ext cx="7539511" cy="3891193"/>
              </a:xfrm>
              <a:custGeom>
                <a:avLst/>
                <a:gdLst>
                  <a:gd name="connsiteX0" fmla="*/ 0 w 7539511"/>
                  <a:gd name="connsiteY0" fmla="*/ 0 h 3891193"/>
                  <a:gd name="connsiteX1" fmla="*/ 610015 w 7539511"/>
                  <a:gd name="connsiteY1" fmla="*/ 0 h 3891193"/>
                  <a:gd name="connsiteX2" fmla="*/ 1370820 w 7539511"/>
                  <a:gd name="connsiteY2" fmla="*/ 0 h 3891193"/>
                  <a:gd name="connsiteX3" fmla="*/ 1905440 w 7539511"/>
                  <a:gd name="connsiteY3" fmla="*/ 0 h 3891193"/>
                  <a:gd name="connsiteX4" fmla="*/ 2590850 w 7539511"/>
                  <a:gd name="connsiteY4" fmla="*/ 0 h 3891193"/>
                  <a:gd name="connsiteX5" fmla="*/ 3351655 w 7539511"/>
                  <a:gd name="connsiteY5" fmla="*/ 0 h 3891193"/>
                  <a:gd name="connsiteX6" fmla="*/ 3810880 w 7539511"/>
                  <a:gd name="connsiteY6" fmla="*/ 0 h 3891193"/>
                  <a:gd name="connsiteX7" fmla="*/ 4270105 w 7539511"/>
                  <a:gd name="connsiteY7" fmla="*/ 0 h 3891193"/>
                  <a:gd name="connsiteX8" fmla="*/ 5106305 w 7539511"/>
                  <a:gd name="connsiteY8" fmla="*/ 0 h 3891193"/>
                  <a:gd name="connsiteX9" fmla="*/ 5791715 w 7539511"/>
                  <a:gd name="connsiteY9" fmla="*/ 0 h 3891193"/>
                  <a:gd name="connsiteX10" fmla="*/ 6250940 w 7539511"/>
                  <a:gd name="connsiteY10" fmla="*/ 0 h 3891193"/>
                  <a:gd name="connsiteX11" fmla="*/ 6936350 w 7539511"/>
                  <a:gd name="connsiteY11" fmla="*/ 0 h 3891193"/>
                  <a:gd name="connsiteX12" fmla="*/ 7539511 w 7539511"/>
                  <a:gd name="connsiteY12" fmla="*/ 0 h 3891193"/>
                  <a:gd name="connsiteX13" fmla="*/ 7539511 w 7539511"/>
                  <a:gd name="connsiteY13" fmla="*/ 609620 h 3891193"/>
                  <a:gd name="connsiteX14" fmla="*/ 7539511 w 7539511"/>
                  <a:gd name="connsiteY14" fmla="*/ 1258152 h 3891193"/>
                  <a:gd name="connsiteX15" fmla="*/ 7539511 w 7539511"/>
                  <a:gd name="connsiteY15" fmla="*/ 1789949 h 3891193"/>
                  <a:gd name="connsiteX16" fmla="*/ 7539511 w 7539511"/>
                  <a:gd name="connsiteY16" fmla="*/ 2516305 h 3891193"/>
                  <a:gd name="connsiteX17" fmla="*/ 7539511 w 7539511"/>
                  <a:gd name="connsiteY17" fmla="*/ 3164837 h 3891193"/>
                  <a:gd name="connsiteX18" fmla="*/ 7539511 w 7539511"/>
                  <a:gd name="connsiteY18" fmla="*/ 3891193 h 3891193"/>
                  <a:gd name="connsiteX19" fmla="*/ 6929496 w 7539511"/>
                  <a:gd name="connsiteY19" fmla="*/ 3891193 h 3891193"/>
                  <a:gd name="connsiteX20" fmla="*/ 6394876 w 7539511"/>
                  <a:gd name="connsiteY20" fmla="*/ 3891193 h 3891193"/>
                  <a:gd name="connsiteX21" fmla="*/ 5558676 w 7539511"/>
                  <a:gd name="connsiteY21" fmla="*/ 3891193 h 3891193"/>
                  <a:gd name="connsiteX22" fmla="*/ 4873266 w 7539511"/>
                  <a:gd name="connsiteY22" fmla="*/ 3891193 h 3891193"/>
                  <a:gd name="connsiteX23" fmla="*/ 4414041 w 7539511"/>
                  <a:gd name="connsiteY23" fmla="*/ 3891193 h 3891193"/>
                  <a:gd name="connsiteX24" fmla="*/ 3728631 w 7539511"/>
                  <a:gd name="connsiteY24" fmla="*/ 3891193 h 3891193"/>
                  <a:gd name="connsiteX25" fmla="*/ 3118616 w 7539511"/>
                  <a:gd name="connsiteY25" fmla="*/ 3891193 h 3891193"/>
                  <a:gd name="connsiteX26" fmla="*/ 2508601 w 7539511"/>
                  <a:gd name="connsiteY26" fmla="*/ 3891193 h 3891193"/>
                  <a:gd name="connsiteX27" fmla="*/ 1898586 w 7539511"/>
                  <a:gd name="connsiteY27" fmla="*/ 3891193 h 3891193"/>
                  <a:gd name="connsiteX28" fmla="*/ 1288571 w 7539511"/>
                  <a:gd name="connsiteY28" fmla="*/ 3891193 h 3891193"/>
                  <a:gd name="connsiteX29" fmla="*/ 0 w 7539511"/>
                  <a:gd name="connsiteY29" fmla="*/ 3891193 h 3891193"/>
                  <a:gd name="connsiteX30" fmla="*/ 0 w 7539511"/>
                  <a:gd name="connsiteY30" fmla="*/ 3242661 h 3891193"/>
                  <a:gd name="connsiteX31" fmla="*/ 0 w 7539511"/>
                  <a:gd name="connsiteY31" fmla="*/ 2710864 h 3891193"/>
                  <a:gd name="connsiteX32" fmla="*/ 0 w 7539511"/>
                  <a:gd name="connsiteY32" fmla="*/ 2101244 h 3891193"/>
                  <a:gd name="connsiteX33" fmla="*/ 0 w 7539511"/>
                  <a:gd name="connsiteY33" fmla="*/ 1413800 h 3891193"/>
                  <a:gd name="connsiteX34" fmla="*/ 0 w 7539511"/>
                  <a:gd name="connsiteY34" fmla="*/ 687444 h 3891193"/>
                  <a:gd name="connsiteX35" fmla="*/ 0 w 7539511"/>
                  <a:gd name="connsiteY35" fmla="*/ 0 h 389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7539511" h="3891193" fill="none" extrusionOk="0">
                    <a:moveTo>
                      <a:pt x="0" y="0"/>
                    </a:moveTo>
                    <a:cubicBezTo>
                      <a:pt x="218257" y="-22110"/>
                      <a:pt x="402560" y="-9901"/>
                      <a:pt x="610015" y="0"/>
                    </a:cubicBezTo>
                    <a:cubicBezTo>
                      <a:pt x="817470" y="9901"/>
                      <a:pt x="1072087" y="12670"/>
                      <a:pt x="1370820" y="0"/>
                    </a:cubicBezTo>
                    <a:cubicBezTo>
                      <a:pt x="1669554" y="-12670"/>
                      <a:pt x="1701854" y="13114"/>
                      <a:pt x="1905440" y="0"/>
                    </a:cubicBezTo>
                    <a:cubicBezTo>
                      <a:pt x="2109026" y="-13114"/>
                      <a:pt x="2386411" y="-1113"/>
                      <a:pt x="2590850" y="0"/>
                    </a:cubicBezTo>
                    <a:cubicBezTo>
                      <a:pt x="2795289" y="1113"/>
                      <a:pt x="3077828" y="13223"/>
                      <a:pt x="3351655" y="0"/>
                    </a:cubicBezTo>
                    <a:cubicBezTo>
                      <a:pt x="3625482" y="-13223"/>
                      <a:pt x="3654024" y="-22746"/>
                      <a:pt x="3810880" y="0"/>
                    </a:cubicBezTo>
                    <a:cubicBezTo>
                      <a:pt x="3967736" y="22746"/>
                      <a:pt x="4148204" y="3616"/>
                      <a:pt x="4270105" y="0"/>
                    </a:cubicBezTo>
                    <a:cubicBezTo>
                      <a:pt x="4392006" y="-3616"/>
                      <a:pt x="4772357" y="26249"/>
                      <a:pt x="5106305" y="0"/>
                    </a:cubicBezTo>
                    <a:cubicBezTo>
                      <a:pt x="5440253" y="-26249"/>
                      <a:pt x="5652427" y="11845"/>
                      <a:pt x="5791715" y="0"/>
                    </a:cubicBezTo>
                    <a:cubicBezTo>
                      <a:pt x="5931003" y="-11845"/>
                      <a:pt x="6037457" y="17759"/>
                      <a:pt x="6250940" y="0"/>
                    </a:cubicBezTo>
                    <a:cubicBezTo>
                      <a:pt x="6464423" y="-17759"/>
                      <a:pt x="6623730" y="-19269"/>
                      <a:pt x="6936350" y="0"/>
                    </a:cubicBezTo>
                    <a:cubicBezTo>
                      <a:pt x="7248970" y="19269"/>
                      <a:pt x="7391689" y="6302"/>
                      <a:pt x="7539511" y="0"/>
                    </a:cubicBezTo>
                    <a:cubicBezTo>
                      <a:pt x="7565175" y="232721"/>
                      <a:pt x="7544562" y="333196"/>
                      <a:pt x="7539511" y="609620"/>
                    </a:cubicBezTo>
                    <a:cubicBezTo>
                      <a:pt x="7534460" y="886044"/>
                      <a:pt x="7511999" y="944392"/>
                      <a:pt x="7539511" y="1258152"/>
                    </a:cubicBezTo>
                    <a:cubicBezTo>
                      <a:pt x="7567023" y="1571912"/>
                      <a:pt x="7529605" y="1631176"/>
                      <a:pt x="7539511" y="1789949"/>
                    </a:cubicBezTo>
                    <a:cubicBezTo>
                      <a:pt x="7549417" y="1948722"/>
                      <a:pt x="7506259" y="2297018"/>
                      <a:pt x="7539511" y="2516305"/>
                    </a:cubicBezTo>
                    <a:cubicBezTo>
                      <a:pt x="7572763" y="2735592"/>
                      <a:pt x="7511766" y="2953835"/>
                      <a:pt x="7539511" y="3164837"/>
                    </a:cubicBezTo>
                    <a:cubicBezTo>
                      <a:pt x="7567256" y="3375839"/>
                      <a:pt x="7522450" y="3539445"/>
                      <a:pt x="7539511" y="3891193"/>
                    </a:cubicBezTo>
                    <a:cubicBezTo>
                      <a:pt x="7387039" y="3903304"/>
                      <a:pt x="7146145" y="3892121"/>
                      <a:pt x="6929496" y="3891193"/>
                    </a:cubicBezTo>
                    <a:cubicBezTo>
                      <a:pt x="6712847" y="3890265"/>
                      <a:pt x="6658965" y="3898715"/>
                      <a:pt x="6394876" y="3891193"/>
                    </a:cubicBezTo>
                    <a:cubicBezTo>
                      <a:pt x="6130787" y="3883671"/>
                      <a:pt x="5933997" y="3894590"/>
                      <a:pt x="5558676" y="3891193"/>
                    </a:cubicBezTo>
                    <a:cubicBezTo>
                      <a:pt x="5183355" y="3887796"/>
                      <a:pt x="5179200" y="3859179"/>
                      <a:pt x="4873266" y="3891193"/>
                    </a:cubicBezTo>
                    <a:cubicBezTo>
                      <a:pt x="4567332" y="3923208"/>
                      <a:pt x="4576877" y="3869667"/>
                      <a:pt x="4414041" y="3891193"/>
                    </a:cubicBezTo>
                    <a:cubicBezTo>
                      <a:pt x="4251205" y="3912719"/>
                      <a:pt x="3915063" y="3907391"/>
                      <a:pt x="3728631" y="3891193"/>
                    </a:cubicBezTo>
                    <a:cubicBezTo>
                      <a:pt x="3542199" y="3874996"/>
                      <a:pt x="3334552" y="3898655"/>
                      <a:pt x="3118616" y="3891193"/>
                    </a:cubicBezTo>
                    <a:cubicBezTo>
                      <a:pt x="2902681" y="3883731"/>
                      <a:pt x="2772413" y="3894063"/>
                      <a:pt x="2508601" y="3891193"/>
                    </a:cubicBezTo>
                    <a:cubicBezTo>
                      <a:pt x="2244790" y="3888323"/>
                      <a:pt x="2145819" y="3875393"/>
                      <a:pt x="1898586" y="3891193"/>
                    </a:cubicBezTo>
                    <a:cubicBezTo>
                      <a:pt x="1651354" y="3906993"/>
                      <a:pt x="1589823" y="3871132"/>
                      <a:pt x="1288571" y="3891193"/>
                    </a:cubicBezTo>
                    <a:cubicBezTo>
                      <a:pt x="987320" y="3911254"/>
                      <a:pt x="548994" y="3934943"/>
                      <a:pt x="0" y="3891193"/>
                    </a:cubicBezTo>
                    <a:cubicBezTo>
                      <a:pt x="-28436" y="3701557"/>
                      <a:pt x="14282" y="3435858"/>
                      <a:pt x="0" y="3242661"/>
                    </a:cubicBezTo>
                    <a:cubicBezTo>
                      <a:pt x="-14282" y="3049464"/>
                      <a:pt x="22727" y="2964185"/>
                      <a:pt x="0" y="2710864"/>
                    </a:cubicBezTo>
                    <a:cubicBezTo>
                      <a:pt x="-22727" y="2457543"/>
                      <a:pt x="-2942" y="2245038"/>
                      <a:pt x="0" y="2101244"/>
                    </a:cubicBezTo>
                    <a:cubicBezTo>
                      <a:pt x="2942" y="1957450"/>
                      <a:pt x="-16874" y="1745100"/>
                      <a:pt x="0" y="1413800"/>
                    </a:cubicBezTo>
                    <a:cubicBezTo>
                      <a:pt x="16874" y="1082500"/>
                      <a:pt x="-26678" y="973232"/>
                      <a:pt x="0" y="687444"/>
                    </a:cubicBezTo>
                    <a:cubicBezTo>
                      <a:pt x="26678" y="401656"/>
                      <a:pt x="29704" y="239583"/>
                      <a:pt x="0" y="0"/>
                    </a:cubicBezTo>
                    <a:close/>
                  </a:path>
                  <a:path w="7539511" h="3891193" stroke="0" extrusionOk="0">
                    <a:moveTo>
                      <a:pt x="0" y="0"/>
                    </a:moveTo>
                    <a:cubicBezTo>
                      <a:pt x="139149" y="-20678"/>
                      <a:pt x="333383" y="-20571"/>
                      <a:pt x="610015" y="0"/>
                    </a:cubicBezTo>
                    <a:cubicBezTo>
                      <a:pt x="886647" y="20571"/>
                      <a:pt x="927610" y="20365"/>
                      <a:pt x="1069240" y="0"/>
                    </a:cubicBezTo>
                    <a:cubicBezTo>
                      <a:pt x="1210870" y="-20365"/>
                      <a:pt x="1699779" y="30231"/>
                      <a:pt x="1905440" y="0"/>
                    </a:cubicBezTo>
                    <a:cubicBezTo>
                      <a:pt x="2111101" y="-30231"/>
                      <a:pt x="2215301" y="-15950"/>
                      <a:pt x="2515455" y="0"/>
                    </a:cubicBezTo>
                    <a:cubicBezTo>
                      <a:pt x="2815609" y="15950"/>
                      <a:pt x="2844287" y="-23675"/>
                      <a:pt x="3125470" y="0"/>
                    </a:cubicBezTo>
                    <a:cubicBezTo>
                      <a:pt x="3406653" y="23675"/>
                      <a:pt x="3771041" y="-22819"/>
                      <a:pt x="3961670" y="0"/>
                    </a:cubicBezTo>
                    <a:cubicBezTo>
                      <a:pt x="4152299" y="22819"/>
                      <a:pt x="4356945" y="20058"/>
                      <a:pt x="4496290" y="0"/>
                    </a:cubicBezTo>
                    <a:cubicBezTo>
                      <a:pt x="4635635" y="-20058"/>
                      <a:pt x="5058992" y="25476"/>
                      <a:pt x="5332491" y="0"/>
                    </a:cubicBezTo>
                    <a:cubicBezTo>
                      <a:pt x="5605990" y="-25476"/>
                      <a:pt x="5781052" y="37503"/>
                      <a:pt x="6168691" y="0"/>
                    </a:cubicBezTo>
                    <a:cubicBezTo>
                      <a:pt x="6556330" y="-37503"/>
                      <a:pt x="6623136" y="-16234"/>
                      <a:pt x="6854101" y="0"/>
                    </a:cubicBezTo>
                    <a:cubicBezTo>
                      <a:pt x="7085066" y="16234"/>
                      <a:pt x="7320849" y="-7676"/>
                      <a:pt x="7539511" y="0"/>
                    </a:cubicBezTo>
                    <a:cubicBezTo>
                      <a:pt x="7543690" y="281563"/>
                      <a:pt x="7522678" y="351816"/>
                      <a:pt x="7539511" y="609620"/>
                    </a:cubicBezTo>
                    <a:cubicBezTo>
                      <a:pt x="7556344" y="867424"/>
                      <a:pt x="7533270" y="926067"/>
                      <a:pt x="7539511" y="1141417"/>
                    </a:cubicBezTo>
                    <a:cubicBezTo>
                      <a:pt x="7545752" y="1356767"/>
                      <a:pt x="7556848" y="1574970"/>
                      <a:pt x="7539511" y="1789949"/>
                    </a:cubicBezTo>
                    <a:cubicBezTo>
                      <a:pt x="7522174" y="2004928"/>
                      <a:pt x="7536452" y="2302309"/>
                      <a:pt x="7539511" y="2438481"/>
                    </a:cubicBezTo>
                    <a:cubicBezTo>
                      <a:pt x="7542570" y="2574653"/>
                      <a:pt x="7535689" y="2764285"/>
                      <a:pt x="7539511" y="3087013"/>
                    </a:cubicBezTo>
                    <a:cubicBezTo>
                      <a:pt x="7543333" y="3409741"/>
                      <a:pt x="7550927" y="3723186"/>
                      <a:pt x="7539511" y="3891193"/>
                    </a:cubicBezTo>
                    <a:cubicBezTo>
                      <a:pt x="7248368" y="3882644"/>
                      <a:pt x="7129872" y="3892758"/>
                      <a:pt x="6778706" y="3891193"/>
                    </a:cubicBezTo>
                    <a:cubicBezTo>
                      <a:pt x="6427541" y="3889628"/>
                      <a:pt x="6501914" y="3893966"/>
                      <a:pt x="6319481" y="3891193"/>
                    </a:cubicBezTo>
                    <a:cubicBezTo>
                      <a:pt x="6137049" y="3888420"/>
                      <a:pt x="5975161" y="3906309"/>
                      <a:pt x="5784861" y="3891193"/>
                    </a:cubicBezTo>
                    <a:cubicBezTo>
                      <a:pt x="5594561" y="3876077"/>
                      <a:pt x="5185421" y="3932615"/>
                      <a:pt x="4948661" y="3891193"/>
                    </a:cubicBezTo>
                    <a:cubicBezTo>
                      <a:pt x="4711901" y="3849771"/>
                      <a:pt x="4466564" y="3883165"/>
                      <a:pt x="4263251" y="3891193"/>
                    </a:cubicBezTo>
                    <a:cubicBezTo>
                      <a:pt x="4059938" y="3899222"/>
                      <a:pt x="3893731" y="3873155"/>
                      <a:pt x="3728631" y="3891193"/>
                    </a:cubicBezTo>
                    <a:cubicBezTo>
                      <a:pt x="3563531" y="3909231"/>
                      <a:pt x="3284738" y="3921205"/>
                      <a:pt x="3043221" y="3891193"/>
                    </a:cubicBezTo>
                    <a:cubicBezTo>
                      <a:pt x="2801704" y="3861182"/>
                      <a:pt x="2693429" y="3871695"/>
                      <a:pt x="2583996" y="3891193"/>
                    </a:cubicBezTo>
                    <a:cubicBezTo>
                      <a:pt x="2474563" y="3910691"/>
                      <a:pt x="2240005" y="3906669"/>
                      <a:pt x="2124771" y="3891193"/>
                    </a:cubicBezTo>
                    <a:cubicBezTo>
                      <a:pt x="2009538" y="3875717"/>
                      <a:pt x="1750331" y="3905636"/>
                      <a:pt x="1439361" y="3891193"/>
                    </a:cubicBezTo>
                    <a:cubicBezTo>
                      <a:pt x="1128391" y="3876751"/>
                      <a:pt x="1158435" y="3880499"/>
                      <a:pt x="904741" y="3891193"/>
                    </a:cubicBezTo>
                    <a:cubicBezTo>
                      <a:pt x="651047" y="3901887"/>
                      <a:pt x="376753" y="3858837"/>
                      <a:pt x="0" y="3891193"/>
                    </a:cubicBezTo>
                    <a:cubicBezTo>
                      <a:pt x="-1621" y="3774091"/>
                      <a:pt x="-21732" y="3512488"/>
                      <a:pt x="0" y="3320485"/>
                    </a:cubicBezTo>
                    <a:cubicBezTo>
                      <a:pt x="21732" y="3128482"/>
                      <a:pt x="-22690" y="3013426"/>
                      <a:pt x="0" y="2788688"/>
                    </a:cubicBezTo>
                    <a:cubicBezTo>
                      <a:pt x="22690" y="2563950"/>
                      <a:pt x="4309" y="2408759"/>
                      <a:pt x="0" y="2101244"/>
                    </a:cubicBezTo>
                    <a:cubicBezTo>
                      <a:pt x="-4309" y="1793729"/>
                      <a:pt x="-14773" y="1794097"/>
                      <a:pt x="0" y="1530536"/>
                    </a:cubicBezTo>
                    <a:cubicBezTo>
                      <a:pt x="14773" y="1266975"/>
                      <a:pt x="34019" y="1183270"/>
                      <a:pt x="0" y="843092"/>
                    </a:cubicBezTo>
                    <a:cubicBezTo>
                      <a:pt x="-34019" y="502914"/>
                      <a:pt x="21430" y="22532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/>
                  <a:t>Corrected Part: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=690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=47876</m:t>
                    </m:r>
                  </m:oMath>
                </a14:m>
                <a:r>
                  <a:rPr lang="en-US" sz="2800" dirty="0"/>
                  <a:t> 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130−21</m:t>
                            </m:r>
                          </m:e>
                        </m:d>
                      </m:e>
                    </m:nary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−23=???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2106−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=???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nary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9294−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21×74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×74</m:t>
                        </m:r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=???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BF77D0-EC4C-B527-F424-54ACB304A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954" y="162855"/>
                <a:ext cx="7539511" cy="3891193"/>
              </a:xfrm>
              <a:prstGeom prst="rect">
                <a:avLst/>
              </a:prstGeom>
              <a:blipFill>
                <a:blip r:embed="rId3"/>
                <a:stretch>
                  <a:fillRect l="-1367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7539511"/>
                          <a:gd name="connsiteY0" fmla="*/ 0 h 3891193"/>
                          <a:gd name="connsiteX1" fmla="*/ 610015 w 7539511"/>
                          <a:gd name="connsiteY1" fmla="*/ 0 h 3891193"/>
                          <a:gd name="connsiteX2" fmla="*/ 1370820 w 7539511"/>
                          <a:gd name="connsiteY2" fmla="*/ 0 h 3891193"/>
                          <a:gd name="connsiteX3" fmla="*/ 1905440 w 7539511"/>
                          <a:gd name="connsiteY3" fmla="*/ 0 h 3891193"/>
                          <a:gd name="connsiteX4" fmla="*/ 2590850 w 7539511"/>
                          <a:gd name="connsiteY4" fmla="*/ 0 h 3891193"/>
                          <a:gd name="connsiteX5" fmla="*/ 3351655 w 7539511"/>
                          <a:gd name="connsiteY5" fmla="*/ 0 h 3891193"/>
                          <a:gd name="connsiteX6" fmla="*/ 3810880 w 7539511"/>
                          <a:gd name="connsiteY6" fmla="*/ 0 h 3891193"/>
                          <a:gd name="connsiteX7" fmla="*/ 4270105 w 7539511"/>
                          <a:gd name="connsiteY7" fmla="*/ 0 h 3891193"/>
                          <a:gd name="connsiteX8" fmla="*/ 5106305 w 7539511"/>
                          <a:gd name="connsiteY8" fmla="*/ 0 h 3891193"/>
                          <a:gd name="connsiteX9" fmla="*/ 5791715 w 7539511"/>
                          <a:gd name="connsiteY9" fmla="*/ 0 h 3891193"/>
                          <a:gd name="connsiteX10" fmla="*/ 6250940 w 7539511"/>
                          <a:gd name="connsiteY10" fmla="*/ 0 h 3891193"/>
                          <a:gd name="connsiteX11" fmla="*/ 6936350 w 7539511"/>
                          <a:gd name="connsiteY11" fmla="*/ 0 h 3891193"/>
                          <a:gd name="connsiteX12" fmla="*/ 7539511 w 7539511"/>
                          <a:gd name="connsiteY12" fmla="*/ 0 h 3891193"/>
                          <a:gd name="connsiteX13" fmla="*/ 7539511 w 7539511"/>
                          <a:gd name="connsiteY13" fmla="*/ 609620 h 3891193"/>
                          <a:gd name="connsiteX14" fmla="*/ 7539511 w 7539511"/>
                          <a:gd name="connsiteY14" fmla="*/ 1258152 h 3891193"/>
                          <a:gd name="connsiteX15" fmla="*/ 7539511 w 7539511"/>
                          <a:gd name="connsiteY15" fmla="*/ 1789949 h 3891193"/>
                          <a:gd name="connsiteX16" fmla="*/ 7539511 w 7539511"/>
                          <a:gd name="connsiteY16" fmla="*/ 2516305 h 3891193"/>
                          <a:gd name="connsiteX17" fmla="*/ 7539511 w 7539511"/>
                          <a:gd name="connsiteY17" fmla="*/ 3164837 h 3891193"/>
                          <a:gd name="connsiteX18" fmla="*/ 7539511 w 7539511"/>
                          <a:gd name="connsiteY18" fmla="*/ 3891193 h 3891193"/>
                          <a:gd name="connsiteX19" fmla="*/ 6929496 w 7539511"/>
                          <a:gd name="connsiteY19" fmla="*/ 3891193 h 3891193"/>
                          <a:gd name="connsiteX20" fmla="*/ 6394876 w 7539511"/>
                          <a:gd name="connsiteY20" fmla="*/ 3891193 h 3891193"/>
                          <a:gd name="connsiteX21" fmla="*/ 5558676 w 7539511"/>
                          <a:gd name="connsiteY21" fmla="*/ 3891193 h 3891193"/>
                          <a:gd name="connsiteX22" fmla="*/ 4873266 w 7539511"/>
                          <a:gd name="connsiteY22" fmla="*/ 3891193 h 3891193"/>
                          <a:gd name="connsiteX23" fmla="*/ 4414041 w 7539511"/>
                          <a:gd name="connsiteY23" fmla="*/ 3891193 h 3891193"/>
                          <a:gd name="connsiteX24" fmla="*/ 3728631 w 7539511"/>
                          <a:gd name="connsiteY24" fmla="*/ 3891193 h 3891193"/>
                          <a:gd name="connsiteX25" fmla="*/ 3118616 w 7539511"/>
                          <a:gd name="connsiteY25" fmla="*/ 3891193 h 3891193"/>
                          <a:gd name="connsiteX26" fmla="*/ 2508601 w 7539511"/>
                          <a:gd name="connsiteY26" fmla="*/ 3891193 h 3891193"/>
                          <a:gd name="connsiteX27" fmla="*/ 1898586 w 7539511"/>
                          <a:gd name="connsiteY27" fmla="*/ 3891193 h 3891193"/>
                          <a:gd name="connsiteX28" fmla="*/ 1288571 w 7539511"/>
                          <a:gd name="connsiteY28" fmla="*/ 3891193 h 3891193"/>
                          <a:gd name="connsiteX29" fmla="*/ 0 w 7539511"/>
                          <a:gd name="connsiteY29" fmla="*/ 3891193 h 3891193"/>
                          <a:gd name="connsiteX30" fmla="*/ 0 w 7539511"/>
                          <a:gd name="connsiteY30" fmla="*/ 3242661 h 3891193"/>
                          <a:gd name="connsiteX31" fmla="*/ 0 w 7539511"/>
                          <a:gd name="connsiteY31" fmla="*/ 2710864 h 3891193"/>
                          <a:gd name="connsiteX32" fmla="*/ 0 w 7539511"/>
                          <a:gd name="connsiteY32" fmla="*/ 2101244 h 3891193"/>
                          <a:gd name="connsiteX33" fmla="*/ 0 w 7539511"/>
                          <a:gd name="connsiteY33" fmla="*/ 1413800 h 3891193"/>
                          <a:gd name="connsiteX34" fmla="*/ 0 w 7539511"/>
                          <a:gd name="connsiteY34" fmla="*/ 687444 h 3891193"/>
                          <a:gd name="connsiteX35" fmla="*/ 0 w 7539511"/>
                          <a:gd name="connsiteY35" fmla="*/ 0 h 38911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</a:cxnLst>
                        <a:rect l="l" t="t" r="r" b="b"/>
                        <a:pathLst>
                          <a:path w="7539511" h="3891193" fill="none" extrusionOk="0">
                            <a:moveTo>
                              <a:pt x="0" y="0"/>
                            </a:moveTo>
                            <a:cubicBezTo>
                              <a:pt x="218257" y="-22110"/>
                              <a:pt x="402560" y="-9901"/>
                              <a:pt x="610015" y="0"/>
                            </a:cubicBezTo>
                            <a:cubicBezTo>
                              <a:pt x="817470" y="9901"/>
                              <a:pt x="1072087" y="12670"/>
                              <a:pt x="1370820" y="0"/>
                            </a:cubicBezTo>
                            <a:cubicBezTo>
                              <a:pt x="1669554" y="-12670"/>
                              <a:pt x="1701854" y="13114"/>
                              <a:pt x="1905440" y="0"/>
                            </a:cubicBezTo>
                            <a:cubicBezTo>
                              <a:pt x="2109026" y="-13114"/>
                              <a:pt x="2386411" y="-1113"/>
                              <a:pt x="2590850" y="0"/>
                            </a:cubicBezTo>
                            <a:cubicBezTo>
                              <a:pt x="2795289" y="1113"/>
                              <a:pt x="3077828" y="13223"/>
                              <a:pt x="3351655" y="0"/>
                            </a:cubicBezTo>
                            <a:cubicBezTo>
                              <a:pt x="3625482" y="-13223"/>
                              <a:pt x="3654024" y="-22746"/>
                              <a:pt x="3810880" y="0"/>
                            </a:cubicBezTo>
                            <a:cubicBezTo>
                              <a:pt x="3967736" y="22746"/>
                              <a:pt x="4148204" y="3616"/>
                              <a:pt x="4270105" y="0"/>
                            </a:cubicBezTo>
                            <a:cubicBezTo>
                              <a:pt x="4392006" y="-3616"/>
                              <a:pt x="4772357" y="26249"/>
                              <a:pt x="5106305" y="0"/>
                            </a:cubicBezTo>
                            <a:cubicBezTo>
                              <a:pt x="5440253" y="-26249"/>
                              <a:pt x="5652427" y="11845"/>
                              <a:pt x="5791715" y="0"/>
                            </a:cubicBezTo>
                            <a:cubicBezTo>
                              <a:pt x="5931003" y="-11845"/>
                              <a:pt x="6037457" y="17759"/>
                              <a:pt x="6250940" y="0"/>
                            </a:cubicBezTo>
                            <a:cubicBezTo>
                              <a:pt x="6464423" y="-17759"/>
                              <a:pt x="6623730" y="-19269"/>
                              <a:pt x="6936350" y="0"/>
                            </a:cubicBezTo>
                            <a:cubicBezTo>
                              <a:pt x="7248970" y="19269"/>
                              <a:pt x="7391689" y="6302"/>
                              <a:pt x="7539511" y="0"/>
                            </a:cubicBezTo>
                            <a:cubicBezTo>
                              <a:pt x="7565175" y="232721"/>
                              <a:pt x="7544562" y="333196"/>
                              <a:pt x="7539511" y="609620"/>
                            </a:cubicBezTo>
                            <a:cubicBezTo>
                              <a:pt x="7534460" y="886044"/>
                              <a:pt x="7511999" y="944392"/>
                              <a:pt x="7539511" y="1258152"/>
                            </a:cubicBezTo>
                            <a:cubicBezTo>
                              <a:pt x="7567023" y="1571912"/>
                              <a:pt x="7529605" y="1631176"/>
                              <a:pt x="7539511" y="1789949"/>
                            </a:cubicBezTo>
                            <a:cubicBezTo>
                              <a:pt x="7549417" y="1948722"/>
                              <a:pt x="7506259" y="2297018"/>
                              <a:pt x="7539511" y="2516305"/>
                            </a:cubicBezTo>
                            <a:cubicBezTo>
                              <a:pt x="7572763" y="2735592"/>
                              <a:pt x="7511766" y="2953835"/>
                              <a:pt x="7539511" y="3164837"/>
                            </a:cubicBezTo>
                            <a:cubicBezTo>
                              <a:pt x="7567256" y="3375839"/>
                              <a:pt x="7522450" y="3539445"/>
                              <a:pt x="7539511" y="3891193"/>
                            </a:cubicBezTo>
                            <a:cubicBezTo>
                              <a:pt x="7387039" y="3903304"/>
                              <a:pt x="7146145" y="3892121"/>
                              <a:pt x="6929496" y="3891193"/>
                            </a:cubicBezTo>
                            <a:cubicBezTo>
                              <a:pt x="6712847" y="3890265"/>
                              <a:pt x="6658965" y="3898715"/>
                              <a:pt x="6394876" y="3891193"/>
                            </a:cubicBezTo>
                            <a:cubicBezTo>
                              <a:pt x="6130787" y="3883671"/>
                              <a:pt x="5933997" y="3894590"/>
                              <a:pt x="5558676" y="3891193"/>
                            </a:cubicBezTo>
                            <a:cubicBezTo>
                              <a:pt x="5183355" y="3887796"/>
                              <a:pt x="5179200" y="3859179"/>
                              <a:pt x="4873266" y="3891193"/>
                            </a:cubicBezTo>
                            <a:cubicBezTo>
                              <a:pt x="4567332" y="3923208"/>
                              <a:pt x="4576877" y="3869667"/>
                              <a:pt x="4414041" y="3891193"/>
                            </a:cubicBezTo>
                            <a:cubicBezTo>
                              <a:pt x="4251205" y="3912719"/>
                              <a:pt x="3915063" y="3907391"/>
                              <a:pt x="3728631" y="3891193"/>
                            </a:cubicBezTo>
                            <a:cubicBezTo>
                              <a:pt x="3542199" y="3874996"/>
                              <a:pt x="3334552" y="3898655"/>
                              <a:pt x="3118616" y="3891193"/>
                            </a:cubicBezTo>
                            <a:cubicBezTo>
                              <a:pt x="2902681" y="3883731"/>
                              <a:pt x="2772413" y="3894063"/>
                              <a:pt x="2508601" y="3891193"/>
                            </a:cubicBezTo>
                            <a:cubicBezTo>
                              <a:pt x="2244790" y="3888323"/>
                              <a:pt x="2145819" y="3875393"/>
                              <a:pt x="1898586" y="3891193"/>
                            </a:cubicBezTo>
                            <a:cubicBezTo>
                              <a:pt x="1651354" y="3906993"/>
                              <a:pt x="1589823" y="3871132"/>
                              <a:pt x="1288571" y="3891193"/>
                            </a:cubicBezTo>
                            <a:cubicBezTo>
                              <a:pt x="987320" y="3911254"/>
                              <a:pt x="548994" y="3934943"/>
                              <a:pt x="0" y="3891193"/>
                            </a:cubicBezTo>
                            <a:cubicBezTo>
                              <a:pt x="-28436" y="3701557"/>
                              <a:pt x="14282" y="3435858"/>
                              <a:pt x="0" y="3242661"/>
                            </a:cubicBezTo>
                            <a:cubicBezTo>
                              <a:pt x="-14282" y="3049464"/>
                              <a:pt x="22727" y="2964185"/>
                              <a:pt x="0" y="2710864"/>
                            </a:cubicBezTo>
                            <a:cubicBezTo>
                              <a:pt x="-22727" y="2457543"/>
                              <a:pt x="-2942" y="2245038"/>
                              <a:pt x="0" y="2101244"/>
                            </a:cubicBezTo>
                            <a:cubicBezTo>
                              <a:pt x="2942" y="1957450"/>
                              <a:pt x="-16874" y="1745100"/>
                              <a:pt x="0" y="1413800"/>
                            </a:cubicBezTo>
                            <a:cubicBezTo>
                              <a:pt x="16874" y="1082500"/>
                              <a:pt x="-26678" y="973232"/>
                              <a:pt x="0" y="687444"/>
                            </a:cubicBezTo>
                            <a:cubicBezTo>
                              <a:pt x="26678" y="401656"/>
                              <a:pt x="29704" y="239583"/>
                              <a:pt x="0" y="0"/>
                            </a:cubicBezTo>
                            <a:close/>
                          </a:path>
                          <a:path w="7539511" h="3891193" stroke="0" extrusionOk="0">
                            <a:moveTo>
                              <a:pt x="0" y="0"/>
                            </a:moveTo>
                            <a:cubicBezTo>
                              <a:pt x="139149" y="-20678"/>
                              <a:pt x="333383" y="-20571"/>
                              <a:pt x="610015" y="0"/>
                            </a:cubicBezTo>
                            <a:cubicBezTo>
                              <a:pt x="886647" y="20571"/>
                              <a:pt x="927610" y="20365"/>
                              <a:pt x="1069240" y="0"/>
                            </a:cubicBezTo>
                            <a:cubicBezTo>
                              <a:pt x="1210870" y="-20365"/>
                              <a:pt x="1699779" y="30231"/>
                              <a:pt x="1905440" y="0"/>
                            </a:cubicBezTo>
                            <a:cubicBezTo>
                              <a:pt x="2111101" y="-30231"/>
                              <a:pt x="2215301" y="-15950"/>
                              <a:pt x="2515455" y="0"/>
                            </a:cubicBezTo>
                            <a:cubicBezTo>
                              <a:pt x="2815609" y="15950"/>
                              <a:pt x="2844287" y="-23675"/>
                              <a:pt x="3125470" y="0"/>
                            </a:cubicBezTo>
                            <a:cubicBezTo>
                              <a:pt x="3406653" y="23675"/>
                              <a:pt x="3771041" y="-22819"/>
                              <a:pt x="3961670" y="0"/>
                            </a:cubicBezTo>
                            <a:cubicBezTo>
                              <a:pt x="4152299" y="22819"/>
                              <a:pt x="4356945" y="20058"/>
                              <a:pt x="4496290" y="0"/>
                            </a:cubicBezTo>
                            <a:cubicBezTo>
                              <a:pt x="4635635" y="-20058"/>
                              <a:pt x="5058992" y="25476"/>
                              <a:pt x="5332491" y="0"/>
                            </a:cubicBezTo>
                            <a:cubicBezTo>
                              <a:pt x="5605990" y="-25476"/>
                              <a:pt x="5781052" y="37503"/>
                              <a:pt x="6168691" y="0"/>
                            </a:cubicBezTo>
                            <a:cubicBezTo>
                              <a:pt x="6556330" y="-37503"/>
                              <a:pt x="6623136" y="-16234"/>
                              <a:pt x="6854101" y="0"/>
                            </a:cubicBezTo>
                            <a:cubicBezTo>
                              <a:pt x="7085066" y="16234"/>
                              <a:pt x="7320849" y="-7676"/>
                              <a:pt x="7539511" y="0"/>
                            </a:cubicBezTo>
                            <a:cubicBezTo>
                              <a:pt x="7543690" y="281563"/>
                              <a:pt x="7522678" y="351816"/>
                              <a:pt x="7539511" y="609620"/>
                            </a:cubicBezTo>
                            <a:cubicBezTo>
                              <a:pt x="7556344" y="867424"/>
                              <a:pt x="7533270" y="926067"/>
                              <a:pt x="7539511" y="1141417"/>
                            </a:cubicBezTo>
                            <a:cubicBezTo>
                              <a:pt x="7545752" y="1356767"/>
                              <a:pt x="7556848" y="1574970"/>
                              <a:pt x="7539511" y="1789949"/>
                            </a:cubicBezTo>
                            <a:cubicBezTo>
                              <a:pt x="7522174" y="2004928"/>
                              <a:pt x="7536452" y="2302309"/>
                              <a:pt x="7539511" y="2438481"/>
                            </a:cubicBezTo>
                            <a:cubicBezTo>
                              <a:pt x="7542570" y="2574653"/>
                              <a:pt x="7535689" y="2764285"/>
                              <a:pt x="7539511" y="3087013"/>
                            </a:cubicBezTo>
                            <a:cubicBezTo>
                              <a:pt x="7543333" y="3409741"/>
                              <a:pt x="7550927" y="3723186"/>
                              <a:pt x="7539511" y="3891193"/>
                            </a:cubicBezTo>
                            <a:cubicBezTo>
                              <a:pt x="7248368" y="3882644"/>
                              <a:pt x="7129872" y="3892758"/>
                              <a:pt x="6778706" y="3891193"/>
                            </a:cubicBezTo>
                            <a:cubicBezTo>
                              <a:pt x="6427541" y="3889628"/>
                              <a:pt x="6501914" y="3893966"/>
                              <a:pt x="6319481" y="3891193"/>
                            </a:cubicBezTo>
                            <a:cubicBezTo>
                              <a:pt x="6137049" y="3888420"/>
                              <a:pt x="5975161" y="3906309"/>
                              <a:pt x="5784861" y="3891193"/>
                            </a:cubicBezTo>
                            <a:cubicBezTo>
                              <a:pt x="5594561" y="3876077"/>
                              <a:pt x="5185421" y="3932615"/>
                              <a:pt x="4948661" y="3891193"/>
                            </a:cubicBezTo>
                            <a:cubicBezTo>
                              <a:pt x="4711901" y="3849771"/>
                              <a:pt x="4466564" y="3883165"/>
                              <a:pt x="4263251" y="3891193"/>
                            </a:cubicBezTo>
                            <a:cubicBezTo>
                              <a:pt x="4059938" y="3899222"/>
                              <a:pt x="3893731" y="3873155"/>
                              <a:pt x="3728631" y="3891193"/>
                            </a:cubicBezTo>
                            <a:cubicBezTo>
                              <a:pt x="3563531" y="3909231"/>
                              <a:pt x="3284738" y="3921205"/>
                              <a:pt x="3043221" y="3891193"/>
                            </a:cubicBezTo>
                            <a:cubicBezTo>
                              <a:pt x="2801704" y="3861182"/>
                              <a:pt x="2693429" y="3871695"/>
                              <a:pt x="2583996" y="3891193"/>
                            </a:cubicBezTo>
                            <a:cubicBezTo>
                              <a:pt x="2474563" y="3910691"/>
                              <a:pt x="2240005" y="3906669"/>
                              <a:pt x="2124771" y="3891193"/>
                            </a:cubicBezTo>
                            <a:cubicBezTo>
                              <a:pt x="2009538" y="3875717"/>
                              <a:pt x="1750331" y="3905636"/>
                              <a:pt x="1439361" y="3891193"/>
                            </a:cubicBezTo>
                            <a:cubicBezTo>
                              <a:pt x="1128391" y="3876751"/>
                              <a:pt x="1158435" y="3880499"/>
                              <a:pt x="904741" y="3891193"/>
                            </a:cubicBezTo>
                            <a:cubicBezTo>
                              <a:pt x="651047" y="3901887"/>
                              <a:pt x="376753" y="3858837"/>
                              <a:pt x="0" y="3891193"/>
                            </a:cubicBezTo>
                            <a:cubicBezTo>
                              <a:pt x="-1621" y="3774091"/>
                              <a:pt x="-21732" y="3512488"/>
                              <a:pt x="0" y="3320485"/>
                            </a:cubicBezTo>
                            <a:cubicBezTo>
                              <a:pt x="21732" y="3128482"/>
                              <a:pt x="-22690" y="3013426"/>
                              <a:pt x="0" y="2788688"/>
                            </a:cubicBezTo>
                            <a:cubicBezTo>
                              <a:pt x="22690" y="2563950"/>
                              <a:pt x="4309" y="2408759"/>
                              <a:pt x="0" y="2101244"/>
                            </a:cubicBezTo>
                            <a:cubicBezTo>
                              <a:pt x="-4309" y="1793729"/>
                              <a:pt x="-14773" y="1794097"/>
                              <a:pt x="0" y="1530536"/>
                            </a:cubicBezTo>
                            <a:cubicBezTo>
                              <a:pt x="14773" y="1266975"/>
                              <a:pt x="34019" y="1183270"/>
                              <a:pt x="0" y="843092"/>
                            </a:cubicBezTo>
                            <a:cubicBezTo>
                              <a:pt x="-34019" y="502914"/>
                              <a:pt x="21430" y="22532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64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Relationship 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850247-0AB9-F2E9-6042-D6575B72E93B}"/>
              </a:ext>
            </a:extLst>
          </p:cNvPr>
          <p:cNvSpPr txBox="1"/>
          <p:nvPr/>
        </p:nvSpPr>
        <p:spPr>
          <a:xfrm>
            <a:off x="8026532" y="97470"/>
            <a:ext cx="2497800" cy="646331"/>
          </a:xfrm>
          <a:custGeom>
            <a:avLst/>
            <a:gdLst>
              <a:gd name="connsiteX0" fmla="*/ 0 w 2497800"/>
              <a:gd name="connsiteY0" fmla="*/ 0 h 646331"/>
              <a:gd name="connsiteX1" fmla="*/ 649428 w 2497800"/>
              <a:gd name="connsiteY1" fmla="*/ 0 h 646331"/>
              <a:gd name="connsiteX2" fmla="*/ 1323834 w 2497800"/>
              <a:gd name="connsiteY2" fmla="*/ 0 h 646331"/>
              <a:gd name="connsiteX3" fmla="*/ 2497800 w 2497800"/>
              <a:gd name="connsiteY3" fmla="*/ 0 h 646331"/>
              <a:gd name="connsiteX4" fmla="*/ 2497800 w 2497800"/>
              <a:gd name="connsiteY4" fmla="*/ 646331 h 646331"/>
              <a:gd name="connsiteX5" fmla="*/ 1873350 w 2497800"/>
              <a:gd name="connsiteY5" fmla="*/ 646331 h 646331"/>
              <a:gd name="connsiteX6" fmla="*/ 1198944 w 2497800"/>
              <a:gd name="connsiteY6" fmla="*/ 646331 h 646331"/>
              <a:gd name="connsiteX7" fmla="*/ 624450 w 2497800"/>
              <a:gd name="connsiteY7" fmla="*/ 646331 h 646331"/>
              <a:gd name="connsiteX8" fmla="*/ 0 w 2497800"/>
              <a:gd name="connsiteY8" fmla="*/ 646331 h 646331"/>
              <a:gd name="connsiteX9" fmla="*/ 0 w 2497800"/>
              <a:gd name="connsiteY9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7800" h="646331" fill="none" extrusionOk="0">
                <a:moveTo>
                  <a:pt x="0" y="0"/>
                </a:moveTo>
                <a:cubicBezTo>
                  <a:pt x="258640" y="28934"/>
                  <a:pt x="501359" y="-7956"/>
                  <a:pt x="649428" y="0"/>
                </a:cubicBezTo>
                <a:cubicBezTo>
                  <a:pt x="797497" y="7956"/>
                  <a:pt x="1012507" y="24570"/>
                  <a:pt x="1323834" y="0"/>
                </a:cubicBezTo>
                <a:cubicBezTo>
                  <a:pt x="1635161" y="-24570"/>
                  <a:pt x="1927675" y="-20643"/>
                  <a:pt x="2497800" y="0"/>
                </a:cubicBezTo>
                <a:cubicBezTo>
                  <a:pt x="2504279" y="304854"/>
                  <a:pt x="2474707" y="369624"/>
                  <a:pt x="2497800" y="646331"/>
                </a:cubicBezTo>
                <a:cubicBezTo>
                  <a:pt x="2282796" y="654147"/>
                  <a:pt x="2165527" y="654333"/>
                  <a:pt x="1873350" y="646331"/>
                </a:cubicBezTo>
                <a:cubicBezTo>
                  <a:pt x="1581173" y="638330"/>
                  <a:pt x="1479489" y="615526"/>
                  <a:pt x="1198944" y="646331"/>
                </a:cubicBezTo>
                <a:cubicBezTo>
                  <a:pt x="918399" y="677136"/>
                  <a:pt x="858955" y="621977"/>
                  <a:pt x="624450" y="646331"/>
                </a:cubicBezTo>
                <a:cubicBezTo>
                  <a:pt x="389945" y="670685"/>
                  <a:pt x="273146" y="639480"/>
                  <a:pt x="0" y="646331"/>
                </a:cubicBezTo>
                <a:cubicBezTo>
                  <a:pt x="-22867" y="516617"/>
                  <a:pt x="-4805" y="231333"/>
                  <a:pt x="0" y="0"/>
                </a:cubicBezTo>
                <a:close/>
              </a:path>
              <a:path w="2497800" h="646331" stroke="0" extrusionOk="0">
                <a:moveTo>
                  <a:pt x="0" y="0"/>
                </a:moveTo>
                <a:cubicBezTo>
                  <a:pt x="284529" y="32291"/>
                  <a:pt x="366052" y="14509"/>
                  <a:pt x="674406" y="0"/>
                </a:cubicBezTo>
                <a:cubicBezTo>
                  <a:pt x="982760" y="-14509"/>
                  <a:pt x="1155959" y="17156"/>
                  <a:pt x="1298856" y="0"/>
                </a:cubicBezTo>
                <a:cubicBezTo>
                  <a:pt x="1441753" y="-17156"/>
                  <a:pt x="1753830" y="28412"/>
                  <a:pt x="1948284" y="0"/>
                </a:cubicBezTo>
                <a:cubicBezTo>
                  <a:pt x="2142738" y="-28412"/>
                  <a:pt x="2369474" y="-21287"/>
                  <a:pt x="2497800" y="0"/>
                </a:cubicBezTo>
                <a:cubicBezTo>
                  <a:pt x="2502448" y="229300"/>
                  <a:pt x="2487713" y="498063"/>
                  <a:pt x="2497800" y="646331"/>
                </a:cubicBezTo>
                <a:cubicBezTo>
                  <a:pt x="2207327" y="623900"/>
                  <a:pt x="2134063" y="641361"/>
                  <a:pt x="1848372" y="646331"/>
                </a:cubicBezTo>
                <a:cubicBezTo>
                  <a:pt x="1562681" y="651301"/>
                  <a:pt x="1444480" y="649652"/>
                  <a:pt x="1173966" y="646331"/>
                </a:cubicBezTo>
                <a:cubicBezTo>
                  <a:pt x="903452" y="643010"/>
                  <a:pt x="713453" y="642283"/>
                  <a:pt x="574494" y="646331"/>
                </a:cubicBezTo>
                <a:cubicBezTo>
                  <a:pt x="435535" y="650379"/>
                  <a:pt x="205880" y="666654"/>
                  <a:pt x="0" y="646331"/>
                </a:cubicBezTo>
                <a:cubicBezTo>
                  <a:pt x="3705" y="365919"/>
                  <a:pt x="-17844" y="238558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91127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Association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F4EE3-F4D3-21FF-C7EC-0024CBFA1F5B}"/>
              </a:ext>
            </a:extLst>
          </p:cNvPr>
          <p:cNvSpPr txBox="1"/>
          <p:nvPr/>
        </p:nvSpPr>
        <p:spPr>
          <a:xfrm>
            <a:off x="10846480" y="97470"/>
            <a:ext cx="2507418" cy="646331"/>
          </a:xfrm>
          <a:custGeom>
            <a:avLst/>
            <a:gdLst>
              <a:gd name="connsiteX0" fmla="*/ 0 w 2507418"/>
              <a:gd name="connsiteY0" fmla="*/ 0 h 646331"/>
              <a:gd name="connsiteX1" fmla="*/ 651929 w 2507418"/>
              <a:gd name="connsiteY1" fmla="*/ 0 h 646331"/>
              <a:gd name="connsiteX2" fmla="*/ 1253709 w 2507418"/>
              <a:gd name="connsiteY2" fmla="*/ 0 h 646331"/>
              <a:gd name="connsiteX3" fmla="*/ 1805341 w 2507418"/>
              <a:gd name="connsiteY3" fmla="*/ 0 h 646331"/>
              <a:gd name="connsiteX4" fmla="*/ 2507418 w 2507418"/>
              <a:gd name="connsiteY4" fmla="*/ 0 h 646331"/>
              <a:gd name="connsiteX5" fmla="*/ 2507418 w 2507418"/>
              <a:gd name="connsiteY5" fmla="*/ 646331 h 646331"/>
              <a:gd name="connsiteX6" fmla="*/ 1855489 w 2507418"/>
              <a:gd name="connsiteY6" fmla="*/ 646331 h 646331"/>
              <a:gd name="connsiteX7" fmla="*/ 1303857 w 2507418"/>
              <a:gd name="connsiteY7" fmla="*/ 646331 h 646331"/>
              <a:gd name="connsiteX8" fmla="*/ 727151 w 2507418"/>
              <a:gd name="connsiteY8" fmla="*/ 646331 h 646331"/>
              <a:gd name="connsiteX9" fmla="*/ 0 w 2507418"/>
              <a:gd name="connsiteY9" fmla="*/ 646331 h 646331"/>
              <a:gd name="connsiteX10" fmla="*/ 0 w 2507418"/>
              <a:gd name="connsiteY10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07418" h="646331" fill="none" extrusionOk="0">
                <a:moveTo>
                  <a:pt x="0" y="0"/>
                </a:moveTo>
                <a:cubicBezTo>
                  <a:pt x="279396" y="-30757"/>
                  <a:pt x="478434" y="12117"/>
                  <a:pt x="651929" y="0"/>
                </a:cubicBezTo>
                <a:cubicBezTo>
                  <a:pt x="825424" y="-12117"/>
                  <a:pt x="1086822" y="-28556"/>
                  <a:pt x="1253709" y="0"/>
                </a:cubicBezTo>
                <a:cubicBezTo>
                  <a:pt x="1420596" y="28556"/>
                  <a:pt x="1643077" y="-25452"/>
                  <a:pt x="1805341" y="0"/>
                </a:cubicBezTo>
                <a:cubicBezTo>
                  <a:pt x="1967605" y="25452"/>
                  <a:pt x="2350970" y="33277"/>
                  <a:pt x="2507418" y="0"/>
                </a:cubicBezTo>
                <a:cubicBezTo>
                  <a:pt x="2505948" y="203436"/>
                  <a:pt x="2519961" y="383409"/>
                  <a:pt x="2507418" y="646331"/>
                </a:cubicBezTo>
                <a:cubicBezTo>
                  <a:pt x="2300154" y="673764"/>
                  <a:pt x="2035262" y="643113"/>
                  <a:pt x="1855489" y="646331"/>
                </a:cubicBezTo>
                <a:cubicBezTo>
                  <a:pt x="1675716" y="649549"/>
                  <a:pt x="1428951" y="630442"/>
                  <a:pt x="1303857" y="646331"/>
                </a:cubicBezTo>
                <a:cubicBezTo>
                  <a:pt x="1178763" y="662220"/>
                  <a:pt x="1007186" y="625268"/>
                  <a:pt x="727151" y="646331"/>
                </a:cubicBezTo>
                <a:cubicBezTo>
                  <a:pt x="447116" y="667394"/>
                  <a:pt x="253517" y="619941"/>
                  <a:pt x="0" y="646331"/>
                </a:cubicBezTo>
                <a:cubicBezTo>
                  <a:pt x="-11679" y="350562"/>
                  <a:pt x="9413" y="305526"/>
                  <a:pt x="0" y="0"/>
                </a:cubicBezTo>
                <a:close/>
              </a:path>
              <a:path w="2507418" h="646331" stroke="0" extrusionOk="0">
                <a:moveTo>
                  <a:pt x="0" y="0"/>
                </a:moveTo>
                <a:cubicBezTo>
                  <a:pt x="271606" y="8307"/>
                  <a:pt x="435435" y="-26205"/>
                  <a:pt x="576706" y="0"/>
                </a:cubicBezTo>
                <a:cubicBezTo>
                  <a:pt x="717977" y="26205"/>
                  <a:pt x="867727" y="21695"/>
                  <a:pt x="1128338" y="0"/>
                </a:cubicBezTo>
                <a:cubicBezTo>
                  <a:pt x="1388949" y="-21695"/>
                  <a:pt x="1498264" y="-32729"/>
                  <a:pt x="1805341" y="0"/>
                </a:cubicBezTo>
                <a:cubicBezTo>
                  <a:pt x="2112418" y="32729"/>
                  <a:pt x="2318732" y="-26936"/>
                  <a:pt x="2507418" y="0"/>
                </a:cubicBezTo>
                <a:cubicBezTo>
                  <a:pt x="2538498" y="210863"/>
                  <a:pt x="2510450" y="501561"/>
                  <a:pt x="2507418" y="646331"/>
                </a:cubicBezTo>
                <a:cubicBezTo>
                  <a:pt x="2358607" y="619153"/>
                  <a:pt x="2116988" y="615116"/>
                  <a:pt x="1880564" y="646331"/>
                </a:cubicBezTo>
                <a:cubicBezTo>
                  <a:pt x="1644140" y="677546"/>
                  <a:pt x="1501936" y="670504"/>
                  <a:pt x="1328932" y="646331"/>
                </a:cubicBezTo>
                <a:cubicBezTo>
                  <a:pt x="1155928" y="622158"/>
                  <a:pt x="990733" y="634383"/>
                  <a:pt x="677003" y="646331"/>
                </a:cubicBezTo>
                <a:cubicBezTo>
                  <a:pt x="363273" y="658279"/>
                  <a:pt x="325140" y="617321"/>
                  <a:pt x="0" y="646331"/>
                </a:cubicBezTo>
                <a:cubicBezTo>
                  <a:pt x="-17061" y="441868"/>
                  <a:pt x="-16914" y="175706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930941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BE3AE-AB0B-E806-512F-BE50520DB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4042-D2E8-ADE5-35B4-B2933830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B62BA-6F7A-3AFC-B9F6-135BA5B61A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5844992"/>
          </a:xfrm>
        </p:spPr>
        <p:txBody>
          <a:bodyPr>
            <a:normAutofit/>
          </a:bodyPr>
          <a:lstStyle/>
          <a:p>
            <a:r>
              <a:rPr lang="en-US" sz="3200" dirty="0"/>
              <a:t>Following are the heights and weights of 10 students</a:t>
            </a:r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6D4AEE-F6DC-2B8B-E9DB-33B0FFC66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639132"/>
              </p:ext>
            </p:extLst>
          </p:nvPr>
        </p:nvGraphicFramePr>
        <p:xfrm>
          <a:off x="2146041" y="3364992"/>
          <a:ext cx="1004558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673">
                  <a:extLst>
                    <a:ext uri="{9D8B030D-6E8A-4147-A177-3AD203B41FA5}">
                      <a16:colId xmlns:a16="http://schemas.microsoft.com/office/drawing/2014/main" val="1345299587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1877938930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1423734427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1156494453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2573581396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3168692198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1709954809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500081619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3873432192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953161336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1442222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</a:rPr>
                        <a:t>Height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83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</a:rPr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397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894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EEC0B-D3BD-8595-5E08-43B25972F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1098-AECB-87DB-8178-B3BDDDC6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9345BC-5024-DC80-E439-3DA45D85F603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844992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Correlation coefficient has no unit.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The sign of correlation coefficient gives the direction of the association.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The correlation coefficient is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Correlation coefficient is a symmetric measure,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.,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Correlation is sensitive to extreme observations.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9345BC-5024-DC80-E439-3DA45D85F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844992"/>
              </a:xfrm>
              <a:blipFill>
                <a:blip r:embed="rId2"/>
                <a:stretch>
                  <a:fillRect l="-931" t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129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Relationship </a:t>
            </a:r>
            <a:r>
              <a:rPr lang="en-US" sz="3200" dirty="0">
                <a:solidFill>
                  <a:srgbClr val="FF0000"/>
                </a:solidFill>
              </a:rPr>
              <a:t>between two or more variables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986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Relationship between two or more variables</a:t>
            </a:r>
          </a:p>
          <a:p>
            <a:endParaRPr lang="en-US" sz="3200" dirty="0"/>
          </a:p>
          <a:p>
            <a:r>
              <a:rPr lang="en-US" sz="3200" dirty="0"/>
              <a:t>Which gives us </a:t>
            </a:r>
            <a:r>
              <a:rPr lang="en-US" sz="3200" dirty="0">
                <a:solidFill>
                  <a:srgbClr val="FF0000"/>
                </a:solidFill>
              </a:rPr>
              <a:t>strength or degree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2513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Relationship between two or more variables</a:t>
            </a:r>
          </a:p>
          <a:p>
            <a:endParaRPr lang="en-US" sz="3200" dirty="0"/>
          </a:p>
          <a:p>
            <a:r>
              <a:rPr lang="en-US" sz="3200" dirty="0"/>
              <a:t>Which gives us strength or degree and </a:t>
            </a:r>
            <a:r>
              <a:rPr lang="en-US" sz="3200" dirty="0">
                <a:solidFill>
                  <a:srgbClr val="FF0000"/>
                </a:solidFill>
              </a:rPr>
              <a:t>direction</a:t>
            </a:r>
            <a:r>
              <a:rPr lang="en-US" sz="3200" dirty="0"/>
              <a:t> of association</a:t>
            </a:r>
          </a:p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2017C-1D05-6AD1-96C2-88EF0785D075}"/>
              </a:ext>
            </a:extLst>
          </p:cNvPr>
          <p:cNvSpPr txBox="1"/>
          <p:nvPr/>
        </p:nvSpPr>
        <p:spPr>
          <a:xfrm>
            <a:off x="2114483" y="5217989"/>
            <a:ext cx="10400682" cy="2217915"/>
          </a:xfrm>
          <a:custGeom>
            <a:avLst/>
            <a:gdLst>
              <a:gd name="connsiteX0" fmla="*/ 0 w 10400682"/>
              <a:gd name="connsiteY0" fmla="*/ 0 h 2217915"/>
              <a:gd name="connsiteX1" fmla="*/ 797386 w 10400682"/>
              <a:gd name="connsiteY1" fmla="*/ 0 h 2217915"/>
              <a:gd name="connsiteX2" fmla="*/ 1490764 w 10400682"/>
              <a:gd name="connsiteY2" fmla="*/ 0 h 2217915"/>
              <a:gd name="connsiteX3" fmla="*/ 2288150 w 10400682"/>
              <a:gd name="connsiteY3" fmla="*/ 0 h 2217915"/>
              <a:gd name="connsiteX4" fmla="*/ 3189542 w 10400682"/>
              <a:gd name="connsiteY4" fmla="*/ 0 h 2217915"/>
              <a:gd name="connsiteX5" fmla="*/ 3674908 w 10400682"/>
              <a:gd name="connsiteY5" fmla="*/ 0 h 2217915"/>
              <a:gd name="connsiteX6" fmla="*/ 4056266 w 10400682"/>
              <a:gd name="connsiteY6" fmla="*/ 0 h 2217915"/>
              <a:gd name="connsiteX7" fmla="*/ 4437624 w 10400682"/>
              <a:gd name="connsiteY7" fmla="*/ 0 h 2217915"/>
              <a:gd name="connsiteX8" fmla="*/ 5235010 w 10400682"/>
              <a:gd name="connsiteY8" fmla="*/ 0 h 2217915"/>
              <a:gd name="connsiteX9" fmla="*/ 5720375 w 10400682"/>
              <a:gd name="connsiteY9" fmla="*/ 0 h 2217915"/>
              <a:gd name="connsiteX10" fmla="*/ 6621768 w 10400682"/>
              <a:gd name="connsiteY10" fmla="*/ 0 h 2217915"/>
              <a:gd name="connsiteX11" fmla="*/ 7315146 w 10400682"/>
              <a:gd name="connsiteY11" fmla="*/ 0 h 2217915"/>
              <a:gd name="connsiteX12" fmla="*/ 7696505 w 10400682"/>
              <a:gd name="connsiteY12" fmla="*/ 0 h 2217915"/>
              <a:gd name="connsiteX13" fmla="*/ 8077863 w 10400682"/>
              <a:gd name="connsiteY13" fmla="*/ 0 h 2217915"/>
              <a:gd name="connsiteX14" fmla="*/ 8771242 w 10400682"/>
              <a:gd name="connsiteY14" fmla="*/ 0 h 2217915"/>
              <a:gd name="connsiteX15" fmla="*/ 9464621 w 10400682"/>
              <a:gd name="connsiteY15" fmla="*/ 0 h 2217915"/>
              <a:gd name="connsiteX16" fmla="*/ 10400682 w 10400682"/>
              <a:gd name="connsiteY16" fmla="*/ 0 h 2217915"/>
              <a:gd name="connsiteX17" fmla="*/ 10400682 w 10400682"/>
              <a:gd name="connsiteY17" fmla="*/ 576658 h 2217915"/>
              <a:gd name="connsiteX18" fmla="*/ 10400682 w 10400682"/>
              <a:gd name="connsiteY18" fmla="*/ 1064599 h 2217915"/>
              <a:gd name="connsiteX19" fmla="*/ 10400682 w 10400682"/>
              <a:gd name="connsiteY19" fmla="*/ 1663436 h 2217915"/>
              <a:gd name="connsiteX20" fmla="*/ 10400682 w 10400682"/>
              <a:gd name="connsiteY20" fmla="*/ 2217915 h 2217915"/>
              <a:gd name="connsiteX21" fmla="*/ 9707303 w 10400682"/>
              <a:gd name="connsiteY21" fmla="*/ 2217915 h 2217915"/>
              <a:gd name="connsiteX22" fmla="*/ 8805911 w 10400682"/>
              <a:gd name="connsiteY22" fmla="*/ 2217915 h 2217915"/>
              <a:gd name="connsiteX23" fmla="*/ 8008525 w 10400682"/>
              <a:gd name="connsiteY23" fmla="*/ 2217915 h 2217915"/>
              <a:gd name="connsiteX24" fmla="*/ 7315146 w 10400682"/>
              <a:gd name="connsiteY24" fmla="*/ 2217915 h 2217915"/>
              <a:gd name="connsiteX25" fmla="*/ 6517761 w 10400682"/>
              <a:gd name="connsiteY25" fmla="*/ 2217915 h 2217915"/>
              <a:gd name="connsiteX26" fmla="*/ 5928389 w 10400682"/>
              <a:gd name="connsiteY26" fmla="*/ 2217915 h 2217915"/>
              <a:gd name="connsiteX27" fmla="*/ 5547030 w 10400682"/>
              <a:gd name="connsiteY27" fmla="*/ 2217915 h 2217915"/>
              <a:gd name="connsiteX28" fmla="*/ 4853652 w 10400682"/>
              <a:gd name="connsiteY28" fmla="*/ 2217915 h 2217915"/>
              <a:gd name="connsiteX29" fmla="*/ 4368286 w 10400682"/>
              <a:gd name="connsiteY29" fmla="*/ 2217915 h 2217915"/>
              <a:gd name="connsiteX30" fmla="*/ 3570901 w 10400682"/>
              <a:gd name="connsiteY30" fmla="*/ 2217915 h 2217915"/>
              <a:gd name="connsiteX31" fmla="*/ 2669508 w 10400682"/>
              <a:gd name="connsiteY31" fmla="*/ 2217915 h 2217915"/>
              <a:gd name="connsiteX32" fmla="*/ 2080136 w 10400682"/>
              <a:gd name="connsiteY32" fmla="*/ 2217915 h 2217915"/>
              <a:gd name="connsiteX33" fmla="*/ 1594771 w 10400682"/>
              <a:gd name="connsiteY33" fmla="*/ 2217915 h 2217915"/>
              <a:gd name="connsiteX34" fmla="*/ 1005399 w 10400682"/>
              <a:gd name="connsiteY34" fmla="*/ 2217915 h 2217915"/>
              <a:gd name="connsiteX35" fmla="*/ 0 w 10400682"/>
              <a:gd name="connsiteY35" fmla="*/ 2217915 h 2217915"/>
              <a:gd name="connsiteX36" fmla="*/ 0 w 10400682"/>
              <a:gd name="connsiteY36" fmla="*/ 1729974 h 2217915"/>
              <a:gd name="connsiteX37" fmla="*/ 0 w 10400682"/>
              <a:gd name="connsiteY37" fmla="*/ 1175495 h 2217915"/>
              <a:gd name="connsiteX38" fmla="*/ 0 w 10400682"/>
              <a:gd name="connsiteY38" fmla="*/ 665375 h 2217915"/>
              <a:gd name="connsiteX39" fmla="*/ 0 w 10400682"/>
              <a:gd name="connsiteY39" fmla="*/ 0 h 221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0400682" h="2217915" fill="none" extrusionOk="0">
                <a:moveTo>
                  <a:pt x="0" y="0"/>
                </a:moveTo>
                <a:cubicBezTo>
                  <a:pt x="372271" y="-5037"/>
                  <a:pt x="631919" y="-6238"/>
                  <a:pt x="797386" y="0"/>
                </a:cubicBezTo>
                <a:cubicBezTo>
                  <a:pt x="962853" y="6238"/>
                  <a:pt x="1188380" y="-21210"/>
                  <a:pt x="1490764" y="0"/>
                </a:cubicBezTo>
                <a:cubicBezTo>
                  <a:pt x="1793148" y="21210"/>
                  <a:pt x="1974962" y="-20851"/>
                  <a:pt x="2288150" y="0"/>
                </a:cubicBezTo>
                <a:cubicBezTo>
                  <a:pt x="2601338" y="20851"/>
                  <a:pt x="2985048" y="28219"/>
                  <a:pt x="3189542" y="0"/>
                </a:cubicBezTo>
                <a:cubicBezTo>
                  <a:pt x="3394036" y="-28219"/>
                  <a:pt x="3526778" y="-13259"/>
                  <a:pt x="3674908" y="0"/>
                </a:cubicBezTo>
                <a:cubicBezTo>
                  <a:pt x="3823038" y="13259"/>
                  <a:pt x="3976108" y="77"/>
                  <a:pt x="4056266" y="0"/>
                </a:cubicBezTo>
                <a:cubicBezTo>
                  <a:pt x="4136424" y="-77"/>
                  <a:pt x="4360005" y="-17603"/>
                  <a:pt x="4437624" y="0"/>
                </a:cubicBezTo>
                <a:cubicBezTo>
                  <a:pt x="4515243" y="17603"/>
                  <a:pt x="5018835" y="37967"/>
                  <a:pt x="5235010" y="0"/>
                </a:cubicBezTo>
                <a:cubicBezTo>
                  <a:pt x="5451185" y="-37967"/>
                  <a:pt x="5584287" y="15313"/>
                  <a:pt x="5720375" y="0"/>
                </a:cubicBezTo>
                <a:cubicBezTo>
                  <a:pt x="5856464" y="-15313"/>
                  <a:pt x="6174750" y="43651"/>
                  <a:pt x="6621768" y="0"/>
                </a:cubicBezTo>
                <a:cubicBezTo>
                  <a:pt x="7068786" y="-43651"/>
                  <a:pt x="7121712" y="21489"/>
                  <a:pt x="7315146" y="0"/>
                </a:cubicBezTo>
                <a:cubicBezTo>
                  <a:pt x="7508580" y="-21489"/>
                  <a:pt x="7519427" y="6279"/>
                  <a:pt x="7696505" y="0"/>
                </a:cubicBezTo>
                <a:cubicBezTo>
                  <a:pt x="7873583" y="-6279"/>
                  <a:pt x="7953406" y="15070"/>
                  <a:pt x="8077863" y="0"/>
                </a:cubicBezTo>
                <a:cubicBezTo>
                  <a:pt x="8202320" y="-15070"/>
                  <a:pt x="8628383" y="18143"/>
                  <a:pt x="8771242" y="0"/>
                </a:cubicBezTo>
                <a:cubicBezTo>
                  <a:pt x="8914101" y="-18143"/>
                  <a:pt x="9295151" y="-18552"/>
                  <a:pt x="9464621" y="0"/>
                </a:cubicBezTo>
                <a:cubicBezTo>
                  <a:pt x="9634091" y="18552"/>
                  <a:pt x="10132039" y="-5532"/>
                  <a:pt x="10400682" y="0"/>
                </a:cubicBezTo>
                <a:cubicBezTo>
                  <a:pt x="10418852" y="147949"/>
                  <a:pt x="10383730" y="449000"/>
                  <a:pt x="10400682" y="576658"/>
                </a:cubicBezTo>
                <a:cubicBezTo>
                  <a:pt x="10417634" y="704316"/>
                  <a:pt x="10376572" y="836647"/>
                  <a:pt x="10400682" y="1064599"/>
                </a:cubicBezTo>
                <a:cubicBezTo>
                  <a:pt x="10424792" y="1292551"/>
                  <a:pt x="10426185" y="1415644"/>
                  <a:pt x="10400682" y="1663436"/>
                </a:cubicBezTo>
                <a:cubicBezTo>
                  <a:pt x="10375179" y="1911228"/>
                  <a:pt x="10412293" y="1955051"/>
                  <a:pt x="10400682" y="2217915"/>
                </a:cubicBezTo>
                <a:cubicBezTo>
                  <a:pt x="10157765" y="2191888"/>
                  <a:pt x="9876945" y="2232687"/>
                  <a:pt x="9707303" y="2217915"/>
                </a:cubicBezTo>
                <a:cubicBezTo>
                  <a:pt x="9537661" y="2203143"/>
                  <a:pt x="9252596" y="2224544"/>
                  <a:pt x="8805911" y="2217915"/>
                </a:cubicBezTo>
                <a:cubicBezTo>
                  <a:pt x="8359226" y="2211286"/>
                  <a:pt x="8316173" y="2220755"/>
                  <a:pt x="8008525" y="2217915"/>
                </a:cubicBezTo>
                <a:cubicBezTo>
                  <a:pt x="7700877" y="2215075"/>
                  <a:pt x="7572983" y="2241545"/>
                  <a:pt x="7315146" y="2217915"/>
                </a:cubicBezTo>
                <a:cubicBezTo>
                  <a:pt x="7057309" y="2194285"/>
                  <a:pt x="6872939" y="2245576"/>
                  <a:pt x="6517761" y="2217915"/>
                </a:cubicBezTo>
                <a:cubicBezTo>
                  <a:pt x="6162584" y="2190254"/>
                  <a:pt x="6142004" y="2197634"/>
                  <a:pt x="5928389" y="2217915"/>
                </a:cubicBezTo>
                <a:cubicBezTo>
                  <a:pt x="5714774" y="2238196"/>
                  <a:pt x="5624268" y="2230885"/>
                  <a:pt x="5547030" y="2217915"/>
                </a:cubicBezTo>
                <a:cubicBezTo>
                  <a:pt x="5469792" y="2204945"/>
                  <a:pt x="5117687" y="2235371"/>
                  <a:pt x="4853652" y="2217915"/>
                </a:cubicBezTo>
                <a:cubicBezTo>
                  <a:pt x="4589617" y="2200459"/>
                  <a:pt x="4563732" y="2213536"/>
                  <a:pt x="4368286" y="2217915"/>
                </a:cubicBezTo>
                <a:cubicBezTo>
                  <a:pt x="4172840" y="2222294"/>
                  <a:pt x="3817399" y="2252202"/>
                  <a:pt x="3570901" y="2217915"/>
                </a:cubicBezTo>
                <a:cubicBezTo>
                  <a:pt x="3324404" y="2183628"/>
                  <a:pt x="2851967" y="2205374"/>
                  <a:pt x="2669508" y="2217915"/>
                </a:cubicBezTo>
                <a:cubicBezTo>
                  <a:pt x="2487049" y="2230456"/>
                  <a:pt x="2204832" y="2238288"/>
                  <a:pt x="2080136" y="2217915"/>
                </a:cubicBezTo>
                <a:cubicBezTo>
                  <a:pt x="1955440" y="2197542"/>
                  <a:pt x="1698474" y="2195425"/>
                  <a:pt x="1594771" y="2217915"/>
                </a:cubicBezTo>
                <a:cubicBezTo>
                  <a:pt x="1491069" y="2240405"/>
                  <a:pt x="1263777" y="2220873"/>
                  <a:pt x="1005399" y="2217915"/>
                </a:cubicBezTo>
                <a:cubicBezTo>
                  <a:pt x="747021" y="2214957"/>
                  <a:pt x="206075" y="2207447"/>
                  <a:pt x="0" y="2217915"/>
                </a:cubicBezTo>
                <a:cubicBezTo>
                  <a:pt x="7958" y="2058774"/>
                  <a:pt x="1160" y="1892690"/>
                  <a:pt x="0" y="1729974"/>
                </a:cubicBezTo>
                <a:cubicBezTo>
                  <a:pt x="-1160" y="1567258"/>
                  <a:pt x="-18311" y="1414357"/>
                  <a:pt x="0" y="1175495"/>
                </a:cubicBezTo>
                <a:cubicBezTo>
                  <a:pt x="18311" y="936633"/>
                  <a:pt x="-7426" y="877023"/>
                  <a:pt x="0" y="665375"/>
                </a:cubicBezTo>
                <a:cubicBezTo>
                  <a:pt x="7426" y="453727"/>
                  <a:pt x="-3714" y="182634"/>
                  <a:pt x="0" y="0"/>
                </a:cubicBezTo>
                <a:close/>
              </a:path>
              <a:path w="10400682" h="2217915" stroke="0" extrusionOk="0">
                <a:moveTo>
                  <a:pt x="0" y="0"/>
                </a:moveTo>
                <a:cubicBezTo>
                  <a:pt x="97818" y="-13751"/>
                  <a:pt x="247647" y="16632"/>
                  <a:pt x="381358" y="0"/>
                </a:cubicBezTo>
                <a:cubicBezTo>
                  <a:pt x="515069" y="-16632"/>
                  <a:pt x="581299" y="-10922"/>
                  <a:pt x="762717" y="0"/>
                </a:cubicBezTo>
                <a:cubicBezTo>
                  <a:pt x="944135" y="10922"/>
                  <a:pt x="1039757" y="2765"/>
                  <a:pt x="1144075" y="0"/>
                </a:cubicBezTo>
                <a:cubicBezTo>
                  <a:pt x="1248393" y="-2765"/>
                  <a:pt x="1679452" y="11777"/>
                  <a:pt x="1837454" y="0"/>
                </a:cubicBezTo>
                <a:cubicBezTo>
                  <a:pt x="1995456" y="-11777"/>
                  <a:pt x="2377284" y="-25631"/>
                  <a:pt x="2738846" y="0"/>
                </a:cubicBezTo>
                <a:cubicBezTo>
                  <a:pt x="3100408" y="25631"/>
                  <a:pt x="3348499" y="22759"/>
                  <a:pt x="3640239" y="0"/>
                </a:cubicBezTo>
                <a:cubicBezTo>
                  <a:pt x="3931979" y="-22759"/>
                  <a:pt x="4075737" y="-23726"/>
                  <a:pt x="4437624" y="0"/>
                </a:cubicBezTo>
                <a:cubicBezTo>
                  <a:pt x="4799511" y="23726"/>
                  <a:pt x="4902479" y="-12293"/>
                  <a:pt x="5339017" y="0"/>
                </a:cubicBezTo>
                <a:cubicBezTo>
                  <a:pt x="5775555" y="12293"/>
                  <a:pt x="5730952" y="-17946"/>
                  <a:pt x="5928389" y="0"/>
                </a:cubicBezTo>
                <a:cubicBezTo>
                  <a:pt x="6125826" y="17946"/>
                  <a:pt x="6350329" y="-3805"/>
                  <a:pt x="6621768" y="0"/>
                </a:cubicBezTo>
                <a:cubicBezTo>
                  <a:pt x="6893207" y="3805"/>
                  <a:pt x="7059035" y="16677"/>
                  <a:pt x="7211140" y="0"/>
                </a:cubicBezTo>
                <a:cubicBezTo>
                  <a:pt x="7363245" y="-16677"/>
                  <a:pt x="7671598" y="17481"/>
                  <a:pt x="7904518" y="0"/>
                </a:cubicBezTo>
                <a:cubicBezTo>
                  <a:pt x="8137438" y="-17481"/>
                  <a:pt x="8201380" y="-4213"/>
                  <a:pt x="8493890" y="0"/>
                </a:cubicBezTo>
                <a:cubicBezTo>
                  <a:pt x="8786400" y="4213"/>
                  <a:pt x="8939230" y="8583"/>
                  <a:pt x="9187269" y="0"/>
                </a:cubicBezTo>
                <a:cubicBezTo>
                  <a:pt x="9435308" y="-8583"/>
                  <a:pt x="10098660" y="55742"/>
                  <a:pt x="10400682" y="0"/>
                </a:cubicBezTo>
                <a:cubicBezTo>
                  <a:pt x="10398755" y="189806"/>
                  <a:pt x="10378207" y="342616"/>
                  <a:pt x="10400682" y="510120"/>
                </a:cubicBezTo>
                <a:cubicBezTo>
                  <a:pt x="10423157" y="677624"/>
                  <a:pt x="10395051" y="821425"/>
                  <a:pt x="10400682" y="1108958"/>
                </a:cubicBezTo>
                <a:cubicBezTo>
                  <a:pt x="10406313" y="1396491"/>
                  <a:pt x="10398996" y="1479376"/>
                  <a:pt x="10400682" y="1707795"/>
                </a:cubicBezTo>
                <a:cubicBezTo>
                  <a:pt x="10402368" y="1936214"/>
                  <a:pt x="10416313" y="2014728"/>
                  <a:pt x="10400682" y="2217915"/>
                </a:cubicBezTo>
                <a:cubicBezTo>
                  <a:pt x="10210434" y="2219349"/>
                  <a:pt x="10048799" y="2214163"/>
                  <a:pt x="9915317" y="2217915"/>
                </a:cubicBezTo>
                <a:cubicBezTo>
                  <a:pt x="9781836" y="2221667"/>
                  <a:pt x="9620442" y="2195517"/>
                  <a:pt x="9325945" y="2217915"/>
                </a:cubicBezTo>
                <a:cubicBezTo>
                  <a:pt x="9031448" y="2240313"/>
                  <a:pt x="8960356" y="2222227"/>
                  <a:pt x="8840580" y="2217915"/>
                </a:cubicBezTo>
                <a:cubicBezTo>
                  <a:pt x="8720804" y="2213603"/>
                  <a:pt x="8604670" y="2220374"/>
                  <a:pt x="8459221" y="2217915"/>
                </a:cubicBezTo>
                <a:cubicBezTo>
                  <a:pt x="8313772" y="2215456"/>
                  <a:pt x="8204673" y="2225518"/>
                  <a:pt x="8077863" y="2217915"/>
                </a:cubicBezTo>
                <a:cubicBezTo>
                  <a:pt x="7951053" y="2210312"/>
                  <a:pt x="7629203" y="2221217"/>
                  <a:pt x="7384484" y="2217915"/>
                </a:cubicBezTo>
                <a:cubicBezTo>
                  <a:pt x="7139765" y="2214613"/>
                  <a:pt x="7001115" y="2221573"/>
                  <a:pt x="6795112" y="2217915"/>
                </a:cubicBezTo>
                <a:cubicBezTo>
                  <a:pt x="6589109" y="2214257"/>
                  <a:pt x="6463085" y="2190740"/>
                  <a:pt x="6205740" y="2217915"/>
                </a:cubicBezTo>
                <a:cubicBezTo>
                  <a:pt x="5948395" y="2245090"/>
                  <a:pt x="5961139" y="2220920"/>
                  <a:pt x="5824382" y="2217915"/>
                </a:cubicBezTo>
                <a:cubicBezTo>
                  <a:pt x="5687625" y="2214910"/>
                  <a:pt x="5408957" y="2199185"/>
                  <a:pt x="5235010" y="2217915"/>
                </a:cubicBezTo>
                <a:cubicBezTo>
                  <a:pt x="5061063" y="2236645"/>
                  <a:pt x="4567061" y="2211938"/>
                  <a:pt x="4333618" y="2217915"/>
                </a:cubicBezTo>
                <a:cubicBezTo>
                  <a:pt x="4100175" y="2223892"/>
                  <a:pt x="3858663" y="2185010"/>
                  <a:pt x="3640239" y="2217915"/>
                </a:cubicBezTo>
                <a:cubicBezTo>
                  <a:pt x="3421815" y="2250820"/>
                  <a:pt x="3121220" y="2253701"/>
                  <a:pt x="2842853" y="2217915"/>
                </a:cubicBezTo>
                <a:cubicBezTo>
                  <a:pt x="2564486" y="2182129"/>
                  <a:pt x="2604719" y="2206863"/>
                  <a:pt x="2461495" y="2217915"/>
                </a:cubicBezTo>
                <a:cubicBezTo>
                  <a:pt x="2318271" y="2228967"/>
                  <a:pt x="1921183" y="2195096"/>
                  <a:pt x="1664109" y="2217915"/>
                </a:cubicBezTo>
                <a:cubicBezTo>
                  <a:pt x="1407035" y="2240734"/>
                  <a:pt x="1134885" y="2250073"/>
                  <a:pt x="866724" y="2217915"/>
                </a:cubicBezTo>
                <a:cubicBezTo>
                  <a:pt x="598564" y="2185757"/>
                  <a:pt x="277171" y="2228729"/>
                  <a:pt x="0" y="2217915"/>
                </a:cubicBezTo>
                <a:cubicBezTo>
                  <a:pt x="23982" y="2010418"/>
                  <a:pt x="28738" y="1772509"/>
                  <a:pt x="0" y="1619078"/>
                </a:cubicBezTo>
                <a:cubicBezTo>
                  <a:pt x="-28738" y="1465647"/>
                  <a:pt x="13695" y="1307829"/>
                  <a:pt x="0" y="1108958"/>
                </a:cubicBezTo>
                <a:cubicBezTo>
                  <a:pt x="-13695" y="910087"/>
                  <a:pt x="24296" y="755579"/>
                  <a:pt x="0" y="621016"/>
                </a:cubicBezTo>
                <a:cubicBezTo>
                  <a:pt x="-24296" y="486453"/>
                  <a:pt x="-5674" y="217715"/>
                  <a:pt x="0" y="0"/>
                </a:cubicBezTo>
                <a:close/>
              </a:path>
            </a:pathLst>
          </a:custGeom>
          <a:solidFill>
            <a:srgbClr val="FFFF0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6418617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u="sng" dirty="0"/>
              <a:t>Correlation: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Relationship between two or more variables which gives us strength or degree and direction of association</a:t>
            </a:r>
          </a:p>
        </p:txBody>
      </p:sp>
    </p:spTree>
    <p:extLst>
      <p:ext uri="{BB962C8B-B14F-4D97-AF65-F5344CB8AC3E}">
        <p14:creationId xmlns:p14="http://schemas.microsoft.com/office/powerpoint/2010/main" val="46440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E84AF-B7C5-56C4-B2B5-5FC0FB4B3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CD84-7912-782C-8CD5-47332C4F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A913C-3745-88A2-EF92-0A6E3B9968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The primary objective of correlation analysis is to measure,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Degree or strength of relationships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Direction of relationship</a:t>
            </a:r>
          </a:p>
        </p:txBody>
      </p:sp>
    </p:spTree>
    <p:extLst>
      <p:ext uri="{BB962C8B-B14F-4D97-AF65-F5344CB8AC3E}">
        <p14:creationId xmlns:p14="http://schemas.microsoft.com/office/powerpoint/2010/main" val="260884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85090102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137156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51973601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4029400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708</TotalTime>
  <Words>1091</Words>
  <Application>Microsoft Office PowerPoint</Application>
  <PresentationFormat>Custom</PresentationFormat>
  <Paragraphs>370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Cambria Math</vt:lpstr>
      <vt:lpstr>Georgia</vt:lpstr>
      <vt:lpstr>Trebuchet MS</vt:lpstr>
      <vt:lpstr>Wingdings</vt:lpstr>
      <vt:lpstr>Wood Type</vt:lpstr>
      <vt:lpstr>Correlation</vt:lpstr>
      <vt:lpstr>Correlation</vt:lpstr>
      <vt:lpstr>Correlation</vt:lpstr>
      <vt:lpstr>Correlation</vt:lpstr>
      <vt:lpstr>Correlation</vt:lpstr>
      <vt:lpstr>Correlation</vt:lpstr>
      <vt:lpstr>Objectives</vt:lpstr>
      <vt:lpstr>Types of Correlation</vt:lpstr>
      <vt:lpstr>Types of Correlation</vt:lpstr>
      <vt:lpstr>Types of Correlation</vt:lpstr>
      <vt:lpstr>Types of Correlation</vt:lpstr>
      <vt:lpstr>Types of Correlation</vt:lpstr>
      <vt:lpstr>Types of Correlation</vt:lpstr>
      <vt:lpstr>Types of Correlation</vt:lpstr>
      <vt:lpstr>Types of Correlation</vt:lpstr>
      <vt:lpstr>Types of Correlation</vt:lpstr>
      <vt:lpstr>Measures</vt:lpstr>
      <vt:lpstr>Scatter Diagram</vt:lpstr>
      <vt:lpstr>Limitations</vt:lpstr>
      <vt:lpstr>Karl Pearson’s Correlation</vt:lpstr>
      <vt:lpstr>Karl Pearson’s Correlation</vt:lpstr>
      <vt:lpstr>Karl Pearson’s Correlation</vt:lpstr>
      <vt:lpstr>Karl Pearson’s Correlation</vt:lpstr>
      <vt:lpstr>Karl Pearson’s Correlation</vt:lpstr>
      <vt:lpstr>Karl Pearson’s Correlation</vt:lpstr>
      <vt:lpstr>Cont.</vt:lpstr>
      <vt:lpstr>Cont.</vt:lpstr>
      <vt:lpstr>Cont.</vt:lpstr>
      <vt:lpstr>Cont.</vt:lpstr>
      <vt:lpstr>Self Practice</vt:lpstr>
      <vt:lpstr>Properties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585</cp:revision>
  <dcterms:created xsi:type="dcterms:W3CDTF">2023-10-05T14:06:45Z</dcterms:created>
  <dcterms:modified xsi:type="dcterms:W3CDTF">2024-07-01T16:49:31Z</dcterms:modified>
</cp:coreProperties>
</file>