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4" r:id="rId11"/>
    <p:sldId id="416" r:id="rId12"/>
    <p:sldId id="430" r:id="rId13"/>
    <p:sldId id="415" r:id="rId14"/>
    <p:sldId id="431" r:id="rId15"/>
    <p:sldId id="429" r:id="rId16"/>
    <p:sldId id="417" r:id="rId17"/>
    <p:sldId id="418" r:id="rId18"/>
    <p:sldId id="424" r:id="rId19"/>
    <p:sldId id="423" r:id="rId20"/>
    <p:sldId id="425" r:id="rId21"/>
    <p:sldId id="426" r:id="rId22"/>
    <p:sldId id="427" r:id="rId23"/>
    <p:sldId id="428" r:id="rId24"/>
    <p:sldId id="405" r:id="rId25"/>
    <p:sldId id="363" r:id="rId2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10/26/2024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10/26/2024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five steps of constructing a frequency distribution table for quantitative data</a:t>
                </a:r>
              </a:p>
              <a:p>
                <a:pPr algn="just"/>
                <a:endParaRPr lang="en-US" sz="3200" dirty="0"/>
              </a:p>
              <a:p>
                <a:pPr marL="514350" indent="-514350" algn="just">
                  <a:buFont typeface="+mj-lt"/>
                  <a:buAutoNum type="arabicPeriod"/>
                </a:pPr>
                <a:r>
                  <a:rPr lang="en-US" sz="3200" dirty="0"/>
                  <a:t>Choose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oMath>
                </a14:m>
                <a:r>
                  <a:rPr lang="en-US" sz="3200" dirty="0"/>
                  <a:t>)</a:t>
                </a:r>
              </a:p>
              <a:p>
                <a:pPr marL="514350" indent="-514350" algn="just">
                  <a:buFont typeface="+mj-lt"/>
                  <a:buAutoNum type="arabicPeriod"/>
                </a:pPr>
                <a:r>
                  <a:rPr lang="en-US" sz="3200" dirty="0"/>
                  <a:t>Class interval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𝐻𝑖𝑔h𝑒𝑠𝑡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𝐿𝑜𝑤𝑒𝑠𝑡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num>
                      <m:den>
                        <m:r>
                          <a:rPr lang="en-US" sz="3200" b="0" i="1" smtClean="0">
                            <a:latin typeface="Cambria Math" panose="02040503050406030204" pitchFamily="18" charset="0"/>
                          </a:rPr>
                          <m:t>𝑘</m:t>
                        </m:r>
                      </m:den>
                    </m:f>
                  </m:oMath>
                </a14:m>
                <a:r>
                  <a:rPr lang="en-US" sz="3200" dirty="0"/>
                  <a:t>)</a:t>
                </a:r>
              </a:p>
              <a:p>
                <a:pPr marL="514350" indent="-514350" algn="just">
                  <a:buFont typeface="+mj-lt"/>
                  <a:buAutoNum type="arabicPeriod"/>
                </a:pPr>
                <a:r>
                  <a:rPr lang="en-US" sz="3200" dirty="0"/>
                  <a:t>Set the individual class/class limits</a:t>
                </a:r>
              </a:p>
              <a:p>
                <a:pPr marL="514350" indent="-514350" algn="just">
                  <a:buFont typeface="+mj-lt"/>
                  <a:buAutoNum type="arabicPeriod"/>
                </a:pPr>
                <a:r>
                  <a:rPr lang="en-US" sz="3200" dirty="0"/>
                  <a:t>Tally</a:t>
                </a:r>
              </a:p>
              <a:p>
                <a:pPr marL="514350" indent="-514350" algn="just">
                  <a:buFont typeface="+mj-lt"/>
                  <a:buAutoNum type="arabicPeriod"/>
                </a:pPr>
                <a:r>
                  <a:rPr lang="en-US" sz="3200" dirty="0"/>
                  <a:t>Frequency</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b="-1587"/>
                </a:stretch>
              </a:blipFill>
            </p:spPr>
            <p:txBody>
              <a:bodyPr/>
              <a:lstStyle/>
              <a:p>
                <a:r>
                  <a:rPr lang="en-US">
                    <a:noFill/>
                  </a:rPr>
                  <a:t> </a:t>
                </a:r>
              </a:p>
            </p:txBody>
          </p:sp>
        </mc:Fallback>
      </mc:AlternateContent>
    </p:spTree>
    <p:extLst>
      <p:ext uri="{BB962C8B-B14F-4D97-AF65-F5344CB8AC3E}">
        <p14:creationId xmlns:p14="http://schemas.microsoft.com/office/powerpoint/2010/main" val="120858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Data set of quiz marks:</a:t>
                </a:r>
              </a:p>
              <a:p>
                <a:pPr marL="0" indent="0" algn="ctr">
                  <a:buNone/>
                </a:pPr>
                <a:r>
                  <a:rPr lang="en-US" sz="3200" dirty="0"/>
                  <a:t>17, 8, 12, 19, 14, 5, 10, 15, 7, 18, 11, 16, 8</a:t>
                </a:r>
              </a:p>
              <a:p>
                <a:pPr marL="0" indent="0">
                  <a:buNone/>
                </a:pPr>
                <a:endParaRPr lang="en-US" sz="3200" dirty="0"/>
              </a:p>
              <a:p>
                <a:pPr marL="0" indent="0">
                  <a:buNone/>
                </a:pPr>
                <a:r>
                  <a:rPr lang="en-US" sz="3200" dirty="0"/>
                  <a:t>Here,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13</m:t>
                        </m:r>
                      </m:e>
                    </m:rad>
                    <m:r>
                      <a:rPr lang="en-US" sz="3200" b="0" i="1" smtClean="0">
                        <a:latin typeface="Cambria Math" panose="02040503050406030204" pitchFamily="18" charset="0"/>
                      </a:rPr>
                      <m:t>=3.6</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4</m:t>
                    </m:r>
                  </m:oMath>
                </a14:m>
                <a:endParaRPr lang="en-US" sz="3200" dirty="0"/>
              </a:p>
              <a:p>
                <a:pPr marL="0" indent="0">
                  <a:buNone/>
                </a:pPr>
                <a:r>
                  <a:rPr lang="en-US" sz="3200" dirty="0"/>
                  <a:t>Class interval is,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𝐿</m:t>
                        </m:r>
                      </m:num>
                      <m:den>
                        <m:r>
                          <a:rPr lang="en-US" sz="3200" b="0" i="1" smtClean="0">
                            <a:latin typeface="Cambria Math" panose="02040503050406030204" pitchFamily="18" charset="0"/>
                          </a:rPr>
                          <m:t>𝐾</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19−5</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=3.5~4</m:t>
                    </m:r>
                  </m:oMath>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067576067"/>
              </p:ext>
            </p:extLst>
          </p:nvPr>
        </p:nvGraphicFramePr>
        <p:xfrm>
          <a:off x="2587690" y="5678195"/>
          <a:ext cx="9753600" cy="210312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30644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manager of certain computer selling company wants to study the computer selling behavior in his company. The following data give the </a:t>
            </a:r>
            <a:r>
              <a:rPr lang="en-US" sz="3200" dirty="0">
                <a:solidFill>
                  <a:srgbClr val="0070C0"/>
                </a:solidFill>
              </a:rPr>
              <a:t>number of computers</a:t>
            </a:r>
            <a:r>
              <a:rPr lang="en-US" sz="3200" dirty="0"/>
              <a:t> sold by the company for a sample of 15 days.</a:t>
            </a:r>
          </a:p>
          <a:p>
            <a:pPr marL="0" indent="0" algn="ctr">
              <a:buNone/>
            </a:pPr>
            <a:r>
              <a:rPr lang="en-US" sz="3200" dirty="0"/>
              <a:t>38, 52, 27, 65, 44, 31, 72, 58, 20, 75, 49, 63, 35, 41, 69</a:t>
            </a:r>
          </a:p>
        </p:txBody>
      </p:sp>
    </p:spTree>
    <p:extLst>
      <p:ext uri="{BB962C8B-B14F-4D97-AF65-F5344CB8AC3E}">
        <p14:creationId xmlns:p14="http://schemas.microsoft.com/office/powerpoint/2010/main" val="191151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a:t>
            </a:r>
            <a:r>
              <a:rPr lang="en-US" sz="3200" dirty="0">
                <a:solidFill>
                  <a:srgbClr val="0070C0"/>
                </a:solidFill>
              </a:rPr>
              <a:t>monthly income</a:t>
            </a:r>
            <a:r>
              <a:rPr lang="en-US" sz="3200" dirty="0"/>
              <a:t> (in thousand taka) of 30 randomly selected families-</a:t>
            </a:r>
          </a:p>
          <a:p>
            <a:pPr marL="0" indent="0" algn="ctr">
              <a:buNone/>
            </a:pPr>
            <a:r>
              <a:rPr lang="en-US" sz="3200" dirty="0"/>
              <a:t>30, 40, 5, 110, 11, 15, 55, 20, 120, 45, 30, 47, 52, 68, 105, 62, 52, 98, 76, 85, 83, 91, 49, 38, 57, 27, 23, 42, 9, 65</a:t>
            </a:r>
          </a:p>
        </p:txBody>
      </p:sp>
      <p:sp>
        <p:nvSpPr>
          <p:cNvPr id="5" name="TextBox 4">
            <a:extLst>
              <a:ext uri="{FF2B5EF4-FFF2-40B4-BE49-F238E27FC236}">
                <a16:creationId xmlns:a16="http://schemas.microsoft.com/office/drawing/2014/main" id="{0AA24039-C347-C8C0-AAF1-BCB45EBC3593}"/>
              </a:ext>
            </a:extLst>
          </p:cNvPr>
          <p:cNvSpPr txBox="1"/>
          <p:nvPr/>
        </p:nvSpPr>
        <p:spPr>
          <a:xfrm>
            <a:off x="3049179" y="4795934"/>
            <a:ext cx="8531289" cy="1305870"/>
          </a:xfrm>
          <a:custGeom>
            <a:avLst/>
            <a:gdLst>
              <a:gd name="connsiteX0" fmla="*/ 0 w 8531289"/>
              <a:gd name="connsiteY0" fmla="*/ 0 h 1305870"/>
              <a:gd name="connsiteX1" fmla="*/ 656253 w 8531289"/>
              <a:gd name="connsiteY1" fmla="*/ 0 h 1305870"/>
              <a:gd name="connsiteX2" fmla="*/ 1312506 w 8531289"/>
              <a:gd name="connsiteY2" fmla="*/ 0 h 1305870"/>
              <a:gd name="connsiteX3" fmla="*/ 1798133 w 8531289"/>
              <a:gd name="connsiteY3" fmla="*/ 0 h 1305870"/>
              <a:gd name="connsiteX4" fmla="*/ 2625012 w 8531289"/>
              <a:gd name="connsiteY4" fmla="*/ 0 h 1305870"/>
              <a:gd name="connsiteX5" fmla="*/ 3366578 w 8531289"/>
              <a:gd name="connsiteY5" fmla="*/ 0 h 1305870"/>
              <a:gd name="connsiteX6" fmla="*/ 4193457 w 8531289"/>
              <a:gd name="connsiteY6" fmla="*/ 0 h 1305870"/>
              <a:gd name="connsiteX7" fmla="*/ 4849710 w 8531289"/>
              <a:gd name="connsiteY7" fmla="*/ 0 h 1305870"/>
              <a:gd name="connsiteX8" fmla="*/ 5420650 w 8531289"/>
              <a:gd name="connsiteY8" fmla="*/ 0 h 1305870"/>
              <a:gd name="connsiteX9" fmla="*/ 6247529 w 8531289"/>
              <a:gd name="connsiteY9" fmla="*/ 0 h 1305870"/>
              <a:gd name="connsiteX10" fmla="*/ 6647843 w 8531289"/>
              <a:gd name="connsiteY10" fmla="*/ 0 h 1305870"/>
              <a:gd name="connsiteX11" fmla="*/ 7389409 w 8531289"/>
              <a:gd name="connsiteY11" fmla="*/ 0 h 1305870"/>
              <a:gd name="connsiteX12" fmla="*/ 8531289 w 8531289"/>
              <a:gd name="connsiteY12" fmla="*/ 0 h 1305870"/>
              <a:gd name="connsiteX13" fmla="*/ 8531289 w 8531289"/>
              <a:gd name="connsiteY13" fmla="*/ 639876 h 1305870"/>
              <a:gd name="connsiteX14" fmla="*/ 8531289 w 8531289"/>
              <a:gd name="connsiteY14" fmla="*/ 1305870 h 1305870"/>
              <a:gd name="connsiteX15" fmla="*/ 7960349 w 8531289"/>
              <a:gd name="connsiteY15" fmla="*/ 1305870 h 1305870"/>
              <a:gd name="connsiteX16" fmla="*/ 7474722 w 8531289"/>
              <a:gd name="connsiteY16" fmla="*/ 1305870 h 1305870"/>
              <a:gd name="connsiteX17" fmla="*/ 6903782 w 8531289"/>
              <a:gd name="connsiteY17" fmla="*/ 1305870 h 1305870"/>
              <a:gd name="connsiteX18" fmla="*/ 6332841 w 8531289"/>
              <a:gd name="connsiteY18" fmla="*/ 1305870 h 1305870"/>
              <a:gd name="connsiteX19" fmla="*/ 5932527 w 8531289"/>
              <a:gd name="connsiteY19" fmla="*/ 1305870 h 1305870"/>
              <a:gd name="connsiteX20" fmla="*/ 5190961 w 8531289"/>
              <a:gd name="connsiteY20" fmla="*/ 1305870 h 1305870"/>
              <a:gd name="connsiteX21" fmla="*/ 4364082 w 8531289"/>
              <a:gd name="connsiteY21" fmla="*/ 1305870 h 1305870"/>
              <a:gd name="connsiteX22" fmla="*/ 3537204 w 8531289"/>
              <a:gd name="connsiteY22" fmla="*/ 1305870 h 1305870"/>
              <a:gd name="connsiteX23" fmla="*/ 2966264 w 8531289"/>
              <a:gd name="connsiteY23" fmla="*/ 1305870 h 1305870"/>
              <a:gd name="connsiteX24" fmla="*/ 2480636 w 8531289"/>
              <a:gd name="connsiteY24" fmla="*/ 1305870 h 1305870"/>
              <a:gd name="connsiteX25" fmla="*/ 1909696 w 8531289"/>
              <a:gd name="connsiteY25" fmla="*/ 1305870 h 1305870"/>
              <a:gd name="connsiteX26" fmla="*/ 1424069 w 8531289"/>
              <a:gd name="connsiteY26" fmla="*/ 1305870 h 1305870"/>
              <a:gd name="connsiteX27" fmla="*/ 767816 w 8531289"/>
              <a:gd name="connsiteY27" fmla="*/ 1305870 h 1305870"/>
              <a:gd name="connsiteX28" fmla="*/ 0 w 8531289"/>
              <a:gd name="connsiteY28" fmla="*/ 1305870 h 1305870"/>
              <a:gd name="connsiteX29" fmla="*/ 0 w 8531289"/>
              <a:gd name="connsiteY29" fmla="*/ 665994 h 1305870"/>
              <a:gd name="connsiteX30" fmla="*/ 0 w 8531289"/>
              <a:gd name="connsiteY30" fmla="*/ 0 h 130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31289" h="1305870" fill="none" extrusionOk="0">
                <a:moveTo>
                  <a:pt x="0" y="0"/>
                </a:moveTo>
                <a:cubicBezTo>
                  <a:pt x="181452" y="-25636"/>
                  <a:pt x="473821" y="21099"/>
                  <a:pt x="656253" y="0"/>
                </a:cubicBezTo>
                <a:cubicBezTo>
                  <a:pt x="838685" y="-21099"/>
                  <a:pt x="1109977" y="31378"/>
                  <a:pt x="1312506" y="0"/>
                </a:cubicBezTo>
                <a:cubicBezTo>
                  <a:pt x="1515035" y="-31378"/>
                  <a:pt x="1693432" y="-17191"/>
                  <a:pt x="1798133" y="0"/>
                </a:cubicBezTo>
                <a:cubicBezTo>
                  <a:pt x="1902834" y="17191"/>
                  <a:pt x="2316064" y="662"/>
                  <a:pt x="2625012" y="0"/>
                </a:cubicBezTo>
                <a:cubicBezTo>
                  <a:pt x="2933960" y="-662"/>
                  <a:pt x="3142925" y="36255"/>
                  <a:pt x="3366578" y="0"/>
                </a:cubicBezTo>
                <a:cubicBezTo>
                  <a:pt x="3590231" y="-36255"/>
                  <a:pt x="3791322" y="14903"/>
                  <a:pt x="4193457" y="0"/>
                </a:cubicBezTo>
                <a:cubicBezTo>
                  <a:pt x="4595592" y="-14903"/>
                  <a:pt x="4600746" y="-17409"/>
                  <a:pt x="4849710" y="0"/>
                </a:cubicBezTo>
                <a:cubicBezTo>
                  <a:pt x="5098674" y="17409"/>
                  <a:pt x="5247670" y="25647"/>
                  <a:pt x="5420650" y="0"/>
                </a:cubicBezTo>
                <a:cubicBezTo>
                  <a:pt x="5593630" y="-25647"/>
                  <a:pt x="5844787" y="21639"/>
                  <a:pt x="6247529" y="0"/>
                </a:cubicBezTo>
                <a:cubicBezTo>
                  <a:pt x="6650271" y="-21639"/>
                  <a:pt x="6548667" y="-18403"/>
                  <a:pt x="6647843" y="0"/>
                </a:cubicBezTo>
                <a:cubicBezTo>
                  <a:pt x="6747019" y="18403"/>
                  <a:pt x="7114154" y="-12747"/>
                  <a:pt x="7389409" y="0"/>
                </a:cubicBezTo>
                <a:cubicBezTo>
                  <a:pt x="7664664" y="12747"/>
                  <a:pt x="7970723" y="-30457"/>
                  <a:pt x="8531289" y="0"/>
                </a:cubicBezTo>
                <a:cubicBezTo>
                  <a:pt x="8562794" y="278188"/>
                  <a:pt x="8507066" y="352697"/>
                  <a:pt x="8531289" y="639876"/>
                </a:cubicBezTo>
                <a:cubicBezTo>
                  <a:pt x="8555512" y="927055"/>
                  <a:pt x="8555636" y="1108697"/>
                  <a:pt x="8531289" y="1305870"/>
                </a:cubicBezTo>
                <a:cubicBezTo>
                  <a:pt x="8277359" y="1280925"/>
                  <a:pt x="8155366" y="1320546"/>
                  <a:pt x="7960349" y="1305870"/>
                </a:cubicBezTo>
                <a:cubicBezTo>
                  <a:pt x="7765332" y="1291194"/>
                  <a:pt x="7590149" y="1284299"/>
                  <a:pt x="7474722" y="1305870"/>
                </a:cubicBezTo>
                <a:cubicBezTo>
                  <a:pt x="7359295" y="1327441"/>
                  <a:pt x="7032859" y="1305124"/>
                  <a:pt x="6903782" y="1305870"/>
                </a:cubicBezTo>
                <a:cubicBezTo>
                  <a:pt x="6774705" y="1306616"/>
                  <a:pt x="6515131" y="1312034"/>
                  <a:pt x="6332841" y="1305870"/>
                </a:cubicBezTo>
                <a:cubicBezTo>
                  <a:pt x="6150551" y="1299706"/>
                  <a:pt x="6030381" y="1301801"/>
                  <a:pt x="5932527" y="1305870"/>
                </a:cubicBezTo>
                <a:cubicBezTo>
                  <a:pt x="5834673" y="1309939"/>
                  <a:pt x="5521641" y="1319652"/>
                  <a:pt x="5190961" y="1305870"/>
                </a:cubicBezTo>
                <a:cubicBezTo>
                  <a:pt x="4860281" y="1292088"/>
                  <a:pt x="4556211" y="1341194"/>
                  <a:pt x="4364082" y="1305870"/>
                </a:cubicBezTo>
                <a:cubicBezTo>
                  <a:pt x="4171953" y="1270546"/>
                  <a:pt x="3715070" y="1317292"/>
                  <a:pt x="3537204" y="1305870"/>
                </a:cubicBezTo>
                <a:cubicBezTo>
                  <a:pt x="3359338" y="1294448"/>
                  <a:pt x="3145763" y="1297685"/>
                  <a:pt x="2966264" y="1305870"/>
                </a:cubicBezTo>
                <a:cubicBezTo>
                  <a:pt x="2786765" y="1314055"/>
                  <a:pt x="2661157" y="1293577"/>
                  <a:pt x="2480636" y="1305870"/>
                </a:cubicBezTo>
                <a:cubicBezTo>
                  <a:pt x="2300115" y="1318163"/>
                  <a:pt x="2032940" y="1316330"/>
                  <a:pt x="1909696" y="1305870"/>
                </a:cubicBezTo>
                <a:cubicBezTo>
                  <a:pt x="1786452" y="1295410"/>
                  <a:pt x="1568511" y="1281893"/>
                  <a:pt x="1424069" y="1305870"/>
                </a:cubicBezTo>
                <a:cubicBezTo>
                  <a:pt x="1279627" y="1329847"/>
                  <a:pt x="1062340" y="1315452"/>
                  <a:pt x="767816" y="1305870"/>
                </a:cubicBezTo>
                <a:cubicBezTo>
                  <a:pt x="473292" y="1296288"/>
                  <a:pt x="159224" y="1330009"/>
                  <a:pt x="0" y="1305870"/>
                </a:cubicBezTo>
                <a:cubicBezTo>
                  <a:pt x="27310" y="1061957"/>
                  <a:pt x="28491" y="895937"/>
                  <a:pt x="0" y="665994"/>
                </a:cubicBezTo>
                <a:cubicBezTo>
                  <a:pt x="-28491" y="436051"/>
                  <a:pt x="-23796" y="309012"/>
                  <a:pt x="0" y="0"/>
                </a:cubicBezTo>
                <a:close/>
              </a:path>
              <a:path w="8531289" h="1305870" stroke="0" extrusionOk="0">
                <a:moveTo>
                  <a:pt x="0" y="0"/>
                </a:moveTo>
                <a:cubicBezTo>
                  <a:pt x="172223" y="-34428"/>
                  <a:pt x="444910" y="40728"/>
                  <a:pt x="826879" y="0"/>
                </a:cubicBezTo>
                <a:cubicBezTo>
                  <a:pt x="1208848" y="-40728"/>
                  <a:pt x="1327093" y="-24165"/>
                  <a:pt x="1653758" y="0"/>
                </a:cubicBezTo>
                <a:cubicBezTo>
                  <a:pt x="1980423" y="24165"/>
                  <a:pt x="2294716" y="-11230"/>
                  <a:pt x="2480636" y="0"/>
                </a:cubicBezTo>
                <a:cubicBezTo>
                  <a:pt x="2666556" y="11230"/>
                  <a:pt x="2991608" y="-30287"/>
                  <a:pt x="3222202" y="0"/>
                </a:cubicBezTo>
                <a:cubicBezTo>
                  <a:pt x="3452796" y="30287"/>
                  <a:pt x="3598536" y="9570"/>
                  <a:pt x="3793142" y="0"/>
                </a:cubicBezTo>
                <a:cubicBezTo>
                  <a:pt x="3987748" y="-9570"/>
                  <a:pt x="4291284" y="-21222"/>
                  <a:pt x="4620021" y="0"/>
                </a:cubicBezTo>
                <a:cubicBezTo>
                  <a:pt x="4948758" y="21222"/>
                  <a:pt x="4913711" y="-4838"/>
                  <a:pt x="5190961" y="0"/>
                </a:cubicBezTo>
                <a:cubicBezTo>
                  <a:pt x="5468211" y="4838"/>
                  <a:pt x="5531451" y="-27460"/>
                  <a:pt x="5761901" y="0"/>
                </a:cubicBezTo>
                <a:cubicBezTo>
                  <a:pt x="5992351" y="27460"/>
                  <a:pt x="6306830" y="28780"/>
                  <a:pt x="6503467" y="0"/>
                </a:cubicBezTo>
                <a:cubicBezTo>
                  <a:pt x="6700104" y="-28780"/>
                  <a:pt x="6942294" y="26126"/>
                  <a:pt x="7074407" y="0"/>
                </a:cubicBezTo>
                <a:cubicBezTo>
                  <a:pt x="7206520" y="-26126"/>
                  <a:pt x="7458227" y="5344"/>
                  <a:pt x="7645347" y="0"/>
                </a:cubicBezTo>
                <a:cubicBezTo>
                  <a:pt x="7832467" y="-5344"/>
                  <a:pt x="8278929" y="-37234"/>
                  <a:pt x="8531289" y="0"/>
                </a:cubicBezTo>
                <a:cubicBezTo>
                  <a:pt x="8534929" y="210111"/>
                  <a:pt x="8552805" y="321486"/>
                  <a:pt x="8531289" y="613759"/>
                </a:cubicBezTo>
                <a:cubicBezTo>
                  <a:pt x="8509773" y="906032"/>
                  <a:pt x="8526804" y="981884"/>
                  <a:pt x="8531289" y="1305870"/>
                </a:cubicBezTo>
                <a:cubicBezTo>
                  <a:pt x="8160942" y="1294509"/>
                  <a:pt x="8034006" y="1339863"/>
                  <a:pt x="7789723" y="1305870"/>
                </a:cubicBezTo>
                <a:cubicBezTo>
                  <a:pt x="7545440" y="1271877"/>
                  <a:pt x="7482566" y="1312743"/>
                  <a:pt x="7304096" y="1305870"/>
                </a:cubicBezTo>
                <a:cubicBezTo>
                  <a:pt x="7125626" y="1298997"/>
                  <a:pt x="6863980" y="1318409"/>
                  <a:pt x="6733156" y="1305870"/>
                </a:cubicBezTo>
                <a:cubicBezTo>
                  <a:pt x="6602332" y="1293331"/>
                  <a:pt x="6144371" y="1328358"/>
                  <a:pt x="5991590" y="1305870"/>
                </a:cubicBezTo>
                <a:cubicBezTo>
                  <a:pt x="5838809" y="1283382"/>
                  <a:pt x="5497241" y="1308773"/>
                  <a:pt x="5335337" y="1305870"/>
                </a:cubicBezTo>
                <a:cubicBezTo>
                  <a:pt x="5173433" y="1302967"/>
                  <a:pt x="4962785" y="1298923"/>
                  <a:pt x="4849710" y="1305870"/>
                </a:cubicBezTo>
                <a:cubicBezTo>
                  <a:pt x="4736635" y="1312817"/>
                  <a:pt x="4277359" y="1295668"/>
                  <a:pt x="4108144" y="1305870"/>
                </a:cubicBezTo>
                <a:cubicBezTo>
                  <a:pt x="3938929" y="1316072"/>
                  <a:pt x="3905893" y="1301134"/>
                  <a:pt x="3707829" y="1305870"/>
                </a:cubicBezTo>
                <a:cubicBezTo>
                  <a:pt x="3509766" y="1310606"/>
                  <a:pt x="3112811" y="1269393"/>
                  <a:pt x="2880951" y="1305870"/>
                </a:cubicBezTo>
                <a:cubicBezTo>
                  <a:pt x="2649091" y="1342347"/>
                  <a:pt x="2377550" y="1269489"/>
                  <a:pt x="2139385" y="1305870"/>
                </a:cubicBezTo>
                <a:cubicBezTo>
                  <a:pt x="1901220" y="1342251"/>
                  <a:pt x="1810030" y="1307939"/>
                  <a:pt x="1653758" y="1305870"/>
                </a:cubicBezTo>
                <a:cubicBezTo>
                  <a:pt x="1497486" y="1303801"/>
                  <a:pt x="1240995" y="1323057"/>
                  <a:pt x="1082817" y="1305870"/>
                </a:cubicBezTo>
                <a:cubicBezTo>
                  <a:pt x="924639" y="1288683"/>
                  <a:pt x="380098" y="1257400"/>
                  <a:pt x="0" y="1305870"/>
                </a:cubicBezTo>
                <a:cubicBezTo>
                  <a:pt x="29762" y="1116420"/>
                  <a:pt x="17035" y="843688"/>
                  <a:pt x="0" y="692111"/>
                </a:cubicBezTo>
                <a:cubicBezTo>
                  <a:pt x="-17035" y="540534"/>
                  <a:pt x="3954" y="15426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pPr algn="ctr">
              <a:lnSpc>
                <a:spcPct val="150000"/>
              </a:lnSpc>
            </a:pPr>
            <a:r>
              <a:rPr lang="en-US" sz="2800" b="1" dirty="0"/>
              <a:t>Construct frequency distribution table using class (5 to below 25), (25 </a:t>
            </a:r>
            <a:r>
              <a:rPr lang="en-US" sz="2800" b="1"/>
              <a:t>to below 45</a:t>
            </a:r>
            <a:r>
              <a:rPr lang="en-US" sz="2800" b="1" dirty="0"/>
              <a:t>), and so on.</a:t>
            </a:r>
            <a:endParaRPr lang="en-US" sz="2800" dirty="0"/>
          </a:p>
        </p:txBody>
      </p:sp>
    </p:spTree>
    <p:extLst>
      <p:ext uri="{BB962C8B-B14F-4D97-AF65-F5344CB8AC3E}">
        <p14:creationId xmlns:p14="http://schemas.microsoft.com/office/powerpoint/2010/main" val="1445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039025141"/>
              </p:ext>
            </p:extLst>
          </p:nvPr>
        </p:nvGraphicFramePr>
        <p:xfrm>
          <a:off x="1283818" y="1883003"/>
          <a:ext cx="12070080" cy="3503125"/>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1255119522"/>
                    </a:ext>
                  </a:extLst>
                </a:gridCol>
                <a:gridCol w="4023360">
                  <a:extLst>
                    <a:ext uri="{9D8B030D-6E8A-4147-A177-3AD203B41FA5}">
                      <a16:colId xmlns:a16="http://schemas.microsoft.com/office/drawing/2014/main" val="1242081322"/>
                    </a:ext>
                  </a:extLst>
                </a:gridCol>
                <a:gridCol w="4023360">
                  <a:extLst>
                    <a:ext uri="{9D8B030D-6E8A-4147-A177-3AD203B41FA5}">
                      <a16:colId xmlns:a16="http://schemas.microsoft.com/office/drawing/2014/main" val="4243091343"/>
                    </a:ext>
                  </a:extLst>
                </a:gridCol>
              </a:tblGrid>
              <a:tr h="700625">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0062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0062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0062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0062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5" name="TextBox 4">
            <a:extLst>
              <a:ext uri="{FF2B5EF4-FFF2-40B4-BE49-F238E27FC236}">
                <a16:creationId xmlns:a16="http://schemas.microsoft.com/office/drawing/2014/main" id="{C90D970D-598E-68A9-C734-3E265D30CA83}"/>
              </a:ext>
            </a:extLst>
          </p:cNvPr>
          <p:cNvSpPr txBox="1"/>
          <p:nvPr/>
        </p:nvSpPr>
        <p:spPr>
          <a:xfrm>
            <a:off x="482082"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a:t>
            </a:r>
            <a:r>
              <a:rPr lang="en-US" sz="2400" dirty="0"/>
              <a:t> Raw data are assigned to some chosen group of appropriate size. </a:t>
            </a:r>
          </a:p>
        </p:txBody>
      </p:sp>
      <p:sp>
        <p:nvSpPr>
          <p:cNvPr id="6" name="TextBox 5">
            <a:extLst>
              <a:ext uri="{FF2B5EF4-FFF2-40B4-BE49-F238E27FC236}">
                <a16:creationId xmlns:a16="http://schemas.microsoft.com/office/drawing/2014/main" id="{9C2FCA18-8443-FACC-9B2B-3EEB444E315A}"/>
              </a:ext>
            </a:extLst>
          </p:cNvPr>
          <p:cNvSpPr txBox="1"/>
          <p:nvPr/>
        </p:nvSpPr>
        <p:spPr>
          <a:xfrm>
            <a:off x="8363340"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Frequency:</a:t>
            </a:r>
            <a:r>
              <a:rPr lang="en-US" sz="2400" dirty="0"/>
              <a:t> The number of observations or values falling into each group/class</a:t>
            </a:r>
          </a:p>
        </p:txBody>
      </p:sp>
      <p:sp>
        <p:nvSpPr>
          <p:cNvPr id="7" name="TextBox 6">
            <a:extLst>
              <a:ext uri="{FF2B5EF4-FFF2-40B4-BE49-F238E27FC236}">
                <a16:creationId xmlns:a16="http://schemas.microsoft.com/office/drawing/2014/main" id="{ECBDB89F-66C0-3459-9511-EEAA702C7A59}"/>
              </a:ext>
            </a:extLst>
          </p:cNvPr>
          <p:cNvSpPr txBox="1"/>
          <p:nvPr/>
        </p:nvSpPr>
        <p:spPr>
          <a:xfrm>
            <a:off x="482082" y="6790891"/>
            <a:ext cx="5784978" cy="1200329"/>
          </a:xfrm>
          <a:custGeom>
            <a:avLst/>
            <a:gdLst>
              <a:gd name="connsiteX0" fmla="*/ 0 w 5784978"/>
              <a:gd name="connsiteY0" fmla="*/ 0 h 1200329"/>
              <a:gd name="connsiteX1" fmla="*/ 584926 w 5784978"/>
              <a:gd name="connsiteY1" fmla="*/ 0 h 1200329"/>
              <a:gd name="connsiteX2" fmla="*/ 1285551 w 5784978"/>
              <a:gd name="connsiteY2" fmla="*/ 0 h 1200329"/>
              <a:gd name="connsiteX3" fmla="*/ 1928326 w 5784978"/>
              <a:gd name="connsiteY3" fmla="*/ 0 h 1200329"/>
              <a:gd name="connsiteX4" fmla="*/ 2397552 w 5784978"/>
              <a:gd name="connsiteY4" fmla="*/ 0 h 1200329"/>
              <a:gd name="connsiteX5" fmla="*/ 2924628 w 5784978"/>
              <a:gd name="connsiteY5" fmla="*/ 0 h 1200329"/>
              <a:gd name="connsiteX6" fmla="*/ 3451704 w 5784978"/>
              <a:gd name="connsiteY6" fmla="*/ 0 h 1200329"/>
              <a:gd name="connsiteX7" fmla="*/ 4094479 w 5784978"/>
              <a:gd name="connsiteY7" fmla="*/ 0 h 1200329"/>
              <a:gd name="connsiteX8" fmla="*/ 4795104 w 5784978"/>
              <a:gd name="connsiteY8" fmla="*/ 0 h 1200329"/>
              <a:gd name="connsiteX9" fmla="*/ 5784978 w 5784978"/>
              <a:gd name="connsiteY9" fmla="*/ 0 h 1200329"/>
              <a:gd name="connsiteX10" fmla="*/ 5784978 w 5784978"/>
              <a:gd name="connsiteY10" fmla="*/ 600165 h 1200329"/>
              <a:gd name="connsiteX11" fmla="*/ 5784978 w 5784978"/>
              <a:gd name="connsiteY11" fmla="*/ 1200329 h 1200329"/>
              <a:gd name="connsiteX12" fmla="*/ 5026503 w 5784978"/>
              <a:gd name="connsiteY12" fmla="*/ 1200329 h 1200329"/>
              <a:gd name="connsiteX13" fmla="*/ 4383728 w 5784978"/>
              <a:gd name="connsiteY13" fmla="*/ 1200329 h 1200329"/>
              <a:gd name="connsiteX14" fmla="*/ 3625253 w 5784978"/>
              <a:gd name="connsiteY14" fmla="*/ 1200329 h 1200329"/>
              <a:gd name="connsiteX15" fmla="*/ 3040327 w 5784978"/>
              <a:gd name="connsiteY15" fmla="*/ 1200329 h 1200329"/>
              <a:gd name="connsiteX16" fmla="*/ 2513252 w 5784978"/>
              <a:gd name="connsiteY16" fmla="*/ 1200329 h 1200329"/>
              <a:gd name="connsiteX17" fmla="*/ 1986176 w 5784978"/>
              <a:gd name="connsiteY17" fmla="*/ 1200329 h 1200329"/>
              <a:gd name="connsiteX18" fmla="*/ 1343400 w 5784978"/>
              <a:gd name="connsiteY18" fmla="*/ 1200329 h 1200329"/>
              <a:gd name="connsiteX19" fmla="*/ 758475 w 5784978"/>
              <a:gd name="connsiteY19" fmla="*/ 1200329 h 1200329"/>
              <a:gd name="connsiteX20" fmla="*/ 0 w 5784978"/>
              <a:gd name="connsiteY20" fmla="*/ 1200329 h 1200329"/>
              <a:gd name="connsiteX21" fmla="*/ 0 w 5784978"/>
              <a:gd name="connsiteY21" fmla="*/ 600165 h 1200329"/>
              <a:gd name="connsiteX22" fmla="*/ 0 w 5784978"/>
              <a:gd name="connsiteY2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1200329"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805887" y="199813"/>
                  <a:pt x="5775518" y="448998"/>
                  <a:pt x="5784978" y="600165"/>
                </a:cubicBezTo>
                <a:cubicBezTo>
                  <a:pt x="5794438" y="751332"/>
                  <a:pt x="5757900" y="980060"/>
                  <a:pt x="5784978" y="1200329"/>
                </a:cubicBezTo>
                <a:cubicBezTo>
                  <a:pt x="5525368" y="1184740"/>
                  <a:pt x="5397906" y="1192591"/>
                  <a:pt x="5026503" y="1200329"/>
                </a:cubicBezTo>
                <a:cubicBezTo>
                  <a:pt x="4655100" y="1208067"/>
                  <a:pt x="4699419" y="1196339"/>
                  <a:pt x="4383728" y="1200329"/>
                </a:cubicBezTo>
                <a:cubicBezTo>
                  <a:pt x="4068037" y="1204319"/>
                  <a:pt x="3897789" y="1211846"/>
                  <a:pt x="3625253" y="1200329"/>
                </a:cubicBezTo>
                <a:cubicBezTo>
                  <a:pt x="3352718" y="1188812"/>
                  <a:pt x="3325850" y="1198636"/>
                  <a:pt x="3040327" y="1200329"/>
                </a:cubicBezTo>
                <a:cubicBezTo>
                  <a:pt x="2754804" y="1202022"/>
                  <a:pt x="2759007" y="1209336"/>
                  <a:pt x="2513252" y="1200329"/>
                </a:cubicBezTo>
                <a:cubicBezTo>
                  <a:pt x="2267497" y="1191322"/>
                  <a:pt x="2117313" y="1218008"/>
                  <a:pt x="1986176" y="1200329"/>
                </a:cubicBezTo>
                <a:cubicBezTo>
                  <a:pt x="1855039" y="1182650"/>
                  <a:pt x="1642226" y="1184547"/>
                  <a:pt x="1343400" y="1200329"/>
                </a:cubicBezTo>
                <a:cubicBezTo>
                  <a:pt x="1044574" y="1216111"/>
                  <a:pt x="1012417" y="1177498"/>
                  <a:pt x="758475" y="1200329"/>
                </a:cubicBezTo>
                <a:cubicBezTo>
                  <a:pt x="504533" y="1223160"/>
                  <a:pt x="332704" y="1216100"/>
                  <a:pt x="0" y="1200329"/>
                </a:cubicBezTo>
                <a:cubicBezTo>
                  <a:pt x="17198" y="957221"/>
                  <a:pt x="13588" y="893446"/>
                  <a:pt x="0" y="600165"/>
                </a:cubicBezTo>
                <a:cubicBezTo>
                  <a:pt x="-13588" y="306884"/>
                  <a:pt x="-27216" y="226162"/>
                  <a:pt x="0" y="0"/>
                </a:cubicBezTo>
                <a:close/>
              </a:path>
              <a:path w="5784978" h="1200329"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809919" y="260108"/>
                  <a:pt x="5792089" y="471198"/>
                  <a:pt x="5784978" y="612168"/>
                </a:cubicBezTo>
                <a:cubicBezTo>
                  <a:pt x="5777867" y="753138"/>
                  <a:pt x="5762185" y="1003797"/>
                  <a:pt x="5784978" y="1200329"/>
                </a:cubicBezTo>
                <a:cubicBezTo>
                  <a:pt x="5650545" y="1217219"/>
                  <a:pt x="5493883" y="1179094"/>
                  <a:pt x="5257902" y="1200329"/>
                </a:cubicBezTo>
                <a:cubicBezTo>
                  <a:pt x="5021921" y="1221564"/>
                  <a:pt x="4868099" y="1212788"/>
                  <a:pt x="4615127" y="1200329"/>
                </a:cubicBezTo>
                <a:cubicBezTo>
                  <a:pt x="4362156" y="1187870"/>
                  <a:pt x="4290640" y="1219758"/>
                  <a:pt x="4088051" y="1200329"/>
                </a:cubicBezTo>
                <a:cubicBezTo>
                  <a:pt x="3885462" y="1180900"/>
                  <a:pt x="3794658" y="1200248"/>
                  <a:pt x="3618825" y="1200329"/>
                </a:cubicBezTo>
                <a:cubicBezTo>
                  <a:pt x="3442992" y="1200410"/>
                  <a:pt x="3245384" y="1197738"/>
                  <a:pt x="2918200" y="1200329"/>
                </a:cubicBezTo>
                <a:cubicBezTo>
                  <a:pt x="2591016" y="1202920"/>
                  <a:pt x="2549487" y="1196417"/>
                  <a:pt x="2391124" y="1200329"/>
                </a:cubicBezTo>
                <a:cubicBezTo>
                  <a:pt x="2232761" y="1204241"/>
                  <a:pt x="2071533" y="1197617"/>
                  <a:pt x="1806199" y="1200329"/>
                </a:cubicBezTo>
                <a:cubicBezTo>
                  <a:pt x="1540865" y="1203041"/>
                  <a:pt x="1298073" y="1214073"/>
                  <a:pt x="1105574" y="1200329"/>
                </a:cubicBezTo>
                <a:cubicBezTo>
                  <a:pt x="913075" y="1186585"/>
                  <a:pt x="499501" y="1193806"/>
                  <a:pt x="0" y="1200329"/>
                </a:cubicBezTo>
                <a:cubicBezTo>
                  <a:pt x="-4261" y="1007589"/>
                  <a:pt x="9033" y="802148"/>
                  <a:pt x="0" y="624171"/>
                </a:cubicBezTo>
                <a:cubicBezTo>
                  <a:pt x="-9033" y="446194"/>
                  <a:pt x="4202" y="23811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limits: </a:t>
            </a:r>
            <a:r>
              <a:rPr lang="en-US" sz="2400" dirty="0"/>
              <a:t>The frequencies of a particular class are bounded by two values.</a:t>
            </a:r>
          </a:p>
        </p:txBody>
      </p:sp>
      <p:sp>
        <p:nvSpPr>
          <p:cNvPr id="8" name="TextBox 7">
            <a:extLst>
              <a:ext uri="{FF2B5EF4-FFF2-40B4-BE49-F238E27FC236}">
                <a16:creationId xmlns:a16="http://schemas.microsoft.com/office/drawing/2014/main" id="{7683F0AE-01F1-EE58-DDEB-E761BDE8F47D}"/>
              </a:ext>
            </a:extLst>
          </p:cNvPr>
          <p:cNvSpPr txBox="1"/>
          <p:nvPr/>
        </p:nvSpPr>
        <p:spPr>
          <a:xfrm>
            <a:off x="8363340" y="6890315"/>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width/interval: </a:t>
            </a:r>
            <a:r>
              <a:rPr lang="en-US" sz="2400" dirty="0"/>
              <a:t>Length of the class</a:t>
            </a:r>
          </a:p>
        </p:txBody>
      </p:sp>
    </p:spTree>
    <p:extLst>
      <p:ext uri="{BB962C8B-B14F-4D97-AF65-F5344CB8AC3E}">
        <p14:creationId xmlns:p14="http://schemas.microsoft.com/office/powerpoint/2010/main" val="30423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3413990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123010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577144300"/>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3" name="TextBox 2">
            <a:extLst>
              <a:ext uri="{FF2B5EF4-FFF2-40B4-BE49-F238E27FC236}">
                <a16:creationId xmlns:a16="http://schemas.microsoft.com/office/drawing/2014/main" id="{C6D994B5-67D5-AC85-FED4-6DE23F797AA9}"/>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6755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8610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D4E87E3-4619-4426-E81A-753441022B50}"/>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214533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2567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9B52F68-3F2C-6598-710F-3533A124C729}"/>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37531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1594374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1273</TotalTime>
  <Words>995</Words>
  <Application>Microsoft Office PowerPoint</Application>
  <PresentationFormat>Custom</PresentationFormat>
  <Paragraphs>360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FD for Quantitative</vt:lpstr>
      <vt:lpstr>Self Practice!!!</vt:lpstr>
      <vt:lpstr>Self Practice!!!</vt:lpstr>
      <vt:lpstr>FD for Quantitative</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942</cp:revision>
  <dcterms:created xsi:type="dcterms:W3CDTF">2023-10-05T14:06:45Z</dcterms:created>
  <dcterms:modified xsi:type="dcterms:W3CDTF">2024-10-26T05:37:08Z</dcterms:modified>
</cp:coreProperties>
</file>