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85" r:id="rId5"/>
    <p:sldId id="387" r:id="rId6"/>
    <p:sldId id="412" r:id="rId7"/>
    <p:sldId id="406" r:id="rId8"/>
    <p:sldId id="360" r:id="rId9"/>
    <p:sldId id="364" r:id="rId10"/>
    <p:sldId id="424" r:id="rId11"/>
    <p:sldId id="369" r:id="rId12"/>
    <p:sldId id="410" r:id="rId13"/>
    <p:sldId id="371" r:id="rId14"/>
    <p:sldId id="372" r:id="rId15"/>
    <p:sldId id="373" r:id="rId16"/>
    <p:sldId id="374" r:id="rId17"/>
    <p:sldId id="375" r:id="rId18"/>
    <p:sldId id="379" r:id="rId19"/>
    <p:sldId id="381" r:id="rId20"/>
    <p:sldId id="382" r:id="rId21"/>
    <p:sldId id="409" r:id="rId22"/>
    <p:sldId id="425" r:id="rId23"/>
    <p:sldId id="390" r:id="rId24"/>
    <p:sldId id="391" r:id="rId25"/>
    <p:sldId id="392" r:id="rId26"/>
    <p:sldId id="393" r:id="rId27"/>
    <p:sldId id="408" r:id="rId28"/>
    <p:sldId id="411" r:id="rId29"/>
    <p:sldId id="413" r:id="rId30"/>
    <p:sldId id="407" r:id="rId31"/>
    <p:sldId id="414" r:id="rId32"/>
    <p:sldId id="415" r:id="rId33"/>
    <p:sldId id="416" r:id="rId34"/>
    <p:sldId id="417" r:id="rId35"/>
    <p:sldId id="418" r:id="rId36"/>
    <p:sldId id="419" r:id="rId37"/>
    <p:sldId id="420" r:id="rId38"/>
    <p:sldId id="421" r:id="rId39"/>
    <p:sldId id="422" r:id="rId40"/>
    <p:sldId id="423" r:id="rId41"/>
    <p:sldId id="405" r:id="rId42"/>
    <p:sldId id="363" r:id="rId43"/>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ummer%2024\STA101\Quiz\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2700">
              <a:solidFill>
                <a:schemeClr val="tx1"/>
              </a:solidFill>
            </a:ln>
            <a:effectLst/>
          </c:spPr>
          <c:invertIfNegative val="0"/>
          <c:dPt>
            <c:idx val="0"/>
            <c:invertIfNegative val="0"/>
            <c:bubble3D val="0"/>
            <c:spPr>
              <a:solidFill>
                <a:srgbClr val="FFC000"/>
              </a:solidFill>
              <a:ln w="12700">
                <a:solidFill>
                  <a:schemeClr val="tx1"/>
                </a:solidFill>
              </a:ln>
              <a:effectLst/>
            </c:spPr>
            <c:extLst>
              <c:ext xmlns:c16="http://schemas.microsoft.com/office/drawing/2014/chart" uri="{C3380CC4-5D6E-409C-BE32-E72D297353CC}">
                <c16:uniqueId val="{00000001-FF9F-4F90-AA83-9BC458BD8520}"/>
              </c:ext>
            </c:extLst>
          </c:dPt>
          <c:dPt>
            <c:idx val="1"/>
            <c:invertIfNegative val="0"/>
            <c:bubble3D val="0"/>
            <c:spPr>
              <a:solidFill>
                <a:srgbClr val="92D050"/>
              </a:solidFill>
              <a:ln w="12700">
                <a:solidFill>
                  <a:schemeClr val="tx1"/>
                </a:solidFill>
              </a:ln>
              <a:effectLst/>
            </c:spPr>
            <c:extLst>
              <c:ext xmlns:c16="http://schemas.microsoft.com/office/drawing/2014/chart" uri="{C3380CC4-5D6E-409C-BE32-E72D297353CC}">
                <c16:uniqueId val="{00000003-FF9F-4F90-AA83-9BC458BD8520}"/>
              </c:ext>
            </c:extLst>
          </c:dPt>
          <c:dPt>
            <c:idx val="2"/>
            <c:invertIfNegative val="0"/>
            <c:bubble3D val="0"/>
            <c:spPr>
              <a:solidFill>
                <a:srgbClr val="00B0F0"/>
              </a:solidFill>
              <a:ln w="12700">
                <a:solidFill>
                  <a:schemeClr val="tx1"/>
                </a:solidFill>
              </a:ln>
              <a:effectLst/>
            </c:spPr>
            <c:extLst>
              <c:ext xmlns:c16="http://schemas.microsoft.com/office/drawing/2014/chart" uri="{C3380CC4-5D6E-409C-BE32-E72D297353CC}">
                <c16:uniqueId val="{00000005-FF9F-4F90-AA83-9BC458BD8520}"/>
              </c:ext>
            </c:extLst>
          </c:dPt>
          <c:dPt>
            <c:idx val="3"/>
            <c:invertIfNegative val="0"/>
            <c:bubble3D val="0"/>
            <c:spPr>
              <a:solidFill>
                <a:srgbClr val="002060"/>
              </a:solidFill>
              <a:ln w="12700">
                <a:solidFill>
                  <a:schemeClr val="tx1"/>
                </a:solidFill>
              </a:ln>
              <a:effectLst/>
            </c:spPr>
            <c:extLst>
              <c:ext xmlns:c16="http://schemas.microsoft.com/office/drawing/2014/chart" uri="{C3380CC4-5D6E-409C-BE32-E72D297353CC}">
                <c16:uniqueId val="{00000007-FF9F-4F90-AA83-9BC458BD8520}"/>
              </c:ext>
            </c:extLst>
          </c:dPt>
          <c:dPt>
            <c:idx val="4"/>
            <c:invertIfNegative val="0"/>
            <c:bubble3D val="0"/>
            <c:spPr>
              <a:solidFill>
                <a:schemeClr val="accent2">
                  <a:lumMod val="60000"/>
                  <a:lumOff val="40000"/>
                </a:schemeClr>
              </a:solidFill>
              <a:ln w="12700">
                <a:solidFill>
                  <a:schemeClr val="tx1"/>
                </a:solidFill>
              </a:ln>
              <a:effectLst/>
            </c:spPr>
            <c:extLst>
              <c:ext xmlns:c16="http://schemas.microsoft.com/office/drawing/2014/chart" uri="{C3380CC4-5D6E-409C-BE32-E72D297353CC}">
                <c16:uniqueId val="{00000009-FF9F-4F90-AA83-9BC458BD8520}"/>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c:v>
                </c:pt>
                <c:pt idx="1">
                  <c:v>1</c:v>
                </c:pt>
                <c:pt idx="2">
                  <c:v>2</c:v>
                </c:pt>
                <c:pt idx="3">
                  <c:v>3</c:v>
                </c:pt>
                <c:pt idx="4">
                  <c:v>4</c:v>
                </c:pt>
              </c:numCache>
            </c:numRef>
          </c:cat>
          <c:val>
            <c:numRef>
              <c:f>Sheet1!$B$2:$B$6</c:f>
              <c:numCache>
                <c:formatCode>0%</c:formatCode>
                <c:ptCount val="5"/>
                <c:pt idx="0">
                  <c:v>0.05</c:v>
                </c:pt>
                <c:pt idx="1">
                  <c:v>0.2</c:v>
                </c:pt>
                <c:pt idx="2">
                  <c:v>0.5</c:v>
                </c:pt>
                <c:pt idx="3">
                  <c:v>0.1</c:v>
                </c:pt>
                <c:pt idx="4">
                  <c:v>0.15</c:v>
                </c:pt>
              </c:numCache>
            </c:numRef>
          </c:val>
          <c:extLst>
            <c:ext xmlns:c16="http://schemas.microsoft.com/office/drawing/2014/chart" uri="{C3380CC4-5D6E-409C-BE32-E72D297353CC}">
              <c16:uniqueId val="{0000000A-FF9F-4F90-AA83-9BC458BD8520}"/>
            </c:ext>
          </c:extLst>
        </c:ser>
        <c:dLbls>
          <c:dLblPos val="outEnd"/>
          <c:showLegendKey val="0"/>
          <c:showVal val="1"/>
          <c:showCatName val="0"/>
          <c:showSerName val="0"/>
          <c:showPercent val="0"/>
          <c:showBubbleSize val="0"/>
        </c:dLbls>
        <c:gapWidth val="219"/>
        <c:overlap val="-27"/>
        <c:axId val="136078735"/>
        <c:axId val="2018611967"/>
      </c:barChart>
      <c:catAx>
        <c:axId val="13607873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Number of E-device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2018611967"/>
        <c:crosses val="autoZero"/>
        <c:auto val="1"/>
        <c:lblAlgn val="ctr"/>
        <c:lblOffset val="100"/>
        <c:noMultiLvlLbl val="0"/>
      </c:catAx>
      <c:valAx>
        <c:axId val="201861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Percentage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13607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000">
          <a:solidFill>
            <a:schemeClr val="tx1"/>
          </a:solidFill>
          <a:latin typeface="Century Schoolbook" panose="020406040505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2/15/2025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2/15/2025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2/15/2025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0.png"/><Relationship Id="rId1" Type="http://schemas.openxmlformats.org/officeDocument/2006/relationships/slideLayout" Target="../slideLayouts/slideLayout12.xml"/><Relationship Id="rId4" Type="http://schemas.openxmlformats.org/officeDocument/2006/relationships/image" Target="../media/image91.png"/></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1.pn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0.png"/><Relationship Id="rId2" Type="http://schemas.openxmlformats.org/officeDocument/2006/relationships/image" Target="../media/image130.png"/><Relationship Id="rId1" Type="http://schemas.openxmlformats.org/officeDocument/2006/relationships/slideLayout" Target="../slideLayouts/slideLayout1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1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2B841-98E6-13AF-2E0B-789877B77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BED71-A8CF-CAC9-0D46-8CE3173FEB64}"/>
              </a:ext>
            </a:extLst>
          </p:cNvPr>
          <p:cNvSpPr>
            <a:spLocks noGrp="1"/>
          </p:cNvSpPr>
          <p:nvPr>
            <p:ph type="title"/>
          </p:nvPr>
        </p:nvSpPr>
        <p:spPr>
          <a:xfrm>
            <a:off x="1283818" y="97470"/>
            <a:ext cx="12070080" cy="1931213"/>
          </a:xfrm>
        </p:spPr>
        <p:txBody>
          <a:bodyPr/>
          <a:lstStyle/>
          <a:p>
            <a:r>
              <a:rPr lang="en-US" dirty="0"/>
              <a:t>Group data: AM</a:t>
            </a:r>
          </a:p>
        </p:txBody>
      </p:sp>
      <p:sp>
        <p:nvSpPr>
          <p:cNvPr id="6" name="Content Placeholder 5">
            <a:extLst>
              <a:ext uri="{FF2B5EF4-FFF2-40B4-BE49-F238E27FC236}">
                <a16:creationId xmlns:a16="http://schemas.microsoft.com/office/drawing/2014/main" id="{F1F23188-3964-B760-45B7-FCC55753B585}"/>
              </a:ext>
            </a:extLst>
          </p:cNvPr>
          <p:cNvSpPr>
            <a:spLocks noGrp="1"/>
          </p:cNvSpPr>
          <p:nvPr>
            <p:ph sz="quarter" idx="13"/>
          </p:nvPr>
        </p:nvSpPr>
        <p:spPr>
          <a:xfrm>
            <a:off x="1096529" y="2407298"/>
            <a:ext cx="12436591" cy="5523721"/>
          </a:xfrm>
        </p:spPr>
        <p:txBody>
          <a:bodyPr>
            <a:normAutofit fontScale="92500" lnSpcReduction="20000"/>
          </a:bodyPr>
          <a:lstStyle/>
          <a:p>
            <a:pPr algn="just">
              <a:lnSpc>
                <a:spcPct val="150000"/>
              </a:lnSpc>
            </a:pPr>
            <a:r>
              <a:rPr lang="en-US" sz="3200" dirty="0"/>
              <a:t>A software company is analyzing the time spent by its developers on debugging tasks. To understand the distribution of debugging hours among employees, the company categorized the total hours into different intervals. After collecting data from various teams, they observed that three employees spent between 5 to 9 hours debugging code. Similarly, four employees reported spending between 9 to 13 hours, while another four employees fell into the 13 to 17-hour range. Lastly, two employees spent between 17 to 21 hours debugging.</a:t>
            </a:r>
          </a:p>
        </p:txBody>
      </p:sp>
      <p:sp>
        <p:nvSpPr>
          <p:cNvPr id="7" name="TextBox 6">
            <a:extLst>
              <a:ext uri="{FF2B5EF4-FFF2-40B4-BE49-F238E27FC236}">
                <a16:creationId xmlns:a16="http://schemas.microsoft.com/office/drawing/2014/main" id="{B9193846-46E0-43F1-6029-AEC2B1F89960}"/>
              </a:ext>
            </a:extLst>
          </p:cNvPr>
          <p:cNvSpPr txBox="1"/>
          <p:nvPr/>
        </p:nvSpPr>
        <p:spPr>
          <a:xfrm>
            <a:off x="5659622" y="1337596"/>
            <a:ext cx="8784165" cy="1200329"/>
          </a:xfrm>
          <a:custGeom>
            <a:avLst/>
            <a:gdLst>
              <a:gd name="connsiteX0" fmla="*/ 0 w 8784165"/>
              <a:gd name="connsiteY0" fmla="*/ 0 h 1200329"/>
              <a:gd name="connsiteX1" fmla="*/ 763547 w 8784165"/>
              <a:gd name="connsiteY1" fmla="*/ 0 h 1200329"/>
              <a:gd name="connsiteX2" fmla="*/ 1527093 w 8784165"/>
              <a:gd name="connsiteY2" fmla="*/ 0 h 1200329"/>
              <a:gd name="connsiteX3" fmla="*/ 1939273 w 8784165"/>
              <a:gd name="connsiteY3" fmla="*/ 0 h 1200329"/>
              <a:gd name="connsiteX4" fmla="*/ 2527137 w 8784165"/>
              <a:gd name="connsiteY4" fmla="*/ 0 h 1200329"/>
              <a:gd name="connsiteX5" fmla="*/ 3115000 w 8784165"/>
              <a:gd name="connsiteY5" fmla="*/ 0 h 1200329"/>
              <a:gd name="connsiteX6" fmla="*/ 3527180 w 8784165"/>
              <a:gd name="connsiteY6" fmla="*/ 0 h 1200329"/>
              <a:gd name="connsiteX7" fmla="*/ 4378568 w 8784165"/>
              <a:gd name="connsiteY7" fmla="*/ 0 h 1200329"/>
              <a:gd name="connsiteX8" fmla="*/ 4966432 w 8784165"/>
              <a:gd name="connsiteY8" fmla="*/ 0 h 1200329"/>
              <a:gd name="connsiteX9" fmla="*/ 5554295 w 8784165"/>
              <a:gd name="connsiteY9" fmla="*/ 0 h 1200329"/>
              <a:gd name="connsiteX10" fmla="*/ 6317842 w 8784165"/>
              <a:gd name="connsiteY10" fmla="*/ 0 h 1200329"/>
              <a:gd name="connsiteX11" fmla="*/ 6730022 w 8784165"/>
              <a:gd name="connsiteY11" fmla="*/ 0 h 1200329"/>
              <a:gd name="connsiteX12" fmla="*/ 7317885 w 8784165"/>
              <a:gd name="connsiteY12" fmla="*/ 0 h 1200329"/>
              <a:gd name="connsiteX13" fmla="*/ 7817907 w 8784165"/>
              <a:gd name="connsiteY13" fmla="*/ 0 h 1200329"/>
              <a:gd name="connsiteX14" fmla="*/ 8784165 w 8784165"/>
              <a:gd name="connsiteY14" fmla="*/ 0 h 1200329"/>
              <a:gd name="connsiteX15" fmla="*/ 8784165 w 8784165"/>
              <a:gd name="connsiteY15" fmla="*/ 576158 h 1200329"/>
              <a:gd name="connsiteX16" fmla="*/ 8784165 w 8784165"/>
              <a:gd name="connsiteY16" fmla="*/ 1200329 h 1200329"/>
              <a:gd name="connsiteX17" fmla="*/ 8196302 w 8784165"/>
              <a:gd name="connsiteY17" fmla="*/ 1200329 h 1200329"/>
              <a:gd name="connsiteX18" fmla="*/ 7608438 w 8784165"/>
              <a:gd name="connsiteY18" fmla="*/ 1200329 h 1200329"/>
              <a:gd name="connsiteX19" fmla="*/ 7108417 w 8784165"/>
              <a:gd name="connsiteY19" fmla="*/ 1200329 h 1200329"/>
              <a:gd name="connsiteX20" fmla="*/ 6344870 w 8784165"/>
              <a:gd name="connsiteY20" fmla="*/ 1200329 h 1200329"/>
              <a:gd name="connsiteX21" fmla="*/ 5932690 w 8784165"/>
              <a:gd name="connsiteY21" fmla="*/ 1200329 h 1200329"/>
              <a:gd name="connsiteX22" fmla="*/ 5432668 w 8784165"/>
              <a:gd name="connsiteY22" fmla="*/ 1200329 h 1200329"/>
              <a:gd name="connsiteX23" fmla="*/ 4932647 w 8784165"/>
              <a:gd name="connsiteY23" fmla="*/ 1200329 h 1200329"/>
              <a:gd name="connsiteX24" fmla="*/ 4344783 w 8784165"/>
              <a:gd name="connsiteY24" fmla="*/ 1200329 h 1200329"/>
              <a:gd name="connsiteX25" fmla="*/ 3581237 w 8784165"/>
              <a:gd name="connsiteY25" fmla="*/ 1200329 h 1200329"/>
              <a:gd name="connsiteX26" fmla="*/ 2729848 w 8784165"/>
              <a:gd name="connsiteY26" fmla="*/ 1200329 h 1200329"/>
              <a:gd name="connsiteX27" fmla="*/ 1966302 w 8784165"/>
              <a:gd name="connsiteY27" fmla="*/ 1200329 h 1200329"/>
              <a:gd name="connsiteX28" fmla="*/ 1466280 w 8784165"/>
              <a:gd name="connsiteY28" fmla="*/ 1200329 h 1200329"/>
              <a:gd name="connsiteX29" fmla="*/ 1054100 w 8784165"/>
              <a:gd name="connsiteY29" fmla="*/ 1200329 h 1200329"/>
              <a:gd name="connsiteX30" fmla="*/ 0 w 8784165"/>
              <a:gd name="connsiteY30" fmla="*/ 1200329 h 1200329"/>
              <a:gd name="connsiteX31" fmla="*/ 0 w 8784165"/>
              <a:gd name="connsiteY31" fmla="*/ 576158 h 1200329"/>
              <a:gd name="connsiteX32" fmla="*/ 0 w 8784165"/>
              <a:gd name="connsiteY3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84165" h="1200329" fill="none" extrusionOk="0">
                <a:moveTo>
                  <a:pt x="0" y="0"/>
                </a:moveTo>
                <a:cubicBezTo>
                  <a:pt x="274792" y="-1143"/>
                  <a:pt x="517432" y="-10694"/>
                  <a:pt x="763547" y="0"/>
                </a:cubicBezTo>
                <a:cubicBezTo>
                  <a:pt x="1009662" y="10694"/>
                  <a:pt x="1336077" y="31642"/>
                  <a:pt x="1527093" y="0"/>
                </a:cubicBezTo>
                <a:cubicBezTo>
                  <a:pt x="1718109" y="-31642"/>
                  <a:pt x="1847738" y="2041"/>
                  <a:pt x="1939273" y="0"/>
                </a:cubicBezTo>
                <a:cubicBezTo>
                  <a:pt x="2030808" y="-2041"/>
                  <a:pt x="2376869" y="-7078"/>
                  <a:pt x="2527137" y="0"/>
                </a:cubicBezTo>
                <a:cubicBezTo>
                  <a:pt x="2677405" y="7078"/>
                  <a:pt x="2948117" y="-28540"/>
                  <a:pt x="3115000" y="0"/>
                </a:cubicBezTo>
                <a:cubicBezTo>
                  <a:pt x="3281883" y="28540"/>
                  <a:pt x="3436177" y="13680"/>
                  <a:pt x="3527180" y="0"/>
                </a:cubicBezTo>
                <a:cubicBezTo>
                  <a:pt x="3618183" y="-13680"/>
                  <a:pt x="4183777" y="-14946"/>
                  <a:pt x="4378568" y="0"/>
                </a:cubicBezTo>
                <a:cubicBezTo>
                  <a:pt x="4573359" y="14946"/>
                  <a:pt x="4682961" y="19468"/>
                  <a:pt x="4966432" y="0"/>
                </a:cubicBezTo>
                <a:cubicBezTo>
                  <a:pt x="5249903" y="-19468"/>
                  <a:pt x="5403852" y="926"/>
                  <a:pt x="5554295" y="0"/>
                </a:cubicBezTo>
                <a:cubicBezTo>
                  <a:pt x="5704738" y="-926"/>
                  <a:pt x="6090542" y="28867"/>
                  <a:pt x="6317842" y="0"/>
                </a:cubicBezTo>
                <a:cubicBezTo>
                  <a:pt x="6545142" y="-28867"/>
                  <a:pt x="6554157" y="-3642"/>
                  <a:pt x="6730022" y="0"/>
                </a:cubicBezTo>
                <a:cubicBezTo>
                  <a:pt x="6905887" y="3642"/>
                  <a:pt x="7145378" y="3463"/>
                  <a:pt x="7317885" y="0"/>
                </a:cubicBezTo>
                <a:cubicBezTo>
                  <a:pt x="7490392" y="-3463"/>
                  <a:pt x="7705481" y="-24928"/>
                  <a:pt x="7817907" y="0"/>
                </a:cubicBezTo>
                <a:cubicBezTo>
                  <a:pt x="7930333" y="24928"/>
                  <a:pt x="8455503" y="-30329"/>
                  <a:pt x="8784165" y="0"/>
                </a:cubicBezTo>
                <a:cubicBezTo>
                  <a:pt x="8804552" y="205750"/>
                  <a:pt x="8782260" y="363317"/>
                  <a:pt x="8784165" y="576158"/>
                </a:cubicBezTo>
                <a:cubicBezTo>
                  <a:pt x="8786070" y="788999"/>
                  <a:pt x="8791269" y="1036526"/>
                  <a:pt x="8784165" y="1200329"/>
                </a:cubicBezTo>
                <a:cubicBezTo>
                  <a:pt x="8588940" y="1209757"/>
                  <a:pt x="8320489" y="1198700"/>
                  <a:pt x="8196302" y="1200329"/>
                </a:cubicBezTo>
                <a:cubicBezTo>
                  <a:pt x="8072115" y="1201958"/>
                  <a:pt x="7884946" y="1207505"/>
                  <a:pt x="7608438" y="1200329"/>
                </a:cubicBezTo>
                <a:cubicBezTo>
                  <a:pt x="7331930" y="1193153"/>
                  <a:pt x="7243391" y="1198634"/>
                  <a:pt x="7108417" y="1200329"/>
                </a:cubicBezTo>
                <a:cubicBezTo>
                  <a:pt x="6973443" y="1202024"/>
                  <a:pt x="6540585" y="1226546"/>
                  <a:pt x="6344870" y="1200329"/>
                </a:cubicBezTo>
                <a:cubicBezTo>
                  <a:pt x="6149155" y="1174112"/>
                  <a:pt x="6114874" y="1220172"/>
                  <a:pt x="5932690" y="1200329"/>
                </a:cubicBezTo>
                <a:cubicBezTo>
                  <a:pt x="5750506" y="1180486"/>
                  <a:pt x="5599352" y="1210373"/>
                  <a:pt x="5432668" y="1200329"/>
                </a:cubicBezTo>
                <a:cubicBezTo>
                  <a:pt x="5265984" y="1190285"/>
                  <a:pt x="5169398" y="1195883"/>
                  <a:pt x="4932647" y="1200329"/>
                </a:cubicBezTo>
                <a:cubicBezTo>
                  <a:pt x="4695896" y="1204775"/>
                  <a:pt x="4585482" y="1221531"/>
                  <a:pt x="4344783" y="1200329"/>
                </a:cubicBezTo>
                <a:cubicBezTo>
                  <a:pt x="4104084" y="1179127"/>
                  <a:pt x="3931615" y="1235783"/>
                  <a:pt x="3581237" y="1200329"/>
                </a:cubicBezTo>
                <a:cubicBezTo>
                  <a:pt x="3230859" y="1164875"/>
                  <a:pt x="2923492" y="1207054"/>
                  <a:pt x="2729848" y="1200329"/>
                </a:cubicBezTo>
                <a:cubicBezTo>
                  <a:pt x="2536204" y="1193604"/>
                  <a:pt x="2282972" y="1215205"/>
                  <a:pt x="1966302" y="1200329"/>
                </a:cubicBezTo>
                <a:cubicBezTo>
                  <a:pt x="1649632" y="1185453"/>
                  <a:pt x="1614737" y="1208960"/>
                  <a:pt x="1466280" y="1200329"/>
                </a:cubicBezTo>
                <a:cubicBezTo>
                  <a:pt x="1317823" y="1191698"/>
                  <a:pt x="1154748" y="1203337"/>
                  <a:pt x="1054100" y="1200329"/>
                </a:cubicBezTo>
                <a:cubicBezTo>
                  <a:pt x="953452" y="1197321"/>
                  <a:pt x="445630" y="1159854"/>
                  <a:pt x="0" y="1200329"/>
                </a:cubicBezTo>
                <a:cubicBezTo>
                  <a:pt x="-7982" y="991444"/>
                  <a:pt x="20273" y="839611"/>
                  <a:pt x="0" y="576158"/>
                </a:cubicBezTo>
                <a:cubicBezTo>
                  <a:pt x="-20273" y="312705"/>
                  <a:pt x="14323" y="249229"/>
                  <a:pt x="0" y="0"/>
                </a:cubicBezTo>
                <a:close/>
              </a:path>
              <a:path w="8784165" h="1200329" stroke="0" extrusionOk="0">
                <a:moveTo>
                  <a:pt x="0" y="0"/>
                </a:moveTo>
                <a:cubicBezTo>
                  <a:pt x="194385" y="24627"/>
                  <a:pt x="539431" y="9762"/>
                  <a:pt x="675705" y="0"/>
                </a:cubicBezTo>
                <a:cubicBezTo>
                  <a:pt x="811980" y="-9762"/>
                  <a:pt x="1202756" y="-25093"/>
                  <a:pt x="1527093" y="0"/>
                </a:cubicBezTo>
                <a:cubicBezTo>
                  <a:pt x="1851430" y="25093"/>
                  <a:pt x="1815878" y="-6163"/>
                  <a:pt x="1939273" y="0"/>
                </a:cubicBezTo>
                <a:cubicBezTo>
                  <a:pt x="2062668" y="6163"/>
                  <a:pt x="2223322" y="10658"/>
                  <a:pt x="2439295" y="0"/>
                </a:cubicBezTo>
                <a:cubicBezTo>
                  <a:pt x="2655268" y="-10658"/>
                  <a:pt x="2696985" y="19833"/>
                  <a:pt x="2851475" y="0"/>
                </a:cubicBezTo>
                <a:cubicBezTo>
                  <a:pt x="3005965" y="-19833"/>
                  <a:pt x="3479565" y="25721"/>
                  <a:pt x="3702863" y="0"/>
                </a:cubicBezTo>
                <a:cubicBezTo>
                  <a:pt x="3926161" y="-25721"/>
                  <a:pt x="4208082" y="-13561"/>
                  <a:pt x="4378568" y="0"/>
                </a:cubicBezTo>
                <a:cubicBezTo>
                  <a:pt x="4549054" y="13561"/>
                  <a:pt x="4686447" y="2239"/>
                  <a:pt x="4966432" y="0"/>
                </a:cubicBezTo>
                <a:cubicBezTo>
                  <a:pt x="5246417" y="-2239"/>
                  <a:pt x="5316527" y="-25425"/>
                  <a:pt x="5642137" y="0"/>
                </a:cubicBezTo>
                <a:cubicBezTo>
                  <a:pt x="5967748" y="25425"/>
                  <a:pt x="5952115" y="14160"/>
                  <a:pt x="6054317" y="0"/>
                </a:cubicBezTo>
                <a:cubicBezTo>
                  <a:pt x="6156519" y="-14160"/>
                  <a:pt x="6436429" y="19165"/>
                  <a:pt x="6554339" y="0"/>
                </a:cubicBezTo>
                <a:cubicBezTo>
                  <a:pt x="6672249" y="-19165"/>
                  <a:pt x="6967409" y="-30750"/>
                  <a:pt x="7317885" y="0"/>
                </a:cubicBezTo>
                <a:cubicBezTo>
                  <a:pt x="7668361" y="30750"/>
                  <a:pt x="7652204" y="-11698"/>
                  <a:pt x="7817907" y="0"/>
                </a:cubicBezTo>
                <a:cubicBezTo>
                  <a:pt x="7983610" y="11698"/>
                  <a:pt x="8547280" y="45081"/>
                  <a:pt x="8784165" y="0"/>
                </a:cubicBezTo>
                <a:cubicBezTo>
                  <a:pt x="8762242" y="159963"/>
                  <a:pt x="8754794" y="473143"/>
                  <a:pt x="8784165" y="624171"/>
                </a:cubicBezTo>
                <a:cubicBezTo>
                  <a:pt x="8813536" y="775199"/>
                  <a:pt x="8755803" y="1084759"/>
                  <a:pt x="8784165" y="1200329"/>
                </a:cubicBezTo>
                <a:cubicBezTo>
                  <a:pt x="8579374" y="1186214"/>
                  <a:pt x="8565510" y="1216720"/>
                  <a:pt x="8371985" y="1200329"/>
                </a:cubicBezTo>
                <a:cubicBezTo>
                  <a:pt x="8178460" y="1183938"/>
                  <a:pt x="7989713" y="1221419"/>
                  <a:pt x="7608438" y="1200329"/>
                </a:cubicBezTo>
                <a:cubicBezTo>
                  <a:pt x="7227163" y="1179239"/>
                  <a:pt x="7335139" y="1175897"/>
                  <a:pt x="7108417" y="1200329"/>
                </a:cubicBezTo>
                <a:cubicBezTo>
                  <a:pt x="6881695" y="1224761"/>
                  <a:pt x="6708147" y="1183447"/>
                  <a:pt x="6432712" y="1200329"/>
                </a:cubicBezTo>
                <a:cubicBezTo>
                  <a:pt x="6157278" y="1217211"/>
                  <a:pt x="6180904" y="1189709"/>
                  <a:pt x="5932690" y="1200329"/>
                </a:cubicBezTo>
                <a:cubicBezTo>
                  <a:pt x="5684476" y="1210949"/>
                  <a:pt x="5496929" y="1225961"/>
                  <a:pt x="5081302" y="1200329"/>
                </a:cubicBezTo>
                <a:cubicBezTo>
                  <a:pt x="4665675" y="1174697"/>
                  <a:pt x="4648833" y="1218294"/>
                  <a:pt x="4229913" y="1200329"/>
                </a:cubicBezTo>
                <a:cubicBezTo>
                  <a:pt x="3810993" y="1182364"/>
                  <a:pt x="3903815" y="1188231"/>
                  <a:pt x="3817733" y="1200329"/>
                </a:cubicBezTo>
                <a:cubicBezTo>
                  <a:pt x="3731651" y="1212427"/>
                  <a:pt x="3243387" y="1179934"/>
                  <a:pt x="3054187" y="1200329"/>
                </a:cubicBezTo>
                <a:cubicBezTo>
                  <a:pt x="2864987" y="1220724"/>
                  <a:pt x="2559112" y="1183319"/>
                  <a:pt x="2202798" y="1200329"/>
                </a:cubicBezTo>
                <a:cubicBezTo>
                  <a:pt x="1846484" y="1217339"/>
                  <a:pt x="1941578" y="1191964"/>
                  <a:pt x="1702777" y="1200329"/>
                </a:cubicBezTo>
                <a:cubicBezTo>
                  <a:pt x="1463976" y="1208694"/>
                  <a:pt x="1126408" y="1182121"/>
                  <a:pt x="939230" y="1200329"/>
                </a:cubicBezTo>
                <a:cubicBezTo>
                  <a:pt x="752052" y="1218537"/>
                  <a:pt x="318043" y="1246711"/>
                  <a:pt x="0" y="1200329"/>
                </a:cubicBezTo>
                <a:cubicBezTo>
                  <a:pt x="15129" y="984599"/>
                  <a:pt x="3233" y="869105"/>
                  <a:pt x="0" y="612168"/>
                </a:cubicBezTo>
                <a:cubicBezTo>
                  <a:pt x="-3233" y="355231"/>
                  <a:pt x="4824" y="25919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marL="514350" indent="-514350">
              <a:buFont typeface="+mj-lt"/>
              <a:buAutoNum type="alphaLcParenR"/>
            </a:pPr>
            <a:r>
              <a:rPr lang="en-US" sz="2400" dirty="0"/>
              <a:t>Construct a frequency distribution table based on the given information.</a:t>
            </a:r>
          </a:p>
          <a:p>
            <a:pPr marL="514350" indent="-514350">
              <a:buFont typeface="+mj-lt"/>
              <a:buAutoNum type="alphaLcParenR"/>
            </a:pPr>
            <a:r>
              <a:rPr lang="en-US" sz="2400" dirty="0"/>
              <a:t>Calculate the mean debugging time using the given data.</a:t>
            </a:r>
          </a:p>
        </p:txBody>
      </p:sp>
      <p:sp>
        <p:nvSpPr>
          <p:cNvPr id="8" name="Rectangle 7">
            <a:extLst>
              <a:ext uri="{FF2B5EF4-FFF2-40B4-BE49-F238E27FC236}">
                <a16:creationId xmlns:a16="http://schemas.microsoft.com/office/drawing/2014/main" id="{0867E6FA-8B5E-039D-EBF6-6F9CAB241435}"/>
              </a:ext>
            </a:extLst>
          </p:cNvPr>
          <p:cNvSpPr/>
          <p:nvPr/>
        </p:nvSpPr>
        <p:spPr>
          <a:xfrm>
            <a:off x="3806890" y="4851918"/>
            <a:ext cx="7856375" cy="522515"/>
          </a:xfrm>
          <a:custGeom>
            <a:avLst/>
            <a:gdLst>
              <a:gd name="connsiteX0" fmla="*/ 0 w 7856375"/>
              <a:gd name="connsiteY0" fmla="*/ 0 h 522515"/>
              <a:gd name="connsiteX1" fmla="*/ 482606 w 7856375"/>
              <a:gd name="connsiteY1" fmla="*/ 0 h 522515"/>
              <a:gd name="connsiteX2" fmla="*/ 886648 w 7856375"/>
              <a:gd name="connsiteY2" fmla="*/ 0 h 522515"/>
              <a:gd name="connsiteX3" fmla="*/ 1447818 w 7856375"/>
              <a:gd name="connsiteY3" fmla="*/ 0 h 522515"/>
              <a:gd name="connsiteX4" fmla="*/ 1773296 w 7856375"/>
              <a:gd name="connsiteY4" fmla="*/ 0 h 522515"/>
              <a:gd name="connsiteX5" fmla="*/ 2177338 w 7856375"/>
              <a:gd name="connsiteY5" fmla="*/ 0 h 522515"/>
              <a:gd name="connsiteX6" fmla="*/ 2895635 w 7856375"/>
              <a:gd name="connsiteY6" fmla="*/ 0 h 522515"/>
              <a:gd name="connsiteX7" fmla="*/ 3456805 w 7856375"/>
              <a:gd name="connsiteY7" fmla="*/ 0 h 522515"/>
              <a:gd name="connsiteX8" fmla="*/ 3860847 w 7856375"/>
              <a:gd name="connsiteY8" fmla="*/ 0 h 522515"/>
              <a:gd name="connsiteX9" fmla="*/ 4186326 w 7856375"/>
              <a:gd name="connsiteY9" fmla="*/ 0 h 522515"/>
              <a:gd name="connsiteX10" fmla="*/ 4668931 w 7856375"/>
              <a:gd name="connsiteY10" fmla="*/ 0 h 522515"/>
              <a:gd name="connsiteX11" fmla="*/ 5230101 w 7856375"/>
              <a:gd name="connsiteY11" fmla="*/ 0 h 522515"/>
              <a:gd name="connsiteX12" fmla="*/ 5634143 w 7856375"/>
              <a:gd name="connsiteY12" fmla="*/ 0 h 522515"/>
              <a:gd name="connsiteX13" fmla="*/ 6352440 w 7856375"/>
              <a:gd name="connsiteY13" fmla="*/ 0 h 522515"/>
              <a:gd name="connsiteX14" fmla="*/ 6835046 w 7856375"/>
              <a:gd name="connsiteY14" fmla="*/ 0 h 522515"/>
              <a:gd name="connsiteX15" fmla="*/ 7317652 w 7856375"/>
              <a:gd name="connsiteY15" fmla="*/ 0 h 522515"/>
              <a:gd name="connsiteX16" fmla="*/ 7856375 w 7856375"/>
              <a:gd name="connsiteY16" fmla="*/ 0 h 522515"/>
              <a:gd name="connsiteX17" fmla="*/ 7856375 w 7856375"/>
              <a:gd name="connsiteY17" fmla="*/ 522515 h 522515"/>
              <a:gd name="connsiteX18" fmla="*/ 7295205 w 7856375"/>
              <a:gd name="connsiteY18" fmla="*/ 522515 h 522515"/>
              <a:gd name="connsiteX19" fmla="*/ 6969727 w 7856375"/>
              <a:gd name="connsiteY19" fmla="*/ 522515 h 522515"/>
              <a:gd name="connsiteX20" fmla="*/ 6251430 w 7856375"/>
              <a:gd name="connsiteY20" fmla="*/ 522515 h 522515"/>
              <a:gd name="connsiteX21" fmla="*/ 5847388 w 7856375"/>
              <a:gd name="connsiteY21" fmla="*/ 522515 h 522515"/>
              <a:gd name="connsiteX22" fmla="*/ 5207654 w 7856375"/>
              <a:gd name="connsiteY22" fmla="*/ 522515 h 522515"/>
              <a:gd name="connsiteX23" fmla="*/ 4646485 w 7856375"/>
              <a:gd name="connsiteY23" fmla="*/ 522515 h 522515"/>
              <a:gd name="connsiteX24" fmla="*/ 3928188 w 7856375"/>
              <a:gd name="connsiteY24" fmla="*/ 522515 h 522515"/>
              <a:gd name="connsiteX25" fmla="*/ 3524145 w 7856375"/>
              <a:gd name="connsiteY25" fmla="*/ 522515 h 522515"/>
              <a:gd name="connsiteX26" fmla="*/ 2805848 w 7856375"/>
              <a:gd name="connsiteY26" fmla="*/ 522515 h 522515"/>
              <a:gd name="connsiteX27" fmla="*/ 2480370 w 7856375"/>
              <a:gd name="connsiteY27" fmla="*/ 522515 h 522515"/>
              <a:gd name="connsiteX28" fmla="*/ 1762073 w 7856375"/>
              <a:gd name="connsiteY28" fmla="*/ 522515 h 522515"/>
              <a:gd name="connsiteX29" fmla="*/ 1043776 w 7856375"/>
              <a:gd name="connsiteY29" fmla="*/ 522515 h 522515"/>
              <a:gd name="connsiteX30" fmla="*/ 482606 w 7856375"/>
              <a:gd name="connsiteY30" fmla="*/ 522515 h 522515"/>
              <a:gd name="connsiteX31" fmla="*/ 0 w 7856375"/>
              <a:gd name="connsiteY31" fmla="*/ 522515 h 522515"/>
              <a:gd name="connsiteX32" fmla="*/ 0 w 7856375"/>
              <a:gd name="connsiteY32" fmla="*/ 0 h 52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56375" h="522515" extrusionOk="0">
                <a:moveTo>
                  <a:pt x="0" y="0"/>
                </a:moveTo>
                <a:cubicBezTo>
                  <a:pt x="156881" y="-56508"/>
                  <a:pt x="261978" y="30860"/>
                  <a:pt x="482606" y="0"/>
                </a:cubicBezTo>
                <a:cubicBezTo>
                  <a:pt x="703234" y="-30860"/>
                  <a:pt x="749997" y="43879"/>
                  <a:pt x="886648" y="0"/>
                </a:cubicBezTo>
                <a:cubicBezTo>
                  <a:pt x="1023299" y="-43879"/>
                  <a:pt x="1253477" y="32236"/>
                  <a:pt x="1447818" y="0"/>
                </a:cubicBezTo>
                <a:cubicBezTo>
                  <a:pt x="1642159" y="-32236"/>
                  <a:pt x="1664311" y="36596"/>
                  <a:pt x="1773296" y="0"/>
                </a:cubicBezTo>
                <a:cubicBezTo>
                  <a:pt x="1882281" y="-36596"/>
                  <a:pt x="2021393" y="21262"/>
                  <a:pt x="2177338" y="0"/>
                </a:cubicBezTo>
                <a:cubicBezTo>
                  <a:pt x="2333283" y="-21262"/>
                  <a:pt x="2684034" y="51559"/>
                  <a:pt x="2895635" y="0"/>
                </a:cubicBezTo>
                <a:cubicBezTo>
                  <a:pt x="3107236" y="-51559"/>
                  <a:pt x="3203185" y="50782"/>
                  <a:pt x="3456805" y="0"/>
                </a:cubicBezTo>
                <a:cubicBezTo>
                  <a:pt x="3710425" y="-50782"/>
                  <a:pt x="3684187" y="27902"/>
                  <a:pt x="3860847" y="0"/>
                </a:cubicBezTo>
                <a:cubicBezTo>
                  <a:pt x="4037507" y="-27902"/>
                  <a:pt x="4048036" y="25465"/>
                  <a:pt x="4186326" y="0"/>
                </a:cubicBezTo>
                <a:cubicBezTo>
                  <a:pt x="4324616" y="-25465"/>
                  <a:pt x="4467400" y="13872"/>
                  <a:pt x="4668931" y="0"/>
                </a:cubicBezTo>
                <a:cubicBezTo>
                  <a:pt x="4870463" y="-13872"/>
                  <a:pt x="5099569" y="35126"/>
                  <a:pt x="5230101" y="0"/>
                </a:cubicBezTo>
                <a:cubicBezTo>
                  <a:pt x="5360633" y="-35126"/>
                  <a:pt x="5445743" y="40833"/>
                  <a:pt x="5634143" y="0"/>
                </a:cubicBezTo>
                <a:cubicBezTo>
                  <a:pt x="5822543" y="-40833"/>
                  <a:pt x="6176952" y="43536"/>
                  <a:pt x="6352440" y="0"/>
                </a:cubicBezTo>
                <a:cubicBezTo>
                  <a:pt x="6527928" y="-43536"/>
                  <a:pt x="6715618" y="14262"/>
                  <a:pt x="6835046" y="0"/>
                </a:cubicBezTo>
                <a:cubicBezTo>
                  <a:pt x="6954474" y="-14262"/>
                  <a:pt x="7215523" y="42347"/>
                  <a:pt x="7317652" y="0"/>
                </a:cubicBezTo>
                <a:cubicBezTo>
                  <a:pt x="7419781" y="-42347"/>
                  <a:pt x="7598558" y="44028"/>
                  <a:pt x="7856375" y="0"/>
                </a:cubicBezTo>
                <a:cubicBezTo>
                  <a:pt x="7879746" y="242231"/>
                  <a:pt x="7842350" y="367348"/>
                  <a:pt x="7856375" y="522515"/>
                </a:cubicBezTo>
                <a:cubicBezTo>
                  <a:pt x="7622382" y="585934"/>
                  <a:pt x="7447245" y="517327"/>
                  <a:pt x="7295205" y="522515"/>
                </a:cubicBezTo>
                <a:cubicBezTo>
                  <a:pt x="7143165" y="527703"/>
                  <a:pt x="7104688" y="490895"/>
                  <a:pt x="6969727" y="522515"/>
                </a:cubicBezTo>
                <a:cubicBezTo>
                  <a:pt x="6834766" y="554135"/>
                  <a:pt x="6471757" y="482942"/>
                  <a:pt x="6251430" y="522515"/>
                </a:cubicBezTo>
                <a:cubicBezTo>
                  <a:pt x="6031103" y="562088"/>
                  <a:pt x="6000783" y="513780"/>
                  <a:pt x="5847388" y="522515"/>
                </a:cubicBezTo>
                <a:cubicBezTo>
                  <a:pt x="5693993" y="531250"/>
                  <a:pt x="5392269" y="494414"/>
                  <a:pt x="5207654" y="522515"/>
                </a:cubicBezTo>
                <a:cubicBezTo>
                  <a:pt x="5023039" y="550616"/>
                  <a:pt x="4843205" y="489894"/>
                  <a:pt x="4646485" y="522515"/>
                </a:cubicBezTo>
                <a:cubicBezTo>
                  <a:pt x="4449765" y="555136"/>
                  <a:pt x="4182347" y="518409"/>
                  <a:pt x="3928188" y="522515"/>
                </a:cubicBezTo>
                <a:cubicBezTo>
                  <a:pt x="3674029" y="526621"/>
                  <a:pt x="3612586" y="492118"/>
                  <a:pt x="3524145" y="522515"/>
                </a:cubicBezTo>
                <a:cubicBezTo>
                  <a:pt x="3435704" y="552912"/>
                  <a:pt x="3158737" y="497661"/>
                  <a:pt x="2805848" y="522515"/>
                </a:cubicBezTo>
                <a:cubicBezTo>
                  <a:pt x="2452959" y="547369"/>
                  <a:pt x="2549157" y="520775"/>
                  <a:pt x="2480370" y="522515"/>
                </a:cubicBezTo>
                <a:cubicBezTo>
                  <a:pt x="2411583" y="524255"/>
                  <a:pt x="2111587" y="459103"/>
                  <a:pt x="1762073" y="522515"/>
                </a:cubicBezTo>
                <a:cubicBezTo>
                  <a:pt x="1412559" y="585927"/>
                  <a:pt x="1208438" y="510244"/>
                  <a:pt x="1043776" y="522515"/>
                </a:cubicBezTo>
                <a:cubicBezTo>
                  <a:pt x="879114" y="534786"/>
                  <a:pt x="752153" y="520684"/>
                  <a:pt x="482606" y="522515"/>
                </a:cubicBezTo>
                <a:cubicBezTo>
                  <a:pt x="213059" y="524346"/>
                  <a:pt x="140092" y="505128"/>
                  <a:pt x="0" y="522515"/>
                </a:cubicBezTo>
                <a:cubicBezTo>
                  <a:pt x="-52066" y="318831"/>
                  <a:pt x="137" y="239241"/>
                  <a:pt x="0" y="0"/>
                </a:cubicBezTo>
                <a:close/>
              </a:path>
            </a:pathLst>
          </a:custGeom>
          <a:noFill/>
          <a:ln w="9525">
            <a:solidFill>
              <a:srgbClr val="FF0000"/>
            </a:solidFill>
            <a:extLst>
              <a:ext uri="{C807C97D-BFC1-408E-A445-0C87EB9F89A2}">
                <ask:lineSketchStyleProps xmlns:ask="http://schemas.microsoft.com/office/drawing/2018/sketchyshapes" sd="3414524578">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52D223A-BA4C-91A1-92AA-8F3DE0322971}"/>
              </a:ext>
            </a:extLst>
          </p:cNvPr>
          <p:cNvSpPr/>
          <p:nvPr/>
        </p:nvSpPr>
        <p:spPr>
          <a:xfrm>
            <a:off x="4223656" y="5492621"/>
            <a:ext cx="9309464" cy="522515"/>
          </a:xfrm>
          <a:custGeom>
            <a:avLst/>
            <a:gdLst>
              <a:gd name="connsiteX0" fmla="*/ 0 w 9309464"/>
              <a:gd name="connsiteY0" fmla="*/ 0 h 522515"/>
              <a:gd name="connsiteX1" fmla="*/ 488747 w 9309464"/>
              <a:gd name="connsiteY1" fmla="*/ 0 h 522515"/>
              <a:gd name="connsiteX2" fmla="*/ 884399 w 9309464"/>
              <a:gd name="connsiteY2" fmla="*/ 0 h 522515"/>
              <a:gd name="connsiteX3" fmla="*/ 1466241 w 9309464"/>
              <a:gd name="connsiteY3" fmla="*/ 0 h 522515"/>
              <a:gd name="connsiteX4" fmla="*/ 1768798 w 9309464"/>
              <a:gd name="connsiteY4" fmla="*/ 0 h 522515"/>
              <a:gd name="connsiteX5" fmla="*/ 2164450 w 9309464"/>
              <a:gd name="connsiteY5" fmla="*/ 0 h 522515"/>
              <a:gd name="connsiteX6" fmla="*/ 2932481 w 9309464"/>
              <a:gd name="connsiteY6" fmla="*/ 0 h 522515"/>
              <a:gd name="connsiteX7" fmla="*/ 3514323 w 9309464"/>
              <a:gd name="connsiteY7" fmla="*/ 0 h 522515"/>
              <a:gd name="connsiteX8" fmla="*/ 3909975 w 9309464"/>
              <a:gd name="connsiteY8" fmla="*/ 0 h 522515"/>
              <a:gd name="connsiteX9" fmla="*/ 4212532 w 9309464"/>
              <a:gd name="connsiteY9" fmla="*/ 0 h 522515"/>
              <a:gd name="connsiteX10" fmla="*/ 4701279 w 9309464"/>
              <a:gd name="connsiteY10" fmla="*/ 0 h 522515"/>
              <a:gd name="connsiteX11" fmla="*/ 5283121 w 9309464"/>
              <a:gd name="connsiteY11" fmla="*/ 0 h 522515"/>
              <a:gd name="connsiteX12" fmla="*/ 5678773 w 9309464"/>
              <a:gd name="connsiteY12" fmla="*/ 0 h 522515"/>
              <a:gd name="connsiteX13" fmla="*/ 6446804 w 9309464"/>
              <a:gd name="connsiteY13" fmla="*/ 0 h 522515"/>
              <a:gd name="connsiteX14" fmla="*/ 6935551 w 9309464"/>
              <a:gd name="connsiteY14" fmla="*/ 0 h 522515"/>
              <a:gd name="connsiteX15" fmla="*/ 7424298 w 9309464"/>
              <a:gd name="connsiteY15" fmla="*/ 0 h 522515"/>
              <a:gd name="connsiteX16" fmla="*/ 7913044 w 9309464"/>
              <a:gd name="connsiteY16" fmla="*/ 0 h 522515"/>
              <a:gd name="connsiteX17" fmla="*/ 8215602 w 9309464"/>
              <a:gd name="connsiteY17" fmla="*/ 0 h 522515"/>
              <a:gd name="connsiteX18" fmla="*/ 8518160 w 9309464"/>
              <a:gd name="connsiteY18" fmla="*/ 0 h 522515"/>
              <a:gd name="connsiteX19" fmla="*/ 9309464 w 9309464"/>
              <a:gd name="connsiteY19" fmla="*/ 0 h 522515"/>
              <a:gd name="connsiteX20" fmla="*/ 9309464 w 9309464"/>
              <a:gd name="connsiteY20" fmla="*/ 522515 h 522515"/>
              <a:gd name="connsiteX21" fmla="*/ 8727623 w 9309464"/>
              <a:gd name="connsiteY21" fmla="*/ 522515 h 522515"/>
              <a:gd name="connsiteX22" fmla="*/ 8052686 w 9309464"/>
              <a:gd name="connsiteY22" fmla="*/ 522515 h 522515"/>
              <a:gd name="connsiteX23" fmla="*/ 7470845 w 9309464"/>
              <a:gd name="connsiteY23" fmla="*/ 522515 h 522515"/>
              <a:gd name="connsiteX24" fmla="*/ 6702814 w 9309464"/>
              <a:gd name="connsiteY24" fmla="*/ 522515 h 522515"/>
              <a:gd name="connsiteX25" fmla="*/ 6307162 w 9309464"/>
              <a:gd name="connsiteY25" fmla="*/ 522515 h 522515"/>
              <a:gd name="connsiteX26" fmla="*/ 5539131 w 9309464"/>
              <a:gd name="connsiteY26" fmla="*/ 522515 h 522515"/>
              <a:gd name="connsiteX27" fmla="*/ 5236574 w 9309464"/>
              <a:gd name="connsiteY27" fmla="*/ 522515 h 522515"/>
              <a:gd name="connsiteX28" fmla="*/ 4468543 w 9309464"/>
              <a:gd name="connsiteY28" fmla="*/ 522515 h 522515"/>
              <a:gd name="connsiteX29" fmla="*/ 3700512 w 9309464"/>
              <a:gd name="connsiteY29" fmla="*/ 522515 h 522515"/>
              <a:gd name="connsiteX30" fmla="*/ 3118670 w 9309464"/>
              <a:gd name="connsiteY30" fmla="*/ 522515 h 522515"/>
              <a:gd name="connsiteX31" fmla="*/ 2723018 w 9309464"/>
              <a:gd name="connsiteY31" fmla="*/ 522515 h 522515"/>
              <a:gd name="connsiteX32" fmla="*/ 2234271 w 9309464"/>
              <a:gd name="connsiteY32" fmla="*/ 522515 h 522515"/>
              <a:gd name="connsiteX33" fmla="*/ 1559335 w 9309464"/>
              <a:gd name="connsiteY33" fmla="*/ 522515 h 522515"/>
              <a:gd name="connsiteX34" fmla="*/ 1163683 w 9309464"/>
              <a:gd name="connsiteY34" fmla="*/ 522515 h 522515"/>
              <a:gd name="connsiteX35" fmla="*/ 768031 w 9309464"/>
              <a:gd name="connsiteY35" fmla="*/ 522515 h 522515"/>
              <a:gd name="connsiteX36" fmla="*/ 0 w 9309464"/>
              <a:gd name="connsiteY36" fmla="*/ 522515 h 522515"/>
              <a:gd name="connsiteX37" fmla="*/ 0 w 9309464"/>
              <a:gd name="connsiteY37" fmla="*/ 0 h 52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09464" h="522515" extrusionOk="0">
                <a:moveTo>
                  <a:pt x="0" y="0"/>
                </a:moveTo>
                <a:cubicBezTo>
                  <a:pt x="188916" y="-15562"/>
                  <a:pt x="376561" y="57981"/>
                  <a:pt x="488747" y="0"/>
                </a:cubicBezTo>
                <a:cubicBezTo>
                  <a:pt x="600933" y="-57981"/>
                  <a:pt x="753260" y="31776"/>
                  <a:pt x="884399" y="0"/>
                </a:cubicBezTo>
                <a:cubicBezTo>
                  <a:pt x="1015538" y="-31776"/>
                  <a:pt x="1302134" y="32024"/>
                  <a:pt x="1466241" y="0"/>
                </a:cubicBezTo>
                <a:cubicBezTo>
                  <a:pt x="1630348" y="-32024"/>
                  <a:pt x="1630062" y="31176"/>
                  <a:pt x="1768798" y="0"/>
                </a:cubicBezTo>
                <a:cubicBezTo>
                  <a:pt x="1907534" y="-31176"/>
                  <a:pt x="1996559" y="12683"/>
                  <a:pt x="2164450" y="0"/>
                </a:cubicBezTo>
                <a:cubicBezTo>
                  <a:pt x="2332341" y="-12683"/>
                  <a:pt x="2719970" y="66864"/>
                  <a:pt x="2932481" y="0"/>
                </a:cubicBezTo>
                <a:cubicBezTo>
                  <a:pt x="3144992" y="-66864"/>
                  <a:pt x="3330412" y="34014"/>
                  <a:pt x="3514323" y="0"/>
                </a:cubicBezTo>
                <a:cubicBezTo>
                  <a:pt x="3698234" y="-34014"/>
                  <a:pt x="3727084" y="12075"/>
                  <a:pt x="3909975" y="0"/>
                </a:cubicBezTo>
                <a:cubicBezTo>
                  <a:pt x="4092866" y="-12075"/>
                  <a:pt x="4081763" y="10252"/>
                  <a:pt x="4212532" y="0"/>
                </a:cubicBezTo>
                <a:cubicBezTo>
                  <a:pt x="4343301" y="-10252"/>
                  <a:pt x="4582291" y="57612"/>
                  <a:pt x="4701279" y="0"/>
                </a:cubicBezTo>
                <a:cubicBezTo>
                  <a:pt x="4820267" y="-57612"/>
                  <a:pt x="5048019" y="434"/>
                  <a:pt x="5283121" y="0"/>
                </a:cubicBezTo>
                <a:cubicBezTo>
                  <a:pt x="5518223" y="-434"/>
                  <a:pt x="5489304" y="25912"/>
                  <a:pt x="5678773" y="0"/>
                </a:cubicBezTo>
                <a:cubicBezTo>
                  <a:pt x="5868242" y="-25912"/>
                  <a:pt x="6117287" y="544"/>
                  <a:pt x="6446804" y="0"/>
                </a:cubicBezTo>
                <a:cubicBezTo>
                  <a:pt x="6776321" y="-544"/>
                  <a:pt x="6823683" y="15581"/>
                  <a:pt x="6935551" y="0"/>
                </a:cubicBezTo>
                <a:cubicBezTo>
                  <a:pt x="7047419" y="-15581"/>
                  <a:pt x="7243696" y="51333"/>
                  <a:pt x="7424298" y="0"/>
                </a:cubicBezTo>
                <a:cubicBezTo>
                  <a:pt x="7604900" y="-51333"/>
                  <a:pt x="7771965" y="35070"/>
                  <a:pt x="7913044" y="0"/>
                </a:cubicBezTo>
                <a:cubicBezTo>
                  <a:pt x="8054123" y="-35070"/>
                  <a:pt x="8112466" y="14853"/>
                  <a:pt x="8215602" y="0"/>
                </a:cubicBezTo>
                <a:cubicBezTo>
                  <a:pt x="8318738" y="-14853"/>
                  <a:pt x="8450407" y="5281"/>
                  <a:pt x="8518160" y="0"/>
                </a:cubicBezTo>
                <a:cubicBezTo>
                  <a:pt x="8585913" y="-5281"/>
                  <a:pt x="9033516" y="76272"/>
                  <a:pt x="9309464" y="0"/>
                </a:cubicBezTo>
                <a:cubicBezTo>
                  <a:pt x="9370063" y="254835"/>
                  <a:pt x="9294761" y="416629"/>
                  <a:pt x="9309464" y="522515"/>
                </a:cubicBezTo>
                <a:cubicBezTo>
                  <a:pt x="9175340" y="548929"/>
                  <a:pt x="8876774" y="515851"/>
                  <a:pt x="8727623" y="522515"/>
                </a:cubicBezTo>
                <a:cubicBezTo>
                  <a:pt x="8578472" y="529179"/>
                  <a:pt x="8295263" y="495942"/>
                  <a:pt x="8052686" y="522515"/>
                </a:cubicBezTo>
                <a:cubicBezTo>
                  <a:pt x="7810109" y="549088"/>
                  <a:pt x="7651957" y="455203"/>
                  <a:pt x="7470845" y="522515"/>
                </a:cubicBezTo>
                <a:cubicBezTo>
                  <a:pt x="7289733" y="589827"/>
                  <a:pt x="6883191" y="522467"/>
                  <a:pt x="6702814" y="522515"/>
                </a:cubicBezTo>
                <a:cubicBezTo>
                  <a:pt x="6522437" y="522563"/>
                  <a:pt x="6452650" y="502436"/>
                  <a:pt x="6307162" y="522515"/>
                </a:cubicBezTo>
                <a:cubicBezTo>
                  <a:pt x="6161674" y="542594"/>
                  <a:pt x="5776701" y="460775"/>
                  <a:pt x="5539131" y="522515"/>
                </a:cubicBezTo>
                <a:cubicBezTo>
                  <a:pt x="5301561" y="584255"/>
                  <a:pt x="5348175" y="521694"/>
                  <a:pt x="5236574" y="522515"/>
                </a:cubicBezTo>
                <a:cubicBezTo>
                  <a:pt x="5124973" y="523336"/>
                  <a:pt x="4800666" y="467234"/>
                  <a:pt x="4468543" y="522515"/>
                </a:cubicBezTo>
                <a:cubicBezTo>
                  <a:pt x="4136420" y="577796"/>
                  <a:pt x="4071650" y="457174"/>
                  <a:pt x="3700512" y="522515"/>
                </a:cubicBezTo>
                <a:cubicBezTo>
                  <a:pt x="3329374" y="587856"/>
                  <a:pt x="3347257" y="485000"/>
                  <a:pt x="3118670" y="522515"/>
                </a:cubicBezTo>
                <a:cubicBezTo>
                  <a:pt x="2890083" y="560030"/>
                  <a:pt x="2875436" y="477947"/>
                  <a:pt x="2723018" y="522515"/>
                </a:cubicBezTo>
                <a:cubicBezTo>
                  <a:pt x="2570600" y="567083"/>
                  <a:pt x="2389832" y="477350"/>
                  <a:pt x="2234271" y="522515"/>
                </a:cubicBezTo>
                <a:cubicBezTo>
                  <a:pt x="2078710" y="567680"/>
                  <a:pt x="1755208" y="447575"/>
                  <a:pt x="1559335" y="522515"/>
                </a:cubicBezTo>
                <a:cubicBezTo>
                  <a:pt x="1363462" y="597455"/>
                  <a:pt x="1293308" y="515220"/>
                  <a:pt x="1163683" y="522515"/>
                </a:cubicBezTo>
                <a:cubicBezTo>
                  <a:pt x="1034058" y="529810"/>
                  <a:pt x="868377" y="511226"/>
                  <a:pt x="768031" y="522515"/>
                </a:cubicBezTo>
                <a:cubicBezTo>
                  <a:pt x="667685" y="533804"/>
                  <a:pt x="221891" y="491943"/>
                  <a:pt x="0" y="522515"/>
                </a:cubicBezTo>
                <a:cubicBezTo>
                  <a:pt x="-59888" y="360853"/>
                  <a:pt x="23997" y="190448"/>
                  <a:pt x="0" y="0"/>
                </a:cubicBezTo>
                <a:close/>
              </a:path>
            </a:pathLst>
          </a:custGeom>
          <a:noFill/>
          <a:ln w="9525">
            <a:solidFill>
              <a:srgbClr val="002060"/>
            </a:solidFill>
            <a:extLst>
              <a:ext uri="{C807C97D-BFC1-408E-A445-0C87EB9F89A2}">
                <ask:lineSketchStyleProps xmlns:ask="http://schemas.microsoft.com/office/drawing/2018/sketchyshapes" sd="3414524578">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DE772F5-552D-4A12-A497-3E31A996C8F3}"/>
              </a:ext>
            </a:extLst>
          </p:cNvPr>
          <p:cNvSpPr/>
          <p:nvPr/>
        </p:nvSpPr>
        <p:spPr>
          <a:xfrm>
            <a:off x="5283611" y="6086670"/>
            <a:ext cx="8249509" cy="522515"/>
          </a:xfrm>
          <a:custGeom>
            <a:avLst/>
            <a:gdLst>
              <a:gd name="connsiteX0" fmla="*/ 0 w 8249509"/>
              <a:gd name="connsiteY0" fmla="*/ 0 h 522515"/>
              <a:gd name="connsiteX1" fmla="*/ 506756 w 8249509"/>
              <a:gd name="connsiteY1" fmla="*/ 0 h 522515"/>
              <a:gd name="connsiteX2" fmla="*/ 931016 w 8249509"/>
              <a:gd name="connsiteY2" fmla="*/ 0 h 522515"/>
              <a:gd name="connsiteX3" fmla="*/ 1520267 w 8249509"/>
              <a:gd name="connsiteY3" fmla="*/ 0 h 522515"/>
              <a:gd name="connsiteX4" fmla="*/ 1862032 w 8249509"/>
              <a:gd name="connsiteY4" fmla="*/ 0 h 522515"/>
              <a:gd name="connsiteX5" fmla="*/ 2286292 w 8249509"/>
              <a:gd name="connsiteY5" fmla="*/ 0 h 522515"/>
              <a:gd name="connsiteX6" fmla="*/ 3040533 w 8249509"/>
              <a:gd name="connsiteY6" fmla="*/ 0 h 522515"/>
              <a:gd name="connsiteX7" fmla="*/ 3629784 w 8249509"/>
              <a:gd name="connsiteY7" fmla="*/ 0 h 522515"/>
              <a:gd name="connsiteX8" fmla="*/ 4054044 w 8249509"/>
              <a:gd name="connsiteY8" fmla="*/ 0 h 522515"/>
              <a:gd name="connsiteX9" fmla="*/ 4395810 w 8249509"/>
              <a:gd name="connsiteY9" fmla="*/ 0 h 522515"/>
              <a:gd name="connsiteX10" fmla="*/ 4902565 w 8249509"/>
              <a:gd name="connsiteY10" fmla="*/ 0 h 522515"/>
              <a:gd name="connsiteX11" fmla="*/ 5491816 w 8249509"/>
              <a:gd name="connsiteY11" fmla="*/ 0 h 522515"/>
              <a:gd name="connsiteX12" fmla="*/ 5916076 w 8249509"/>
              <a:gd name="connsiteY12" fmla="*/ 0 h 522515"/>
              <a:gd name="connsiteX13" fmla="*/ 6670317 w 8249509"/>
              <a:gd name="connsiteY13" fmla="*/ 0 h 522515"/>
              <a:gd name="connsiteX14" fmla="*/ 7177073 w 8249509"/>
              <a:gd name="connsiteY14" fmla="*/ 0 h 522515"/>
              <a:gd name="connsiteX15" fmla="*/ 7683828 w 8249509"/>
              <a:gd name="connsiteY15" fmla="*/ 0 h 522515"/>
              <a:gd name="connsiteX16" fmla="*/ 8249509 w 8249509"/>
              <a:gd name="connsiteY16" fmla="*/ 0 h 522515"/>
              <a:gd name="connsiteX17" fmla="*/ 8249509 w 8249509"/>
              <a:gd name="connsiteY17" fmla="*/ 522515 h 522515"/>
              <a:gd name="connsiteX18" fmla="*/ 7660258 w 8249509"/>
              <a:gd name="connsiteY18" fmla="*/ 522515 h 522515"/>
              <a:gd name="connsiteX19" fmla="*/ 7318493 w 8249509"/>
              <a:gd name="connsiteY19" fmla="*/ 522515 h 522515"/>
              <a:gd name="connsiteX20" fmla="*/ 6564252 w 8249509"/>
              <a:gd name="connsiteY20" fmla="*/ 522515 h 522515"/>
              <a:gd name="connsiteX21" fmla="*/ 6139992 w 8249509"/>
              <a:gd name="connsiteY21" fmla="*/ 522515 h 522515"/>
              <a:gd name="connsiteX22" fmla="*/ 5468246 w 8249509"/>
              <a:gd name="connsiteY22" fmla="*/ 522515 h 522515"/>
              <a:gd name="connsiteX23" fmla="*/ 4878995 w 8249509"/>
              <a:gd name="connsiteY23" fmla="*/ 522515 h 522515"/>
              <a:gd name="connsiteX24" fmla="*/ 4124755 w 8249509"/>
              <a:gd name="connsiteY24" fmla="*/ 522515 h 522515"/>
              <a:gd name="connsiteX25" fmla="*/ 3700494 w 8249509"/>
              <a:gd name="connsiteY25" fmla="*/ 522515 h 522515"/>
              <a:gd name="connsiteX26" fmla="*/ 2946253 w 8249509"/>
              <a:gd name="connsiteY26" fmla="*/ 522515 h 522515"/>
              <a:gd name="connsiteX27" fmla="*/ 2604488 w 8249509"/>
              <a:gd name="connsiteY27" fmla="*/ 522515 h 522515"/>
              <a:gd name="connsiteX28" fmla="*/ 1850247 w 8249509"/>
              <a:gd name="connsiteY28" fmla="*/ 522515 h 522515"/>
              <a:gd name="connsiteX29" fmla="*/ 1096006 w 8249509"/>
              <a:gd name="connsiteY29" fmla="*/ 522515 h 522515"/>
              <a:gd name="connsiteX30" fmla="*/ 506756 w 8249509"/>
              <a:gd name="connsiteY30" fmla="*/ 522515 h 522515"/>
              <a:gd name="connsiteX31" fmla="*/ 0 w 8249509"/>
              <a:gd name="connsiteY31" fmla="*/ 522515 h 522515"/>
              <a:gd name="connsiteX32" fmla="*/ 0 w 8249509"/>
              <a:gd name="connsiteY32" fmla="*/ 0 h 52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49509" h="522515" extrusionOk="0">
                <a:moveTo>
                  <a:pt x="0" y="0"/>
                </a:moveTo>
                <a:cubicBezTo>
                  <a:pt x="199234" y="-1843"/>
                  <a:pt x="281882" y="26066"/>
                  <a:pt x="506756" y="0"/>
                </a:cubicBezTo>
                <a:cubicBezTo>
                  <a:pt x="731630" y="-26066"/>
                  <a:pt x="763440" y="41937"/>
                  <a:pt x="931016" y="0"/>
                </a:cubicBezTo>
                <a:cubicBezTo>
                  <a:pt x="1098592" y="-41937"/>
                  <a:pt x="1336033" y="3789"/>
                  <a:pt x="1520267" y="0"/>
                </a:cubicBezTo>
                <a:cubicBezTo>
                  <a:pt x="1704501" y="-3789"/>
                  <a:pt x="1724779" y="38254"/>
                  <a:pt x="1862032" y="0"/>
                </a:cubicBezTo>
                <a:cubicBezTo>
                  <a:pt x="1999286" y="-38254"/>
                  <a:pt x="2151844" y="12686"/>
                  <a:pt x="2286292" y="0"/>
                </a:cubicBezTo>
                <a:cubicBezTo>
                  <a:pt x="2420740" y="-12686"/>
                  <a:pt x="2735140" y="55380"/>
                  <a:pt x="3040533" y="0"/>
                </a:cubicBezTo>
                <a:cubicBezTo>
                  <a:pt x="3345926" y="-55380"/>
                  <a:pt x="3471624" y="67438"/>
                  <a:pt x="3629784" y="0"/>
                </a:cubicBezTo>
                <a:cubicBezTo>
                  <a:pt x="3787944" y="-67438"/>
                  <a:pt x="3944949" y="38737"/>
                  <a:pt x="4054044" y="0"/>
                </a:cubicBezTo>
                <a:cubicBezTo>
                  <a:pt x="4163139" y="-38737"/>
                  <a:pt x="4304041" y="21589"/>
                  <a:pt x="4395810" y="0"/>
                </a:cubicBezTo>
                <a:cubicBezTo>
                  <a:pt x="4487579" y="-21589"/>
                  <a:pt x="4748949" y="33117"/>
                  <a:pt x="4902565" y="0"/>
                </a:cubicBezTo>
                <a:cubicBezTo>
                  <a:pt x="5056182" y="-33117"/>
                  <a:pt x="5246726" y="62258"/>
                  <a:pt x="5491816" y="0"/>
                </a:cubicBezTo>
                <a:cubicBezTo>
                  <a:pt x="5736906" y="-62258"/>
                  <a:pt x="5759627" y="48217"/>
                  <a:pt x="5916076" y="0"/>
                </a:cubicBezTo>
                <a:cubicBezTo>
                  <a:pt x="6072525" y="-48217"/>
                  <a:pt x="6342605" y="30609"/>
                  <a:pt x="6670317" y="0"/>
                </a:cubicBezTo>
                <a:cubicBezTo>
                  <a:pt x="6998029" y="-30609"/>
                  <a:pt x="7011613" y="26469"/>
                  <a:pt x="7177073" y="0"/>
                </a:cubicBezTo>
                <a:cubicBezTo>
                  <a:pt x="7342533" y="-26469"/>
                  <a:pt x="7553179" y="58564"/>
                  <a:pt x="7683828" y="0"/>
                </a:cubicBezTo>
                <a:cubicBezTo>
                  <a:pt x="7814478" y="-58564"/>
                  <a:pt x="7987729" y="47888"/>
                  <a:pt x="8249509" y="0"/>
                </a:cubicBezTo>
                <a:cubicBezTo>
                  <a:pt x="8272880" y="242231"/>
                  <a:pt x="8235484" y="367348"/>
                  <a:pt x="8249509" y="522515"/>
                </a:cubicBezTo>
                <a:cubicBezTo>
                  <a:pt x="8126836" y="559137"/>
                  <a:pt x="7784331" y="471280"/>
                  <a:pt x="7660258" y="522515"/>
                </a:cubicBezTo>
                <a:cubicBezTo>
                  <a:pt x="7536185" y="573750"/>
                  <a:pt x="7477968" y="482707"/>
                  <a:pt x="7318493" y="522515"/>
                </a:cubicBezTo>
                <a:cubicBezTo>
                  <a:pt x="7159018" y="562323"/>
                  <a:pt x="6793145" y="515823"/>
                  <a:pt x="6564252" y="522515"/>
                </a:cubicBezTo>
                <a:cubicBezTo>
                  <a:pt x="6335359" y="529207"/>
                  <a:pt x="6334719" y="509691"/>
                  <a:pt x="6139992" y="522515"/>
                </a:cubicBezTo>
                <a:cubicBezTo>
                  <a:pt x="5945265" y="535339"/>
                  <a:pt x="5803682" y="513060"/>
                  <a:pt x="5468246" y="522515"/>
                </a:cubicBezTo>
                <a:cubicBezTo>
                  <a:pt x="5132810" y="531970"/>
                  <a:pt x="5144714" y="501409"/>
                  <a:pt x="4878995" y="522515"/>
                </a:cubicBezTo>
                <a:cubicBezTo>
                  <a:pt x="4613276" y="543621"/>
                  <a:pt x="4396643" y="494351"/>
                  <a:pt x="4124755" y="522515"/>
                </a:cubicBezTo>
                <a:cubicBezTo>
                  <a:pt x="3852867" y="550679"/>
                  <a:pt x="3882604" y="471608"/>
                  <a:pt x="3700494" y="522515"/>
                </a:cubicBezTo>
                <a:cubicBezTo>
                  <a:pt x="3518384" y="573422"/>
                  <a:pt x="3275873" y="503667"/>
                  <a:pt x="2946253" y="522515"/>
                </a:cubicBezTo>
                <a:cubicBezTo>
                  <a:pt x="2616633" y="541363"/>
                  <a:pt x="2751743" y="486146"/>
                  <a:pt x="2604488" y="522515"/>
                </a:cubicBezTo>
                <a:cubicBezTo>
                  <a:pt x="2457233" y="558884"/>
                  <a:pt x="2073887" y="440424"/>
                  <a:pt x="1850247" y="522515"/>
                </a:cubicBezTo>
                <a:cubicBezTo>
                  <a:pt x="1626607" y="604606"/>
                  <a:pt x="1402125" y="506771"/>
                  <a:pt x="1096006" y="522515"/>
                </a:cubicBezTo>
                <a:cubicBezTo>
                  <a:pt x="789887" y="538259"/>
                  <a:pt x="657207" y="455783"/>
                  <a:pt x="506756" y="522515"/>
                </a:cubicBezTo>
                <a:cubicBezTo>
                  <a:pt x="356305" y="589247"/>
                  <a:pt x="161427" y="463883"/>
                  <a:pt x="0" y="522515"/>
                </a:cubicBezTo>
                <a:cubicBezTo>
                  <a:pt x="-52066" y="318831"/>
                  <a:pt x="137" y="239241"/>
                  <a:pt x="0" y="0"/>
                </a:cubicBezTo>
                <a:close/>
              </a:path>
            </a:pathLst>
          </a:custGeom>
          <a:noFill/>
          <a:ln w="9525">
            <a:solidFill>
              <a:srgbClr val="7030A0"/>
            </a:solidFill>
            <a:extLst>
              <a:ext uri="{C807C97D-BFC1-408E-A445-0C87EB9F89A2}">
                <ask:lineSketchStyleProps xmlns:ask="http://schemas.microsoft.com/office/drawing/2018/sketchyshapes" sd="3414524578">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3BDDC4D-84BC-2D4F-0C86-156C425A9463}"/>
              </a:ext>
            </a:extLst>
          </p:cNvPr>
          <p:cNvSpPr/>
          <p:nvPr/>
        </p:nvSpPr>
        <p:spPr>
          <a:xfrm>
            <a:off x="4223656" y="6680719"/>
            <a:ext cx="9309464" cy="522515"/>
          </a:xfrm>
          <a:custGeom>
            <a:avLst/>
            <a:gdLst>
              <a:gd name="connsiteX0" fmla="*/ 0 w 9309464"/>
              <a:gd name="connsiteY0" fmla="*/ 0 h 522515"/>
              <a:gd name="connsiteX1" fmla="*/ 488747 w 9309464"/>
              <a:gd name="connsiteY1" fmla="*/ 0 h 522515"/>
              <a:gd name="connsiteX2" fmla="*/ 884399 w 9309464"/>
              <a:gd name="connsiteY2" fmla="*/ 0 h 522515"/>
              <a:gd name="connsiteX3" fmla="*/ 1466241 w 9309464"/>
              <a:gd name="connsiteY3" fmla="*/ 0 h 522515"/>
              <a:gd name="connsiteX4" fmla="*/ 1768798 w 9309464"/>
              <a:gd name="connsiteY4" fmla="*/ 0 h 522515"/>
              <a:gd name="connsiteX5" fmla="*/ 2164450 w 9309464"/>
              <a:gd name="connsiteY5" fmla="*/ 0 h 522515"/>
              <a:gd name="connsiteX6" fmla="*/ 2932481 w 9309464"/>
              <a:gd name="connsiteY6" fmla="*/ 0 h 522515"/>
              <a:gd name="connsiteX7" fmla="*/ 3514323 w 9309464"/>
              <a:gd name="connsiteY7" fmla="*/ 0 h 522515"/>
              <a:gd name="connsiteX8" fmla="*/ 3909975 w 9309464"/>
              <a:gd name="connsiteY8" fmla="*/ 0 h 522515"/>
              <a:gd name="connsiteX9" fmla="*/ 4212532 w 9309464"/>
              <a:gd name="connsiteY9" fmla="*/ 0 h 522515"/>
              <a:gd name="connsiteX10" fmla="*/ 4701279 w 9309464"/>
              <a:gd name="connsiteY10" fmla="*/ 0 h 522515"/>
              <a:gd name="connsiteX11" fmla="*/ 5283121 w 9309464"/>
              <a:gd name="connsiteY11" fmla="*/ 0 h 522515"/>
              <a:gd name="connsiteX12" fmla="*/ 5678773 w 9309464"/>
              <a:gd name="connsiteY12" fmla="*/ 0 h 522515"/>
              <a:gd name="connsiteX13" fmla="*/ 6446804 w 9309464"/>
              <a:gd name="connsiteY13" fmla="*/ 0 h 522515"/>
              <a:gd name="connsiteX14" fmla="*/ 6935551 w 9309464"/>
              <a:gd name="connsiteY14" fmla="*/ 0 h 522515"/>
              <a:gd name="connsiteX15" fmla="*/ 7424298 w 9309464"/>
              <a:gd name="connsiteY15" fmla="*/ 0 h 522515"/>
              <a:gd name="connsiteX16" fmla="*/ 7913044 w 9309464"/>
              <a:gd name="connsiteY16" fmla="*/ 0 h 522515"/>
              <a:gd name="connsiteX17" fmla="*/ 8215602 w 9309464"/>
              <a:gd name="connsiteY17" fmla="*/ 0 h 522515"/>
              <a:gd name="connsiteX18" fmla="*/ 8518160 w 9309464"/>
              <a:gd name="connsiteY18" fmla="*/ 0 h 522515"/>
              <a:gd name="connsiteX19" fmla="*/ 9309464 w 9309464"/>
              <a:gd name="connsiteY19" fmla="*/ 0 h 522515"/>
              <a:gd name="connsiteX20" fmla="*/ 9309464 w 9309464"/>
              <a:gd name="connsiteY20" fmla="*/ 522515 h 522515"/>
              <a:gd name="connsiteX21" fmla="*/ 8727623 w 9309464"/>
              <a:gd name="connsiteY21" fmla="*/ 522515 h 522515"/>
              <a:gd name="connsiteX22" fmla="*/ 8052686 w 9309464"/>
              <a:gd name="connsiteY22" fmla="*/ 522515 h 522515"/>
              <a:gd name="connsiteX23" fmla="*/ 7470845 w 9309464"/>
              <a:gd name="connsiteY23" fmla="*/ 522515 h 522515"/>
              <a:gd name="connsiteX24" fmla="*/ 6702814 w 9309464"/>
              <a:gd name="connsiteY24" fmla="*/ 522515 h 522515"/>
              <a:gd name="connsiteX25" fmla="*/ 6307162 w 9309464"/>
              <a:gd name="connsiteY25" fmla="*/ 522515 h 522515"/>
              <a:gd name="connsiteX26" fmla="*/ 5539131 w 9309464"/>
              <a:gd name="connsiteY26" fmla="*/ 522515 h 522515"/>
              <a:gd name="connsiteX27" fmla="*/ 5236574 w 9309464"/>
              <a:gd name="connsiteY27" fmla="*/ 522515 h 522515"/>
              <a:gd name="connsiteX28" fmla="*/ 4468543 w 9309464"/>
              <a:gd name="connsiteY28" fmla="*/ 522515 h 522515"/>
              <a:gd name="connsiteX29" fmla="*/ 3700512 w 9309464"/>
              <a:gd name="connsiteY29" fmla="*/ 522515 h 522515"/>
              <a:gd name="connsiteX30" fmla="*/ 3118670 w 9309464"/>
              <a:gd name="connsiteY30" fmla="*/ 522515 h 522515"/>
              <a:gd name="connsiteX31" fmla="*/ 2723018 w 9309464"/>
              <a:gd name="connsiteY31" fmla="*/ 522515 h 522515"/>
              <a:gd name="connsiteX32" fmla="*/ 2234271 w 9309464"/>
              <a:gd name="connsiteY32" fmla="*/ 522515 h 522515"/>
              <a:gd name="connsiteX33" fmla="*/ 1559335 w 9309464"/>
              <a:gd name="connsiteY33" fmla="*/ 522515 h 522515"/>
              <a:gd name="connsiteX34" fmla="*/ 1163683 w 9309464"/>
              <a:gd name="connsiteY34" fmla="*/ 522515 h 522515"/>
              <a:gd name="connsiteX35" fmla="*/ 768031 w 9309464"/>
              <a:gd name="connsiteY35" fmla="*/ 522515 h 522515"/>
              <a:gd name="connsiteX36" fmla="*/ 0 w 9309464"/>
              <a:gd name="connsiteY36" fmla="*/ 522515 h 522515"/>
              <a:gd name="connsiteX37" fmla="*/ 0 w 9309464"/>
              <a:gd name="connsiteY37" fmla="*/ 0 h 52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09464" h="522515" extrusionOk="0">
                <a:moveTo>
                  <a:pt x="0" y="0"/>
                </a:moveTo>
                <a:cubicBezTo>
                  <a:pt x="188916" y="-15562"/>
                  <a:pt x="376561" y="57981"/>
                  <a:pt x="488747" y="0"/>
                </a:cubicBezTo>
                <a:cubicBezTo>
                  <a:pt x="600933" y="-57981"/>
                  <a:pt x="753260" y="31776"/>
                  <a:pt x="884399" y="0"/>
                </a:cubicBezTo>
                <a:cubicBezTo>
                  <a:pt x="1015538" y="-31776"/>
                  <a:pt x="1302134" y="32024"/>
                  <a:pt x="1466241" y="0"/>
                </a:cubicBezTo>
                <a:cubicBezTo>
                  <a:pt x="1630348" y="-32024"/>
                  <a:pt x="1630062" y="31176"/>
                  <a:pt x="1768798" y="0"/>
                </a:cubicBezTo>
                <a:cubicBezTo>
                  <a:pt x="1907534" y="-31176"/>
                  <a:pt x="1996559" y="12683"/>
                  <a:pt x="2164450" y="0"/>
                </a:cubicBezTo>
                <a:cubicBezTo>
                  <a:pt x="2332341" y="-12683"/>
                  <a:pt x="2719970" y="66864"/>
                  <a:pt x="2932481" y="0"/>
                </a:cubicBezTo>
                <a:cubicBezTo>
                  <a:pt x="3144992" y="-66864"/>
                  <a:pt x="3330412" y="34014"/>
                  <a:pt x="3514323" y="0"/>
                </a:cubicBezTo>
                <a:cubicBezTo>
                  <a:pt x="3698234" y="-34014"/>
                  <a:pt x="3727084" y="12075"/>
                  <a:pt x="3909975" y="0"/>
                </a:cubicBezTo>
                <a:cubicBezTo>
                  <a:pt x="4092866" y="-12075"/>
                  <a:pt x="4081763" y="10252"/>
                  <a:pt x="4212532" y="0"/>
                </a:cubicBezTo>
                <a:cubicBezTo>
                  <a:pt x="4343301" y="-10252"/>
                  <a:pt x="4582291" y="57612"/>
                  <a:pt x="4701279" y="0"/>
                </a:cubicBezTo>
                <a:cubicBezTo>
                  <a:pt x="4820267" y="-57612"/>
                  <a:pt x="5048019" y="434"/>
                  <a:pt x="5283121" y="0"/>
                </a:cubicBezTo>
                <a:cubicBezTo>
                  <a:pt x="5518223" y="-434"/>
                  <a:pt x="5489304" y="25912"/>
                  <a:pt x="5678773" y="0"/>
                </a:cubicBezTo>
                <a:cubicBezTo>
                  <a:pt x="5868242" y="-25912"/>
                  <a:pt x="6117287" y="544"/>
                  <a:pt x="6446804" y="0"/>
                </a:cubicBezTo>
                <a:cubicBezTo>
                  <a:pt x="6776321" y="-544"/>
                  <a:pt x="6823683" y="15581"/>
                  <a:pt x="6935551" y="0"/>
                </a:cubicBezTo>
                <a:cubicBezTo>
                  <a:pt x="7047419" y="-15581"/>
                  <a:pt x="7243696" y="51333"/>
                  <a:pt x="7424298" y="0"/>
                </a:cubicBezTo>
                <a:cubicBezTo>
                  <a:pt x="7604900" y="-51333"/>
                  <a:pt x="7771965" y="35070"/>
                  <a:pt x="7913044" y="0"/>
                </a:cubicBezTo>
                <a:cubicBezTo>
                  <a:pt x="8054123" y="-35070"/>
                  <a:pt x="8112466" y="14853"/>
                  <a:pt x="8215602" y="0"/>
                </a:cubicBezTo>
                <a:cubicBezTo>
                  <a:pt x="8318738" y="-14853"/>
                  <a:pt x="8450407" y="5281"/>
                  <a:pt x="8518160" y="0"/>
                </a:cubicBezTo>
                <a:cubicBezTo>
                  <a:pt x="8585913" y="-5281"/>
                  <a:pt x="9033516" y="76272"/>
                  <a:pt x="9309464" y="0"/>
                </a:cubicBezTo>
                <a:cubicBezTo>
                  <a:pt x="9370063" y="254835"/>
                  <a:pt x="9294761" y="416629"/>
                  <a:pt x="9309464" y="522515"/>
                </a:cubicBezTo>
                <a:cubicBezTo>
                  <a:pt x="9175340" y="548929"/>
                  <a:pt x="8876774" y="515851"/>
                  <a:pt x="8727623" y="522515"/>
                </a:cubicBezTo>
                <a:cubicBezTo>
                  <a:pt x="8578472" y="529179"/>
                  <a:pt x="8295263" y="495942"/>
                  <a:pt x="8052686" y="522515"/>
                </a:cubicBezTo>
                <a:cubicBezTo>
                  <a:pt x="7810109" y="549088"/>
                  <a:pt x="7651957" y="455203"/>
                  <a:pt x="7470845" y="522515"/>
                </a:cubicBezTo>
                <a:cubicBezTo>
                  <a:pt x="7289733" y="589827"/>
                  <a:pt x="6883191" y="522467"/>
                  <a:pt x="6702814" y="522515"/>
                </a:cubicBezTo>
                <a:cubicBezTo>
                  <a:pt x="6522437" y="522563"/>
                  <a:pt x="6452650" y="502436"/>
                  <a:pt x="6307162" y="522515"/>
                </a:cubicBezTo>
                <a:cubicBezTo>
                  <a:pt x="6161674" y="542594"/>
                  <a:pt x="5776701" y="460775"/>
                  <a:pt x="5539131" y="522515"/>
                </a:cubicBezTo>
                <a:cubicBezTo>
                  <a:pt x="5301561" y="584255"/>
                  <a:pt x="5348175" y="521694"/>
                  <a:pt x="5236574" y="522515"/>
                </a:cubicBezTo>
                <a:cubicBezTo>
                  <a:pt x="5124973" y="523336"/>
                  <a:pt x="4800666" y="467234"/>
                  <a:pt x="4468543" y="522515"/>
                </a:cubicBezTo>
                <a:cubicBezTo>
                  <a:pt x="4136420" y="577796"/>
                  <a:pt x="4071650" y="457174"/>
                  <a:pt x="3700512" y="522515"/>
                </a:cubicBezTo>
                <a:cubicBezTo>
                  <a:pt x="3329374" y="587856"/>
                  <a:pt x="3347257" y="485000"/>
                  <a:pt x="3118670" y="522515"/>
                </a:cubicBezTo>
                <a:cubicBezTo>
                  <a:pt x="2890083" y="560030"/>
                  <a:pt x="2875436" y="477947"/>
                  <a:pt x="2723018" y="522515"/>
                </a:cubicBezTo>
                <a:cubicBezTo>
                  <a:pt x="2570600" y="567083"/>
                  <a:pt x="2389832" y="477350"/>
                  <a:pt x="2234271" y="522515"/>
                </a:cubicBezTo>
                <a:cubicBezTo>
                  <a:pt x="2078710" y="567680"/>
                  <a:pt x="1755208" y="447575"/>
                  <a:pt x="1559335" y="522515"/>
                </a:cubicBezTo>
                <a:cubicBezTo>
                  <a:pt x="1363462" y="597455"/>
                  <a:pt x="1293308" y="515220"/>
                  <a:pt x="1163683" y="522515"/>
                </a:cubicBezTo>
                <a:cubicBezTo>
                  <a:pt x="1034058" y="529810"/>
                  <a:pt x="868377" y="511226"/>
                  <a:pt x="768031" y="522515"/>
                </a:cubicBezTo>
                <a:cubicBezTo>
                  <a:pt x="667685" y="533804"/>
                  <a:pt x="221891" y="491943"/>
                  <a:pt x="0" y="522515"/>
                </a:cubicBezTo>
                <a:cubicBezTo>
                  <a:pt x="-59888" y="360853"/>
                  <a:pt x="23997" y="190448"/>
                  <a:pt x="0" y="0"/>
                </a:cubicBezTo>
                <a:close/>
              </a:path>
            </a:pathLst>
          </a:custGeom>
          <a:noFill/>
          <a:ln w="9525">
            <a:solidFill>
              <a:schemeClr val="accent2">
                <a:lumMod val="75000"/>
              </a:schemeClr>
            </a:solidFill>
            <a:extLst>
              <a:ext uri="{C807C97D-BFC1-408E-A445-0C87EB9F89A2}">
                <ask:lineSketchStyleProps xmlns:ask="http://schemas.microsoft.com/office/drawing/2018/sketchyshapes" sd="3414524578">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136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8411" r="-615"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222105" r="-615"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6160846"/>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6160846"/>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E40-F1FC-3BCE-A7DF-ED577BDAA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7BCB0-B1BA-79BB-CC62-B1465AB3E6E3}"/>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25</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575428">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13+</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415+25</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72288778"/>
                      </a:ext>
                    </a:extLst>
                  </a:tr>
                </a:tbl>
              </a:graphicData>
            </a:graphic>
          </p:graphicFrame>
        </mc:Choice>
        <mc:Fallback xmlns="">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8411" r="-2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6392" t="-8411" r="-1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8411" r="-1031" b="-492523"/>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224468" r="-201031" b="-359574"/>
                          </a:stretch>
                        </a:blip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224468" r="-1031" b="-359574"/>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814515">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368657" r="-201031" b="-11194"/>
                          </a:stretch>
                        </a:blip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368657" r="-1031" b="-11194"/>
                          </a:stretch>
                        </a:blipFill>
                      </a:tcPr>
                    </a:tc>
                    <a:extLst>
                      <a:ext uri="{0D108BD9-81ED-4DB2-BD59-A6C34878D82A}">
                        <a16:rowId xmlns:a16="http://schemas.microsoft.com/office/drawing/2014/main" val="237228877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E564E3-1C3D-20DF-3BE0-AEC84AE8EBDC}"/>
                  </a:ext>
                </a:extLst>
              </p:cNvPr>
              <p:cNvSpPr txBox="1"/>
              <p:nvPr/>
            </p:nvSpPr>
            <p:spPr>
              <a:xfrm>
                <a:off x="453140" y="6198169"/>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F5E564E3-1C3D-20DF-3BE0-AEC84AE8EBDC}"/>
                  </a:ext>
                </a:extLst>
              </p:cNvPr>
              <p:cNvSpPr txBox="1">
                <a:spLocks noRot="1" noChangeAspect="1" noMove="1" noResize="1" noEditPoints="1" noAdjustHandles="1" noChangeArrowheads="1" noChangeShapeType="1" noTextEdit="1"/>
              </p:cNvSpPr>
              <p:nvPr/>
            </p:nvSpPr>
            <p:spPr>
              <a:xfrm>
                <a:off x="453140" y="6198169"/>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C8AAE-83DA-24FA-BF8C-FE47CFECEAB8}"/>
                  </a:ext>
                </a:extLst>
              </p:cNvPr>
              <p:cNvSpPr txBox="1"/>
              <p:nvPr/>
            </p:nvSpPr>
            <p:spPr>
              <a:xfrm>
                <a:off x="7141216" y="2028683"/>
                <a:ext cx="7036044" cy="3622274"/>
              </a:xfrm>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415+25</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13+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=7</m:t>
                      </m:r>
                    </m:oMath>
                  </m:oMathPara>
                </a14:m>
                <a:endParaRPr lang="en-US" sz="2800" dirty="0"/>
              </a:p>
              <a:p>
                <a:endParaRPr lang="en-US" sz="2800" dirty="0"/>
              </a:p>
            </p:txBody>
          </p:sp>
        </mc:Choice>
        <mc:Fallback xmlns="">
          <p:sp>
            <p:nvSpPr>
              <p:cNvPr id="3" name="TextBox 2">
                <a:extLst>
                  <a:ext uri="{FF2B5EF4-FFF2-40B4-BE49-F238E27FC236}">
                    <a16:creationId xmlns:a16="http://schemas.microsoft.com/office/drawing/2014/main" id="{8D3C8AAE-83DA-24FA-BF8C-FE47CFECEAB8}"/>
                  </a:ext>
                </a:extLst>
              </p:cNvPr>
              <p:cNvSpPr txBox="1">
                <a:spLocks noRot="1" noChangeAspect="1" noMove="1" noResize="1" noEditPoints="1" noAdjustHandles="1" noChangeArrowheads="1" noChangeShapeType="1" noTextEdit="1"/>
              </p:cNvSpPr>
              <p:nvPr/>
            </p:nvSpPr>
            <p:spPr>
              <a:xfrm>
                <a:off x="7141216" y="2028683"/>
                <a:ext cx="7036044" cy="3622274"/>
              </a:xfrm>
              <a:prstGeom prst="rect">
                <a:avLst/>
              </a:prstGeom>
              <a:blipFill>
                <a:blip r:embed="rId4"/>
                <a:stretch>
                  <a:fillRect l="-1463" t="-1163"/>
                </a:stretch>
              </a:blipFill>
              <a:ln>
                <a:solidFill>
                  <a:schemeClr val="tx1"/>
                </a:solidFill>
                <a:extLst>
                  <a:ext uri="{C807C97D-BFC1-408E-A445-0C87EB9F89A2}">
                    <ask:lineSketchStyleProps xmlns:ask="http://schemas.microsoft.com/office/drawing/2018/sketchyshapes" sd="782294884">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7" name="Connector: Curved 6">
            <a:extLst>
              <a:ext uri="{FF2B5EF4-FFF2-40B4-BE49-F238E27FC236}">
                <a16:creationId xmlns:a16="http://schemas.microsoft.com/office/drawing/2014/main" id="{6DA905D7-6650-95A4-8966-9C07B7980736}"/>
              </a:ext>
            </a:extLst>
          </p:cNvPr>
          <p:cNvCxnSpPr>
            <a:cxnSpLocks/>
          </p:cNvCxnSpPr>
          <p:nvPr/>
        </p:nvCxnSpPr>
        <p:spPr>
          <a:xfrm flipV="1">
            <a:off x="6310537" y="3918857"/>
            <a:ext cx="3915814" cy="1362270"/>
          </a:xfrm>
          <a:prstGeom prst="curved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3F7976BA-349C-7CC7-59BE-5094E2164182}"/>
              </a:ext>
            </a:extLst>
          </p:cNvPr>
          <p:cNvCxnSpPr>
            <a:cxnSpLocks/>
            <a:stCxn id="4" idx="2"/>
          </p:cNvCxnSpPr>
          <p:nvPr/>
        </p:nvCxnSpPr>
        <p:spPr>
          <a:xfrm rot="5400000" flipH="1" flipV="1">
            <a:off x="6368844" y="1566333"/>
            <a:ext cx="1243723" cy="7217735"/>
          </a:xfrm>
          <a:prstGeom prst="curvedConnector4">
            <a:avLst>
              <a:gd name="adj1" fmla="val -18380"/>
              <a:gd name="adj2" fmla="val 7028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92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F0B44D-3055-5E2E-BDD8-BEA78B073195}"/>
                  </a:ext>
                </a:extLst>
              </p:cNvPr>
              <p:cNvSpPr txBox="1"/>
              <p:nvPr/>
            </p:nvSpPr>
            <p:spPr>
              <a:xfrm>
                <a:off x="4195474" y="4916613"/>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57F0B44D-3055-5E2E-BDD8-BEA78B073195}"/>
                  </a:ext>
                </a:extLst>
              </p:cNvPr>
              <p:cNvSpPr txBox="1">
                <a:spLocks noRot="1" noChangeAspect="1" noMove="1" noResize="1" noEditPoints="1" noAdjustHandles="1" noChangeArrowheads="1" noChangeShapeType="1" noTextEdit="1"/>
              </p:cNvSpPr>
              <p:nvPr/>
            </p:nvSpPr>
            <p:spPr>
              <a:xfrm>
                <a:off x="4195474" y="4916613"/>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9357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pPr algn="just"/>
                <a:r>
                  <a:rPr lang="en-US" sz="3200" dirty="0"/>
                  <a:t>A cyclist travels along a route with three equal time intervals at different speeds. During the first interval, the cyclist travels at 40 km/h, during the second interval at 60 km/h, and during the third interval at 80 km/h. Calculate the cyclist's average speed over the entire journey.</a:t>
                </a:r>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55.38 </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𝑘𝑚</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h</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833" t="-2130" r="-1225"/>
                </a:stretch>
              </a:blipFill>
            </p:spPr>
            <p:txBody>
              <a:bodyPr/>
              <a:lstStyle/>
              <a:p>
                <a:r>
                  <a:rPr lang="en-US">
                    <a:noFill/>
                  </a:rPr>
                  <a:t> </a:t>
                </a:r>
              </a:p>
            </p:txBody>
          </p:sp>
        </mc:Fallback>
      </mc:AlternateContent>
    </p:spTree>
    <p:extLst>
      <p:ext uri="{BB962C8B-B14F-4D97-AF65-F5344CB8AC3E}">
        <p14:creationId xmlns:p14="http://schemas.microsoft.com/office/powerpoint/2010/main" val="40662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8BD4C-A86E-2746-DB96-BDD4295948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51318-ACDC-DC68-70C1-C95DB315DE7C}"/>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70815194-36A5-1493-1EF2-B740E6CEBFBB}"/>
              </a:ext>
            </a:extLst>
          </p:cNvPr>
          <p:cNvSpPr>
            <a:spLocks noGrp="1"/>
          </p:cNvSpPr>
          <p:nvPr>
            <p:ph sz="quarter" idx="13"/>
          </p:nvPr>
        </p:nvSpPr>
        <p:spPr>
          <a:xfrm>
            <a:off x="1096529" y="2123350"/>
            <a:ext cx="12436591" cy="6008780"/>
          </a:xfrm>
        </p:spPr>
        <p:txBody>
          <a:bodyPr>
            <a:normAutofit fontScale="92500" lnSpcReduction="10000"/>
          </a:bodyPr>
          <a:lstStyle/>
          <a:p>
            <a:pPr algn="just"/>
            <a:r>
              <a:rPr lang="en-US" sz="3200" dirty="0"/>
              <a:t>A researcher observed a runner completing a marathon at four different speeds. The initial 5 miles were covered at a speed of 5 mph, the next 10 miles were completed at 10 mph, and the final 5 miles were also covered at 10 mph. The researcher discovered that the runner's speed for the third portion was 12 mph, but the distance of that part was unknown.</a:t>
            </a:r>
          </a:p>
          <a:p>
            <a:pPr algn="just"/>
            <a:endParaRPr lang="en-US" sz="3200" dirty="0"/>
          </a:p>
          <a:p>
            <a:pPr marL="514350" indent="-514350" algn="just">
              <a:buFont typeface="+mj-lt"/>
              <a:buAutoNum type="alphaLcParenR"/>
            </a:pPr>
            <a:r>
              <a:rPr lang="en-US" sz="3200" dirty="0"/>
              <a:t>If the researcher wishes to calculate the average speed of the runner, which measures of central tendency would be suitable in this context? </a:t>
            </a:r>
          </a:p>
          <a:p>
            <a:pPr marL="514350" indent="-514350" algn="just">
              <a:buFont typeface="+mj-lt"/>
              <a:buAutoNum type="alphaLcParenR"/>
            </a:pPr>
            <a:r>
              <a:rPr lang="en-US" sz="3200" dirty="0"/>
              <a:t>If the runner maintains an average speed of 9 mph, determine the distance of the third portion of the race.</a:t>
            </a:r>
          </a:p>
          <a:p>
            <a:pPr marL="514350" indent="-514350" algn="just">
              <a:buFont typeface="+mj-lt"/>
              <a:buAutoNum type="alphaLcParenR"/>
            </a:pPr>
            <a:r>
              <a:rPr lang="en-US" sz="3200" dirty="0"/>
              <a:t>Calculate the corrected average speed of the runner if the speed for the third portion is 8 mph.</a:t>
            </a:r>
          </a:p>
          <a:p>
            <a:pPr algn="just"/>
            <a:endParaRPr lang="en-US" sz="3200" dirty="0"/>
          </a:p>
        </p:txBody>
      </p:sp>
    </p:spTree>
    <p:extLst>
      <p:ext uri="{BB962C8B-B14F-4D97-AF65-F5344CB8AC3E}">
        <p14:creationId xmlns:p14="http://schemas.microsoft.com/office/powerpoint/2010/main" val="143420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ABC’s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4401-4859-CC3C-7078-40A5501F2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106C9-D0E0-6BC3-3DA4-FEC61D97543F}"/>
              </a:ext>
            </a:extLst>
          </p:cNvPr>
          <p:cNvSpPr>
            <a:spLocks noGrp="1"/>
          </p:cNvSpPr>
          <p:nvPr>
            <p:ph type="title"/>
          </p:nvPr>
        </p:nvSpPr>
        <p:spPr>
          <a:xfrm>
            <a:off x="1283818" y="97470"/>
            <a:ext cx="12070080" cy="1931213"/>
          </a:xfrm>
        </p:spPr>
        <p:txBody>
          <a:bodyPr/>
          <a:lstStyle/>
          <a:p>
            <a:r>
              <a:rPr lang="en-US" dirty="0"/>
              <a:t>Self Practice!!!</a:t>
            </a:r>
          </a:p>
        </p:txBody>
      </p:sp>
      <p:sp>
        <p:nvSpPr>
          <p:cNvPr id="5" name="Content Placeholder 4">
            <a:extLst>
              <a:ext uri="{FF2B5EF4-FFF2-40B4-BE49-F238E27FC236}">
                <a16:creationId xmlns:a16="http://schemas.microsoft.com/office/drawing/2014/main" id="{6033A542-FCC1-1012-69D0-FA7EB9A6BC40}"/>
              </a:ext>
            </a:extLst>
          </p:cNvPr>
          <p:cNvSpPr>
            <a:spLocks noGrp="1"/>
          </p:cNvSpPr>
          <p:nvPr>
            <p:ph sz="quarter" idx="13"/>
          </p:nvPr>
        </p:nvSpPr>
        <p:spPr/>
        <p:txBody>
          <a:bodyPr/>
          <a:lstStyle/>
          <a:p>
            <a:endParaRPr lang="en-US"/>
          </a:p>
        </p:txBody>
      </p:sp>
      <p:graphicFrame>
        <p:nvGraphicFramePr>
          <p:cNvPr id="7" name="Chart 6">
            <a:extLst>
              <a:ext uri="{FF2B5EF4-FFF2-40B4-BE49-F238E27FC236}">
                <a16:creationId xmlns:a16="http://schemas.microsoft.com/office/drawing/2014/main" id="{6E77E11C-70E8-143C-C134-E5AD12C6F350}"/>
              </a:ext>
            </a:extLst>
          </p:cNvPr>
          <p:cNvGraphicFramePr/>
          <p:nvPr>
            <p:extLst>
              <p:ext uri="{D42A27DB-BD31-4B8C-83A1-F6EECF244321}">
                <p14:modId xmlns:p14="http://schemas.microsoft.com/office/powerpoint/2010/main" val="205072391"/>
              </p:ext>
            </p:extLst>
          </p:nvPr>
        </p:nvGraphicFramePr>
        <p:xfrm>
          <a:off x="331419" y="1955831"/>
          <a:ext cx="6685203" cy="58782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4619441-B04C-553E-E475-36EC68FC446E}"/>
              </a:ext>
            </a:extLst>
          </p:cNvPr>
          <p:cNvSpPr txBox="1"/>
          <p:nvPr/>
        </p:nvSpPr>
        <p:spPr>
          <a:xfrm>
            <a:off x="7314824" y="2028683"/>
            <a:ext cx="6857021" cy="1815882"/>
          </a:xfrm>
          <a:custGeom>
            <a:avLst/>
            <a:gdLst>
              <a:gd name="connsiteX0" fmla="*/ 0 w 6857021"/>
              <a:gd name="connsiteY0" fmla="*/ 0 h 1815882"/>
              <a:gd name="connsiteX1" fmla="*/ 617132 w 6857021"/>
              <a:gd name="connsiteY1" fmla="*/ 0 h 1815882"/>
              <a:gd name="connsiteX2" fmla="*/ 1234264 w 6857021"/>
              <a:gd name="connsiteY2" fmla="*/ 0 h 1815882"/>
              <a:gd name="connsiteX3" fmla="*/ 1919966 w 6857021"/>
              <a:gd name="connsiteY3" fmla="*/ 0 h 1815882"/>
              <a:gd name="connsiteX4" fmla="*/ 2399957 w 6857021"/>
              <a:gd name="connsiteY4" fmla="*/ 0 h 1815882"/>
              <a:gd name="connsiteX5" fmla="*/ 2879949 w 6857021"/>
              <a:gd name="connsiteY5" fmla="*/ 0 h 1815882"/>
              <a:gd name="connsiteX6" fmla="*/ 3565651 w 6857021"/>
              <a:gd name="connsiteY6" fmla="*/ 0 h 1815882"/>
              <a:gd name="connsiteX7" fmla="*/ 4319923 w 6857021"/>
              <a:gd name="connsiteY7" fmla="*/ 0 h 1815882"/>
              <a:gd name="connsiteX8" fmla="*/ 4799915 w 6857021"/>
              <a:gd name="connsiteY8" fmla="*/ 0 h 1815882"/>
              <a:gd name="connsiteX9" fmla="*/ 5417047 w 6857021"/>
              <a:gd name="connsiteY9" fmla="*/ 0 h 1815882"/>
              <a:gd name="connsiteX10" fmla="*/ 6034178 w 6857021"/>
              <a:gd name="connsiteY10" fmla="*/ 0 h 1815882"/>
              <a:gd name="connsiteX11" fmla="*/ 6857021 w 6857021"/>
              <a:gd name="connsiteY11" fmla="*/ 0 h 1815882"/>
              <a:gd name="connsiteX12" fmla="*/ 6857021 w 6857021"/>
              <a:gd name="connsiteY12" fmla="*/ 641612 h 1815882"/>
              <a:gd name="connsiteX13" fmla="*/ 6857021 w 6857021"/>
              <a:gd name="connsiteY13" fmla="*/ 1192429 h 1815882"/>
              <a:gd name="connsiteX14" fmla="*/ 6857021 w 6857021"/>
              <a:gd name="connsiteY14" fmla="*/ 1815882 h 1815882"/>
              <a:gd name="connsiteX15" fmla="*/ 6102749 w 6857021"/>
              <a:gd name="connsiteY15" fmla="*/ 1815882 h 1815882"/>
              <a:gd name="connsiteX16" fmla="*/ 5485617 w 6857021"/>
              <a:gd name="connsiteY16" fmla="*/ 1815882 h 1815882"/>
              <a:gd name="connsiteX17" fmla="*/ 4799915 w 6857021"/>
              <a:gd name="connsiteY17" fmla="*/ 1815882 h 1815882"/>
              <a:gd name="connsiteX18" fmla="*/ 4114213 w 6857021"/>
              <a:gd name="connsiteY18" fmla="*/ 1815882 h 1815882"/>
              <a:gd name="connsiteX19" fmla="*/ 3497081 w 6857021"/>
              <a:gd name="connsiteY19" fmla="*/ 1815882 h 1815882"/>
              <a:gd name="connsiteX20" fmla="*/ 3017089 w 6857021"/>
              <a:gd name="connsiteY20" fmla="*/ 1815882 h 1815882"/>
              <a:gd name="connsiteX21" fmla="*/ 2468528 w 6857021"/>
              <a:gd name="connsiteY21" fmla="*/ 1815882 h 1815882"/>
              <a:gd name="connsiteX22" fmla="*/ 1919966 w 6857021"/>
              <a:gd name="connsiteY22" fmla="*/ 1815882 h 1815882"/>
              <a:gd name="connsiteX23" fmla="*/ 1302834 w 6857021"/>
              <a:gd name="connsiteY23" fmla="*/ 1815882 h 1815882"/>
              <a:gd name="connsiteX24" fmla="*/ 754272 w 6857021"/>
              <a:gd name="connsiteY24" fmla="*/ 1815882 h 1815882"/>
              <a:gd name="connsiteX25" fmla="*/ 0 w 6857021"/>
              <a:gd name="connsiteY25" fmla="*/ 1815882 h 1815882"/>
              <a:gd name="connsiteX26" fmla="*/ 0 w 6857021"/>
              <a:gd name="connsiteY26" fmla="*/ 1265064 h 1815882"/>
              <a:gd name="connsiteX27" fmla="*/ 0 w 6857021"/>
              <a:gd name="connsiteY27" fmla="*/ 714247 h 1815882"/>
              <a:gd name="connsiteX28" fmla="*/ 0 w 6857021"/>
              <a:gd name="connsiteY2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57021" h="1815882" fill="none" extrusionOk="0">
                <a:moveTo>
                  <a:pt x="0" y="0"/>
                </a:moveTo>
                <a:cubicBezTo>
                  <a:pt x="275369" y="5681"/>
                  <a:pt x="493244" y="-28596"/>
                  <a:pt x="617132" y="0"/>
                </a:cubicBezTo>
                <a:cubicBezTo>
                  <a:pt x="741020" y="28596"/>
                  <a:pt x="972974" y="16413"/>
                  <a:pt x="1234264" y="0"/>
                </a:cubicBezTo>
                <a:cubicBezTo>
                  <a:pt x="1495554" y="-16413"/>
                  <a:pt x="1647921" y="8678"/>
                  <a:pt x="1919966" y="0"/>
                </a:cubicBezTo>
                <a:cubicBezTo>
                  <a:pt x="2192011" y="-8678"/>
                  <a:pt x="2241346" y="10421"/>
                  <a:pt x="2399957" y="0"/>
                </a:cubicBezTo>
                <a:cubicBezTo>
                  <a:pt x="2558568" y="-10421"/>
                  <a:pt x="2685074" y="991"/>
                  <a:pt x="2879949" y="0"/>
                </a:cubicBezTo>
                <a:cubicBezTo>
                  <a:pt x="3074824" y="-991"/>
                  <a:pt x="3318713" y="-2036"/>
                  <a:pt x="3565651" y="0"/>
                </a:cubicBezTo>
                <a:cubicBezTo>
                  <a:pt x="3812589" y="2036"/>
                  <a:pt x="3944409" y="24191"/>
                  <a:pt x="4319923" y="0"/>
                </a:cubicBezTo>
                <a:cubicBezTo>
                  <a:pt x="4695437" y="-24191"/>
                  <a:pt x="4692238" y="15606"/>
                  <a:pt x="4799915" y="0"/>
                </a:cubicBezTo>
                <a:cubicBezTo>
                  <a:pt x="4907592" y="-15606"/>
                  <a:pt x="5261143" y="-14106"/>
                  <a:pt x="5417047" y="0"/>
                </a:cubicBezTo>
                <a:cubicBezTo>
                  <a:pt x="5572951" y="14106"/>
                  <a:pt x="5746852" y="-4799"/>
                  <a:pt x="6034178" y="0"/>
                </a:cubicBezTo>
                <a:cubicBezTo>
                  <a:pt x="6321504" y="4799"/>
                  <a:pt x="6681883" y="37110"/>
                  <a:pt x="6857021" y="0"/>
                </a:cubicBezTo>
                <a:cubicBezTo>
                  <a:pt x="6843603" y="267167"/>
                  <a:pt x="6888945" y="395822"/>
                  <a:pt x="6857021" y="641612"/>
                </a:cubicBezTo>
                <a:cubicBezTo>
                  <a:pt x="6825097" y="887402"/>
                  <a:pt x="6829543" y="998350"/>
                  <a:pt x="6857021" y="1192429"/>
                </a:cubicBezTo>
                <a:cubicBezTo>
                  <a:pt x="6884499" y="1386508"/>
                  <a:pt x="6885092" y="1524626"/>
                  <a:pt x="6857021" y="1815882"/>
                </a:cubicBezTo>
                <a:cubicBezTo>
                  <a:pt x="6695093" y="1823894"/>
                  <a:pt x="6388881" y="1850249"/>
                  <a:pt x="6102749" y="1815882"/>
                </a:cubicBezTo>
                <a:cubicBezTo>
                  <a:pt x="5816617" y="1781515"/>
                  <a:pt x="5612788" y="1828992"/>
                  <a:pt x="5485617" y="1815882"/>
                </a:cubicBezTo>
                <a:cubicBezTo>
                  <a:pt x="5358446" y="1802772"/>
                  <a:pt x="4972273" y="1814001"/>
                  <a:pt x="4799915" y="1815882"/>
                </a:cubicBezTo>
                <a:cubicBezTo>
                  <a:pt x="4627557" y="1817763"/>
                  <a:pt x="4432646" y="1804904"/>
                  <a:pt x="4114213" y="1815882"/>
                </a:cubicBezTo>
                <a:cubicBezTo>
                  <a:pt x="3795780" y="1826860"/>
                  <a:pt x="3649318" y="1827189"/>
                  <a:pt x="3497081" y="1815882"/>
                </a:cubicBezTo>
                <a:cubicBezTo>
                  <a:pt x="3344844" y="1804575"/>
                  <a:pt x="3124520" y="1825447"/>
                  <a:pt x="3017089" y="1815882"/>
                </a:cubicBezTo>
                <a:cubicBezTo>
                  <a:pt x="2909658" y="1806317"/>
                  <a:pt x="2599267" y="1802146"/>
                  <a:pt x="2468528" y="1815882"/>
                </a:cubicBezTo>
                <a:cubicBezTo>
                  <a:pt x="2337789" y="1829618"/>
                  <a:pt x="2139832" y="1821398"/>
                  <a:pt x="1919966" y="1815882"/>
                </a:cubicBezTo>
                <a:cubicBezTo>
                  <a:pt x="1700100" y="1810366"/>
                  <a:pt x="1565231" y="1833137"/>
                  <a:pt x="1302834" y="1815882"/>
                </a:cubicBezTo>
                <a:cubicBezTo>
                  <a:pt x="1040437" y="1798627"/>
                  <a:pt x="1013427" y="1835674"/>
                  <a:pt x="754272" y="1815882"/>
                </a:cubicBezTo>
                <a:cubicBezTo>
                  <a:pt x="495117" y="1796090"/>
                  <a:pt x="339931" y="1806248"/>
                  <a:pt x="0" y="1815882"/>
                </a:cubicBezTo>
                <a:cubicBezTo>
                  <a:pt x="8581" y="1548760"/>
                  <a:pt x="-15" y="1506485"/>
                  <a:pt x="0" y="1265064"/>
                </a:cubicBezTo>
                <a:cubicBezTo>
                  <a:pt x="15" y="1023643"/>
                  <a:pt x="-26424" y="908872"/>
                  <a:pt x="0" y="714247"/>
                </a:cubicBezTo>
                <a:cubicBezTo>
                  <a:pt x="26424" y="519622"/>
                  <a:pt x="22014" y="179372"/>
                  <a:pt x="0" y="0"/>
                </a:cubicBezTo>
                <a:close/>
              </a:path>
              <a:path w="6857021" h="1815882"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69437" y="168676"/>
                  <a:pt x="6848344" y="385702"/>
                  <a:pt x="6857021" y="568976"/>
                </a:cubicBezTo>
                <a:cubicBezTo>
                  <a:pt x="6865698" y="752250"/>
                  <a:pt x="6848563" y="966511"/>
                  <a:pt x="6857021" y="1192429"/>
                </a:cubicBezTo>
                <a:cubicBezTo>
                  <a:pt x="6865479" y="1418347"/>
                  <a:pt x="6866724" y="1689267"/>
                  <a:pt x="6857021" y="1815882"/>
                </a:cubicBezTo>
                <a:cubicBezTo>
                  <a:pt x="6548484" y="1827542"/>
                  <a:pt x="6497953" y="1850024"/>
                  <a:pt x="6171319" y="1815882"/>
                </a:cubicBezTo>
                <a:cubicBezTo>
                  <a:pt x="5844685" y="1781740"/>
                  <a:pt x="5612056" y="1799408"/>
                  <a:pt x="5417047" y="1815882"/>
                </a:cubicBezTo>
                <a:cubicBezTo>
                  <a:pt x="5222038" y="1832356"/>
                  <a:pt x="5095832" y="1833083"/>
                  <a:pt x="4868485" y="1815882"/>
                </a:cubicBezTo>
                <a:cubicBezTo>
                  <a:pt x="4641138" y="1798681"/>
                  <a:pt x="4573309" y="1793086"/>
                  <a:pt x="4388493" y="1815882"/>
                </a:cubicBezTo>
                <a:cubicBezTo>
                  <a:pt x="4203677" y="1838678"/>
                  <a:pt x="4009214" y="1852678"/>
                  <a:pt x="3634221" y="1815882"/>
                </a:cubicBezTo>
                <a:cubicBezTo>
                  <a:pt x="3259228" y="1779086"/>
                  <a:pt x="3289879" y="1842615"/>
                  <a:pt x="3085659" y="1815882"/>
                </a:cubicBezTo>
                <a:cubicBezTo>
                  <a:pt x="2881439" y="1789149"/>
                  <a:pt x="2572463" y="1794168"/>
                  <a:pt x="2399957" y="1815882"/>
                </a:cubicBezTo>
                <a:cubicBezTo>
                  <a:pt x="2227451" y="1837596"/>
                  <a:pt x="2032883" y="1804267"/>
                  <a:pt x="1851396" y="1815882"/>
                </a:cubicBezTo>
                <a:cubicBezTo>
                  <a:pt x="1669909" y="1827497"/>
                  <a:pt x="1312770" y="1812501"/>
                  <a:pt x="1028553" y="1815882"/>
                </a:cubicBezTo>
                <a:cubicBezTo>
                  <a:pt x="744336" y="1819263"/>
                  <a:pt x="370148" y="1791356"/>
                  <a:pt x="0" y="1815882"/>
                </a:cubicBezTo>
                <a:cubicBezTo>
                  <a:pt x="21447" y="1684381"/>
                  <a:pt x="-21318" y="1535467"/>
                  <a:pt x="0" y="1265064"/>
                </a:cubicBezTo>
                <a:cubicBezTo>
                  <a:pt x="21318" y="994661"/>
                  <a:pt x="3098" y="904419"/>
                  <a:pt x="0" y="696088"/>
                </a:cubicBezTo>
                <a:cubicBezTo>
                  <a:pt x="-3098" y="487757"/>
                  <a:pt x="6161" y="2285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a.	Construct a table and calculate frequency, cumulative frequency from this graph, when the total number of observations is 60</a:t>
            </a:r>
            <a:endParaRPr lang="en-US" sz="2800" dirty="0"/>
          </a:p>
        </p:txBody>
      </p:sp>
      <p:sp>
        <p:nvSpPr>
          <p:cNvPr id="9" name="TextBox 8">
            <a:extLst>
              <a:ext uri="{FF2B5EF4-FFF2-40B4-BE49-F238E27FC236}">
                <a16:creationId xmlns:a16="http://schemas.microsoft.com/office/drawing/2014/main" id="{649A9B47-B4FD-063A-40C3-2E2AA80E3ACB}"/>
              </a:ext>
            </a:extLst>
          </p:cNvPr>
          <p:cNvSpPr txBox="1"/>
          <p:nvPr/>
        </p:nvSpPr>
        <p:spPr>
          <a:xfrm>
            <a:off x="7314823" y="4114800"/>
            <a:ext cx="6857021" cy="954107"/>
          </a:xfrm>
          <a:custGeom>
            <a:avLst/>
            <a:gdLst>
              <a:gd name="connsiteX0" fmla="*/ 0 w 6857021"/>
              <a:gd name="connsiteY0" fmla="*/ 0 h 954107"/>
              <a:gd name="connsiteX1" fmla="*/ 548562 w 6857021"/>
              <a:gd name="connsiteY1" fmla="*/ 0 h 954107"/>
              <a:gd name="connsiteX2" fmla="*/ 1028553 w 6857021"/>
              <a:gd name="connsiteY2" fmla="*/ 0 h 954107"/>
              <a:gd name="connsiteX3" fmla="*/ 1577115 w 6857021"/>
              <a:gd name="connsiteY3" fmla="*/ 0 h 954107"/>
              <a:gd name="connsiteX4" fmla="*/ 2194247 w 6857021"/>
              <a:gd name="connsiteY4" fmla="*/ 0 h 954107"/>
              <a:gd name="connsiteX5" fmla="*/ 2879949 w 6857021"/>
              <a:gd name="connsiteY5" fmla="*/ 0 h 954107"/>
              <a:gd name="connsiteX6" fmla="*/ 3359940 w 6857021"/>
              <a:gd name="connsiteY6" fmla="*/ 0 h 954107"/>
              <a:gd name="connsiteX7" fmla="*/ 3839932 w 6857021"/>
              <a:gd name="connsiteY7" fmla="*/ 0 h 954107"/>
              <a:gd name="connsiteX8" fmla="*/ 4525634 w 6857021"/>
              <a:gd name="connsiteY8" fmla="*/ 0 h 954107"/>
              <a:gd name="connsiteX9" fmla="*/ 5279906 w 6857021"/>
              <a:gd name="connsiteY9" fmla="*/ 0 h 954107"/>
              <a:gd name="connsiteX10" fmla="*/ 5759898 w 6857021"/>
              <a:gd name="connsiteY10" fmla="*/ 0 h 954107"/>
              <a:gd name="connsiteX11" fmla="*/ 6857021 w 6857021"/>
              <a:gd name="connsiteY11" fmla="*/ 0 h 954107"/>
              <a:gd name="connsiteX12" fmla="*/ 6857021 w 6857021"/>
              <a:gd name="connsiteY12" fmla="*/ 467512 h 954107"/>
              <a:gd name="connsiteX13" fmla="*/ 6857021 w 6857021"/>
              <a:gd name="connsiteY13" fmla="*/ 954107 h 954107"/>
              <a:gd name="connsiteX14" fmla="*/ 6171319 w 6857021"/>
              <a:gd name="connsiteY14" fmla="*/ 954107 h 954107"/>
              <a:gd name="connsiteX15" fmla="*/ 5417047 w 6857021"/>
              <a:gd name="connsiteY15" fmla="*/ 954107 h 954107"/>
              <a:gd name="connsiteX16" fmla="*/ 4937055 w 6857021"/>
              <a:gd name="connsiteY16" fmla="*/ 954107 h 954107"/>
              <a:gd name="connsiteX17" fmla="*/ 4114213 w 6857021"/>
              <a:gd name="connsiteY17" fmla="*/ 954107 h 954107"/>
              <a:gd name="connsiteX18" fmla="*/ 3497081 w 6857021"/>
              <a:gd name="connsiteY18" fmla="*/ 954107 h 954107"/>
              <a:gd name="connsiteX19" fmla="*/ 2811379 w 6857021"/>
              <a:gd name="connsiteY19" fmla="*/ 954107 h 954107"/>
              <a:gd name="connsiteX20" fmla="*/ 2125677 w 6857021"/>
              <a:gd name="connsiteY20" fmla="*/ 954107 h 954107"/>
              <a:gd name="connsiteX21" fmla="*/ 1508545 w 6857021"/>
              <a:gd name="connsiteY21" fmla="*/ 954107 h 954107"/>
              <a:gd name="connsiteX22" fmla="*/ 1028553 w 6857021"/>
              <a:gd name="connsiteY22" fmla="*/ 954107 h 954107"/>
              <a:gd name="connsiteX23" fmla="*/ 0 w 6857021"/>
              <a:gd name="connsiteY23" fmla="*/ 954107 h 954107"/>
              <a:gd name="connsiteX24" fmla="*/ 0 w 6857021"/>
              <a:gd name="connsiteY24" fmla="*/ 496136 h 954107"/>
              <a:gd name="connsiteX25" fmla="*/ 0 w 6857021"/>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954107"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38552" y="185124"/>
                  <a:pt x="6851675" y="235702"/>
                  <a:pt x="6857021" y="467512"/>
                </a:cubicBezTo>
                <a:cubicBezTo>
                  <a:pt x="6862367" y="699322"/>
                  <a:pt x="6864809" y="780283"/>
                  <a:pt x="6857021" y="954107"/>
                </a:cubicBezTo>
                <a:cubicBezTo>
                  <a:pt x="6597320" y="983160"/>
                  <a:pt x="6471363" y="975000"/>
                  <a:pt x="6171319" y="954107"/>
                </a:cubicBezTo>
                <a:cubicBezTo>
                  <a:pt x="5871275" y="933214"/>
                  <a:pt x="5657003" y="974582"/>
                  <a:pt x="5417047" y="954107"/>
                </a:cubicBezTo>
                <a:cubicBezTo>
                  <a:pt x="5177091" y="933632"/>
                  <a:pt x="5163202" y="962530"/>
                  <a:pt x="4937055" y="954107"/>
                </a:cubicBezTo>
                <a:cubicBezTo>
                  <a:pt x="4710908" y="945684"/>
                  <a:pt x="4290311" y="936136"/>
                  <a:pt x="4114213" y="954107"/>
                </a:cubicBezTo>
                <a:cubicBezTo>
                  <a:pt x="3938115" y="972078"/>
                  <a:pt x="3624252" y="967217"/>
                  <a:pt x="3497081" y="954107"/>
                </a:cubicBezTo>
                <a:cubicBezTo>
                  <a:pt x="3369910" y="940997"/>
                  <a:pt x="2983737" y="952226"/>
                  <a:pt x="2811379" y="954107"/>
                </a:cubicBezTo>
                <a:cubicBezTo>
                  <a:pt x="2639021" y="955988"/>
                  <a:pt x="2444110" y="943129"/>
                  <a:pt x="2125677" y="954107"/>
                </a:cubicBezTo>
                <a:cubicBezTo>
                  <a:pt x="1807244" y="965085"/>
                  <a:pt x="1660782" y="965414"/>
                  <a:pt x="1508545" y="954107"/>
                </a:cubicBezTo>
                <a:cubicBezTo>
                  <a:pt x="1356308" y="942800"/>
                  <a:pt x="1135984" y="963672"/>
                  <a:pt x="1028553" y="954107"/>
                </a:cubicBezTo>
                <a:cubicBezTo>
                  <a:pt x="921122" y="944542"/>
                  <a:pt x="384732" y="907344"/>
                  <a:pt x="0" y="954107"/>
                </a:cubicBezTo>
                <a:cubicBezTo>
                  <a:pt x="-1248" y="806655"/>
                  <a:pt x="-951" y="652883"/>
                  <a:pt x="0" y="496136"/>
                </a:cubicBezTo>
                <a:cubicBezTo>
                  <a:pt x="951" y="339389"/>
                  <a:pt x="11546" y="239596"/>
                  <a:pt x="0" y="0"/>
                </a:cubicBezTo>
                <a:close/>
              </a:path>
              <a:path w="6857021" h="954107"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57048" y="163750"/>
                  <a:pt x="6838598" y="270135"/>
                  <a:pt x="6857021" y="457971"/>
                </a:cubicBezTo>
                <a:cubicBezTo>
                  <a:pt x="6875444" y="645807"/>
                  <a:pt x="6859979" y="727987"/>
                  <a:pt x="6857021" y="954107"/>
                </a:cubicBezTo>
                <a:cubicBezTo>
                  <a:pt x="6692192" y="983042"/>
                  <a:pt x="6395737" y="940672"/>
                  <a:pt x="6102749" y="954107"/>
                </a:cubicBezTo>
                <a:cubicBezTo>
                  <a:pt x="5809761" y="967542"/>
                  <a:pt x="5677821" y="937481"/>
                  <a:pt x="5485617" y="954107"/>
                </a:cubicBezTo>
                <a:cubicBezTo>
                  <a:pt x="5293413" y="970733"/>
                  <a:pt x="4930522" y="941960"/>
                  <a:pt x="4731344" y="954107"/>
                </a:cubicBezTo>
                <a:cubicBezTo>
                  <a:pt x="4532166" y="966254"/>
                  <a:pt x="4406140" y="966697"/>
                  <a:pt x="4182783" y="954107"/>
                </a:cubicBezTo>
                <a:cubicBezTo>
                  <a:pt x="3959426" y="941517"/>
                  <a:pt x="3887607" y="931311"/>
                  <a:pt x="3702791" y="954107"/>
                </a:cubicBezTo>
                <a:cubicBezTo>
                  <a:pt x="3517975" y="976903"/>
                  <a:pt x="3323512" y="990903"/>
                  <a:pt x="2948519" y="954107"/>
                </a:cubicBezTo>
                <a:cubicBezTo>
                  <a:pt x="2573526" y="917311"/>
                  <a:pt x="2604177" y="980840"/>
                  <a:pt x="2399957" y="954107"/>
                </a:cubicBezTo>
                <a:cubicBezTo>
                  <a:pt x="2195737" y="927374"/>
                  <a:pt x="1886761" y="932393"/>
                  <a:pt x="1714255" y="954107"/>
                </a:cubicBezTo>
                <a:cubicBezTo>
                  <a:pt x="1541749" y="975821"/>
                  <a:pt x="1347181" y="942492"/>
                  <a:pt x="1165694" y="954107"/>
                </a:cubicBezTo>
                <a:cubicBezTo>
                  <a:pt x="984207" y="965722"/>
                  <a:pt x="532519" y="925967"/>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b.	Using table from (a), calculate the average number of E-device per home. </a:t>
            </a:r>
            <a:endParaRPr lang="en-US" sz="2800" dirty="0"/>
          </a:p>
        </p:txBody>
      </p:sp>
    </p:spTree>
    <p:extLst>
      <p:ext uri="{BB962C8B-B14F-4D97-AF65-F5344CB8AC3E}">
        <p14:creationId xmlns:p14="http://schemas.microsoft.com/office/powerpoint/2010/main" val="393786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Middle value of the observation.</a:t>
            </a:r>
          </a:p>
          <a:p>
            <a:endParaRPr lang="en-US" sz="3200" dirty="0"/>
          </a:p>
          <a:p>
            <a:r>
              <a:rPr lang="en-US" sz="3200" dirty="0"/>
              <a:t> After they have been arranged/ordered from smallest to largest.</a:t>
            </a:r>
          </a:p>
          <a:p>
            <a:endParaRPr lang="en-US" sz="3200" dirty="0"/>
          </a:p>
        </p:txBody>
      </p:sp>
    </p:spTree>
    <p:extLst>
      <p:ext uri="{BB962C8B-B14F-4D97-AF65-F5344CB8AC3E}">
        <p14:creationId xmlns:p14="http://schemas.microsoft.com/office/powerpoint/2010/main" val="37886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200523" y="2601878"/>
            <a:ext cx="896115"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E8A2B7-890F-DAA9-5260-9D16B1C8CF39}"/>
              </a:ext>
            </a:extLst>
          </p:cNvPr>
          <p:cNvSpPr txBox="1"/>
          <p:nvPr/>
        </p:nvSpPr>
        <p:spPr>
          <a:xfrm>
            <a:off x="8115688" y="2274248"/>
            <a:ext cx="6419462" cy="1569660"/>
          </a:xfrm>
          <a:custGeom>
            <a:avLst/>
            <a:gdLst>
              <a:gd name="connsiteX0" fmla="*/ 0 w 6419462"/>
              <a:gd name="connsiteY0" fmla="*/ 0 h 1569660"/>
              <a:gd name="connsiteX1" fmla="*/ 647782 w 6419462"/>
              <a:gd name="connsiteY1" fmla="*/ 0 h 1569660"/>
              <a:gd name="connsiteX2" fmla="*/ 1359759 w 6419462"/>
              <a:gd name="connsiteY2" fmla="*/ 0 h 1569660"/>
              <a:gd name="connsiteX3" fmla="*/ 1814957 w 6419462"/>
              <a:gd name="connsiteY3" fmla="*/ 0 h 1569660"/>
              <a:gd name="connsiteX4" fmla="*/ 2398544 w 6419462"/>
              <a:gd name="connsiteY4" fmla="*/ 0 h 1569660"/>
              <a:gd name="connsiteX5" fmla="*/ 2982132 w 6419462"/>
              <a:gd name="connsiteY5" fmla="*/ 0 h 1569660"/>
              <a:gd name="connsiteX6" fmla="*/ 3501525 w 6419462"/>
              <a:gd name="connsiteY6" fmla="*/ 0 h 1569660"/>
              <a:gd name="connsiteX7" fmla="*/ 3956723 w 6419462"/>
              <a:gd name="connsiteY7" fmla="*/ 0 h 1569660"/>
              <a:gd name="connsiteX8" fmla="*/ 4604505 w 6419462"/>
              <a:gd name="connsiteY8" fmla="*/ 0 h 1569660"/>
              <a:gd name="connsiteX9" fmla="*/ 5123898 w 6419462"/>
              <a:gd name="connsiteY9" fmla="*/ 0 h 1569660"/>
              <a:gd name="connsiteX10" fmla="*/ 5771680 w 6419462"/>
              <a:gd name="connsiteY10" fmla="*/ 0 h 1569660"/>
              <a:gd name="connsiteX11" fmla="*/ 6419462 w 6419462"/>
              <a:gd name="connsiteY11" fmla="*/ 0 h 1569660"/>
              <a:gd name="connsiteX12" fmla="*/ 6419462 w 6419462"/>
              <a:gd name="connsiteY12" fmla="*/ 538917 h 1569660"/>
              <a:gd name="connsiteX13" fmla="*/ 6419462 w 6419462"/>
              <a:gd name="connsiteY13" fmla="*/ 1030743 h 1569660"/>
              <a:gd name="connsiteX14" fmla="*/ 6419462 w 6419462"/>
              <a:gd name="connsiteY14" fmla="*/ 1569660 h 1569660"/>
              <a:gd name="connsiteX15" fmla="*/ 5707485 w 6419462"/>
              <a:gd name="connsiteY15" fmla="*/ 1569660 h 1569660"/>
              <a:gd name="connsiteX16" fmla="*/ 5059703 w 6419462"/>
              <a:gd name="connsiteY16" fmla="*/ 1569660 h 1569660"/>
              <a:gd name="connsiteX17" fmla="*/ 4476116 w 6419462"/>
              <a:gd name="connsiteY17" fmla="*/ 1569660 h 1569660"/>
              <a:gd name="connsiteX18" fmla="*/ 4085112 w 6419462"/>
              <a:gd name="connsiteY18" fmla="*/ 1569660 h 1569660"/>
              <a:gd name="connsiteX19" fmla="*/ 3629914 w 6419462"/>
              <a:gd name="connsiteY19" fmla="*/ 1569660 h 1569660"/>
              <a:gd name="connsiteX20" fmla="*/ 2917937 w 6419462"/>
              <a:gd name="connsiteY20" fmla="*/ 1569660 h 1569660"/>
              <a:gd name="connsiteX21" fmla="*/ 2526934 w 6419462"/>
              <a:gd name="connsiteY21" fmla="*/ 1569660 h 1569660"/>
              <a:gd name="connsiteX22" fmla="*/ 1814957 w 6419462"/>
              <a:gd name="connsiteY22" fmla="*/ 1569660 h 1569660"/>
              <a:gd name="connsiteX23" fmla="*/ 1359759 w 6419462"/>
              <a:gd name="connsiteY23" fmla="*/ 1569660 h 1569660"/>
              <a:gd name="connsiteX24" fmla="*/ 711977 w 6419462"/>
              <a:gd name="connsiteY24" fmla="*/ 1569660 h 1569660"/>
              <a:gd name="connsiteX25" fmla="*/ 0 w 6419462"/>
              <a:gd name="connsiteY25" fmla="*/ 1569660 h 1569660"/>
              <a:gd name="connsiteX26" fmla="*/ 0 w 6419462"/>
              <a:gd name="connsiteY26" fmla="*/ 1030743 h 1569660"/>
              <a:gd name="connsiteX27" fmla="*/ 0 w 6419462"/>
              <a:gd name="connsiteY27" fmla="*/ 491827 h 1569660"/>
              <a:gd name="connsiteX28" fmla="*/ 0 w 6419462"/>
              <a:gd name="connsiteY2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419462" h="1569660" fill="none" extrusionOk="0">
                <a:moveTo>
                  <a:pt x="0" y="0"/>
                </a:moveTo>
                <a:cubicBezTo>
                  <a:pt x="181707" y="-25803"/>
                  <a:pt x="420658" y="66166"/>
                  <a:pt x="647782" y="0"/>
                </a:cubicBezTo>
                <a:cubicBezTo>
                  <a:pt x="874906" y="-66166"/>
                  <a:pt x="1012085" y="78408"/>
                  <a:pt x="1359759" y="0"/>
                </a:cubicBezTo>
                <a:cubicBezTo>
                  <a:pt x="1707433" y="-78408"/>
                  <a:pt x="1675889" y="44348"/>
                  <a:pt x="1814957" y="0"/>
                </a:cubicBezTo>
                <a:cubicBezTo>
                  <a:pt x="1954025" y="-44348"/>
                  <a:pt x="2136899" y="64191"/>
                  <a:pt x="2398544" y="0"/>
                </a:cubicBezTo>
                <a:cubicBezTo>
                  <a:pt x="2660189" y="-64191"/>
                  <a:pt x="2769220" y="60543"/>
                  <a:pt x="2982132" y="0"/>
                </a:cubicBezTo>
                <a:cubicBezTo>
                  <a:pt x="3195044" y="-60543"/>
                  <a:pt x="3249270" y="35960"/>
                  <a:pt x="3501525" y="0"/>
                </a:cubicBezTo>
                <a:cubicBezTo>
                  <a:pt x="3753780" y="-35960"/>
                  <a:pt x="3773840" y="5150"/>
                  <a:pt x="3956723" y="0"/>
                </a:cubicBezTo>
                <a:cubicBezTo>
                  <a:pt x="4139606" y="-5150"/>
                  <a:pt x="4372777" y="4016"/>
                  <a:pt x="4604505" y="0"/>
                </a:cubicBezTo>
                <a:cubicBezTo>
                  <a:pt x="4836233" y="-4016"/>
                  <a:pt x="4894161" y="30675"/>
                  <a:pt x="5123898" y="0"/>
                </a:cubicBezTo>
                <a:cubicBezTo>
                  <a:pt x="5353635" y="-30675"/>
                  <a:pt x="5509235" y="30415"/>
                  <a:pt x="5771680" y="0"/>
                </a:cubicBezTo>
                <a:cubicBezTo>
                  <a:pt x="6034125" y="-30415"/>
                  <a:pt x="6226881" y="16497"/>
                  <a:pt x="6419462" y="0"/>
                </a:cubicBezTo>
                <a:cubicBezTo>
                  <a:pt x="6423877" y="110431"/>
                  <a:pt x="6418848" y="317932"/>
                  <a:pt x="6419462" y="538917"/>
                </a:cubicBezTo>
                <a:cubicBezTo>
                  <a:pt x="6420076" y="759902"/>
                  <a:pt x="6414525" y="815699"/>
                  <a:pt x="6419462" y="1030743"/>
                </a:cubicBezTo>
                <a:cubicBezTo>
                  <a:pt x="6424399" y="1245787"/>
                  <a:pt x="6407937" y="1418704"/>
                  <a:pt x="6419462" y="1569660"/>
                </a:cubicBezTo>
                <a:cubicBezTo>
                  <a:pt x="6224967" y="1653031"/>
                  <a:pt x="5941360" y="1518347"/>
                  <a:pt x="5707485" y="1569660"/>
                </a:cubicBezTo>
                <a:cubicBezTo>
                  <a:pt x="5473610" y="1620973"/>
                  <a:pt x="5333125" y="1519463"/>
                  <a:pt x="5059703" y="1569660"/>
                </a:cubicBezTo>
                <a:cubicBezTo>
                  <a:pt x="4786281" y="1619857"/>
                  <a:pt x="4714594" y="1560929"/>
                  <a:pt x="4476116" y="1569660"/>
                </a:cubicBezTo>
                <a:cubicBezTo>
                  <a:pt x="4237638" y="1578391"/>
                  <a:pt x="4220707" y="1527169"/>
                  <a:pt x="4085112" y="1569660"/>
                </a:cubicBezTo>
                <a:cubicBezTo>
                  <a:pt x="3949517" y="1612151"/>
                  <a:pt x="3812325" y="1564918"/>
                  <a:pt x="3629914" y="1569660"/>
                </a:cubicBezTo>
                <a:cubicBezTo>
                  <a:pt x="3447503" y="1574402"/>
                  <a:pt x="3266801" y="1509077"/>
                  <a:pt x="2917937" y="1569660"/>
                </a:cubicBezTo>
                <a:cubicBezTo>
                  <a:pt x="2569073" y="1630243"/>
                  <a:pt x="2652587" y="1544675"/>
                  <a:pt x="2526934" y="1569660"/>
                </a:cubicBezTo>
                <a:cubicBezTo>
                  <a:pt x="2401281" y="1594645"/>
                  <a:pt x="2144798" y="1554894"/>
                  <a:pt x="1814957" y="1569660"/>
                </a:cubicBezTo>
                <a:cubicBezTo>
                  <a:pt x="1485116" y="1584426"/>
                  <a:pt x="1566958" y="1551723"/>
                  <a:pt x="1359759" y="1569660"/>
                </a:cubicBezTo>
                <a:cubicBezTo>
                  <a:pt x="1152560" y="1587597"/>
                  <a:pt x="1030111" y="1546874"/>
                  <a:pt x="711977" y="1569660"/>
                </a:cubicBezTo>
                <a:cubicBezTo>
                  <a:pt x="393843" y="1592446"/>
                  <a:pt x="232272" y="1556054"/>
                  <a:pt x="0" y="1569660"/>
                </a:cubicBezTo>
                <a:cubicBezTo>
                  <a:pt x="-13579" y="1326856"/>
                  <a:pt x="60650" y="1248354"/>
                  <a:pt x="0" y="1030743"/>
                </a:cubicBezTo>
                <a:cubicBezTo>
                  <a:pt x="-60650" y="813132"/>
                  <a:pt x="10625" y="620237"/>
                  <a:pt x="0" y="491827"/>
                </a:cubicBezTo>
                <a:cubicBezTo>
                  <a:pt x="-10625" y="363417"/>
                  <a:pt x="35803" y="125139"/>
                  <a:pt x="0" y="0"/>
                </a:cubicBezTo>
                <a:close/>
              </a:path>
              <a:path w="6419462" h="1569660" stroke="0" extrusionOk="0">
                <a:moveTo>
                  <a:pt x="0" y="0"/>
                </a:moveTo>
                <a:cubicBezTo>
                  <a:pt x="226493" y="-3613"/>
                  <a:pt x="242410" y="51155"/>
                  <a:pt x="455198" y="0"/>
                </a:cubicBezTo>
                <a:cubicBezTo>
                  <a:pt x="667986" y="-51155"/>
                  <a:pt x="675906" y="42294"/>
                  <a:pt x="846202" y="0"/>
                </a:cubicBezTo>
                <a:cubicBezTo>
                  <a:pt x="1016498" y="-42294"/>
                  <a:pt x="1205773" y="13678"/>
                  <a:pt x="1301400" y="0"/>
                </a:cubicBezTo>
                <a:cubicBezTo>
                  <a:pt x="1397027" y="-13678"/>
                  <a:pt x="1639935" y="21746"/>
                  <a:pt x="1949182" y="0"/>
                </a:cubicBezTo>
                <a:cubicBezTo>
                  <a:pt x="2258429" y="-21746"/>
                  <a:pt x="2191163" y="27337"/>
                  <a:pt x="2404380" y="0"/>
                </a:cubicBezTo>
                <a:cubicBezTo>
                  <a:pt x="2617597" y="-27337"/>
                  <a:pt x="2821754" y="42632"/>
                  <a:pt x="2987968" y="0"/>
                </a:cubicBezTo>
                <a:cubicBezTo>
                  <a:pt x="3154182" y="-42632"/>
                  <a:pt x="3495915" y="67720"/>
                  <a:pt x="3635750" y="0"/>
                </a:cubicBezTo>
                <a:cubicBezTo>
                  <a:pt x="3775585" y="-67720"/>
                  <a:pt x="3864685" y="25936"/>
                  <a:pt x="4090948" y="0"/>
                </a:cubicBezTo>
                <a:cubicBezTo>
                  <a:pt x="4317211" y="-25936"/>
                  <a:pt x="4367299" y="53918"/>
                  <a:pt x="4610341" y="0"/>
                </a:cubicBezTo>
                <a:cubicBezTo>
                  <a:pt x="4853383" y="-53918"/>
                  <a:pt x="4970283" y="39133"/>
                  <a:pt x="5193928" y="0"/>
                </a:cubicBezTo>
                <a:cubicBezTo>
                  <a:pt x="5417573" y="-39133"/>
                  <a:pt x="5651787" y="41025"/>
                  <a:pt x="5905905" y="0"/>
                </a:cubicBezTo>
                <a:cubicBezTo>
                  <a:pt x="6160023" y="-41025"/>
                  <a:pt x="6174432" y="29622"/>
                  <a:pt x="6419462" y="0"/>
                </a:cubicBezTo>
                <a:cubicBezTo>
                  <a:pt x="6456301" y="197463"/>
                  <a:pt x="6412995" y="277624"/>
                  <a:pt x="6419462" y="523220"/>
                </a:cubicBezTo>
                <a:cubicBezTo>
                  <a:pt x="6425929" y="768816"/>
                  <a:pt x="6407732" y="828876"/>
                  <a:pt x="6419462" y="999350"/>
                </a:cubicBezTo>
                <a:cubicBezTo>
                  <a:pt x="6431192" y="1169824"/>
                  <a:pt x="6394052" y="1331060"/>
                  <a:pt x="6419462" y="1569660"/>
                </a:cubicBezTo>
                <a:cubicBezTo>
                  <a:pt x="6296228" y="1587388"/>
                  <a:pt x="6160662" y="1526037"/>
                  <a:pt x="5964264" y="1569660"/>
                </a:cubicBezTo>
                <a:cubicBezTo>
                  <a:pt x="5767866" y="1613283"/>
                  <a:pt x="5664558" y="1547855"/>
                  <a:pt x="5444871" y="1569660"/>
                </a:cubicBezTo>
                <a:cubicBezTo>
                  <a:pt x="5225184" y="1591465"/>
                  <a:pt x="5033901" y="1549965"/>
                  <a:pt x="4925478" y="1569660"/>
                </a:cubicBezTo>
                <a:cubicBezTo>
                  <a:pt x="4817055" y="1589355"/>
                  <a:pt x="4721769" y="1555162"/>
                  <a:pt x="4534475" y="1569660"/>
                </a:cubicBezTo>
                <a:cubicBezTo>
                  <a:pt x="4347181" y="1584158"/>
                  <a:pt x="4134484" y="1561848"/>
                  <a:pt x="3950887" y="1569660"/>
                </a:cubicBezTo>
                <a:cubicBezTo>
                  <a:pt x="3767290" y="1577472"/>
                  <a:pt x="3619651" y="1562186"/>
                  <a:pt x="3495689" y="1569660"/>
                </a:cubicBezTo>
                <a:cubicBezTo>
                  <a:pt x="3371727" y="1577134"/>
                  <a:pt x="3265111" y="1557892"/>
                  <a:pt x="3040491" y="1569660"/>
                </a:cubicBezTo>
                <a:cubicBezTo>
                  <a:pt x="2815871" y="1581428"/>
                  <a:pt x="2680122" y="1554720"/>
                  <a:pt x="2585292" y="1569660"/>
                </a:cubicBezTo>
                <a:cubicBezTo>
                  <a:pt x="2490462" y="1584600"/>
                  <a:pt x="2359990" y="1551077"/>
                  <a:pt x="2194289" y="1569660"/>
                </a:cubicBezTo>
                <a:cubicBezTo>
                  <a:pt x="2028588" y="1588243"/>
                  <a:pt x="1758592" y="1553516"/>
                  <a:pt x="1610701" y="1569660"/>
                </a:cubicBezTo>
                <a:cubicBezTo>
                  <a:pt x="1462810" y="1585804"/>
                  <a:pt x="1071245" y="1517548"/>
                  <a:pt x="898725" y="1569660"/>
                </a:cubicBezTo>
                <a:cubicBezTo>
                  <a:pt x="726205" y="1621772"/>
                  <a:pt x="304480" y="1468176"/>
                  <a:pt x="0" y="1569660"/>
                </a:cubicBezTo>
                <a:cubicBezTo>
                  <a:pt x="-13606" y="1440961"/>
                  <a:pt x="6059" y="1141361"/>
                  <a:pt x="0" y="1030743"/>
                </a:cubicBezTo>
                <a:cubicBezTo>
                  <a:pt x="-6059" y="920125"/>
                  <a:pt x="11596" y="696108"/>
                  <a:pt x="0" y="538917"/>
                </a:cubicBezTo>
                <a:cubicBezTo>
                  <a:pt x="-11596" y="381726"/>
                  <a:pt x="27930" y="144465"/>
                  <a:pt x="0" y="0"/>
                </a:cubicBezTo>
                <a:close/>
              </a:path>
            </a:pathLst>
          </a:custGeom>
          <a:solidFill>
            <a:srgbClr val="FFC000"/>
          </a:solidFill>
          <a:ln>
            <a:solidFill>
              <a:schemeClr val="tx1"/>
            </a:solidFill>
            <a:extLst>
              <a:ext uri="{C807C97D-BFC1-408E-A445-0C87EB9F89A2}">
                <ask:lineSketchStyleProps xmlns:ask="http://schemas.microsoft.com/office/drawing/2018/sketchyshapes" sd="2848426702">
                  <a:prstGeom prst="rect">
                    <a:avLst/>
                  </a:prstGeom>
                  <ask:type>
                    <ask:lineSketchScribble/>
                  </ask:type>
                </ask:lineSketchStyleProps>
              </a:ext>
            </a:extLst>
          </a:ln>
        </p:spPr>
        <p:txBody>
          <a:bodyPr wrap="square" rtlCol="0">
            <a:spAutoFit/>
          </a:bodyPr>
          <a:lstStyle/>
          <a:p>
            <a:pPr marL="342900" indent="-342900">
              <a:buFont typeface="Arial" panose="020B0604020202020204" pitchFamily="34" charset="0"/>
              <a:buChar char="•"/>
            </a:pPr>
            <a:r>
              <a:rPr lang="en-US" sz="2400" dirty="0"/>
              <a:t>It is a summary measure.</a:t>
            </a:r>
          </a:p>
          <a:p>
            <a:pPr marL="342900" indent="-342900">
              <a:buFont typeface="Arial" panose="020B0604020202020204" pitchFamily="34" charset="0"/>
              <a:buChar char="•"/>
            </a:pPr>
            <a:r>
              <a:rPr lang="en-US" sz="2400" dirty="0"/>
              <a:t>Attempts to describe the whole data set with a single value.</a:t>
            </a:r>
          </a:p>
          <a:p>
            <a:pPr marL="342900" indent="-342900">
              <a:buFont typeface="Arial" panose="020B0604020202020204" pitchFamily="34" charset="0"/>
              <a:buChar char="•"/>
            </a:pPr>
            <a:r>
              <a:rPr lang="en-US" sz="2400" dirty="0"/>
              <a:t>Represents the center of the distribution.</a:t>
            </a:r>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Ungrouped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There are two types of formula for ungrouped data</a:t>
            </a:r>
          </a:p>
          <a:p>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D03CA5-ADC4-0FA5-1098-F14F71D7AD4C}"/>
                  </a:ext>
                </a:extLst>
              </p:cNvPr>
              <p:cNvSpPr txBox="1"/>
              <p:nvPr/>
            </p:nvSpPr>
            <p:spPr>
              <a:xfrm>
                <a:off x="650089" y="3535847"/>
                <a:ext cx="6238700" cy="2016321"/>
              </a:xfrm>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odd:</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𝑂𝑏𝑠𝑒𝑟𝑣𝑎𝑡𝑖𝑜𝑛</m:t>
                      </m:r>
                    </m:oMath>
                  </m:oMathPara>
                </a14:m>
                <a:endParaRPr lang="en-US" sz="2800" dirty="0"/>
              </a:p>
            </p:txBody>
          </p:sp>
        </mc:Choice>
        <mc:Fallback xmlns="">
          <p:sp>
            <p:nvSpPr>
              <p:cNvPr id="4" name="TextBox 3">
                <a:extLst>
                  <a:ext uri="{FF2B5EF4-FFF2-40B4-BE49-F238E27FC236}">
                    <a16:creationId xmlns:a16="http://schemas.microsoft.com/office/drawing/2014/main" id="{6DD03CA5-ADC4-0FA5-1098-F14F71D7AD4C}"/>
                  </a:ext>
                </a:extLst>
              </p:cNvPr>
              <p:cNvSpPr txBox="1">
                <a:spLocks noRot="1" noChangeAspect="1" noMove="1" noResize="1" noEditPoints="1" noAdjustHandles="1" noChangeArrowheads="1" noChangeShapeType="1" noTextEdit="1"/>
              </p:cNvSpPr>
              <p:nvPr/>
            </p:nvSpPr>
            <p:spPr>
              <a:xfrm>
                <a:off x="650089" y="3535847"/>
                <a:ext cx="6238700" cy="2016321"/>
              </a:xfrm>
              <a:prstGeom prst="rect">
                <a:avLst/>
              </a:prstGeom>
              <a:blipFill>
                <a:blip r:embed="rId2"/>
                <a:stretch>
                  <a:fillRect l="-1650" t="-147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956B52-016A-5DF6-91C4-A5D9A8594CD2}"/>
                  </a:ext>
                </a:extLst>
              </p:cNvPr>
              <p:cNvSpPr txBox="1"/>
              <p:nvPr/>
            </p:nvSpPr>
            <p:spPr>
              <a:xfrm>
                <a:off x="7741613" y="3459095"/>
                <a:ext cx="6238700" cy="2093073"/>
              </a:xfrm>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even:</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+1</m:t>
                                  </m:r>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num>
                        <m:den>
                          <m:r>
                            <a:rPr lang="en-US" sz="2800" b="0" i="1" smtClean="0">
                              <a:latin typeface="Cambria Math" panose="02040503050406030204" pitchFamily="18" charset="0"/>
                            </a:rPr>
                            <m:t>2</m:t>
                          </m:r>
                        </m:den>
                      </m:f>
                    </m:oMath>
                  </m:oMathPara>
                </a14:m>
                <a:endParaRPr lang="en-US" sz="2800" dirty="0"/>
              </a:p>
            </p:txBody>
          </p:sp>
        </mc:Choice>
        <mc:Fallback xmlns="">
          <p:sp>
            <p:nvSpPr>
              <p:cNvPr id="5" name="TextBox 4">
                <a:extLst>
                  <a:ext uri="{FF2B5EF4-FFF2-40B4-BE49-F238E27FC236}">
                    <a16:creationId xmlns:a16="http://schemas.microsoft.com/office/drawing/2014/main" id="{1F956B52-016A-5DF6-91C4-A5D9A8594CD2}"/>
                  </a:ext>
                </a:extLst>
              </p:cNvPr>
              <p:cNvSpPr txBox="1">
                <a:spLocks noRot="1" noChangeAspect="1" noMove="1" noResize="1" noEditPoints="1" noAdjustHandles="1" noChangeArrowheads="1" noChangeShapeType="1" noTextEdit="1"/>
              </p:cNvSpPr>
              <p:nvPr/>
            </p:nvSpPr>
            <p:spPr>
              <a:xfrm>
                <a:off x="7741613" y="3459095"/>
                <a:ext cx="6238700" cy="2093073"/>
              </a:xfrm>
              <a:prstGeom prst="rect">
                <a:avLst/>
              </a:prstGeom>
              <a:blipFill>
                <a:blip r:embed="rId3"/>
                <a:stretch>
                  <a:fillRect l="-1552" t="-1420"/>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629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 </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r>
                                  <a:rPr lang="en-US" sz="3200" i="1">
                                    <a:latin typeface="Cambria Math" panose="02040503050406030204" pitchFamily="18" charset="0"/>
                                  </a:rPr>
                                  <m:t>+1</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oMath>
                </a14:m>
                <a:endParaRPr lang="en-US" sz="3200" dirty="0"/>
              </a:p>
              <a:p>
                <a:r>
                  <a:rPr lang="en-US" sz="3200" dirty="0"/>
                  <a:t> For example: 5, 3, 9, 2, 7, 5, 8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2, 3, 5, 5, 7, 8, 9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=7</m:t>
                    </m:r>
                  </m:oMath>
                </a14:m>
                <a:r>
                  <a:rPr lang="en-US" sz="2800" dirty="0"/>
                  <a:t> is an odd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4649043"/>
                <a:ext cx="3917120" cy="1585434"/>
              </a:xfrm>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𝑀𝑒</m:t>
                      </m:r>
                      <m:r>
                        <a:rPr lang="en-US" sz="2800" b="0" i="1" smtClean="0">
                          <a:latin typeface="Cambria Math" panose="02040503050406030204" pitchFamily="18" charset="0"/>
                        </a:rPr>
                        <m:t>=5</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4649043"/>
                <a:ext cx="3917120" cy="15854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5</a:t>
            </a:r>
          </a:p>
        </p:txBody>
      </p:sp>
    </p:spTree>
    <p:extLst>
      <p:ext uri="{BB962C8B-B14F-4D97-AF65-F5344CB8AC3E}">
        <p14:creationId xmlns:p14="http://schemas.microsoft.com/office/powerpoint/2010/main" val="396102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even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r>
                                  <a:rPr lang="en-US" sz="3200" i="1">
                                    <a:latin typeface="Cambria Math" panose="02040503050406030204" pitchFamily="18" charset="0"/>
                                  </a:rPr>
                                  <m:t>+1</m:t>
                                </m:r>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num>
                      <m:den>
                        <m:r>
                          <a:rPr lang="en-US" sz="3200" i="1">
                            <a:latin typeface="Cambria Math" panose="02040503050406030204" pitchFamily="18" charset="0"/>
                          </a:rPr>
                          <m:t>2</m:t>
                        </m:r>
                      </m:den>
                    </m:f>
                  </m:oMath>
                </a14:m>
                <a:endParaRPr lang="en-US" sz="3200" dirty="0"/>
              </a:p>
              <a:p>
                <a:r>
                  <a:rPr lang="en-US" sz="3200" dirty="0"/>
                  <a:t>For example: 5, 3, 9, 2, 7, 5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2, 3, 5, 5, 7, 9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=6</m:t>
                    </m:r>
                  </m:oMath>
                </a14:m>
                <a:r>
                  <a:rPr lang="en-US" sz="2800" dirty="0"/>
                  <a:t> is an even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5276513"/>
                <a:ext cx="3917120" cy="523220"/>
              </a:xfrm>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𝑒</m:t>
                      </m:r>
                      <m:r>
                        <a:rPr lang="en-US" sz="2800" b="0" i="1" smtClean="0">
                          <a:latin typeface="Cambria Math" panose="02040503050406030204" pitchFamily="18" charset="0"/>
                        </a:rPr>
                        <m:t>=5</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5276513"/>
                <a:ext cx="3917120" cy="523220"/>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5</a:t>
            </a:r>
          </a:p>
        </p:txBody>
      </p:sp>
    </p:spTree>
    <p:extLst>
      <p:ext uri="{BB962C8B-B14F-4D97-AF65-F5344CB8AC3E}">
        <p14:creationId xmlns:p14="http://schemas.microsoft.com/office/powerpoint/2010/main" val="14411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911998"/>
              </a:xfrm>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91199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835022" cy="584775"/>
              </a:xfrm>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835022"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6" y="3726901"/>
                <a:ext cx="8421228" cy="523220"/>
              </a:xfrm>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m:t>
                      </m:r>
                      <m:r>
                        <a:rPr lang="en-US" sz="2800" i="1">
                          <a:latin typeface="Cambria Math" panose="02040503050406030204" pitchFamily="18" charset="0"/>
                        </a:rPr>
                        <m:t>𝐶𝑢𝑚𝑢𝑙𝑡𝑎𝑡𝑖𝑣𝑒</m:t>
                      </m:r>
                      <m:r>
                        <a:rPr lang="en-US" sz="2800" i="1">
                          <a:latin typeface="Cambria Math" panose="02040503050406030204" pitchFamily="18" charset="0"/>
                        </a:rPr>
                        <m:t> </m:t>
                      </m:r>
                      <m:r>
                        <a:rPr lang="en-US" sz="2800" i="1">
                          <a:latin typeface="Cambria Math" panose="02040503050406030204" pitchFamily="18" charset="0"/>
                        </a:rPr>
                        <m:t>𝑓𝑟𝑒𝑞𝑢𝑒𝑛𝑐𝑦</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𝑝𝑟𝑒</m:t>
                      </m:r>
                      <m:r>
                        <a:rPr lang="en-US" sz="2800" i="1">
                          <a:latin typeface="Cambria Math" panose="02040503050406030204" pitchFamily="18" charset="0"/>
                        </a:rPr>
                        <m:t>−</m:t>
                      </m:r>
                      <m:r>
                        <a:rPr lang="en-US" sz="2800" i="1">
                          <a:latin typeface="Cambria Math" panose="02040503050406030204" pitchFamily="18" charset="0"/>
                        </a:rPr>
                        <m:t>𝑚𝑒𝑑𝑖𝑎𝑛</m:t>
                      </m:r>
                      <m:r>
                        <a:rPr lang="en-US" sz="2800" i="1">
                          <a:latin typeface="Cambria Math" panose="02040503050406030204" pitchFamily="18" charset="0"/>
                        </a:rPr>
                        <m:t> </m:t>
                      </m:r>
                      <m:r>
                        <a:rPr lang="en-US" sz="2800" i="1">
                          <a:latin typeface="Cambria Math" panose="02040503050406030204" pitchFamily="18" charset="0"/>
                        </a:rPr>
                        <m:t>𝑐𝑙𝑎𝑠𝑠</m:t>
                      </m:r>
                    </m:oMath>
                  </m:oMathPara>
                </a14:m>
                <a:endParaRPr lang="en-US" sz="44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6" y="3726901"/>
                <a:ext cx="8421228"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4F5BFB-B7D8-B6AC-F81F-CB511FCB55FE}"/>
                  </a:ext>
                </a:extLst>
              </p:cNvPr>
              <p:cNvSpPr txBox="1"/>
              <p:nvPr/>
            </p:nvSpPr>
            <p:spPr>
              <a:xfrm>
                <a:off x="5966576" y="4576010"/>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8" name="TextBox 7">
                <a:extLst>
                  <a:ext uri="{FF2B5EF4-FFF2-40B4-BE49-F238E27FC236}">
                    <a16:creationId xmlns:a16="http://schemas.microsoft.com/office/drawing/2014/main" id="{6E4F5BFB-B7D8-B6AC-F81F-CB511FCB55FE}"/>
                  </a:ext>
                </a:extLst>
              </p:cNvPr>
              <p:cNvSpPr txBox="1">
                <a:spLocks noRot="1" noChangeAspect="1" noMove="1" noResize="1" noEditPoints="1" noAdjustHandles="1" noChangeArrowheads="1" noChangeShapeType="1" noTextEdit="1"/>
              </p:cNvSpPr>
              <p:nvPr/>
            </p:nvSpPr>
            <p:spPr>
              <a:xfrm>
                <a:off x="5966576" y="4576010"/>
                <a:ext cx="6835023"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7" y="5425119"/>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7" y="5425119"/>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96963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pPr lvl="0"/>
                <a:r>
                  <a:rPr lang="en-US" sz="3200" dirty="0"/>
                  <a:t>Prepare a less than type cumulative frequency distribution.</a:t>
                </a:r>
              </a:p>
              <a:p>
                <a:pPr lvl="0"/>
                <a:endParaRPr lang="en-US" sz="3200" dirty="0"/>
              </a:p>
              <a:p>
                <a:pPr lvl="0"/>
                <a:r>
                  <a:rPr lang="en-US" sz="3200" dirty="0"/>
                  <a:t>Determine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 where </a:t>
                </a:r>
                <a14:m>
                  <m:oMath xmlns:m="http://schemas.openxmlformats.org/officeDocument/2006/math">
                    <m:r>
                      <a:rPr lang="en-US" sz="3200" i="1">
                        <a:latin typeface="Cambria Math" panose="02040503050406030204" pitchFamily="18" charset="0"/>
                      </a:rPr>
                      <m:t>𝑁</m:t>
                    </m:r>
                  </m:oMath>
                </a14:m>
                <a:r>
                  <a:rPr lang="en-US" sz="3200" dirty="0"/>
                  <a:t> is the total frequency.</a:t>
                </a:r>
              </a:p>
              <a:p>
                <a:pPr lvl="0"/>
                <a:endParaRPr lang="en-US" sz="3200" dirty="0"/>
              </a:p>
              <a:p>
                <a:pPr lvl="0"/>
                <a:r>
                  <a:rPr lang="en-US" sz="3200" dirty="0"/>
                  <a:t>Locate the median class whose cumulative frequency includes the value of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a:t>
                </a:r>
              </a:p>
              <a:p>
                <a:pPr lvl="0"/>
                <a:endParaRPr lang="en-US" sz="3200" dirty="0"/>
              </a:p>
              <a:p>
                <a:pPr lvl="0"/>
                <a:r>
                  <a:rPr lang="en-US" sz="3200" dirty="0"/>
                  <a:t>Determine the value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 </m:t>
                    </m:r>
                    <m:r>
                      <a:rPr lang="en-US" sz="3200" i="1">
                        <a:latin typeface="Cambria Math" panose="02040503050406030204" pitchFamily="18" charset="0"/>
                      </a:rPr>
                      <m:t>𝑎𝑛𝑑</m:t>
                    </m:r>
                    <m:r>
                      <a:rPr lang="en-US" sz="3200" i="1">
                        <a:latin typeface="Cambria Math" panose="02040503050406030204" pitchFamily="18" charset="0"/>
                      </a:rPr>
                      <m:t> </m:t>
                    </m:r>
                    <m:r>
                      <a:rPr lang="en-US" sz="3200" i="1">
                        <a:latin typeface="Cambria Math" panose="02040503050406030204" pitchFamily="18" charset="0"/>
                      </a:rPr>
                      <m:t>𝑐</m:t>
                    </m:r>
                  </m:oMath>
                </a14:m>
                <a:r>
                  <a:rPr lang="en-US" sz="3200" dirty="0"/>
                  <a:t>.</a:t>
                </a:r>
              </a:p>
              <a:p>
                <a:endParaRPr lang="en-US" sz="40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583735"/>
              </a:xfrm>
              <a:blipFill>
                <a:blip r:embed="rId2"/>
                <a:stretch>
                  <a:fillRect l="-833" t="-2293"/>
                </a:stretch>
              </a:blipFill>
            </p:spPr>
            <p:txBody>
              <a:bodyPr/>
              <a:lstStyle/>
              <a:p>
                <a:r>
                  <a:rPr lang="en-US">
                    <a:noFill/>
                  </a:rPr>
                  <a:t> </a:t>
                </a:r>
              </a:p>
            </p:txBody>
          </p:sp>
        </mc:Fallback>
      </mc:AlternateContent>
    </p:spTree>
    <p:extLst>
      <p:ext uri="{BB962C8B-B14F-4D97-AF65-F5344CB8AC3E}">
        <p14:creationId xmlns:p14="http://schemas.microsoft.com/office/powerpoint/2010/main" val="71107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solidFill>
                                      <a:sysClr val="windowText" lastClr="000000"/>
                                    </a:solidFill>
                                    <a:latin typeface="Cambria Math" panose="02040503050406030204" pitchFamily="18" charset="0"/>
                                  </a:rPr>
                                  <m:t>𝑪</m:t>
                                </m:r>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𝑭</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extLst>
                  <p:ext uri="{D42A27DB-BD31-4B8C-83A1-F6EECF244321}">
                    <p14:modId xmlns:p14="http://schemas.microsoft.com/office/powerpoint/2010/main" val="1896144746"/>
                  </p:ext>
                </p:extLst>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57865" t="-11111" r="-1124" b="-388889"/>
                          </a:stretch>
                        </a:blip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E210F4-232C-F67F-AAB4-2C8C04E775D5}"/>
                  </a:ext>
                </a:extLst>
              </p:cNvPr>
              <p:cNvSpPr txBox="1"/>
              <p:nvPr/>
            </p:nvSpPr>
            <p:spPr>
              <a:xfrm>
                <a:off x="6698245" y="2017902"/>
                <a:ext cx="5795734" cy="5050485"/>
              </a:xfrm>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a:t>
                </a:r>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=13</m:t>
                    </m:r>
                    <m:r>
                      <a:rPr lang="en-US" sz="3200" b="0" i="0" smtClean="0">
                        <a:latin typeface="Cambria Math" panose="02040503050406030204" pitchFamily="18" charset="0"/>
                      </a:rPr>
                      <m:t>.</m:t>
                    </m:r>
                  </m:oMath>
                </a14:m>
                <a:endParaRPr lang="en-US" sz="3200" b="0" dirty="0"/>
              </a:p>
              <a:p>
                <a:r>
                  <a:rPr lang="en-US" sz="3200" dirty="0"/>
                  <a:t>Now,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𝑁</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13</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=6.5</m:t>
                    </m:r>
                  </m:oMath>
                </a14:m>
                <a:endParaRPr lang="en-US" sz="3200" dirty="0"/>
              </a:p>
              <a:p>
                <a:r>
                  <a:rPr lang="en-US" sz="3200" dirty="0"/>
                  <a:t>So, the median class is (9-13)</a:t>
                </a:r>
              </a:p>
              <a:p>
                <a:r>
                  <a:rPr lang="en-US" sz="3200" dirty="0"/>
                  <a:t>We know that,</a:t>
                </a: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𝑀𝑒</m:t>
                      </m:r>
                      <m:r>
                        <a:rPr lang="en-US" sz="3200" b="0" i="1" smtClean="0">
                          <a:latin typeface="Cambria Math" panose="02040503050406030204" pitchFamily="18" charset="0"/>
                        </a:rPr>
                        <m:t>=9+</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6.5−4</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×4=12.33</m:t>
                      </m:r>
                    </m:oMath>
                  </m:oMathPara>
                </a14:m>
                <a:endParaRPr lang="en-US" sz="3200" dirty="0"/>
              </a:p>
            </p:txBody>
          </p:sp>
        </mc:Choice>
        <mc:Fallback xmlns="">
          <p:sp>
            <p:nvSpPr>
              <p:cNvPr id="5" name="TextBox 4">
                <a:extLst>
                  <a:ext uri="{FF2B5EF4-FFF2-40B4-BE49-F238E27FC236}">
                    <a16:creationId xmlns:a16="http://schemas.microsoft.com/office/drawing/2014/main" id="{D6E210F4-232C-F67F-AAB4-2C8C04E775D5}"/>
                  </a:ext>
                </a:extLst>
              </p:cNvPr>
              <p:cNvSpPr txBox="1">
                <a:spLocks noRot="1" noChangeAspect="1" noMove="1" noResize="1" noEditPoints="1" noAdjustHandles="1" noChangeArrowheads="1" noChangeShapeType="1" noTextEdit="1"/>
              </p:cNvSpPr>
              <p:nvPr/>
            </p:nvSpPr>
            <p:spPr>
              <a:xfrm>
                <a:off x="6698245" y="2017902"/>
                <a:ext cx="5795734" cy="5050485"/>
              </a:xfrm>
              <a:prstGeom prst="rect">
                <a:avLst/>
              </a:prstGeom>
              <a:blipFill>
                <a:blip r:embed="rId3"/>
                <a:stretch>
                  <a:fillRect l="-2292" t="-1075"/>
                </a:stretch>
              </a:blipFill>
              <a:ln>
                <a:solidFill>
                  <a:schemeClr val="tx1"/>
                </a:solidFill>
                <a:extLst>
                  <a:ext uri="{C807C97D-BFC1-408E-A445-0C87EB9F89A2}">
                    <ask:lineSketchStyleProps xmlns:ask="http://schemas.microsoft.com/office/drawing/2018/sketchyshapes" sd="782294884">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458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Most frequent value</a:t>
            </a:r>
          </a:p>
          <a:p>
            <a:r>
              <a:rPr lang="en-US" sz="4000" dirty="0"/>
              <a:t> Occurs more than one times.</a:t>
            </a:r>
          </a:p>
          <a:p>
            <a:endParaRPr lang="en-US" sz="4000" dirty="0"/>
          </a:p>
          <a:p>
            <a:r>
              <a:rPr lang="en-US" sz="4000" dirty="0"/>
              <a:t> For example: 1, 2, 2, 5, 5, 3, 6, 6, 6, 4</a:t>
            </a:r>
          </a:p>
          <a:p>
            <a:endParaRPr lang="en-US" sz="4000" dirty="0"/>
          </a:p>
          <a:p>
            <a:r>
              <a:rPr lang="en-US" sz="4000" dirty="0"/>
              <a:t> Here the most frequent value is 6.</a:t>
            </a:r>
          </a:p>
          <a:p>
            <a:r>
              <a:rPr lang="en-US" sz="4000" dirty="0"/>
              <a:t> Thus the mode value is 6, and this is a unimodal data.</a:t>
            </a:r>
          </a:p>
        </p:txBody>
      </p:sp>
      <p:sp>
        <p:nvSpPr>
          <p:cNvPr id="4" name="TextBox 3">
            <a:extLst>
              <a:ext uri="{FF2B5EF4-FFF2-40B4-BE49-F238E27FC236}">
                <a16:creationId xmlns:a16="http://schemas.microsoft.com/office/drawing/2014/main" id="{89A284CF-C3D1-17C2-0346-75189362D1D2}"/>
              </a:ext>
            </a:extLst>
          </p:cNvPr>
          <p:cNvSpPr txBox="1"/>
          <p:nvPr/>
        </p:nvSpPr>
        <p:spPr>
          <a:xfrm>
            <a:off x="8131277" y="522515"/>
            <a:ext cx="5920625" cy="2154436"/>
          </a:xfrm>
          <a:custGeom>
            <a:avLst/>
            <a:gdLst>
              <a:gd name="connsiteX0" fmla="*/ 0 w 5920625"/>
              <a:gd name="connsiteY0" fmla="*/ 0 h 2154436"/>
              <a:gd name="connsiteX1" fmla="*/ 598641 w 5920625"/>
              <a:gd name="connsiteY1" fmla="*/ 0 h 2154436"/>
              <a:gd name="connsiteX2" fmla="*/ 1197282 w 5920625"/>
              <a:gd name="connsiteY2" fmla="*/ 0 h 2154436"/>
              <a:gd name="connsiteX3" fmla="*/ 1855129 w 5920625"/>
              <a:gd name="connsiteY3" fmla="*/ 0 h 2154436"/>
              <a:gd name="connsiteX4" fmla="*/ 2335358 w 5920625"/>
              <a:gd name="connsiteY4" fmla="*/ 0 h 2154436"/>
              <a:gd name="connsiteX5" fmla="*/ 2815586 w 5920625"/>
              <a:gd name="connsiteY5" fmla="*/ 0 h 2154436"/>
              <a:gd name="connsiteX6" fmla="*/ 3473433 w 5920625"/>
              <a:gd name="connsiteY6" fmla="*/ 0 h 2154436"/>
              <a:gd name="connsiteX7" fmla="*/ 4190487 w 5920625"/>
              <a:gd name="connsiteY7" fmla="*/ 0 h 2154436"/>
              <a:gd name="connsiteX8" fmla="*/ 4670715 w 5920625"/>
              <a:gd name="connsiteY8" fmla="*/ 0 h 2154436"/>
              <a:gd name="connsiteX9" fmla="*/ 5269356 w 5920625"/>
              <a:gd name="connsiteY9" fmla="*/ 0 h 2154436"/>
              <a:gd name="connsiteX10" fmla="*/ 5920625 w 5920625"/>
              <a:gd name="connsiteY10" fmla="*/ 0 h 2154436"/>
              <a:gd name="connsiteX11" fmla="*/ 5920625 w 5920625"/>
              <a:gd name="connsiteY11" fmla="*/ 473976 h 2154436"/>
              <a:gd name="connsiteX12" fmla="*/ 5920625 w 5920625"/>
              <a:gd name="connsiteY12" fmla="*/ 1012585 h 2154436"/>
              <a:gd name="connsiteX13" fmla="*/ 5920625 w 5920625"/>
              <a:gd name="connsiteY13" fmla="*/ 1486561 h 2154436"/>
              <a:gd name="connsiteX14" fmla="*/ 5920625 w 5920625"/>
              <a:gd name="connsiteY14" fmla="*/ 2154436 h 2154436"/>
              <a:gd name="connsiteX15" fmla="*/ 5203572 w 5920625"/>
              <a:gd name="connsiteY15" fmla="*/ 2154436 h 2154436"/>
              <a:gd name="connsiteX16" fmla="*/ 4604931 w 5920625"/>
              <a:gd name="connsiteY16" fmla="*/ 2154436 h 2154436"/>
              <a:gd name="connsiteX17" fmla="*/ 3947083 w 5920625"/>
              <a:gd name="connsiteY17" fmla="*/ 2154436 h 2154436"/>
              <a:gd name="connsiteX18" fmla="*/ 3289236 w 5920625"/>
              <a:gd name="connsiteY18" fmla="*/ 2154436 h 2154436"/>
              <a:gd name="connsiteX19" fmla="*/ 2690595 w 5920625"/>
              <a:gd name="connsiteY19" fmla="*/ 2154436 h 2154436"/>
              <a:gd name="connsiteX20" fmla="*/ 2210367 w 5920625"/>
              <a:gd name="connsiteY20" fmla="*/ 2154436 h 2154436"/>
              <a:gd name="connsiteX21" fmla="*/ 1670932 w 5920625"/>
              <a:gd name="connsiteY21" fmla="*/ 2154436 h 2154436"/>
              <a:gd name="connsiteX22" fmla="*/ 1131497 w 5920625"/>
              <a:gd name="connsiteY22" fmla="*/ 2154436 h 2154436"/>
              <a:gd name="connsiteX23" fmla="*/ 0 w 5920625"/>
              <a:gd name="connsiteY23" fmla="*/ 2154436 h 2154436"/>
              <a:gd name="connsiteX24" fmla="*/ 0 w 5920625"/>
              <a:gd name="connsiteY24" fmla="*/ 1658916 h 2154436"/>
              <a:gd name="connsiteX25" fmla="*/ 0 w 5920625"/>
              <a:gd name="connsiteY25" fmla="*/ 1077218 h 2154436"/>
              <a:gd name="connsiteX26" fmla="*/ 0 w 5920625"/>
              <a:gd name="connsiteY26" fmla="*/ 560153 h 2154436"/>
              <a:gd name="connsiteX27" fmla="*/ 0 w 5920625"/>
              <a:gd name="connsiteY27" fmla="*/ 0 h 215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20625" h="2154436" fill="none" extrusionOk="0">
                <a:moveTo>
                  <a:pt x="0" y="0"/>
                </a:moveTo>
                <a:cubicBezTo>
                  <a:pt x="292154" y="-6629"/>
                  <a:pt x="312273" y="-304"/>
                  <a:pt x="598641" y="0"/>
                </a:cubicBezTo>
                <a:cubicBezTo>
                  <a:pt x="885009" y="304"/>
                  <a:pt x="998103" y="-26976"/>
                  <a:pt x="1197282" y="0"/>
                </a:cubicBezTo>
                <a:cubicBezTo>
                  <a:pt x="1396461" y="26976"/>
                  <a:pt x="1644961" y="-22340"/>
                  <a:pt x="1855129" y="0"/>
                </a:cubicBezTo>
                <a:cubicBezTo>
                  <a:pt x="2065297" y="22340"/>
                  <a:pt x="2233078" y="4153"/>
                  <a:pt x="2335358" y="0"/>
                </a:cubicBezTo>
                <a:cubicBezTo>
                  <a:pt x="2437638" y="-4153"/>
                  <a:pt x="2635189" y="18121"/>
                  <a:pt x="2815586" y="0"/>
                </a:cubicBezTo>
                <a:cubicBezTo>
                  <a:pt x="2995983" y="-18121"/>
                  <a:pt x="3201632" y="9734"/>
                  <a:pt x="3473433" y="0"/>
                </a:cubicBezTo>
                <a:cubicBezTo>
                  <a:pt x="3745234" y="-9734"/>
                  <a:pt x="3917902" y="4969"/>
                  <a:pt x="4190487" y="0"/>
                </a:cubicBezTo>
                <a:cubicBezTo>
                  <a:pt x="4463072" y="-4969"/>
                  <a:pt x="4440899" y="-11657"/>
                  <a:pt x="4670715" y="0"/>
                </a:cubicBezTo>
                <a:cubicBezTo>
                  <a:pt x="4900531" y="11657"/>
                  <a:pt x="5094295" y="4059"/>
                  <a:pt x="5269356" y="0"/>
                </a:cubicBezTo>
                <a:cubicBezTo>
                  <a:pt x="5444417" y="-4059"/>
                  <a:pt x="5632106" y="-22855"/>
                  <a:pt x="5920625" y="0"/>
                </a:cubicBezTo>
                <a:cubicBezTo>
                  <a:pt x="5905950" y="130093"/>
                  <a:pt x="5937580" y="257931"/>
                  <a:pt x="5920625" y="473976"/>
                </a:cubicBezTo>
                <a:cubicBezTo>
                  <a:pt x="5903670" y="690021"/>
                  <a:pt x="5935955" y="777321"/>
                  <a:pt x="5920625" y="1012585"/>
                </a:cubicBezTo>
                <a:cubicBezTo>
                  <a:pt x="5905295" y="1247849"/>
                  <a:pt x="5933508" y="1345129"/>
                  <a:pt x="5920625" y="1486561"/>
                </a:cubicBezTo>
                <a:cubicBezTo>
                  <a:pt x="5907742" y="1627993"/>
                  <a:pt x="5951524" y="1973423"/>
                  <a:pt x="5920625" y="2154436"/>
                </a:cubicBezTo>
                <a:cubicBezTo>
                  <a:pt x="5704544" y="2126671"/>
                  <a:pt x="5507198" y="2151515"/>
                  <a:pt x="5203572" y="2154436"/>
                </a:cubicBezTo>
                <a:cubicBezTo>
                  <a:pt x="4899946" y="2157357"/>
                  <a:pt x="4813375" y="2165436"/>
                  <a:pt x="4604931" y="2154436"/>
                </a:cubicBezTo>
                <a:cubicBezTo>
                  <a:pt x="4396487" y="2143436"/>
                  <a:pt x="4116326" y="2157831"/>
                  <a:pt x="3947083" y="2154436"/>
                </a:cubicBezTo>
                <a:cubicBezTo>
                  <a:pt x="3777840" y="2151041"/>
                  <a:pt x="3488149" y="2137027"/>
                  <a:pt x="3289236" y="2154436"/>
                </a:cubicBezTo>
                <a:cubicBezTo>
                  <a:pt x="3090323" y="2171845"/>
                  <a:pt x="2922215" y="2184208"/>
                  <a:pt x="2690595" y="2154436"/>
                </a:cubicBezTo>
                <a:cubicBezTo>
                  <a:pt x="2458975" y="2124664"/>
                  <a:pt x="2391297" y="2149492"/>
                  <a:pt x="2210367" y="2154436"/>
                </a:cubicBezTo>
                <a:cubicBezTo>
                  <a:pt x="2029437" y="2159380"/>
                  <a:pt x="1801763" y="2172190"/>
                  <a:pt x="1670932" y="2154436"/>
                </a:cubicBezTo>
                <a:cubicBezTo>
                  <a:pt x="1540101" y="2136682"/>
                  <a:pt x="1309732" y="2146077"/>
                  <a:pt x="1131497" y="2154436"/>
                </a:cubicBezTo>
                <a:cubicBezTo>
                  <a:pt x="953262" y="2162795"/>
                  <a:pt x="345773" y="2205974"/>
                  <a:pt x="0" y="2154436"/>
                </a:cubicBezTo>
                <a:cubicBezTo>
                  <a:pt x="7249" y="1947198"/>
                  <a:pt x="-24669" y="1899194"/>
                  <a:pt x="0" y="1658916"/>
                </a:cubicBezTo>
                <a:cubicBezTo>
                  <a:pt x="24669" y="1418638"/>
                  <a:pt x="-15075" y="1220458"/>
                  <a:pt x="0" y="1077218"/>
                </a:cubicBezTo>
                <a:cubicBezTo>
                  <a:pt x="15075" y="933978"/>
                  <a:pt x="-8792" y="729841"/>
                  <a:pt x="0" y="560153"/>
                </a:cubicBezTo>
                <a:cubicBezTo>
                  <a:pt x="8792" y="390465"/>
                  <a:pt x="1265" y="244525"/>
                  <a:pt x="0" y="0"/>
                </a:cubicBezTo>
                <a:close/>
              </a:path>
              <a:path w="5920625" h="2154436" stroke="0" extrusionOk="0">
                <a:moveTo>
                  <a:pt x="0" y="0"/>
                </a:moveTo>
                <a:cubicBezTo>
                  <a:pt x="268696" y="1027"/>
                  <a:pt x="337187" y="26746"/>
                  <a:pt x="657847" y="0"/>
                </a:cubicBezTo>
                <a:cubicBezTo>
                  <a:pt x="978507" y="-26746"/>
                  <a:pt x="1255609" y="-18817"/>
                  <a:pt x="1434107" y="0"/>
                </a:cubicBezTo>
                <a:cubicBezTo>
                  <a:pt x="1612605" y="18817"/>
                  <a:pt x="1683717" y="2897"/>
                  <a:pt x="1914335" y="0"/>
                </a:cubicBezTo>
                <a:cubicBezTo>
                  <a:pt x="2144953" y="-2897"/>
                  <a:pt x="2214636" y="22302"/>
                  <a:pt x="2453770" y="0"/>
                </a:cubicBezTo>
                <a:cubicBezTo>
                  <a:pt x="2692904" y="-22302"/>
                  <a:pt x="2704721" y="1600"/>
                  <a:pt x="2933999" y="0"/>
                </a:cubicBezTo>
                <a:cubicBezTo>
                  <a:pt x="3163277" y="-1600"/>
                  <a:pt x="3421511" y="14691"/>
                  <a:pt x="3710258" y="0"/>
                </a:cubicBezTo>
                <a:cubicBezTo>
                  <a:pt x="3999005" y="-14691"/>
                  <a:pt x="4057255" y="-25769"/>
                  <a:pt x="4368106" y="0"/>
                </a:cubicBezTo>
                <a:cubicBezTo>
                  <a:pt x="4678957" y="25769"/>
                  <a:pt x="4733891" y="22569"/>
                  <a:pt x="4966747" y="0"/>
                </a:cubicBezTo>
                <a:cubicBezTo>
                  <a:pt x="5199603" y="-22569"/>
                  <a:pt x="5552066" y="3064"/>
                  <a:pt x="5920625" y="0"/>
                </a:cubicBezTo>
                <a:cubicBezTo>
                  <a:pt x="5936178" y="139323"/>
                  <a:pt x="5915622" y="331109"/>
                  <a:pt x="5920625" y="473976"/>
                </a:cubicBezTo>
                <a:cubicBezTo>
                  <a:pt x="5925628" y="616843"/>
                  <a:pt x="5903968" y="772337"/>
                  <a:pt x="5920625" y="1012585"/>
                </a:cubicBezTo>
                <a:cubicBezTo>
                  <a:pt x="5937282" y="1252833"/>
                  <a:pt x="5914839" y="1349064"/>
                  <a:pt x="5920625" y="1572738"/>
                </a:cubicBezTo>
                <a:cubicBezTo>
                  <a:pt x="5926411" y="1796412"/>
                  <a:pt x="5932109" y="1983007"/>
                  <a:pt x="5920625" y="2154436"/>
                </a:cubicBezTo>
                <a:cubicBezTo>
                  <a:pt x="5758998" y="2135860"/>
                  <a:pt x="5424542" y="2179844"/>
                  <a:pt x="5262778" y="2154436"/>
                </a:cubicBezTo>
                <a:cubicBezTo>
                  <a:pt x="5101014" y="2129028"/>
                  <a:pt x="4882344" y="2121813"/>
                  <a:pt x="4545724" y="2154436"/>
                </a:cubicBezTo>
                <a:cubicBezTo>
                  <a:pt x="4209104" y="2187059"/>
                  <a:pt x="4231326" y="2165127"/>
                  <a:pt x="4006290" y="2154436"/>
                </a:cubicBezTo>
                <a:cubicBezTo>
                  <a:pt x="3781254" y="2143745"/>
                  <a:pt x="3738348" y="2158754"/>
                  <a:pt x="3526061" y="2154436"/>
                </a:cubicBezTo>
                <a:cubicBezTo>
                  <a:pt x="3313774" y="2150118"/>
                  <a:pt x="3076760" y="2142110"/>
                  <a:pt x="2809008" y="2154436"/>
                </a:cubicBezTo>
                <a:cubicBezTo>
                  <a:pt x="2541256" y="2166762"/>
                  <a:pt x="2392525" y="2144712"/>
                  <a:pt x="2269573" y="2154436"/>
                </a:cubicBezTo>
                <a:cubicBezTo>
                  <a:pt x="2146621" y="2164160"/>
                  <a:pt x="1863048" y="2133869"/>
                  <a:pt x="1611726" y="2154436"/>
                </a:cubicBezTo>
                <a:cubicBezTo>
                  <a:pt x="1360404" y="2175003"/>
                  <a:pt x="1333328" y="2157853"/>
                  <a:pt x="1072291" y="2154436"/>
                </a:cubicBezTo>
                <a:cubicBezTo>
                  <a:pt x="811254" y="2151019"/>
                  <a:pt x="433309" y="2115046"/>
                  <a:pt x="0" y="2154436"/>
                </a:cubicBezTo>
                <a:cubicBezTo>
                  <a:pt x="-19549" y="1932712"/>
                  <a:pt x="19995" y="1775943"/>
                  <a:pt x="0" y="1572738"/>
                </a:cubicBezTo>
                <a:cubicBezTo>
                  <a:pt x="-19995" y="1369533"/>
                  <a:pt x="-8506" y="1215456"/>
                  <a:pt x="0" y="991041"/>
                </a:cubicBezTo>
                <a:cubicBezTo>
                  <a:pt x="8506" y="766626"/>
                  <a:pt x="-14496" y="657119"/>
                  <a:pt x="0" y="495520"/>
                </a:cubicBezTo>
                <a:cubicBezTo>
                  <a:pt x="14496" y="333921"/>
                  <a:pt x="7144" y="22229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marL="457200" indent="-457200">
              <a:buFont typeface="Arial" panose="020B0604020202020204" pitchFamily="34" charset="0"/>
              <a:buChar char="•"/>
            </a:pPr>
            <a:r>
              <a:rPr lang="en-US" sz="3200" dirty="0"/>
              <a:t>One mode = Unimodal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Two mode = Bi-modal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More than two = Multimodal</a:t>
            </a:r>
          </a:p>
        </p:txBody>
      </p:sp>
    </p:spTree>
    <p:extLst>
      <p:ext uri="{BB962C8B-B14F-4D97-AF65-F5344CB8AC3E}">
        <p14:creationId xmlns:p14="http://schemas.microsoft.com/office/powerpoint/2010/main" val="39045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Example: 1, 2, 3, 4, 5, 6, 7, 8, 9, 10</a:t>
            </a:r>
          </a:p>
          <a:p>
            <a:endParaRPr lang="en-US" sz="4000" dirty="0"/>
          </a:p>
          <a:p>
            <a:r>
              <a:rPr lang="en-US" sz="4000" dirty="0"/>
              <a:t> There is no value which occur more than one time. Thus, there is no “Mode” in this data set.</a:t>
            </a:r>
          </a:p>
        </p:txBody>
      </p:sp>
    </p:spTree>
    <p:extLst>
      <p:ext uri="{BB962C8B-B14F-4D97-AF65-F5344CB8AC3E}">
        <p14:creationId xmlns:p14="http://schemas.microsoft.com/office/powerpoint/2010/main" val="70989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098058"/>
              </a:xfrm>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𝑀𝑜</m:t>
                      </m:r>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0980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461798" cy="523220"/>
              </a:xfrm>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𝑜</m:t>
                        </m:r>
                      </m:sub>
                    </m:sSub>
                    <m:r>
                      <a:rPr lang="en-US" sz="2800" i="1">
                        <a:latin typeface="Cambria Math" panose="02040503050406030204" pitchFamily="18" charset="0"/>
                      </a:rPr>
                      <m:t>=</m:t>
                    </m:r>
                  </m:oMath>
                </a14:m>
                <a:r>
                  <a:rPr lang="en-US" sz="2800" i="0" dirty="0">
                    <a:latin typeface="+mj-lt"/>
                  </a:rPr>
                  <a:t> Lower limit of modal class</a:t>
                </a:r>
                <a:endParaRPr lang="en-US" sz="28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461798" cy="523220"/>
              </a:xfrm>
              <a:prstGeom prst="rect">
                <a:avLst/>
              </a:prstGeom>
              <a:blipFill>
                <a:blip r:embed="rId3"/>
                <a:stretch>
                  <a:fillRect t="-6383" b="-25532"/>
                </a:stretch>
              </a:blipFill>
              <a:ln>
                <a:solidFill>
                  <a:schemeClr val="tx1"/>
                </a:solidFill>
                <a:extLst>
                  <a:ext uri="{C807C97D-BFC1-408E-A445-0C87EB9F89A2}">
                    <ask:lineSketchStyleProps xmlns:ask="http://schemas.microsoft.com/office/drawing/2018/sketchyshapes" sd="782294884">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1</m:t>
                        </m:r>
                      </m:sub>
                    </m:sSub>
                    <m:r>
                      <a:rPr lang="en-US" sz="2800" i="1">
                        <a:latin typeface="Cambria Math" panose="02040503050406030204" pitchFamily="18" charset="0"/>
                      </a:rPr>
                      <m:t>=</m:t>
                    </m:r>
                  </m:oMath>
                </a14:m>
                <a:r>
                  <a:rPr lang="en-US" sz="2800" i="0" dirty="0">
                    <a:latin typeface="+mj-lt"/>
                  </a:rPr>
                  <a:t> Difference between frequency of the modal class and pre-modal class.</a:t>
                </a:r>
                <a:endParaRPr lang="en-US" sz="28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461799" cy="954107"/>
              </a:xfrm>
              <a:prstGeom prst="rect">
                <a:avLst/>
              </a:prstGeom>
              <a:blipFill>
                <a:blip r:embed="rId4"/>
                <a:stretch>
                  <a:fillRect l="-1786" t="-3614" b="-13253"/>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5" y="4203954"/>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2</m:t>
                        </m:r>
                      </m:sub>
                    </m:sSub>
                    <m:r>
                      <a:rPr lang="en-US" sz="2800" i="1">
                        <a:latin typeface="Cambria Math" panose="02040503050406030204" pitchFamily="18" charset="0"/>
                      </a:rPr>
                      <m:t>=</m:t>
                    </m:r>
                  </m:oMath>
                </a14:m>
                <a:r>
                  <a:rPr lang="en-US" sz="2800" i="0" dirty="0">
                    <a:latin typeface="+mj-lt"/>
                  </a:rPr>
                  <a:t> Difference between frequency of the modal class and post-modal class.</a:t>
                </a:r>
                <a:endParaRPr lang="en-US" sz="28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5" y="4203954"/>
                <a:ext cx="6461799" cy="954107"/>
              </a:xfrm>
              <a:prstGeom prst="rect">
                <a:avLst/>
              </a:prstGeom>
              <a:blipFill>
                <a:blip r:embed="rId5"/>
                <a:stretch>
                  <a:fillRect l="-1786" t="-4242" b="-13939"/>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5" y="553011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5" y="5530116"/>
                <a:ext cx="3905212"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3613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34091">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𝒇</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5090786"/>
                      </a:ext>
                    </a:extLst>
                  </a:tr>
                  <a:tr h="534091">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34091">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34091">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34091">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34091">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Choice>
        <mc:Fallback xmlns="">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extLst>
                  <p:ext uri="{D42A27DB-BD31-4B8C-83A1-F6EECF244321}">
                    <p14:modId xmlns:p14="http://schemas.microsoft.com/office/powerpoint/2010/main" val="407824511"/>
                  </p:ext>
                </p:extLst>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79120">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46" t="-12632" r="-692" b="-535789"/>
                          </a:stretch>
                        </a:blipFill>
                      </a:tcPr>
                    </a:tc>
                    <a:extLst>
                      <a:ext uri="{0D108BD9-81ED-4DB2-BD59-A6C34878D82A}">
                        <a16:rowId xmlns:a16="http://schemas.microsoft.com/office/drawing/2014/main" val="1035090786"/>
                      </a:ext>
                    </a:extLst>
                  </a:tr>
                  <a:tr h="579120">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79120">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79120">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79120">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79120">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F5EF61-0746-E4A9-C861-2D2A22C33BFC}"/>
                  </a:ext>
                </a:extLst>
              </p:cNvPr>
              <p:cNvSpPr txBox="1"/>
              <p:nvPr/>
            </p:nvSpPr>
            <p:spPr>
              <a:xfrm>
                <a:off x="5702208" y="2004631"/>
                <a:ext cx="8150641" cy="3081421"/>
              </a:xfrm>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the class with highest frequency is (30-40). Thus, this class is our modal class.</a:t>
                </a:r>
              </a:p>
              <a:p>
                <a:endParaRPr lang="en-US" sz="3200" dirty="0"/>
              </a:p>
              <a:p>
                <a:r>
                  <a:rPr lang="en-US" sz="3200" dirty="0"/>
                  <a:t>Now, </a:t>
                </a:r>
                <a14:m>
                  <m:oMath xmlns:m="http://schemas.openxmlformats.org/officeDocument/2006/math">
                    <m:r>
                      <a:rPr lang="en-US" sz="3200" i="1">
                        <a:latin typeface="Cambria Math" panose="02040503050406030204" pitchFamily="18" charset="0"/>
                      </a:rPr>
                      <m:t>𝑀𝑜</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a14:m>
                <a:endParaRPr lang="en-US" sz="3200" dirty="0"/>
              </a:p>
              <a:p>
                <a:r>
                  <a:rPr lang="en-US" sz="3200" dirty="0"/>
                  <a:t>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𝑀𝑜</m:t>
                    </m:r>
                    <m:r>
                      <a:rPr lang="en-US" sz="3200" b="0" i="1" smtClean="0">
                        <a:latin typeface="Cambria Math" panose="02040503050406030204" pitchFamily="18" charset="0"/>
                      </a:rPr>
                      <m:t>=30+</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4+5</m:t>
                        </m:r>
                      </m:den>
                    </m:f>
                    <m:r>
                      <a:rPr lang="en-US" sz="3200" b="0" i="1" smtClean="0">
                        <a:latin typeface="Cambria Math" panose="02040503050406030204" pitchFamily="18" charset="0"/>
                      </a:rPr>
                      <m:t>×10=34.44</m:t>
                    </m:r>
                  </m:oMath>
                </a14:m>
                <a:endParaRPr lang="en-US" sz="3200" dirty="0"/>
              </a:p>
            </p:txBody>
          </p:sp>
        </mc:Choice>
        <mc:Fallback xmlns="">
          <p:sp>
            <p:nvSpPr>
              <p:cNvPr id="8" name="TextBox 7">
                <a:extLst>
                  <a:ext uri="{FF2B5EF4-FFF2-40B4-BE49-F238E27FC236}">
                    <a16:creationId xmlns:a16="http://schemas.microsoft.com/office/drawing/2014/main" id="{00F5EF61-0746-E4A9-C861-2D2A22C33BFC}"/>
                  </a:ext>
                </a:extLst>
              </p:cNvPr>
              <p:cNvSpPr txBox="1">
                <a:spLocks noRot="1" noChangeAspect="1" noMove="1" noResize="1" noEditPoints="1" noAdjustHandles="1" noChangeArrowheads="1" noChangeShapeType="1" noTextEdit="1"/>
              </p:cNvSpPr>
              <p:nvPr/>
            </p:nvSpPr>
            <p:spPr>
              <a:xfrm>
                <a:off x="5702208" y="2004631"/>
                <a:ext cx="8150641" cy="3081421"/>
              </a:xfrm>
              <a:prstGeom prst="rect">
                <a:avLst/>
              </a:prstGeom>
              <a:blipFill>
                <a:blip r:embed="rId3"/>
                <a:stretch>
                  <a:fillRect l="-1486" t="-1559" r="-74"/>
                </a:stretch>
              </a:blipFill>
              <a:ln>
                <a:solidFill>
                  <a:schemeClr val="tx1"/>
                </a:solidFill>
                <a:extLst>
                  <a:ext uri="{C807C97D-BFC1-408E-A445-0C87EB9F89A2}">
                    <ask:lineSketchStyleProps xmlns:ask="http://schemas.microsoft.com/office/drawing/2018/sketchyshapes" sd="782294884">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013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Tree>
    <p:extLst>
      <p:ext uri="{BB962C8B-B14F-4D97-AF65-F5344CB8AC3E}">
        <p14:creationId xmlns:p14="http://schemas.microsoft.com/office/powerpoint/2010/main" val="2219403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Does all data have a Mean, median, and mode?</a:t>
            </a:r>
          </a:p>
          <a:p>
            <a:endParaRPr lang="en-US" sz="3200" dirty="0"/>
          </a:p>
          <a:p>
            <a:r>
              <a:rPr lang="en-US" sz="3200" dirty="0"/>
              <a:t> Every set of </a:t>
            </a:r>
            <a:r>
              <a:rPr lang="en-US" sz="3200" dirty="0">
                <a:highlight>
                  <a:srgbClr val="FFFF00"/>
                </a:highlight>
              </a:rPr>
              <a:t>continuous data</a:t>
            </a:r>
            <a:r>
              <a:rPr lang="en-US" sz="3200" dirty="0"/>
              <a:t> possesses a median, mode, and mean.</a:t>
            </a:r>
          </a:p>
          <a:p>
            <a:endParaRPr lang="en-US" sz="3200" dirty="0"/>
          </a:p>
          <a:p>
            <a:r>
              <a:rPr lang="en-US" sz="3200" dirty="0"/>
              <a:t> When considering </a:t>
            </a:r>
            <a:r>
              <a:rPr lang="en-US" sz="3200" dirty="0">
                <a:highlight>
                  <a:srgbClr val="FFFF00"/>
                </a:highlight>
              </a:rPr>
              <a:t>ordinal data</a:t>
            </a:r>
            <a:r>
              <a:rPr lang="en-US" sz="3200" dirty="0"/>
              <a:t>, it encompasses solely a median and mode.</a:t>
            </a:r>
          </a:p>
          <a:p>
            <a:endParaRPr lang="en-US" sz="3200" dirty="0"/>
          </a:p>
          <a:p>
            <a:r>
              <a:rPr lang="en-US" sz="3200" dirty="0"/>
              <a:t> </a:t>
            </a:r>
            <a:r>
              <a:rPr lang="en-US" sz="3200" dirty="0">
                <a:highlight>
                  <a:srgbClr val="FFFF00"/>
                </a:highlight>
              </a:rPr>
              <a:t>Nominal data </a:t>
            </a:r>
            <a:r>
              <a:rPr lang="en-US" sz="3200" dirty="0"/>
              <a:t>solely involves a mode</a:t>
            </a:r>
          </a:p>
        </p:txBody>
      </p:sp>
    </p:spTree>
    <p:extLst>
      <p:ext uri="{BB962C8B-B14F-4D97-AF65-F5344CB8AC3E}">
        <p14:creationId xmlns:p14="http://schemas.microsoft.com/office/powerpoint/2010/main" val="158821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BBA77-FAC0-65D4-C07E-4E9038E7F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40911-23C4-99E9-F2E9-D23AED2168A3}"/>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10AD175-5EDC-474F-5CBB-919362694F0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B0CBE97-89FC-7CC0-38C9-991BF798A8FD}"/>
                  </a:ext>
                </a:extLst>
              </p:cNvPr>
              <p:cNvGraphicFramePr>
                <a:graphicFrameLocks noGrp="1"/>
              </p:cNvGraphicFramePr>
              <p:nvPr>
                <p:extLst>
                  <p:ext uri="{D42A27DB-BD31-4B8C-83A1-F6EECF244321}">
                    <p14:modId xmlns:p14="http://schemas.microsoft.com/office/powerpoint/2010/main" val="1381589748"/>
                  </p:ext>
                </p:extLst>
              </p:nvPr>
            </p:nvGraphicFramePr>
            <p:xfrm>
              <a:off x="914024" y="2365947"/>
              <a:ext cx="12801600" cy="47548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79382364"/>
                        </a:ext>
                      </a:extLst>
                    </a:gridCol>
                    <a:gridCol w="3200400">
                      <a:extLst>
                        <a:ext uri="{9D8B030D-6E8A-4147-A177-3AD203B41FA5}">
                          <a16:colId xmlns:a16="http://schemas.microsoft.com/office/drawing/2014/main" val="747983610"/>
                        </a:ext>
                      </a:extLst>
                    </a:gridCol>
                    <a:gridCol w="3200400">
                      <a:extLst>
                        <a:ext uri="{9D8B030D-6E8A-4147-A177-3AD203B41FA5}">
                          <a16:colId xmlns:a16="http://schemas.microsoft.com/office/drawing/2014/main" val="1196465975"/>
                        </a:ext>
                      </a:extLst>
                    </a:gridCol>
                    <a:gridCol w="3200400">
                      <a:extLst>
                        <a:ext uri="{9D8B030D-6E8A-4147-A177-3AD203B41FA5}">
                          <a16:colId xmlns:a16="http://schemas.microsoft.com/office/drawing/2014/main" val="2578114820"/>
                        </a:ext>
                      </a:extLst>
                    </a:gridCol>
                  </a:tblGrid>
                  <a:tr h="548640">
                    <a:tc gridSpan="2">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517043547"/>
                      </a:ext>
                    </a:extLst>
                  </a:tr>
                  <a:tr h="548640">
                    <a:tc>
                      <a:txBody>
                        <a:bodyPr/>
                        <a:lstStyle/>
                        <a:p>
                          <a:pPr algn="ctr"/>
                          <a:r>
                            <a:rPr lang="en-US" sz="2400" b="1" i="1" dirty="0">
                              <a:solidFill>
                                <a:sysClr val="windowText" lastClr="000000"/>
                              </a:solidFill>
                            </a:rPr>
                            <a:t>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r h="1828800">
                    <a:tc gridSpan="2">
                      <a:txBody>
                        <a:bodyPr/>
                        <a:lstStyle/>
                        <a:p>
                          <a:pPr algn="just"/>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 Arithmetic mean for ungrouped data can be written 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just" defTabSz="1097280" rtl="0" eaLnBrk="1" fontAlgn="auto" latinLnBrk="0" hangingPunct="1">
                            <a:lnSpc>
                              <a:spcPct val="100000"/>
                            </a:lnSpc>
                            <a:spcBef>
                              <a:spcPts val="0"/>
                            </a:spcBef>
                            <a:spcAft>
                              <a:spcPts val="0"/>
                            </a:spcAft>
                            <a:buClrTx/>
                            <a:buSzTx/>
                            <a:buFontTx/>
                            <a:buNone/>
                            <a:tabLst/>
                            <a:defRPr/>
                          </a:pPr>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r>
                            <a:rPr lang="en-US" sz="2400" baseline="0" dirty="0">
                              <a:solidFill>
                                <a:sysClr val="windowText" lastClr="000000"/>
                              </a:solidFill>
                            </a:rPr>
                            <a:t> with frequencies </a:t>
                          </a:r>
                          <a14:m>
                            <m:oMath xmlns:m="http://schemas.openxmlformats.org/officeDocument/2006/math">
                              <m:sSub>
                                <m:sSubPr>
                                  <m:ctrlPr>
                                    <a:rPr lang="en-US" sz="2400" b="0" i="1" baseline="0" smtClean="0">
                                      <a:solidFill>
                                        <a:sysClr val="windowText" lastClr="000000"/>
                                      </a:solidFill>
                                      <a:latin typeface="Cambria Math" panose="02040503050406030204" pitchFamily="18" charset="0"/>
                                    </a:rPr>
                                  </m:ctrlPr>
                                </m:sSubPr>
                                <m:e>
                                  <m:r>
                                    <a:rPr lang="en-US" sz="2400" b="0" i="1" baseline="0" smtClean="0">
                                      <a:solidFill>
                                        <a:sysClr val="windowText" lastClr="000000"/>
                                      </a:solidFill>
                                      <a:latin typeface="Cambria Math" panose="02040503050406030204" pitchFamily="18" charset="0"/>
                                    </a:rPr>
                                    <m:t>𝑓</m:t>
                                  </m:r>
                                </m:e>
                                <m:sub>
                                  <m:r>
                                    <a:rPr lang="en-US" sz="2400" b="0" i="1" baseline="0" smtClean="0">
                                      <a:solidFill>
                                        <a:sysClr val="windowText" lastClr="000000"/>
                                      </a:solidFill>
                                      <a:latin typeface="Cambria Math" panose="02040503050406030204" pitchFamily="18" charset="0"/>
                                    </a:rPr>
                                    <m:t>1</m:t>
                                  </m:r>
                                </m:sub>
                              </m:sSub>
                              <m:r>
                                <a:rPr lang="en-US" sz="2400" b="0" i="1" baseline="0" smtClean="0">
                                  <a:solidFill>
                                    <a:sysClr val="windowText" lastClr="000000"/>
                                  </a:solidFill>
                                  <a:latin typeface="Cambria Math" panose="02040503050406030204" pitchFamily="18" charset="0"/>
                                </a:rPr>
                                <m:t>,</m:t>
                              </m:r>
                              <m:sSub>
                                <m:sSubPr>
                                  <m:ctrlPr>
                                    <a:rPr lang="en-US" sz="2400" b="0" i="1" baseline="0" smtClean="0">
                                      <a:solidFill>
                                        <a:sysClr val="windowText" lastClr="000000"/>
                                      </a:solidFill>
                                      <a:latin typeface="Cambria Math" panose="02040503050406030204" pitchFamily="18" charset="0"/>
                                    </a:rPr>
                                  </m:ctrlPr>
                                </m:sSubPr>
                                <m:e>
                                  <m:r>
                                    <a:rPr lang="en-US" sz="2400" b="0" i="1" baseline="0" smtClean="0">
                                      <a:solidFill>
                                        <a:sysClr val="windowText" lastClr="000000"/>
                                      </a:solidFill>
                                      <a:latin typeface="Cambria Math" panose="02040503050406030204" pitchFamily="18" charset="0"/>
                                    </a:rPr>
                                    <m:t>𝑓</m:t>
                                  </m:r>
                                </m:e>
                                <m:sub>
                                  <m:r>
                                    <a:rPr lang="en-US" sz="2400" b="0" i="1" baseline="0" smtClean="0">
                                      <a:solidFill>
                                        <a:sysClr val="windowText" lastClr="000000"/>
                                      </a:solidFill>
                                      <a:latin typeface="Cambria Math" panose="02040503050406030204" pitchFamily="18" charset="0"/>
                                    </a:rPr>
                                    <m:t>2</m:t>
                                  </m:r>
                                </m:sub>
                              </m:sSub>
                              <m:r>
                                <a:rPr lang="en-US" sz="2400" b="0" i="1" baseline="0" smtClean="0">
                                  <a:solidFill>
                                    <a:sysClr val="windowText" lastClr="000000"/>
                                  </a:solidFill>
                                  <a:latin typeface="Cambria Math" panose="02040503050406030204" pitchFamily="18" charset="0"/>
                                </a:rPr>
                                <m:t>,…,</m:t>
                              </m:r>
                              <m:sSub>
                                <m:sSubPr>
                                  <m:ctrlPr>
                                    <a:rPr lang="en-US" sz="2400" b="0" i="1" baseline="0" smtClean="0">
                                      <a:solidFill>
                                        <a:sysClr val="windowText" lastClr="000000"/>
                                      </a:solidFill>
                                      <a:latin typeface="Cambria Math" panose="02040503050406030204" pitchFamily="18" charset="0"/>
                                    </a:rPr>
                                  </m:ctrlPr>
                                </m:sSubPr>
                                <m:e>
                                  <m:r>
                                    <a:rPr lang="en-US" sz="2400" b="0" i="1" baseline="0" smtClean="0">
                                      <a:solidFill>
                                        <a:sysClr val="windowText" lastClr="000000"/>
                                      </a:solidFill>
                                      <a:latin typeface="Cambria Math" panose="02040503050406030204" pitchFamily="18" charset="0"/>
                                    </a:rPr>
                                    <m:t>𝑓</m:t>
                                  </m:r>
                                </m:e>
                                <m:sub>
                                  <m:r>
                                    <a:rPr lang="en-US" sz="2400" b="0" i="1" baseline="0"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Arithmetic mean for grouped data can be written as,</a:t>
                          </a:r>
                        </a:p>
                        <a:p>
                          <a:pPr marL="0" marR="0" lvl="0" indent="0" algn="l" defTabSz="1097280" rtl="0" eaLnBrk="1" fontAlgn="auto" latinLnBrk="0" hangingPunct="1">
                            <a:lnSpc>
                              <a:spcPct val="100000"/>
                            </a:lnSpc>
                            <a:spcBef>
                              <a:spcPts val="0"/>
                            </a:spcBef>
                            <a:spcAft>
                              <a:spcPts val="0"/>
                            </a:spcAft>
                            <a:buClrTx/>
                            <a:buSzTx/>
                            <a:buFontTx/>
                            <a:buNone/>
                            <a:tabLst/>
                            <a:defRPr/>
                          </a:pP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5070971"/>
                      </a:ext>
                    </a:extLst>
                  </a:tr>
                  <a:tr h="1828800">
                    <a:tc>
                      <a:txBody>
                        <a:bodyPr/>
                        <a:lstStyle/>
                        <a:p>
                          <a:endParaRPr lang="en-US" sz="2400" b="0" i="1" dirty="0">
                            <a:solidFill>
                              <a:sysClr val="windowText" lastClr="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𝜇</m:t>
                                </m:r>
                                <m:r>
                                  <a:rPr lang="en-US" sz="2400" b="0" i="1" smtClean="0">
                                    <a:solidFill>
                                      <a:sysClr val="windowText" lastClr="000000"/>
                                    </a:solidFill>
                                    <a:latin typeface="Cambria Math" panose="02040503050406030204" pitchFamily="18" charset="0"/>
                                  </a:rPr>
                                  <m:t>=</m:t>
                                </m:r>
                                <m:f>
                                  <m:fPr>
                                    <m:ctrlPr>
                                      <a:rPr lang="en-US" sz="2400" b="0" i="1" smtClean="0">
                                        <a:solidFill>
                                          <a:sysClr val="windowText" lastClr="000000"/>
                                        </a:solidFill>
                                        <a:latin typeface="Cambria Math" panose="02040503050406030204" pitchFamily="18" charset="0"/>
                                      </a:rPr>
                                    </m:ctrlPr>
                                  </m:fPr>
                                  <m:num>
                                    <m:nary>
                                      <m:naryPr>
                                        <m:chr m:val="∑"/>
                                        <m:subHide m:val="on"/>
                                        <m:supHide m:val="on"/>
                                        <m:ctrlPr>
                                          <a:rPr lang="en-US" sz="2400" b="0" i="1" smtClean="0">
                                            <a:solidFill>
                                              <a:sysClr val="windowText" lastClr="000000"/>
                                            </a:solidFill>
                                            <a:latin typeface="Cambria Math" panose="02040503050406030204" pitchFamily="18" charset="0"/>
                                          </a:rPr>
                                        </m:ctrlPr>
                                      </m:naryPr>
                                      <m:sub/>
                                      <m:sup/>
                                      <m:e>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e>
                                    </m:nary>
                                  </m:num>
                                  <m:den>
                                    <m:r>
                                      <a:rPr lang="en-US" sz="2400" b="0" i="1" smtClean="0">
                                        <a:solidFill>
                                          <a:sysClr val="windowText" lastClr="000000"/>
                                        </a:solidFill>
                                        <a:latin typeface="Cambria Math" panose="02040503050406030204" pitchFamily="18" charset="0"/>
                                      </a:rPr>
                                      <m:t>∑</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den>
                                </m:f>
                              </m:oMath>
                            </m:oMathPara>
                          </a14:m>
                          <a:endParaRPr lang="en-US" sz="2400" dirty="0">
                            <a:solidFill>
                              <a:sysClr val="windowText" lastClr="000000"/>
                            </a:solidFill>
                          </a:endParaRP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b="0" i="1" dirty="0">
                            <a:solidFill>
                              <a:sysClr val="windowText" lastClr="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ysClr val="windowText" lastClr="000000"/>
                                        </a:solidFill>
                                        <a:latin typeface="Cambria Math" panose="02040503050406030204" pitchFamily="18" charset="0"/>
                                      </a:rPr>
                                    </m:ctrlPr>
                                  </m:accPr>
                                  <m:e>
                                    <m:r>
                                      <a:rPr lang="en-US" sz="2400" b="0" i="1" smtClean="0">
                                        <a:solidFill>
                                          <a:sysClr val="windowText" lastClr="000000"/>
                                        </a:solidFill>
                                        <a:latin typeface="Cambria Math" panose="02040503050406030204" pitchFamily="18" charset="0"/>
                                      </a:rPr>
                                      <m:t>𝑥</m:t>
                                    </m:r>
                                  </m:e>
                                </m:acc>
                                <m:r>
                                  <a:rPr lang="en-US" sz="2400" b="0" i="1" smtClean="0">
                                    <a:solidFill>
                                      <a:sysClr val="windowText" lastClr="000000"/>
                                    </a:solidFill>
                                    <a:latin typeface="Cambria Math" panose="02040503050406030204" pitchFamily="18" charset="0"/>
                                  </a:rPr>
                                  <m:t>=</m:t>
                                </m:r>
                                <m:f>
                                  <m:fPr>
                                    <m:ctrlPr>
                                      <a:rPr lang="en-US" sz="2400" b="0" i="1" smtClean="0">
                                        <a:solidFill>
                                          <a:sysClr val="windowText" lastClr="000000"/>
                                        </a:solidFill>
                                        <a:latin typeface="Cambria Math" panose="02040503050406030204" pitchFamily="18" charset="0"/>
                                      </a:rPr>
                                    </m:ctrlPr>
                                  </m:fPr>
                                  <m:num>
                                    <m:nary>
                                      <m:naryPr>
                                        <m:chr m:val="∑"/>
                                        <m:subHide m:val="on"/>
                                        <m:supHide m:val="on"/>
                                        <m:ctrlPr>
                                          <a:rPr lang="en-US" sz="2400" b="0" i="1" smtClean="0">
                                            <a:solidFill>
                                              <a:sysClr val="windowText" lastClr="000000"/>
                                            </a:solidFill>
                                            <a:latin typeface="Cambria Math" panose="02040503050406030204" pitchFamily="18" charset="0"/>
                                          </a:rPr>
                                        </m:ctrlPr>
                                      </m:naryPr>
                                      <m:sub/>
                                      <m:sup/>
                                      <m:e>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e>
                                    </m:nary>
                                  </m:num>
                                  <m:den>
                                    <m:r>
                                      <a:rPr lang="en-US" sz="2400" b="0" i="1"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b="0" i="1" dirty="0">
                            <a:solidFill>
                              <a:sysClr val="windowText" lastClr="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𝜇</m:t>
                                </m:r>
                                <m:r>
                                  <a:rPr lang="en-US" sz="2400" b="0" i="1" smtClean="0">
                                    <a:solidFill>
                                      <a:sysClr val="windowText" lastClr="000000"/>
                                    </a:solidFill>
                                    <a:latin typeface="Cambria Math" panose="02040503050406030204" pitchFamily="18" charset="0"/>
                                  </a:rPr>
                                  <m:t>=</m:t>
                                </m:r>
                                <m:f>
                                  <m:fPr>
                                    <m:ctrlPr>
                                      <a:rPr lang="en-US" sz="2400" b="0" i="1" smtClean="0">
                                        <a:solidFill>
                                          <a:sysClr val="windowText" lastClr="000000"/>
                                        </a:solidFill>
                                        <a:latin typeface="Cambria Math" panose="02040503050406030204" pitchFamily="18" charset="0"/>
                                      </a:rPr>
                                    </m:ctrlPr>
                                  </m:fPr>
                                  <m:num>
                                    <m:nary>
                                      <m:naryPr>
                                        <m:chr m:val="∑"/>
                                        <m:subHide m:val="on"/>
                                        <m:supHide m:val="on"/>
                                        <m:ctrlPr>
                                          <a:rPr lang="en-US" sz="2400" b="0" i="1" smtClean="0">
                                            <a:solidFill>
                                              <a:sysClr val="windowText" lastClr="000000"/>
                                            </a:solidFill>
                                            <a:latin typeface="Cambria Math" panose="02040503050406030204" pitchFamily="18" charset="0"/>
                                          </a:rPr>
                                        </m:ctrlPr>
                                      </m:naryPr>
                                      <m:sub/>
                                      <m:sup/>
                                      <m:e>
                                        <m:sSub>
                                          <m:sSubPr>
                                            <m:ctrlPr>
                                              <a:rPr lang="en-US" sz="2400" b="0" i="1" smtClean="0">
                                                <a:solidFill>
                                                  <a:sysClr val="windowText" lastClr="000000"/>
                                                </a:solidFill>
                                                <a:latin typeface="Cambria Math" panose="02040503050406030204" pitchFamily="18" charset="0"/>
                                              </a:rPr>
                                            </m:ctrlPr>
                                          </m:sSubPr>
                                          <m:e>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e>
                                    </m:nary>
                                  </m:num>
                                  <m:den>
                                    <m:r>
                                      <a:rPr lang="en-US" sz="2400" b="0" i="1" smtClean="0">
                                        <a:solidFill>
                                          <a:sysClr val="windowText" lastClr="000000"/>
                                        </a:solidFill>
                                        <a:latin typeface="Cambria Math" panose="02040503050406030204" pitchFamily="18" charset="0"/>
                                      </a:rPr>
                                      <m:t>∑</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den>
                                </m:f>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b="0" i="1" dirty="0">
                            <a:solidFill>
                              <a:sysClr val="windowText" lastClr="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400" b="0" i="1" smtClean="0">
                                        <a:solidFill>
                                          <a:sysClr val="windowText" lastClr="000000"/>
                                        </a:solidFill>
                                        <a:latin typeface="Cambria Math" panose="02040503050406030204" pitchFamily="18" charset="0"/>
                                      </a:rPr>
                                    </m:ctrlPr>
                                  </m:accPr>
                                  <m:e>
                                    <m:r>
                                      <a:rPr lang="en-US" sz="2400" b="0" i="1" smtClean="0">
                                        <a:solidFill>
                                          <a:sysClr val="windowText" lastClr="000000"/>
                                        </a:solidFill>
                                        <a:latin typeface="Cambria Math" panose="02040503050406030204" pitchFamily="18" charset="0"/>
                                      </a:rPr>
                                      <m:t>𝑥</m:t>
                                    </m:r>
                                  </m:e>
                                </m:acc>
                                <m:r>
                                  <a:rPr lang="en-US" sz="2400" b="0" i="1" smtClean="0">
                                    <a:solidFill>
                                      <a:sysClr val="windowText" lastClr="000000"/>
                                    </a:solidFill>
                                    <a:latin typeface="Cambria Math" panose="02040503050406030204" pitchFamily="18" charset="0"/>
                                  </a:rPr>
                                  <m:t>=</m:t>
                                </m:r>
                                <m:f>
                                  <m:fPr>
                                    <m:ctrlPr>
                                      <a:rPr lang="en-US" sz="2400" b="0" i="1" smtClean="0">
                                        <a:solidFill>
                                          <a:sysClr val="windowText" lastClr="000000"/>
                                        </a:solidFill>
                                        <a:latin typeface="Cambria Math" panose="02040503050406030204" pitchFamily="18" charset="0"/>
                                      </a:rPr>
                                    </m:ctrlPr>
                                  </m:fPr>
                                  <m:num>
                                    <m:nary>
                                      <m:naryPr>
                                        <m:chr m:val="∑"/>
                                        <m:subHide m:val="on"/>
                                        <m:supHide m:val="on"/>
                                        <m:ctrlPr>
                                          <a:rPr lang="en-US" sz="2400" b="0" i="1" smtClean="0">
                                            <a:solidFill>
                                              <a:sysClr val="windowText" lastClr="000000"/>
                                            </a:solidFill>
                                            <a:latin typeface="Cambria Math" panose="02040503050406030204" pitchFamily="18" charset="0"/>
                                          </a:rPr>
                                        </m:ctrlPr>
                                      </m:naryPr>
                                      <m:sub/>
                                      <m:sup/>
                                      <m:e>
                                        <m:sSub>
                                          <m:sSubPr>
                                            <m:ctrlPr>
                                              <a:rPr lang="en-US" sz="2400" b="0" i="1" smtClean="0">
                                                <a:solidFill>
                                                  <a:sysClr val="windowText" lastClr="000000"/>
                                                </a:solidFill>
                                                <a:latin typeface="Cambria Math" panose="02040503050406030204" pitchFamily="18" charset="0"/>
                                              </a:rPr>
                                            </m:ctrlPr>
                                          </m:sSubPr>
                                          <m:e>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e>
                                    </m:nary>
                                  </m:num>
                                  <m:den>
                                    <m:r>
                                      <a:rPr lang="en-US" sz="2400" b="0" i="1" smtClean="0">
                                        <a:solidFill>
                                          <a:sysClr val="windowText" lastClr="000000"/>
                                        </a:solidFill>
                                        <a:latin typeface="Cambria Math" panose="02040503050406030204" pitchFamily="18" charset="0"/>
                                      </a:rPr>
                                      <m:t>∑</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den>
                                </m:f>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4161445"/>
                      </a:ext>
                    </a:extLst>
                  </a:tr>
                </a:tbl>
              </a:graphicData>
            </a:graphic>
          </p:graphicFrame>
        </mc:Choice>
        <mc:Fallback xmlns="">
          <p:graphicFrame>
            <p:nvGraphicFramePr>
              <p:cNvPr id="4" name="Table 3">
                <a:extLst>
                  <a:ext uri="{FF2B5EF4-FFF2-40B4-BE49-F238E27FC236}">
                    <a16:creationId xmlns:a16="http://schemas.microsoft.com/office/drawing/2014/main" id="{9B0CBE97-89FC-7CC0-38C9-991BF798A8FD}"/>
                  </a:ext>
                </a:extLst>
              </p:cNvPr>
              <p:cNvGraphicFramePr>
                <a:graphicFrameLocks noGrp="1"/>
              </p:cNvGraphicFramePr>
              <p:nvPr>
                <p:extLst>
                  <p:ext uri="{D42A27DB-BD31-4B8C-83A1-F6EECF244321}">
                    <p14:modId xmlns:p14="http://schemas.microsoft.com/office/powerpoint/2010/main" val="1381589748"/>
                  </p:ext>
                </p:extLst>
              </p:nvPr>
            </p:nvGraphicFramePr>
            <p:xfrm>
              <a:off x="914024" y="2365947"/>
              <a:ext cx="12801600" cy="47548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79382364"/>
                        </a:ext>
                      </a:extLst>
                    </a:gridCol>
                    <a:gridCol w="3200400">
                      <a:extLst>
                        <a:ext uri="{9D8B030D-6E8A-4147-A177-3AD203B41FA5}">
                          <a16:colId xmlns:a16="http://schemas.microsoft.com/office/drawing/2014/main" val="747983610"/>
                        </a:ext>
                      </a:extLst>
                    </a:gridCol>
                    <a:gridCol w="3200400">
                      <a:extLst>
                        <a:ext uri="{9D8B030D-6E8A-4147-A177-3AD203B41FA5}">
                          <a16:colId xmlns:a16="http://schemas.microsoft.com/office/drawing/2014/main" val="1196465975"/>
                        </a:ext>
                      </a:extLst>
                    </a:gridCol>
                    <a:gridCol w="3200400">
                      <a:extLst>
                        <a:ext uri="{9D8B030D-6E8A-4147-A177-3AD203B41FA5}">
                          <a16:colId xmlns:a16="http://schemas.microsoft.com/office/drawing/2014/main" val="2578114820"/>
                        </a:ext>
                      </a:extLst>
                    </a:gridCol>
                  </a:tblGrid>
                  <a:tr h="548640">
                    <a:tc gridSpan="2">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517043547"/>
                      </a:ext>
                    </a:extLst>
                  </a:tr>
                  <a:tr h="548640">
                    <a:tc>
                      <a:txBody>
                        <a:bodyPr/>
                        <a:lstStyle/>
                        <a:p>
                          <a:pPr algn="ctr"/>
                          <a:r>
                            <a:rPr lang="en-US" sz="2400" b="1" i="1" dirty="0">
                              <a:solidFill>
                                <a:sysClr val="windowText" lastClr="000000"/>
                              </a:solidFill>
                            </a:rPr>
                            <a:t>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dirty="0">
                              <a:solidFill>
                                <a:sysClr val="windowText" lastClr="000000"/>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r h="1828800">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5" t="-62791" r="-100190" b="-100332"/>
                          </a:stretch>
                        </a:blipFill>
                      </a:tcPr>
                    </a:tc>
                    <a:tc hMerge="1">
                      <a:txBody>
                        <a:bodyPr/>
                        <a:lstStyle/>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190" t="-62791" r="-286" b="-100332"/>
                          </a:stretch>
                        </a:blipFill>
                      </a:tcPr>
                    </a:tc>
                    <a:tc hMerge="1">
                      <a:txBody>
                        <a:bodyPr/>
                        <a:lstStyle/>
                        <a:p>
                          <a:pP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5070971"/>
                      </a:ext>
                    </a:extLst>
                  </a:tr>
                  <a:tr h="1828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0" t="-163333" r="-300762" b="-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000" t="-163333" r="-200190" b="-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381" t="-163333" r="-100571" b="-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381" t="-163333" r="-571" b="-667"/>
                          </a:stretch>
                        </a:blipFill>
                      </a:tcPr>
                    </a:tc>
                    <a:extLst>
                      <a:ext uri="{0D108BD9-81ED-4DB2-BD59-A6C34878D82A}">
                        <a16:rowId xmlns:a16="http://schemas.microsoft.com/office/drawing/2014/main" val="2744161445"/>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94360C-9809-B4D8-439D-5E9012132E67}"/>
                  </a:ext>
                </a:extLst>
              </p:cNvPr>
              <p:cNvSpPr txBox="1"/>
              <p:nvPr/>
            </p:nvSpPr>
            <p:spPr>
              <a:xfrm>
                <a:off x="3873272" y="7374324"/>
                <a:ext cx="6883103" cy="553998"/>
              </a:xfrm>
              <a:custGeom>
                <a:avLst/>
                <a:gdLst>
                  <a:gd name="connsiteX0" fmla="*/ 0 w 6883103"/>
                  <a:gd name="connsiteY0" fmla="*/ 0 h 553998"/>
                  <a:gd name="connsiteX1" fmla="*/ 688310 w 6883103"/>
                  <a:gd name="connsiteY1" fmla="*/ 0 h 553998"/>
                  <a:gd name="connsiteX2" fmla="*/ 1307790 w 6883103"/>
                  <a:gd name="connsiteY2" fmla="*/ 0 h 553998"/>
                  <a:gd name="connsiteX3" fmla="*/ 1858438 w 6883103"/>
                  <a:gd name="connsiteY3" fmla="*/ 0 h 553998"/>
                  <a:gd name="connsiteX4" fmla="*/ 2684410 w 6883103"/>
                  <a:gd name="connsiteY4" fmla="*/ 0 h 553998"/>
                  <a:gd name="connsiteX5" fmla="*/ 3303889 w 6883103"/>
                  <a:gd name="connsiteY5" fmla="*/ 0 h 553998"/>
                  <a:gd name="connsiteX6" fmla="*/ 4061031 w 6883103"/>
                  <a:gd name="connsiteY6" fmla="*/ 0 h 553998"/>
                  <a:gd name="connsiteX7" fmla="*/ 4818172 w 6883103"/>
                  <a:gd name="connsiteY7" fmla="*/ 0 h 553998"/>
                  <a:gd name="connsiteX8" fmla="*/ 5575313 w 6883103"/>
                  <a:gd name="connsiteY8" fmla="*/ 0 h 553998"/>
                  <a:gd name="connsiteX9" fmla="*/ 6125962 w 6883103"/>
                  <a:gd name="connsiteY9" fmla="*/ 0 h 553998"/>
                  <a:gd name="connsiteX10" fmla="*/ 6883103 w 6883103"/>
                  <a:gd name="connsiteY10" fmla="*/ 0 h 553998"/>
                  <a:gd name="connsiteX11" fmla="*/ 6883103 w 6883103"/>
                  <a:gd name="connsiteY11" fmla="*/ 553998 h 553998"/>
                  <a:gd name="connsiteX12" fmla="*/ 6401286 w 6883103"/>
                  <a:gd name="connsiteY12" fmla="*/ 553998 h 553998"/>
                  <a:gd name="connsiteX13" fmla="*/ 5781807 w 6883103"/>
                  <a:gd name="connsiteY13" fmla="*/ 553998 h 553998"/>
                  <a:gd name="connsiteX14" fmla="*/ 5093496 w 6883103"/>
                  <a:gd name="connsiteY14" fmla="*/ 553998 h 553998"/>
                  <a:gd name="connsiteX15" fmla="*/ 4267524 w 6883103"/>
                  <a:gd name="connsiteY15" fmla="*/ 553998 h 553998"/>
                  <a:gd name="connsiteX16" fmla="*/ 3510383 w 6883103"/>
                  <a:gd name="connsiteY16" fmla="*/ 553998 h 553998"/>
                  <a:gd name="connsiteX17" fmla="*/ 2822072 w 6883103"/>
                  <a:gd name="connsiteY17" fmla="*/ 553998 h 553998"/>
                  <a:gd name="connsiteX18" fmla="*/ 1996100 w 6883103"/>
                  <a:gd name="connsiteY18" fmla="*/ 553998 h 553998"/>
                  <a:gd name="connsiteX19" fmla="*/ 1170128 w 6883103"/>
                  <a:gd name="connsiteY19" fmla="*/ 553998 h 553998"/>
                  <a:gd name="connsiteX20" fmla="*/ 688310 w 6883103"/>
                  <a:gd name="connsiteY20" fmla="*/ 553998 h 553998"/>
                  <a:gd name="connsiteX21" fmla="*/ 0 w 6883103"/>
                  <a:gd name="connsiteY21" fmla="*/ 553998 h 553998"/>
                  <a:gd name="connsiteX22" fmla="*/ 0 w 6883103"/>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83103" h="553998" fill="none" extrusionOk="0">
                    <a:moveTo>
                      <a:pt x="0" y="0"/>
                    </a:moveTo>
                    <a:cubicBezTo>
                      <a:pt x="148947" y="9553"/>
                      <a:pt x="455419" y="3500"/>
                      <a:pt x="688310" y="0"/>
                    </a:cubicBezTo>
                    <a:cubicBezTo>
                      <a:pt x="921201" y="-3500"/>
                      <a:pt x="1037405" y="-11568"/>
                      <a:pt x="1307790" y="0"/>
                    </a:cubicBezTo>
                    <a:cubicBezTo>
                      <a:pt x="1578175" y="11568"/>
                      <a:pt x="1734105" y="7169"/>
                      <a:pt x="1858438" y="0"/>
                    </a:cubicBezTo>
                    <a:cubicBezTo>
                      <a:pt x="1982771" y="-7169"/>
                      <a:pt x="2456735" y="-14664"/>
                      <a:pt x="2684410" y="0"/>
                    </a:cubicBezTo>
                    <a:cubicBezTo>
                      <a:pt x="2912085" y="14664"/>
                      <a:pt x="3045615" y="-524"/>
                      <a:pt x="3303889" y="0"/>
                    </a:cubicBezTo>
                    <a:cubicBezTo>
                      <a:pt x="3562163" y="524"/>
                      <a:pt x="3908226" y="31394"/>
                      <a:pt x="4061031" y="0"/>
                    </a:cubicBezTo>
                    <a:cubicBezTo>
                      <a:pt x="4213836" y="-31394"/>
                      <a:pt x="4532521" y="-11013"/>
                      <a:pt x="4818172" y="0"/>
                    </a:cubicBezTo>
                    <a:cubicBezTo>
                      <a:pt x="5103823" y="11013"/>
                      <a:pt x="5231221" y="-35645"/>
                      <a:pt x="5575313" y="0"/>
                    </a:cubicBezTo>
                    <a:cubicBezTo>
                      <a:pt x="5919405" y="35645"/>
                      <a:pt x="5970005" y="10899"/>
                      <a:pt x="6125962" y="0"/>
                    </a:cubicBezTo>
                    <a:cubicBezTo>
                      <a:pt x="6281919" y="-10899"/>
                      <a:pt x="6506123" y="-22406"/>
                      <a:pt x="6883103" y="0"/>
                    </a:cubicBezTo>
                    <a:cubicBezTo>
                      <a:pt x="6883618" y="232633"/>
                      <a:pt x="6874887" y="350016"/>
                      <a:pt x="6883103" y="553998"/>
                    </a:cubicBezTo>
                    <a:cubicBezTo>
                      <a:pt x="6648194" y="577183"/>
                      <a:pt x="6576199" y="564538"/>
                      <a:pt x="6401286" y="553998"/>
                    </a:cubicBezTo>
                    <a:cubicBezTo>
                      <a:pt x="6226373" y="543458"/>
                      <a:pt x="5983386" y="569194"/>
                      <a:pt x="5781807" y="553998"/>
                    </a:cubicBezTo>
                    <a:cubicBezTo>
                      <a:pt x="5580228" y="538802"/>
                      <a:pt x="5426393" y="588049"/>
                      <a:pt x="5093496" y="553998"/>
                    </a:cubicBezTo>
                    <a:cubicBezTo>
                      <a:pt x="4760599" y="519947"/>
                      <a:pt x="4552560" y="528413"/>
                      <a:pt x="4267524" y="553998"/>
                    </a:cubicBezTo>
                    <a:cubicBezTo>
                      <a:pt x="3982488" y="579583"/>
                      <a:pt x="3782635" y="576098"/>
                      <a:pt x="3510383" y="553998"/>
                    </a:cubicBezTo>
                    <a:cubicBezTo>
                      <a:pt x="3238131" y="531898"/>
                      <a:pt x="2984157" y="587228"/>
                      <a:pt x="2822072" y="553998"/>
                    </a:cubicBezTo>
                    <a:cubicBezTo>
                      <a:pt x="2659987" y="520768"/>
                      <a:pt x="2282437" y="547509"/>
                      <a:pt x="1996100" y="553998"/>
                    </a:cubicBezTo>
                    <a:cubicBezTo>
                      <a:pt x="1709763" y="560487"/>
                      <a:pt x="1506226" y="573602"/>
                      <a:pt x="1170128" y="553998"/>
                    </a:cubicBezTo>
                    <a:cubicBezTo>
                      <a:pt x="834030" y="534394"/>
                      <a:pt x="799739" y="575823"/>
                      <a:pt x="688310" y="553998"/>
                    </a:cubicBezTo>
                    <a:cubicBezTo>
                      <a:pt x="576881" y="532173"/>
                      <a:pt x="283243" y="546452"/>
                      <a:pt x="0" y="553998"/>
                    </a:cubicBezTo>
                    <a:cubicBezTo>
                      <a:pt x="20208" y="307977"/>
                      <a:pt x="10848" y="164966"/>
                      <a:pt x="0" y="0"/>
                    </a:cubicBezTo>
                    <a:close/>
                  </a:path>
                  <a:path w="6883103" h="553998" stroke="0" extrusionOk="0">
                    <a:moveTo>
                      <a:pt x="0" y="0"/>
                    </a:moveTo>
                    <a:cubicBezTo>
                      <a:pt x="140493" y="-11066"/>
                      <a:pt x="442325" y="-2912"/>
                      <a:pt x="688310" y="0"/>
                    </a:cubicBezTo>
                    <a:cubicBezTo>
                      <a:pt x="934295" y="2912"/>
                      <a:pt x="1270150" y="3083"/>
                      <a:pt x="1514283" y="0"/>
                    </a:cubicBezTo>
                    <a:cubicBezTo>
                      <a:pt x="1758416" y="-3083"/>
                      <a:pt x="2157134" y="18392"/>
                      <a:pt x="2340255" y="0"/>
                    </a:cubicBezTo>
                    <a:cubicBezTo>
                      <a:pt x="2523376" y="-18392"/>
                      <a:pt x="2683333" y="12908"/>
                      <a:pt x="2822072" y="0"/>
                    </a:cubicBezTo>
                    <a:cubicBezTo>
                      <a:pt x="2960811" y="-12908"/>
                      <a:pt x="3304975" y="-835"/>
                      <a:pt x="3510383" y="0"/>
                    </a:cubicBezTo>
                    <a:cubicBezTo>
                      <a:pt x="3715791" y="835"/>
                      <a:pt x="3770983" y="-21346"/>
                      <a:pt x="3992200" y="0"/>
                    </a:cubicBezTo>
                    <a:cubicBezTo>
                      <a:pt x="4213417" y="21346"/>
                      <a:pt x="4258723" y="9745"/>
                      <a:pt x="4474017" y="0"/>
                    </a:cubicBezTo>
                    <a:cubicBezTo>
                      <a:pt x="4689311" y="-9745"/>
                      <a:pt x="4920884" y="-11343"/>
                      <a:pt x="5093496" y="0"/>
                    </a:cubicBezTo>
                    <a:cubicBezTo>
                      <a:pt x="5266108" y="11343"/>
                      <a:pt x="5522150" y="31260"/>
                      <a:pt x="5781807" y="0"/>
                    </a:cubicBezTo>
                    <a:cubicBezTo>
                      <a:pt x="6041464" y="-31260"/>
                      <a:pt x="6127309" y="7512"/>
                      <a:pt x="6263624" y="0"/>
                    </a:cubicBezTo>
                    <a:cubicBezTo>
                      <a:pt x="6399939" y="-7512"/>
                      <a:pt x="6641991" y="8351"/>
                      <a:pt x="6883103" y="0"/>
                    </a:cubicBezTo>
                    <a:cubicBezTo>
                      <a:pt x="6906261" y="132607"/>
                      <a:pt x="6872456" y="413621"/>
                      <a:pt x="6883103" y="553998"/>
                    </a:cubicBezTo>
                    <a:cubicBezTo>
                      <a:pt x="6760950" y="576294"/>
                      <a:pt x="6481415" y="536469"/>
                      <a:pt x="6332455" y="553998"/>
                    </a:cubicBezTo>
                    <a:cubicBezTo>
                      <a:pt x="6183495" y="571527"/>
                      <a:pt x="5956706" y="564646"/>
                      <a:pt x="5850638" y="553998"/>
                    </a:cubicBezTo>
                    <a:cubicBezTo>
                      <a:pt x="5744570" y="543350"/>
                      <a:pt x="5237481" y="588474"/>
                      <a:pt x="5024665" y="553998"/>
                    </a:cubicBezTo>
                    <a:cubicBezTo>
                      <a:pt x="4811849" y="519522"/>
                      <a:pt x="4761852" y="533356"/>
                      <a:pt x="4542848" y="553998"/>
                    </a:cubicBezTo>
                    <a:cubicBezTo>
                      <a:pt x="4323844" y="574640"/>
                      <a:pt x="4091410" y="529204"/>
                      <a:pt x="3854538" y="553998"/>
                    </a:cubicBezTo>
                    <a:cubicBezTo>
                      <a:pt x="3617666" y="578793"/>
                      <a:pt x="3252256" y="519134"/>
                      <a:pt x="3028565" y="553998"/>
                    </a:cubicBezTo>
                    <a:cubicBezTo>
                      <a:pt x="2804874" y="588862"/>
                      <a:pt x="2558194" y="557939"/>
                      <a:pt x="2409086" y="553998"/>
                    </a:cubicBezTo>
                    <a:cubicBezTo>
                      <a:pt x="2259978" y="550057"/>
                      <a:pt x="2021166" y="524043"/>
                      <a:pt x="1789607" y="553998"/>
                    </a:cubicBezTo>
                    <a:cubicBezTo>
                      <a:pt x="1558048" y="583953"/>
                      <a:pt x="1214810" y="522467"/>
                      <a:pt x="963634" y="553998"/>
                    </a:cubicBezTo>
                    <a:cubicBezTo>
                      <a:pt x="712458" y="585529"/>
                      <a:pt x="281422" y="58036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m:t>
                      </m:r>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𝒇</m:t>
                          </m:r>
                        </m:e>
                        <m:sub>
                          <m:r>
                            <a:rPr lang="en-US" sz="3000" b="1" i="1" smtClean="0">
                              <a:latin typeface="Cambria Math" panose="02040503050406030204" pitchFamily="18" charset="0"/>
                            </a:rPr>
                            <m:t>𝒊</m:t>
                          </m:r>
                        </m:sub>
                      </m:sSub>
                      <m:r>
                        <a:rPr lang="en-US" sz="3000" b="1" i="1" smtClean="0">
                          <a:latin typeface="Cambria Math" panose="02040503050406030204" pitchFamily="18" charset="0"/>
                        </a:rPr>
                        <m:t>=</m:t>
                      </m:r>
                      <m:r>
                        <a:rPr lang="en-US" sz="3000" b="1" i="1" smtClean="0">
                          <a:latin typeface="Cambria Math" panose="02040503050406030204" pitchFamily="18" charset="0"/>
                        </a:rPr>
                        <m:t>𝑵</m:t>
                      </m:r>
                      <m:r>
                        <a:rPr lang="en-US" sz="3000" b="1" i="1" smtClean="0">
                          <a:latin typeface="Cambria Math" panose="02040503050406030204" pitchFamily="18" charset="0"/>
                        </a:rPr>
                        <m:t>=</m:t>
                      </m:r>
                      <m:r>
                        <a:rPr lang="en-US" sz="3000" b="1" i="1" smtClean="0">
                          <a:latin typeface="Cambria Math" panose="02040503050406030204" pitchFamily="18" charset="0"/>
                        </a:rPr>
                        <m:t>𝑻𝒐𝒕𝒂𝒍</m:t>
                      </m:r>
                      <m:r>
                        <a:rPr lang="en-US" sz="3000" b="1" i="1" smtClean="0">
                          <a:latin typeface="Cambria Math" panose="02040503050406030204" pitchFamily="18" charset="0"/>
                        </a:rPr>
                        <m:t> </m:t>
                      </m:r>
                      <m:r>
                        <a:rPr lang="en-US" sz="3000" b="1" i="1" smtClean="0">
                          <a:latin typeface="Cambria Math" panose="02040503050406030204" pitchFamily="18" charset="0"/>
                        </a:rPr>
                        <m:t>𝒏𝒖𝒎𝒃𝒆𝒓</m:t>
                      </m:r>
                      <m:r>
                        <a:rPr lang="en-US" sz="3000" b="1" i="1" smtClean="0">
                          <a:latin typeface="Cambria Math" panose="02040503050406030204" pitchFamily="18" charset="0"/>
                        </a:rPr>
                        <m:t> </m:t>
                      </m:r>
                      <m:r>
                        <a:rPr lang="en-US" sz="3000" b="1" i="1" smtClean="0">
                          <a:latin typeface="Cambria Math" panose="02040503050406030204" pitchFamily="18" charset="0"/>
                        </a:rPr>
                        <m:t>𝒇𝒓𝒆𝒒𝒖𝒆𝒏𝒄𝒚</m:t>
                      </m:r>
                    </m:oMath>
                  </m:oMathPara>
                </a14:m>
                <a:endParaRPr lang="en-US" sz="3000" b="1" dirty="0"/>
              </a:p>
            </p:txBody>
          </p:sp>
        </mc:Choice>
        <mc:Fallback xmlns="">
          <p:sp>
            <p:nvSpPr>
              <p:cNvPr id="7" name="TextBox 6">
                <a:extLst>
                  <a:ext uri="{FF2B5EF4-FFF2-40B4-BE49-F238E27FC236}">
                    <a16:creationId xmlns:a16="http://schemas.microsoft.com/office/drawing/2014/main" id="{C294360C-9809-B4D8-439D-5E9012132E67}"/>
                  </a:ext>
                </a:extLst>
              </p:cNvPr>
              <p:cNvSpPr txBox="1">
                <a:spLocks noRot="1" noChangeAspect="1" noMove="1" noResize="1" noEditPoints="1" noAdjustHandles="1" noChangeArrowheads="1" noChangeShapeType="1" noTextEdit="1"/>
              </p:cNvSpPr>
              <p:nvPr/>
            </p:nvSpPr>
            <p:spPr>
              <a:xfrm>
                <a:off x="3873272" y="7374324"/>
                <a:ext cx="6883103" cy="55399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6883103"/>
                          <a:gd name="connsiteY0" fmla="*/ 0 h 553998"/>
                          <a:gd name="connsiteX1" fmla="*/ 688310 w 6883103"/>
                          <a:gd name="connsiteY1" fmla="*/ 0 h 553998"/>
                          <a:gd name="connsiteX2" fmla="*/ 1307790 w 6883103"/>
                          <a:gd name="connsiteY2" fmla="*/ 0 h 553998"/>
                          <a:gd name="connsiteX3" fmla="*/ 1858438 w 6883103"/>
                          <a:gd name="connsiteY3" fmla="*/ 0 h 553998"/>
                          <a:gd name="connsiteX4" fmla="*/ 2684410 w 6883103"/>
                          <a:gd name="connsiteY4" fmla="*/ 0 h 553998"/>
                          <a:gd name="connsiteX5" fmla="*/ 3303889 w 6883103"/>
                          <a:gd name="connsiteY5" fmla="*/ 0 h 553998"/>
                          <a:gd name="connsiteX6" fmla="*/ 4061031 w 6883103"/>
                          <a:gd name="connsiteY6" fmla="*/ 0 h 553998"/>
                          <a:gd name="connsiteX7" fmla="*/ 4818172 w 6883103"/>
                          <a:gd name="connsiteY7" fmla="*/ 0 h 553998"/>
                          <a:gd name="connsiteX8" fmla="*/ 5575313 w 6883103"/>
                          <a:gd name="connsiteY8" fmla="*/ 0 h 553998"/>
                          <a:gd name="connsiteX9" fmla="*/ 6125962 w 6883103"/>
                          <a:gd name="connsiteY9" fmla="*/ 0 h 553998"/>
                          <a:gd name="connsiteX10" fmla="*/ 6883103 w 6883103"/>
                          <a:gd name="connsiteY10" fmla="*/ 0 h 553998"/>
                          <a:gd name="connsiteX11" fmla="*/ 6883103 w 6883103"/>
                          <a:gd name="connsiteY11" fmla="*/ 553998 h 553998"/>
                          <a:gd name="connsiteX12" fmla="*/ 6401286 w 6883103"/>
                          <a:gd name="connsiteY12" fmla="*/ 553998 h 553998"/>
                          <a:gd name="connsiteX13" fmla="*/ 5781807 w 6883103"/>
                          <a:gd name="connsiteY13" fmla="*/ 553998 h 553998"/>
                          <a:gd name="connsiteX14" fmla="*/ 5093496 w 6883103"/>
                          <a:gd name="connsiteY14" fmla="*/ 553998 h 553998"/>
                          <a:gd name="connsiteX15" fmla="*/ 4267524 w 6883103"/>
                          <a:gd name="connsiteY15" fmla="*/ 553998 h 553998"/>
                          <a:gd name="connsiteX16" fmla="*/ 3510383 w 6883103"/>
                          <a:gd name="connsiteY16" fmla="*/ 553998 h 553998"/>
                          <a:gd name="connsiteX17" fmla="*/ 2822072 w 6883103"/>
                          <a:gd name="connsiteY17" fmla="*/ 553998 h 553998"/>
                          <a:gd name="connsiteX18" fmla="*/ 1996100 w 6883103"/>
                          <a:gd name="connsiteY18" fmla="*/ 553998 h 553998"/>
                          <a:gd name="connsiteX19" fmla="*/ 1170128 w 6883103"/>
                          <a:gd name="connsiteY19" fmla="*/ 553998 h 553998"/>
                          <a:gd name="connsiteX20" fmla="*/ 688310 w 6883103"/>
                          <a:gd name="connsiteY20" fmla="*/ 553998 h 553998"/>
                          <a:gd name="connsiteX21" fmla="*/ 0 w 6883103"/>
                          <a:gd name="connsiteY21" fmla="*/ 553998 h 553998"/>
                          <a:gd name="connsiteX22" fmla="*/ 0 w 6883103"/>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83103" h="553998" fill="none" extrusionOk="0">
                            <a:moveTo>
                              <a:pt x="0" y="0"/>
                            </a:moveTo>
                            <a:cubicBezTo>
                              <a:pt x="148947" y="9553"/>
                              <a:pt x="455419" y="3500"/>
                              <a:pt x="688310" y="0"/>
                            </a:cubicBezTo>
                            <a:cubicBezTo>
                              <a:pt x="921201" y="-3500"/>
                              <a:pt x="1037405" y="-11568"/>
                              <a:pt x="1307790" y="0"/>
                            </a:cubicBezTo>
                            <a:cubicBezTo>
                              <a:pt x="1578175" y="11568"/>
                              <a:pt x="1734105" y="7169"/>
                              <a:pt x="1858438" y="0"/>
                            </a:cubicBezTo>
                            <a:cubicBezTo>
                              <a:pt x="1982771" y="-7169"/>
                              <a:pt x="2456735" y="-14664"/>
                              <a:pt x="2684410" y="0"/>
                            </a:cubicBezTo>
                            <a:cubicBezTo>
                              <a:pt x="2912085" y="14664"/>
                              <a:pt x="3045615" y="-524"/>
                              <a:pt x="3303889" y="0"/>
                            </a:cubicBezTo>
                            <a:cubicBezTo>
                              <a:pt x="3562163" y="524"/>
                              <a:pt x="3908226" y="31394"/>
                              <a:pt x="4061031" y="0"/>
                            </a:cubicBezTo>
                            <a:cubicBezTo>
                              <a:pt x="4213836" y="-31394"/>
                              <a:pt x="4532521" y="-11013"/>
                              <a:pt x="4818172" y="0"/>
                            </a:cubicBezTo>
                            <a:cubicBezTo>
                              <a:pt x="5103823" y="11013"/>
                              <a:pt x="5231221" y="-35645"/>
                              <a:pt x="5575313" y="0"/>
                            </a:cubicBezTo>
                            <a:cubicBezTo>
                              <a:pt x="5919405" y="35645"/>
                              <a:pt x="5970005" y="10899"/>
                              <a:pt x="6125962" y="0"/>
                            </a:cubicBezTo>
                            <a:cubicBezTo>
                              <a:pt x="6281919" y="-10899"/>
                              <a:pt x="6506123" y="-22406"/>
                              <a:pt x="6883103" y="0"/>
                            </a:cubicBezTo>
                            <a:cubicBezTo>
                              <a:pt x="6883618" y="232633"/>
                              <a:pt x="6874887" y="350016"/>
                              <a:pt x="6883103" y="553998"/>
                            </a:cubicBezTo>
                            <a:cubicBezTo>
                              <a:pt x="6648194" y="577183"/>
                              <a:pt x="6576199" y="564538"/>
                              <a:pt x="6401286" y="553998"/>
                            </a:cubicBezTo>
                            <a:cubicBezTo>
                              <a:pt x="6226373" y="543458"/>
                              <a:pt x="5983386" y="569194"/>
                              <a:pt x="5781807" y="553998"/>
                            </a:cubicBezTo>
                            <a:cubicBezTo>
                              <a:pt x="5580228" y="538802"/>
                              <a:pt x="5426393" y="588049"/>
                              <a:pt x="5093496" y="553998"/>
                            </a:cubicBezTo>
                            <a:cubicBezTo>
                              <a:pt x="4760599" y="519947"/>
                              <a:pt x="4552560" y="528413"/>
                              <a:pt x="4267524" y="553998"/>
                            </a:cubicBezTo>
                            <a:cubicBezTo>
                              <a:pt x="3982488" y="579583"/>
                              <a:pt x="3782635" y="576098"/>
                              <a:pt x="3510383" y="553998"/>
                            </a:cubicBezTo>
                            <a:cubicBezTo>
                              <a:pt x="3238131" y="531898"/>
                              <a:pt x="2984157" y="587228"/>
                              <a:pt x="2822072" y="553998"/>
                            </a:cubicBezTo>
                            <a:cubicBezTo>
                              <a:pt x="2659987" y="520768"/>
                              <a:pt x="2282437" y="547509"/>
                              <a:pt x="1996100" y="553998"/>
                            </a:cubicBezTo>
                            <a:cubicBezTo>
                              <a:pt x="1709763" y="560487"/>
                              <a:pt x="1506226" y="573602"/>
                              <a:pt x="1170128" y="553998"/>
                            </a:cubicBezTo>
                            <a:cubicBezTo>
                              <a:pt x="834030" y="534394"/>
                              <a:pt x="799739" y="575823"/>
                              <a:pt x="688310" y="553998"/>
                            </a:cubicBezTo>
                            <a:cubicBezTo>
                              <a:pt x="576881" y="532173"/>
                              <a:pt x="283243" y="546452"/>
                              <a:pt x="0" y="553998"/>
                            </a:cubicBezTo>
                            <a:cubicBezTo>
                              <a:pt x="20208" y="307977"/>
                              <a:pt x="10848" y="164966"/>
                              <a:pt x="0" y="0"/>
                            </a:cubicBezTo>
                            <a:close/>
                          </a:path>
                          <a:path w="6883103" h="553998" stroke="0" extrusionOk="0">
                            <a:moveTo>
                              <a:pt x="0" y="0"/>
                            </a:moveTo>
                            <a:cubicBezTo>
                              <a:pt x="140493" y="-11066"/>
                              <a:pt x="442325" y="-2912"/>
                              <a:pt x="688310" y="0"/>
                            </a:cubicBezTo>
                            <a:cubicBezTo>
                              <a:pt x="934295" y="2912"/>
                              <a:pt x="1270150" y="3083"/>
                              <a:pt x="1514283" y="0"/>
                            </a:cubicBezTo>
                            <a:cubicBezTo>
                              <a:pt x="1758416" y="-3083"/>
                              <a:pt x="2157134" y="18392"/>
                              <a:pt x="2340255" y="0"/>
                            </a:cubicBezTo>
                            <a:cubicBezTo>
                              <a:pt x="2523376" y="-18392"/>
                              <a:pt x="2683333" y="12908"/>
                              <a:pt x="2822072" y="0"/>
                            </a:cubicBezTo>
                            <a:cubicBezTo>
                              <a:pt x="2960811" y="-12908"/>
                              <a:pt x="3304975" y="-835"/>
                              <a:pt x="3510383" y="0"/>
                            </a:cubicBezTo>
                            <a:cubicBezTo>
                              <a:pt x="3715791" y="835"/>
                              <a:pt x="3770983" y="-21346"/>
                              <a:pt x="3992200" y="0"/>
                            </a:cubicBezTo>
                            <a:cubicBezTo>
                              <a:pt x="4213417" y="21346"/>
                              <a:pt x="4258723" y="9745"/>
                              <a:pt x="4474017" y="0"/>
                            </a:cubicBezTo>
                            <a:cubicBezTo>
                              <a:pt x="4689311" y="-9745"/>
                              <a:pt x="4920884" y="-11343"/>
                              <a:pt x="5093496" y="0"/>
                            </a:cubicBezTo>
                            <a:cubicBezTo>
                              <a:pt x="5266108" y="11343"/>
                              <a:pt x="5522150" y="31260"/>
                              <a:pt x="5781807" y="0"/>
                            </a:cubicBezTo>
                            <a:cubicBezTo>
                              <a:pt x="6041464" y="-31260"/>
                              <a:pt x="6127309" y="7512"/>
                              <a:pt x="6263624" y="0"/>
                            </a:cubicBezTo>
                            <a:cubicBezTo>
                              <a:pt x="6399939" y="-7512"/>
                              <a:pt x="6641991" y="8351"/>
                              <a:pt x="6883103" y="0"/>
                            </a:cubicBezTo>
                            <a:cubicBezTo>
                              <a:pt x="6906261" y="132607"/>
                              <a:pt x="6872456" y="413621"/>
                              <a:pt x="6883103" y="553998"/>
                            </a:cubicBezTo>
                            <a:cubicBezTo>
                              <a:pt x="6760950" y="576294"/>
                              <a:pt x="6481415" y="536469"/>
                              <a:pt x="6332455" y="553998"/>
                            </a:cubicBezTo>
                            <a:cubicBezTo>
                              <a:pt x="6183495" y="571527"/>
                              <a:pt x="5956706" y="564646"/>
                              <a:pt x="5850638" y="553998"/>
                            </a:cubicBezTo>
                            <a:cubicBezTo>
                              <a:pt x="5744570" y="543350"/>
                              <a:pt x="5237481" y="588474"/>
                              <a:pt x="5024665" y="553998"/>
                            </a:cubicBezTo>
                            <a:cubicBezTo>
                              <a:pt x="4811849" y="519522"/>
                              <a:pt x="4761852" y="533356"/>
                              <a:pt x="4542848" y="553998"/>
                            </a:cubicBezTo>
                            <a:cubicBezTo>
                              <a:pt x="4323844" y="574640"/>
                              <a:pt x="4091410" y="529204"/>
                              <a:pt x="3854538" y="553998"/>
                            </a:cubicBezTo>
                            <a:cubicBezTo>
                              <a:pt x="3617666" y="578793"/>
                              <a:pt x="3252256" y="519134"/>
                              <a:pt x="3028565" y="553998"/>
                            </a:cubicBezTo>
                            <a:cubicBezTo>
                              <a:pt x="2804874" y="588862"/>
                              <a:pt x="2558194" y="557939"/>
                              <a:pt x="2409086" y="553998"/>
                            </a:cubicBezTo>
                            <a:cubicBezTo>
                              <a:pt x="2259978" y="550057"/>
                              <a:pt x="2021166" y="524043"/>
                              <a:pt x="1789607" y="553998"/>
                            </a:cubicBezTo>
                            <a:cubicBezTo>
                              <a:pt x="1558048" y="583953"/>
                              <a:pt x="1214810" y="522467"/>
                              <a:pt x="963634" y="553998"/>
                            </a:cubicBezTo>
                            <a:cubicBezTo>
                              <a:pt x="712458" y="585529"/>
                              <a:pt x="281422" y="580361"/>
                              <a:pt x="0" y="553998"/>
                            </a:cubicBezTo>
                            <a:cubicBezTo>
                              <a:pt x="-25492" y="318645"/>
                              <a:pt x="1756" y="20032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1978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or </a:t>
            </a:r>
            <a:r>
              <a:rPr lang="en-US" sz="2400" b="1" dirty="0">
                <a:highlight>
                  <a:srgbClr val="FFFF00"/>
                </a:highlight>
              </a:rPr>
              <a:t>arithmetic mean </a:t>
            </a:r>
            <a:r>
              <a:rPr lang="en-US" sz="2400" b="1" dirty="0"/>
              <a:t>or </a:t>
            </a:r>
            <a:r>
              <a:rPr lang="en-US" sz="2400" b="1" dirty="0">
                <a:highlight>
                  <a:srgbClr val="FFFF00"/>
                </a:highlight>
              </a:rPr>
              <a:t>average</a:t>
            </a:r>
            <a:r>
              <a:rPr lang="en-US" sz="2400" b="1" dirty="0"/>
              <a:t> from this table…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B53195C-416A-9AEB-06A2-DF439242F08D}"/>
                  </a:ext>
                </a:extLst>
              </p:cNvPr>
              <p:cNvSpPr txBox="1"/>
              <p:nvPr/>
            </p:nvSpPr>
            <p:spPr>
              <a:xfrm>
                <a:off x="6022474" y="6332608"/>
                <a:ext cx="2585451" cy="8738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6" name="TextBox 5">
                <a:extLst>
                  <a:ext uri="{FF2B5EF4-FFF2-40B4-BE49-F238E27FC236}">
                    <a16:creationId xmlns:a16="http://schemas.microsoft.com/office/drawing/2014/main" id="{8B53195C-416A-9AEB-06A2-DF439242F08D}"/>
                  </a:ext>
                </a:extLst>
              </p:cNvPr>
              <p:cNvSpPr txBox="1">
                <a:spLocks noRot="1" noChangeAspect="1" noMove="1" noResize="1" noEditPoints="1" noAdjustHandles="1" noChangeArrowheads="1" noChangeShapeType="1" noTextEdit="1"/>
              </p:cNvSpPr>
              <p:nvPr/>
            </p:nvSpPr>
            <p:spPr>
              <a:xfrm>
                <a:off x="6022474" y="6332608"/>
                <a:ext cx="2585451" cy="87382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629</TotalTime>
  <Words>2134</Words>
  <Application>Microsoft Office PowerPoint</Application>
  <PresentationFormat>Custom</PresentationFormat>
  <Paragraphs>365</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Types of C.T.</vt:lpstr>
      <vt:lpstr>Types of mean</vt:lpstr>
      <vt:lpstr>Arithmetic Mean</vt:lpstr>
      <vt:lpstr>Ungroup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Harmonic Mean</vt:lpstr>
      <vt:lpstr>Harmonic Mean</vt:lpstr>
      <vt:lpstr>Harmonic Mean</vt:lpstr>
      <vt:lpstr>Harmonic Mean</vt:lpstr>
      <vt:lpstr>Self Practice!!!</vt:lpstr>
      <vt:lpstr>Some points…</vt:lpstr>
      <vt:lpstr>Weighted mean</vt:lpstr>
      <vt:lpstr>Weighted mean</vt:lpstr>
      <vt:lpstr>Weighted mean</vt:lpstr>
      <vt:lpstr>Weighted mean</vt:lpstr>
      <vt:lpstr>Self Practice!!!</vt:lpstr>
      <vt:lpstr>Median</vt:lpstr>
      <vt:lpstr>Median for Ungrouped data</vt:lpstr>
      <vt:lpstr>“n” is odd</vt:lpstr>
      <vt:lpstr>“n” is even</vt:lpstr>
      <vt:lpstr>Median for grouped data</vt:lpstr>
      <vt:lpstr>Steps…</vt:lpstr>
      <vt:lpstr>Median for grouped data</vt:lpstr>
      <vt:lpstr>Mode</vt:lpstr>
      <vt:lpstr>Mode</vt:lpstr>
      <vt:lpstr>Mode for grouped data</vt:lpstr>
      <vt:lpstr>Mode for grouped data</vt:lpstr>
      <vt:lpstr>Some points…</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391</cp:revision>
  <dcterms:created xsi:type="dcterms:W3CDTF">2023-10-05T14:06:45Z</dcterms:created>
  <dcterms:modified xsi:type="dcterms:W3CDTF">2025-02-15T15:58:56Z</dcterms:modified>
</cp:coreProperties>
</file>