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65" r:id="rId4"/>
    <p:sldId id="388" r:id="rId5"/>
    <p:sldId id="366" r:id="rId6"/>
    <p:sldId id="392" r:id="rId7"/>
    <p:sldId id="417" r:id="rId8"/>
    <p:sldId id="398" r:id="rId9"/>
    <p:sldId id="370" r:id="rId10"/>
    <p:sldId id="400" r:id="rId11"/>
    <p:sldId id="373" r:id="rId12"/>
    <p:sldId id="374" r:id="rId13"/>
    <p:sldId id="372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401" r:id="rId28"/>
    <p:sldId id="402" r:id="rId29"/>
    <p:sldId id="403" r:id="rId30"/>
    <p:sldId id="404" r:id="rId31"/>
    <p:sldId id="411" r:id="rId32"/>
    <p:sldId id="406" r:id="rId33"/>
    <p:sldId id="407" r:id="rId34"/>
    <p:sldId id="409" r:id="rId35"/>
    <p:sldId id="410" r:id="rId36"/>
    <p:sldId id="412" r:id="rId37"/>
    <p:sldId id="414" r:id="rId38"/>
    <p:sldId id="413" r:id="rId39"/>
    <p:sldId id="415" r:id="rId40"/>
    <p:sldId id="416" r:id="rId41"/>
    <p:sldId id="405" r:id="rId42"/>
    <p:sldId id="363" r:id="rId4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:r>
                <a:rPr lang="en-US" sz="3200" i="0" dirty="0">
                  <a:latin typeface="Cambria Math" panose="02040503050406030204" pitchFamily="18" charset="0"/>
                </a:rPr>
                <a:t>(</a:t>
              </a:r>
              <a:r>
                <a:rPr lang="en-US" sz="3200" b="0" i="0" dirty="0">
                  <a:latin typeface="Cambria Math" panose="02040503050406030204" pitchFamily="18" charset="0"/>
                </a:rPr>
                <a:t>𝐴∪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14:m>
                <m:oMath xmlns:m="http://schemas.openxmlformats.org/officeDocument/2006/math">
                  <m: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A</m:t>
                  </m:r>
                  <m:r>
                    <a:rPr lang="en-US" sz="32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n-US" sz="3200" dirty="0"/>
            </a:p>
          </dgm:t>
        </dgm:pt>
      </mc:Choice>
      <mc:Fallback xmlns="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</a:t>
              </a:r>
              <a:r>
                <a:rPr lang="en-US" sz="32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:r>
                <a:rPr lang="en-US" sz="3200" b="0" i="0">
                  <a:latin typeface="Cambria Math" panose="02040503050406030204" pitchFamily="18" charset="0"/>
                </a:rPr>
                <a:t>(𝐴 ̅  𝑜𝑟 𝐴′)</a:t>
              </a:r>
              <a:endParaRPr lang="en-US" sz="3200" dirty="0"/>
            </a:p>
          </dgm:t>
        </dgm:pt>
      </mc:Fallback>
    </mc:AlternateConten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E75EC-2EB3-4EDD-9507-5303E4ADEBBD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9CD7AB9E-4264-4085-AC42-98D99F0231BA}">
      <dgm:prSet phldrT="[Text]" custT="1"/>
      <dgm:spPr/>
      <dgm:t>
        <a:bodyPr/>
        <a:lstStyle/>
        <a:p>
          <a:r>
            <a:rPr lang="en-US" sz="3200" dirty="0"/>
            <a:t>Classical</a:t>
          </a:r>
        </a:p>
      </dgm:t>
    </dgm:pt>
    <dgm:pt modelId="{5959CE1C-AB32-47BB-A6CE-5E25D4615E91}" type="parTrans" cxnId="{3F2FEAF3-BBA4-4088-B2E5-4C9D93DED278}">
      <dgm:prSet/>
      <dgm:spPr/>
      <dgm:t>
        <a:bodyPr/>
        <a:lstStyle/>
        <a:p>
          <a:endParaRPr lang="en-US" sz="3200"/>
        </a:p>
      </dgm:t>
    </dgm:pt>
    <dgm:pt modelId="{73ED69FF-DE44-4F50-ACB7-C1FFC040D6CE}" type="sibTrans" cxnId="{3F2FEAF3-BBA4-4088-B2E5-4C9D93DED278}">
      <dgm:prSet/>
      <dgm:spPr/>
      <dgm:t>
        <a:bodyPr/>
        <a:lstStyle/>
        <a:p>
          <a:endParaRPr lang="en-US" sz="3200"/>
        </a:p>
      </dgm:t>
    </dgm:pt>
    <dgm:pt modelId="{53552646-3A36-47CD-B62B-BE0F18767A72}">
      <dgm:prSet phldrT="[Text]" custT="1"/>
      <dgm:spPr/>
      <dgm:t>
        <a:bodyPr/>
        <a:lstStyle/>
        <a:p>
          <a:r>
            <a:rPr lang="en-US" sz="3200" dirty="0"/>
            <a:t>Frequency</a:t>
          </a:r>
        </a:p>
      </dgm:t>
    </dgm:pt>
    <dgm:pt modelId="{FF04FEE8-ED37-41B5-8E77-3E2F5D04B589}" type="parTrans" cxnId="{6C524D89-0335-4849-8CAB-C93C07D1319B}">
      <dgm:prSet/>
      <dgm:spPr/>
      <dgm:t>
        <a:bodyPr/>
        <a:lstStyle/>
        <a:p>
          <a:endParaRPr lang="en-US" sz="3200"/>
        </a:p>
      </dgm:t>
    </dgm:pt>
    <dgm:pt modelId="{04F4A5AA-9CF5-49AE-9DDD-B84C5C52511B}" type="sibTrans" cxnId="{6C524D89-0335-4849-8CAB-C93C07D1319B}">
      <dgm:prSet/>
      <dgm:spPr/>
      <dgm:t>
        <a:bodyPr/>
        <a:lstStyle/>
        <a:p>
          <a:endParaRPr lang="en-US" sz="3200"/>
        </a:p>
      </dgm:t>
    </dgm:pt>
    <dgm:pt modelId="{9A7A622C-4C5F-4620-9BBF-F586471FC68F}">
      <dgm:prSet phldrT="[Text]" custT="1"/>
      <dgm:spPr/>
      <dgm:t>
        <a:bodyPr/>
        <a:lstStyle/>
        <a:p>
          <a:r>
            <a:rPr lang="en-US" sz="3200" dirty="0"/>
            <a:t>Subjective</a:t>
          </a:r>
        </a:p>
      </dgm:t>
    </dgm:pt>
    <dgm:pt modelId="{36AAD412-E852-487D-8AF8-E7B033045B06}" type="parTrans" cxnId="{53546702-C038-4C0D-8C96-7E9890EBCAC7}">
      <dgm:prSet/>
      <dgm:spPr/>
      <dgm:t>
        <a:bodyPr/>
        <a:lstStyle/>
        <a:p>
          <a:endParaRPr lang="en-US" sz="3200"/>
        </a:p>
      </dgm:t>
    </dgm:pt>
    <dgm:pt modelId="{A485FF42-2B97-4AA9-B196-3383A12C16AA}" type="sibTrans" cxnId="{53546702-C038-4C0D-8C96-7E9890EBCAC7}">
      <dgm:prSet/>
      <dgm:spPr/>
      <dgm:t>
        <a:bodyPr/>
        <a:lstStyle/>
        <a:p>
          <a:endParaRPr lang="en-US" sz="3200"/>
        </a:p>
      </dgm:t>
    </dgm:pt>
    <dgm:pt modelId="{D39D6917-D708-4293-B6EC-8D570DA6949A}" type="pres">
      <dgm:prSet presAssocID="{111E75EC-2EB3-4EDD-9507-5303E4ADEBBD}" presName="Name0" presStyleCnt="0">
        <dgm:presLayoutVars>
          <dgm:resizeHandles/>
        </dgm:presLayoutVars>
      </dgm:prSet>
      <dgm:spPr/>
    </dgm:pt>
    <dgm:pt modelId="{3F7AED20-953C-432F-9576-6DDBBEB9509D}" type="pres">
      <dgm:prSet presAssocID="{9CD7AB9E-4264-4085-AC42-98D99F0231BA}" presName="text" presStyleLbl="node1" presStyleIdx="0" presStyleCnt="3" custScaleX="116986">
        <dgm:presLayoutVars>
          <dgm:bulletEnabled val="1"/>
        </dgm:presLayoutVars>
      </dgm:prSet>
      <dgm:spPr/>
    </dgm:pt>
    <dgm:pt modelId="{3F4958D3-C243-4E18-BF2B-A6AF45E1E942}" type="pres">
      <dgm:prSet presAssocID="{73ED69FF-DE44-4F50-ACB7-C1FFC040D6CE}" presName="space" presStyleCnt="0"/>
      <dgm:spPr/>
    </dgm:pt>
    <dgm:pt modelId="{9778FE3E-85D1-4EBF-A1C3-E3407ADAE200}" type="pres">
      <dgm:prSet presAssocID="{53552646-3A36-47CD-B62B-BE0F18767A72}" presName="text" presStyleLbl="node1" presStyleIdx="1" presStyleCnt="3" custScaleX="100951">
        <dgm:presLayoutVars>
          <dgm:bulletEnabled val="1"/>
        </dgm:presLayoutVars>
      </dgm:prSet>
      <dgm:spPr/>
    </dgm:pt>
    <dgm:pt modelId="{77E2BB9C-E698-42EC-8E75-9E9D139E8B90}" type="pres">
      <dgm:prSet presAssocID="{04F4A5AA-9CF5-49AE-9DDD-B84C5C52511B}" presName="space" presStyleCnt="0"/>
      <dgm:spPr/>
    </dgm:pt>
    <dgm:pt modelId="{FEB8AE1A-7817-4212-A49A-DE547FB0F8D0}" type="pres">
      <dgm:prSet presAssocID="{9A7A622C-4C5F-4620-9BBF-F586471FC68F}" presName="text" presStyleLbl="node1" presStyleIdx="2" presStyleCnt="3">
        <dgm:presLayoutVars>
          <dgm:bulletEnabled val="1"/>
        </dgm:presLayoutVars>
      </dgm:prSet>
      <dgm:spPr/>
    </dgm:pt>
  </dgm:ptLst>
  <dgm:cxnLst>
    <dgm:cxn modelId="{53546702-C038-4C0D-8C96-7E9890EBCAC7}" srcId="{111E75EC-2EB3-4EDD-9507-5303E4ADEBBD}" destId="{9A7A622C-4C5F-4620-9BBF-F586471FC68F}" srcOrd="2" destOrd="0" parTransId="{36AAD412-E852-487D-8AF8-E7B033045B06}" sibTransId="{A485FF42-2B97-4AA9-B196-3383A12C16AA}"/>
    <dgm:cxn modelId="{C6EB6C0F-B218-4BB3-A807-166FCAD7FC8A}" type="presOf" srcId="{111E75EC-2EB3-4EDD-9507-5303E4ADEBBD}" destId="{D39D6917-D708-4293-B6EC-8D570DA6949A}" srcOrd="0" destOrd="0" presId="urn:diagrams.loki3.com/VaryingWidthList"/>
    <dgm:cxn modelId="{6C524D89-0335-4849-8CAB-C93C07D1319B}" srcId="{111E75EC-2EB3-4EDD-9507-5303E4ADEBBD}" destId="{53552646-3A36-47CD-B62B-BE0F18767A72}" srcOrd="1" destOrd="0" parTransId="{FF04FEE8-ED37-41B5-8E77-3E2F5D04B589}" sibTransId="{04F4A5AA-9CF5-49AE-9DDD-B84C5C52511B}"/>
    <dgm:cxn modelId="{88DA859E-F031-4D2C-BA20-40B8BDC7968C}" type="presOf" srcId="{9A7A622C-4C5F-4620-9BBF-F586471FC68F}" destId="{FEB8AE1A-7817-4212-A49A-DE547FB0F8D0}" srcOrd="0" destOrd="0" presId="urn:diagrams.loki3.com/VaryingWidthList"/>
    <dgm:cxn modelId="{33A1DAAF-495A-460A-84BF-967B798FC563}" type="presOf" srcId="{9CD7AB9E-4264-4085-AC42-98D99F0231BA}" destId="{3F7AED20-953C-432F-9576-6DDBBEB9509D}" srcOrd="0" destOrd="0" presId="urn:diagrams.loki3.com/VaryingWidthList"/>
    <dgm:cxn modelId="{D73379B1-7AA4-48D2-86B5-789D4983A56F}" type="presOf" srcId="{53552646-3A36-47CD-B62B-BE0F18767A72}" destId="{9778FE3E-85D1-4EBF-A1C3-E3407ADAE200}" srcOrd="0" destOrd="0" presId="urn:diagrams.loki3.com/VaryingWidthList"/>
    <dgm:cxn modelId="{3F2FEAF3-BBA4-4088-B2E5-4C9D93DED278}" srcId="{111E75EC-2EB3-4EDD-9507-5303E4ADEBBD}" destId="{9CD7AB9E-4264-4085-AC42-98D99F0231BA}" srcOrd="0" destOrd="0" parTransId="{5959CE1C-AB32-47BB-A6CE-5E25D4615E91}" sibTransId="{73ED69FF-DE44-4F50-ACB7-C1FFC040D6CE}"/>
    <dgm:cxn modelId="{E22967D7-D33C-4EBA-85AF-AA31861FC80D}" type="presParOf" srcId="{D39D6917-D708-4293-B6EC-8D570DA6949A}" destId="{3F7AED20-953C-432F-9576-6DDBBEB9509D}" srcOrd="0" destOrd="0" presId="urn:diagrams.loki3.com/VaryingWidthList"/>
    <dgm:cxn modelId="{D7CE23BB-65EB-45BD-A299-3EA022B4ED6C}" type="presParOf" srcId="{D39D6917-D708-4293-B6EC-8D570DA6949A}" destId="{3F4958D3-C243-4E18-BF2B-A6AF45E1E942}" srcOrd="1" destOrd="0" presId="urn:diagrams.loki3.com/VaryingWidthList"/>
    <dgm:cxn modelId="{40C47347-847E-4937-9B09-4C1974F60555}" type="presParOf" srcId="{D39D6917-D708-4293-B6EC-8D570DA6949A}" destId="{9778FE3E-85D1-4EBF-A1C3-E3407ADAE200}" srcOrd="2" destOrd="0" presId="urn:diagrams.loki3.com/VaryingWidthList"/>
    <dgm:cxn modelId="{73752C08-50BC-4289-90F5-FAAFE838708B}" type="presParOf" srcId="{D39D6917-D708-4293-B6EC-8D570DA6949A}" destId="{77E2BB9C-E698-42EC-8E75-9E9D139E8B90}" srcOrd="3" destOrd="0" presId="urn:diagrams.loki3.com/VaryingWidthList"/>
    <dgm:cxn modelId="{F72A4A5E-F5AE-47D8-A866-05EEAA0FA694}" type="presParOf" srcId="{D39D6917-D708-4293-B6EC-8D570DA6949A}" destId="{FEB8AE1A-7817-4212-A49A-DE547FB0F8D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3F4618D9-D957-44B8-A4F3-A05D43C1D0EA}">
      <dgm:prSet phldrT="[Text]" custT="1"/>
      <dgm:spPr>
        <a:blipFill>
          <a:blip xmlns:r="http://schemas.openxmlformats.org/officeDocument/2006/relationships" r:embed="rId1"/>
          <a:stretch>
            <a:fillRect t="-32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dgm:pt modelId="{529536DC-98C2-45CB-BA7D-043C33F66E05}">
      <dgm:prSet phldrT="[Text]" custT="1"/>
      <dgm:spPr>
        <a:blipFill>
          <a:blip xmlns:r="http://schemas.openxmlformats.org/officeDocument/2006/relationships" r:embed="rId2"/>
          <a:stretch>
            <a:fillRect t="-3261" b="-923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dgm:pt modelId="{AA0CAB0E-888E-444F-9B80-3EC799E8C529}">
      <dgm:prSet phldrT="[Text]" custT="1"/>
      <dgm:spPr>
        <a:blipFill>
          <a:blip xmlns:r="http://schemas.openxmlformats.org/officeDocument/2006/relationships" r:embed="rId3"/>
          <a:stretch>
            <a:fillRect l="-1637" t="-3825" r="-4746" b="-103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AC34-6A80-4DD1-BFBC-BE37B8886052}">
      <dsp:nvSpPr>
        <dsp:cNvPr id="0" name=""/>
        <dsp:cNvSpPr/>
      </dsp:nvSpPr>
      <dsp:spPr>
        <a:xfrm>
          <a:off x="947982" y="1903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Union of events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∪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</m:e>
              </m:d>
            </m:oMath>
          </a14:m>
          <a:endParaRPr lang="en-US" sz="3200" kern="1200" dirty="0"/>
        </a:p>
      </dsp:txBody>
      <dsp:txXfrm>
        <a:off x="947982" y="1903"/>
        <a:ext cx="3845847" cy="1108002"/>
      </dsp:txXfrm>
    </dsp:sp>
    <dsp:sp modelId="{649328B0-26F2-4EC9-B521-0C45ECE0EC99}">
      <dsp:nvSpPr>
        <dsp:cNvPr id="0" name=""/>
        <dsp:cNvSpPr/>
      </dsp:nvSpPr>
      <dsp:spPr>
        <a:xfrm>
          <a:off x="947982" y="1165305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Intersection of events </a:t>
          </a:r>
          <a14:m xmlns:a14="http://schemas.microsoft.com/office/drawing/2010/main">
            <m:oMath xmlns:m="http://schemas.openxmlformats.org/officeDocument/2006/math">
              <m: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A</m:t>
              </m:r>
              <m:r>
                <a:rPr lang="en-US" sz="32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∩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𝐵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n-US" sz="3200" kern="1200" dirty="0"/>
        </a:p>
      </dsp:txBody>
      <dsp:txXfrm>
        <a:off x="947982" y="1165305"/>
        <a:ext cx="3845847" cy="1108002"/>
      </dsp:txXfrm>
    </dsp:sp>
    <dsp:sp modelId="{BD5BF15D-66CA-4474-B84A-EE4A7780857B}">
      <dsp:nvSpPr>
        <dsp:cNvPr id="0" name=""/>
        <dsp:cNvSpPr/>
      </dsp:nvSpPr>
      <dsp:spPr>
        <a:xfrm>
          <a:off x="1015241" y="2328708"/>
          <a:ext cx="3711330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Complement of an event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32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</m:acc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𝑜𝑟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′</m:t>
                  </m:r>
                </m:e>
              </m:d>
            </m:oMath>
          </a14:m>
          <a:endParaRPr lang="en-US" sz="3200" kern="1200" dirty="0"/>
        </a:p>
      </dsp:txBody>
      <dsp:txXfrm>
        <a:off x="1015241" y="2328708"/>
        <a:ext cx="3711330" cy="1108002"/>
      </dsp:txXfrm>
    </dsp:sp>
    <dsp:sp modelId="{30011424-26A6-4C24-A4F6-AEDB7A3FEF84}">
      <dsp:nvSpPr>
        <dsp:cNvPr id="0" name=""/>
        <dsp:cNvSpPr/>
      </dsp:nvSpPr>
      <dsp:spPr>
        <a:xfrm>
          <a:off x="947992" y="3492111"/>
          <a:ext cx="3845828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Exclusive</a:t>
          </a:r>
          <a:r>
            <a:rPr lang="en-US" sz="3200" kern="1200" baseline="0" dirty="0"/>
            <a:t> event</a:t>
          </a:r>
          <a:endParaRPr lang="en-US" sz="3200" kern="1200" dirty="0"/>
        </a:p>
      </dsp:txBody>
      <dsp:txXfrm>
        <a:off x="947992" y="3492111"/>
        <a:ext cx="3845828" cy="1108002"/>
      </dsp:txXfrm>
    </dsp:sp>
    <dsp:sp modelId="{F78B9261-858F-4724-ADDF-1995C7E5EA0C}">
      <dsp:nvSpPr>
        <dsp:cNvPr id="0" name=""/>
        <dsp:cNvSpPr/>
      </dsp:nvSpPr>
      <dsp:spPr>
        <a:xfrm>
          <a:off x="947990" y="4655513"/>
          <a:ext cx="3845831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Exhaustive event</a:t>
          </a:r>
        </a:p>
      </dsp:txBody>
      <dsp:txXfrm>
        <a:off x="947990" y="4655513"/>
        <a:ext cx="3845831" cy="1108002"/>
      </dsp:txXfrm>
    </dsp:sp>
    <dsp:sp modelId="{69E755AE-60B0-40B1-BC0A-8198422CB762}">
      <dsp:nvSpPr>
        <dsp:cNvPr id="0" name=""/>
        <dsp:cNvSpPr/>
      </dsp:nvSpPr>
      <dsp:spPr>
        <a:xfrm>
          <a:off x="947983" y="5818916"/>
          <a:ext cx="3845846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Equally likely event</a:t>
          </a:r>
        </a:p>
      </dsp:txBody>
      <dsp:txXfrm>
        <a:off x="947983" y="5818916"/>
        <a:ext cx="3845846" cy="110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AED20-953C-432F-9576-6DDBBEB9509D}">
      <dsp:nvSpPr>
        <dsp:cNvPr id="0" name=""/>
        <dsp:cNvSpPr/>
      </dsp:nvSpPr>
      <dsp:spPr>
        <a:xfrm>
          <a:off x="1567545" y="1473"/>
          <a:ext cx="2053104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Classical</a:t>
          </a:r>
        </a:p>
      </dsp:txBody>
      <dsp:txXfrm>
        <a:off x="1567545" y="1473"/>
        <a:ext cx="2053104" cy="972576"/>
      </dsp:txXfrm>
    </dsp:sp>
    <dsp:sp modelId="{9778FE3E-85D1-4EBF-A1C3-E3407ADAE200}">
      <dsp:nvSpPr>
        <dsp:cNvPr id="0" name=""/>
        <dsp:cNvSpPr/>
      </dsp:nvSpPr>
      <dsp:spPr>
        <a:xfrm>
          <a:off x="1549255" y="1022679"/>
          <a:ext cx="2089685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Frequency</a:t>
          </a:r>
        </a:p>
      </dsp:txBody>
      <dsp:txXfrm>
        <a:off x="1549255" y="1022679"/>
        <a:ext cx="2089685" cy="972576"/>
      </dsp:txXfrm>
    </dsp:sp>
    <dsp:sp modelId="{FEB8AE1A-7817-4212-A49A-DE547FB0F8D0}">
      <dsp:nvSpPr>
        <dsp:cNvPr id="0" name=""/>
        <dsp:cNvSpPr/>
      </dsp:nvSpPr>
      <dsp:spPr>
        <a:xfrm>
          <a:off x="1536597" y="2043884"/>
          <a:ext cx="2115000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Subjective</a:t>
          </a:r>
        </a:p>
      </dsp:txBody>
      <dsp:txXfrm>
        <a:off x="1536597" y="2043884"/>
        <a:ext cx="2115000" cy="97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</a:t>
            </a:r>
            <a:r>
              <a:rPr lang="en-US"/>
              <a:t>of Probability (1)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Is multiplying 4 and 8 on a calculator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Multiplying 4 and 8 on a calculator is a deterministic experiment. In a deterministic experiment, the outcome is certain and predictable based on the given inputs and the rules of the operation. In this case, multiplying 4 and 8 will always result in the same answer: 32. There is no randomness or uncertainty involved in this calculation, making it a deterministic process.</a:t>
            </a:r>
          </a:p>
        </p:txBody>
      </p:sp>
    </p:spTree>
    <p:extLst>
      <p:ext uri="{BB962C8B-B14F-4D97-AF65-F5344CB8AC3E}">
        <p14:creationId xmlns:p14="http://schemas.microsoft.com/office/powerpoint/2010/main" val="37927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Sample space: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42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2050" name="Picture 2" descr="Coin Flip, Jovo Arezina">
            <a:extLst>
              <a:ext uri="{FF2B5EF4-FFF2-40B4-BE49-F238E27FC236}">
                <a16:creationId xmlns:a16="http://schemas.microsoft.com/office/drawing/2014/main" id="{3447B1FE-AA1D-DD57-3403-889CB18EBDF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8" y="2198719"/>
            <a:ext cx="6656917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51310C8-5C76-87D9-801B-C7945BF8CF8A}"/>
              </a:ext>
            </a:extLst>
          </p:cNvPr>
          <p:cNvSpPr/>
          <p:nvPr/>
        </p:nvSpPr>
        <p:spPr>
          <a:xfrm>
            <a:off x="7940735" y="2198719"/>
            <a:ext cx="1688457" cy="49926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3203-4AEF-AE4B-6113-F21063FCBFBE}"/>
              </a:ext>
            </a:extLst>
          </p:cNvPr>
          <p:cNvSpPr txBox="1"/>
          <p:nvPr/>
        </p:nvSpPr>
        <p:spPr>
          <a:xfrm>
            <a:off x="9815804" y="3910233"/>
            <a:ext cx="1818126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 (H)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Tail (T)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9AD2F99-B1C4-AD5F-F65C-A5ED4957A60F}"/>
              </a:ext>
            </a:extLst>
          </p:cNvPr>
          <p:cNvSpPr/>
          <p:nvPr/>
        </p:nvSpPr>
        <p:spPr>
          <a:xfrm rot="15615083">
            <a:off x="11031824" y="3153923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C2D5-7BB9-1DF8-5174-B4DB667FD057}"/>
              </a:ext>
            </a:extLst>
          </p:cNvPr>
          <p:cNvSpPr txBox="1"/>
          <p:nvPr/>
        </p:nvSpPr>
        <p:spPr>
          <a:xfrm rot="20141998">
            <a:off x="11720998" y="234043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B79D377-9726-8E41-5EC8-DA2D268D798A}"/>
              </a:ext>
            </a:extLst>
          </p:cNvPr>
          <p:cNvSpPr/>
          <p:nvPr/>
        </p:nvSpPr>
        <p:spPr>
          <a:xfrm rot="11995354">
            <a:off x="10856925" y="5035472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72671-DB01-5F63-310B-8E087D211FA3}"/>
              </a:ext>
            </a:extLst>
          </p:cNvPr>
          <p:cNvSpPr txBox="1"/>
          <p:nvPr/>
        </p:nvSpPr>
        <p:spPr>
          <a:xfrm rot="480684">
            <a:off x="11658145" y="643341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E02EF-5345-2175-906A-CF4828A7476A}"/>
              </a:ext>
            </a:extLst>
          </p:cNvPr>
          <p:cNvSpPr txBox="1"/>
          <p:nvPr/>
        </p:nvSpPr>
        <p:spPr>
          <a:xfrm>
            <a:off x="9237306" y="297196"/>
            <a:ext cx="496230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result of an experiment is known as outcomes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53FB356-7DA1-4DD9-7701-1F2F2F4FE236}"/>
              </a:ext>
            </a:extLst>
          </p:cNvPr>
          <p:cNvSpPr/>
          <p:nvPr/>
        </p:nvSpPr>
        <p:spPr>
          <a:xfrm>
            <a:off x="11795493" y="4572000"/>
            <a:ext cx="429208" cy="41599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C9934-30D9-71B7-7DC4-936A635E2446}"/>
              </a:ext>
            </a:extLst>
          </p:cNvPr>
          <p:cNvSpPr txBox="1"/>
          <p:nvPr/>
        </p:nvSpPr>
        <p:spPr>
          <a:xfrm>
            <a:off x="12448906" y="4333086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All possible outcomes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C6FBFB-EC1D-8246-1BD7-92B7CBDA4241}"/>
              </a:ext>
            </a:extLst>
          </p:cNvPr>
          <p:cNvSpPr/>
          <p:nvPr/>
        </p:nvSpPr>
        <p:spPr>
          <a:xfrm rot="10800000">
            <a:off x="13204163" y="3834953"/>
            <a:ext cx="512344" cy="458972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609A-5861-B825-B4E9-611EFBBF6588}"/>
              </a:ext>
            </a:extLst>
          </p:cNvPr>
          <p:cNvSpPr txBox="1"/>
          <p:nvPr/>
        </p:nvSpPr>
        <p:spPr>
          <a:xfrm>
            <a:off x="12473432" y="2961427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Sample space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3" grpId="0" animBg="1"/>
      <p:bldP spid="3" grpId="0" animBg="1"/>
      <p:bldP spid="6" grpId="0" animBg="1"/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Sample space: A sample space associated with an experiment which consist all possible outcomes of the experiment.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𝑒𝑥𝑎𝑚𝑝𝑙𝑒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example, consider the experiment of tossing two coins. Write the sample space of this experiment.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282" r="-100392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282" r="-787" b="-2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101282" r="-20118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282" r="-100392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01282" r="-787" b="-1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201282" r="-201181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1282" r="-100392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201282" r="-787" b="-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ample space">
            <a:extLst>
              <a:ext uri="{FF2B5EF4-FFF2-40B4-BE49-F238E27FC236}">
                <a16:creationId xmlns:a16="http://schemas.microsoft.com/office/drawing/2014/main" id="{848EEB44-48C7-B9DB-6751-6C9D4B2A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5" y="5214759"/>
            <a:ext cx="6314706" cy="2800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</a:t>
            </a:r>
          </a:p>
        </p:txBody>
      </p:sp>
    </p:spTree>
    <p:extLst>
      <p:ext uri="{BB962C8B-B14F-4D97-AF65-F5344CB8AC3E}">
        <p14:creationId xmlns:p14="http://schemas.microsoft.com/office/powerpoint/2010/main" val="419098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3074" name="Picture 2" descr="Rolling Dice GIF - Dice - Discover &amp; Share GIFs">
            <a:extLst>
              <a:ext uri="{FF2B5EF4-FFF2-40B4-BE49-F238E27FC236}">
                <a16:creationId xmlns:a16="http://schemas.microsoft.com/office/drawing/2014/main" id="{7AC33FD3-437C-E8F1-58FC-3F0AB82BCA5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441" y="2028683"/>
            <a:ext cx="6184465" cy="530097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84EB4-2FAE-F536-C935-3AA1ADB9F077}"/>
              </a:ext>
            </a:extLst>
          </p:cNvPr>
          <p:cNvSpPr txBox="1"/>
          <p:nvPr/>
        </p:nvSpPr>
        <p:spPr>
          <a:xfrm>
            <a:off x="1276502" y="2028683"/>
            <a:ext cx="550343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Is this a random experiment?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2062-0593-3250-FFFC-D7A5C3088F5D}"/>
              </a:ext>
            </a:extLst>
          </p:cNvPr>
          <p:cNvSpPr txBox="1"/>
          <p:nvPr/>
        </p:nvSpPr>
        <p:spPr>
          <a:xfrm>
            <a:off x="5679624" y="2908871"/>
            <a:ext cx="1635576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Yes, sir!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E9714-FA1F-17D9-BDC8-28539A876119}"/>
              </a:ext>
            </a:extLst>
          </p:cNvPr>
          <p:cNvSpPr txBox="1"/>
          <p:nvPr/>
        </p:nvSpPr>
        <p:spPr>
          <a:xfrm>
            <a:off x="1283818" y="3744762"/>
            <a:ext cx="547714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Can you write the sample</a:t>
            </a:r>
          </a:p>
          <a:p>
            <a:r>
              <a:rPr lang="en-US" sz="3200" dirty="0"/>
              <a:t>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/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80B397-31F6-AF65-57B7-F02EE220CE1B}"/>
              </a:ext>
            </a:extLst>
          </p:cNvPr>
          <p:cNvSpPr txBox="1"/>
          <p:nvPr/>
        </p:nvSpPr>
        <p:spPr>
          <a:xfrm>
            <a:off x="1344743" y="5908987"/>
            <a:ext cx="5477141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Split the odd number…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/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C6FFE9-DEC6-3D01-9B97-2D68503D59D6}"/>
              </a:ext>
            </a:extLst>
          </p:cNvPr>
          <p:cNvSpPr/>
          <p:nvPr/>
        </p:nvSpPr>
        <p:spPr>
          <a:xfrm>
            <a:off x="2944978" y="6761296"/>
            <a:ext cx="1138335" cy="58281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91782-211D-8229-66AE-02B4C31E788B}"/>
              </a:ext>
            </a:extLst>
          </p:cNvPr>
          <p:cNvSpPr txBox="1"/>
          <p:nvPr/>
        </p:nvSpPr>
        <p:spPr>
          <a:xfrm>
            <a:off x="966628" y="6769472"/>
            <a:ext cx="1806905" cy="5847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2589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0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r>
              <a:rPr lang="en-US" sz="3200" dirty="0"/>
              <a:t>Different types of events: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1F146B-BBFB-E867-FE72-ED3FCDF10193}"/>
              </a:ext>
            </a:extLst>
          </p:cNvPr>
          <p:cNvSpPr txBox="1"/>
          <p:nvPr/>
        </p:nvSpPr>
        <p:spPr>
          <a:xfrm>
            <a:off x="260506" y="3680646"/>
            <a:ext cx="8790188" cy="1569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Exclusive events:</a:t>
            </a:r>
            <a:r>
              <a:rPr lang="en-US" sz="2400" dirty="0"/>
              <a:t> Two events are called mutually exclusive if both the events cannot occur simultaneously in a single trial. In other words, if one of those events occurs, the other event will not occur.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334C7-537D-C689-E359-546B6C9F8380}"/>
              </a:ext>
            </a:extLst>
          </p:cNvPr>
          <p:cNvSpPr txBox="1"/>
          <p:nvPr/>
        </p:nvSpPr>
        <p:spPr>
          <a:xfrm>
            <a:off x="260506" y="5480598"/>
            <a:ext cx="8790188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Exhaustive events:</a:t>
            </a:r>
            <a:r>
              <a:rPr lang="en-US" sz="2400" dirty="0"/>
              <a:t> Exhaustive events are those, which includes all possible outcomes.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7B609-E5FF-8471-2DF2-F7453FEA14C4}"/>
              </a:ext>
            </a:extLst>
          </p:cNvPr>
          <p:cNvSpPr txBox="1"/>
          <p:nvPr/>
        </p:nvSpPr>
        <p:spPr>
          <a:xfrm>
            <a:off x="260506" y="6541887"/>
            <a:ext cx="8790188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Equally likely events:</a:t>
            </a:r>
            <a:r>
              <a:rPr lang="en-US" sz="2400" dirty="0"/>
              <a:t> The events of a random experiment are called equally likely if the chance of occurring those events are all equal.</a:t>
            </a:r>
          </a:p>
        </p:txBody>
      </p:sp>
    </p:spTree>
    <p:extLst>
      <p:ext uri="{BB962C8B-B14F-4D97-AF65-F5344CB8AC3E}">
        <p14:creationId xmlns:p14="http://schemas.microsoft.com/office/powerpoint/2010/main" val="38163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51AC-24EC-EBA8-47E7-21608607A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Set operations and Venn Diagrams">
            <a:extLst>
              <a:ext uri="{FF2B5EF4-FFF2-40B4-BE49-F238E27FC236}">
                <a16:creationId xmlns:a16="http://schemas.microsoft.com/office/drawing/2014/main" id="{F1CE5751-A7C1-C94E-3F83-C7F0A2BFE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/>
          <a:stretch/>
        </p:blipFill>
        <p:spPr bwMode="auto">
          <a:xfrm>
            <a:off x="7336820" y="0"/>
            <a:ext cx="6839225" cy="79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42ADADCC-5FB6-81E8-1D4B-6631C451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04" y="2566170"/>
                <a:ext cx="5885728" cy="3097258"/>
              </a:xfrm>
              <a:custGeom>
                <a:avLst/>
                <a:gdLst>
                  <a:gd name="connsiteX0" fmla="*/ 0 w 5885728"/>
                  <a:gd name="connsiteY0" fmla="*/ 0 h 3097258"/>
                  <a:gd name="connsiteX1" fmla="*/ 653970 w 5885728"/>
                  <a:gd name="connsiteY1" fmla="*/ 0 h 3097258"/>
                  <a:gd name="connsiteX2" fmla="*/ 1190225 w 5885728"/>
                  <a:gd name="connsiteY2" fmla="*/ 0 h 3097258"/>
                  <a:gd name="connsiteX3" fmla="*/ 1903052 w 5885728"/>
                  <a:gd name="connsiteY3" fmla="*/ 0 h 3097258"/>
                  <a:gd name="connsiteX4" fmla="*/ 2674736 w 5885728"/>
                  <a:gd name="connsiteY4" fmla="*/ 0 h 3097258"/>
                  <a:gd name="connsiteX5" fmla="*/ 3210992 w 5885728"/>
                  <a:gd name="connsiteY5" fmla="*/ 0 h 3097258"/>
                  <a:gd name="connsiteX6" fmla="*/ 3864961 w 5885728"/>
                  <a:gd name="connsiteY6" fmla="*/ 0 h 3097258"/>
                  <a:gd name="connsiteX7" fmla="*/ 4577788 w 5885728"/>
                  <a:gd name="connsiteY7" fmla="*/ 0 h 3097258"/>
                  <a:gd name="connsiteX8" fmla="*/ 5114044 w 5885728"/>
                  <a:gd name="connsiteY8" fmla="*/ 0 h 3097258"/>
                  <a:gd name="connsiteX9" fmla="*/ 5885728 w 5885728"/>
                  <a:gd name="connsiteY9" fmla="*/ 0 h 3097258"/>
                  <a:gd name="connsiteX10" fmla="*/ 5885728 w 5885728"/>
                  <a:gd name="connsiteY10" fmla="*/ 619452 h 3097258"/>
                  <a:gd name="connsiteX11" fmla="*/ 5885728 w 5885728"/>
                  <a:gd name="connsiteY11" fmla="*/ 1300848 h 3097258"/>
                  <a:gd name="connsiteX12" fmla="*/ 5885728 w 5885728"/>
                  <a:gd name="connsiteY12" fmla="*/ 1920300 h 3097258"/>
                  <a:gd name="connsiteX13" fmla="*/ 5885728 w 5885728"/>
                  <a:gd name="connsiteY13" fmla="*/ 3097258 h 3097258"/>
                  <a:gd name="connsiteX14" fmla="*/ 5114044 w 5885728"/>
                  <a:gd name="connsiteY14" fmla="*/ 3097258 h 3097258"/>
                  <a:gd name="connsiteX15" fmla="*/ 4342359 w 5885728"/>
                  <a:gd name="connsiteY15" fmla="*/ 3097258 h 3097258"/>
                  <a:gd name="connsiteX16" fmla="*/ 3864961 w 5885728"/>
                  <a:gd name="connsiteY16" fmla="*/ 3097258 h 3097258"/>
                  <a:gd name="connsiteX17" fmla="*/ 3152134 w 5885728"/>
                  <a:gd name="connsiteY17" fmla="*/ 3097258 h 3097258"/>
                  <a:gd name="connsiteX18" fmla="*/ 2498165 w 5885728"/>
                  <a:gd name="connsiteY18" fmla="*/ 3097258 h 3097258"/>
                  <a:gd name="connsiteX19" fmla="*/ 1844195 w 5885728"/>
                  <a:gd name="connsiteY19" fmla="*/ 3097258 h 3097258"/>
                  <a:gd name="connsiteX20" fmla="*/ 1366797 w 5885728"/>
                  <a:gd name="connsiteY20" fmla="*/ 3097258 h 3097258"/>
                  <a:gd name="connsiteX21" fmla="*/ 712827 w 5885728"/>
                  <a:gd name="connsiteY21" fmla="*/ 3097258 h 3097258"/>
                  <a:gd name="connsiteX22" fmla="*/ 0 w 5885728"/>
                  <a:gd name="connsiteY22" fmla="*/ 3097258 h 3097258"/>
                  <a:gd name="connsiteX23" fmla="*/ 0 w 5885728"/>
                  <a:gd name="connsiteY23" fmla="*/ 2415861 h 3097258"/>
                  <a:gd name="connsiteX24" fmla="*/ 0 w 5885728"/>
                  <a:gd name="connsiteY24" fmla="*/ 1858355 h 3097258"/>
                  <a:gd name="connsiteX25" fmla="*/ 0 w 5885728"/>
                  <a:gd name="connsiteY25" fmla="*/ 1176958 h 3097258"/>
                  <a:gd name="connsiteX26" fmla="*/ 0 w 5885728"/>
                  <a:gd name="connsiteY26" fmla="*/ 619452 h 3097258"/>
                  <a:gd name="connsiteX27" fmla="*/ 0 w 5885728"/>
                  <a:gd name="connsiteY27" fmla="*/ 0 h 309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85728" h="3097258" fill="none" extrusionOk="0">
                    <a:moveTo>
                      <a:pt x="0" y="0"/>
                    </a:moveTo>
                    <a:cubicBezTo>
                      <a:pt x="278128" y="23360"/>
                      <a:pt x="359379" y="11533"/>
                      <a:pt x="653970" y="0"/>
                    </a:cubicBezTo>
                    <a:cubicBezTo>
                      <a:pt x="948561" y="-11533"/>
                      <a:pt x="1051516" y="8274"/>
                      <a:pt x="1190225" y="0"/>
                    </a:cubicBezTo>
                    <a:cubicBezTo>
                      <a:pt x="1328935" y="-8274"/>
                      <a:pt x="1734881" y="-28763"/>
                      <a:pt x="1903052" y="0"/>
                    </a:cubicBezTo>
                    <a:cubicBezTo>
                      <a:pt x="2071223" y="28763"/>
                      <a:pt x="2334660" y="-33016"/>
                      <a:pt x="2674736" y="0"/>
                    </a:cubicBezTo>
                    <a:cubicBezTo>
                      <a:pt x="3014812" y="33016"/>
                      <a:pt x="3046949" y="-18343"/>
                      <a:pt x="3210992" y="0"/>
                    </a:cubicBezTo>
                    <a:cubicBezTo>
                      <a:pt x="3375035" y="18343"/>
                      <a:pt x="3569986" y="-12347"/>
                      <a:pt x="3864961" y="0"/>
                    </a:cubicBezTo>
                    <a:cubicBezTo>
                      <a:pt x="4159936" y="12347"/>
                      <a:pt x="4306507" y="-12321"/>
                      <a:pt x="4577788" y="0"/>
                    </a:cubicBezTo>
                    <a:cubicBezTo>
                      <a:pt x="4849069" y="12321"/>
                      <a:pt x="4995408" y="22318"/>
                      <a:pt x="5114044" y="0"/>
                    </a:cubicBezTo>
                    <a:cubicBezTo>
                      <a:pt x="5232680" y="-22318"/>
                      <a:pt x="5697487" y="-31169"/>
                      <a:pt x="5885728" y="0"/>
                    </a:cubicBezTo>
                    <a:cubicBezTo>
                      <a:pt x="5894871" y="278807"/>
                      <a:pt x="5899867" y="358540"/>
                      <a:pt x="5885728" y="619452"/>
                    </a:cubicBezTo>
                    <a:cubicBezTo>
                      <a:pt x="5871589" y="880364"/>
                      <a:pt x="5881794" y="1090328"/>
                      <a:pt x="5885728" y="1300848"/>
                    </a:cubicBezTo>
                    <a:cubicBezTo>
                      <a:pt x="5889662" y="1511368"/>
                      <a:pt x="5901926" y="1784588"/>
                      <a:pt x="5885728" y="1920300"/>
                    </a:cubicBezTo>
                    <a:cubicBezTo>
                      <a:pt x="5869530" y="2056012"/>
                      <a:pt x="5927454" y="2572553"/>
                      <a:pt x="5885728" y="3097258"/>
                    </a:cubicBezTo>
                    <a:cubicBezTo>
                      <a:pt x="5513128" y="3109957"/>
                      <a:pt x="5381943" y="3105218"/>
                      <a:pt x="5114044" y="3097258"/>
                    </a:cubicBezTo>
                    <a:cubicBezTo>
                      <a:pt x="4846145" y="3089298"/>
                      <a:pt x="4541284" y="3104300"/>
                      <a:pt x="4342359" y="3097258"/>
                    </a:cubicBezTo>
                    <a:cubicBezTo>
                      <a:pt x="4143435" y="3090216"/>
                      <a:pt x="3972597" y="3112302"/>
                      <a:pt x="3864961" y="3097258"/>
                    </a:cubicBezTo>
                    <a:cubicBezTo>
                      <a:pt x="3757325" y="3082214"/>
                      <a:pt x="3330170" y="3068310"/>
                      <a:pt x="3152134" y="3097258"/>
                    </a:cubicBezTo>
                    <a:cubicBezTo>
                      <a:pt x="2974098" y="3126206"/>
                      <a:pt x="2794541" y="3074414"/>
                      <a:pt x="2498165" y="3097258"/>
                    </a:cubicBezTo>
                    <a:cubicBezTo>
                      <a:pt x="2201789" y="3120102"/>
                      <a:pt x="2110985" y="3064981"/>
                      <a:pt x="1844195" y="3097258"/>
                    </a:cubicBezTo>
                    <a:cubicBezTo>
                      <a:pt x="1577405" y="3129536"/>
                      <a:pt x="1528276" y="3105425"/>
                      <a:pt x="1366797" y="3097258"/>
                    </a:cubicBezTo>
                    <a:cubicBezTo>
                      <a:pt x="1205318" y="3089091"/>
                      <a:pt x="973024" y="3100708"/>
                      <a:pt x="712827" y="3097258"/>
                    </a:cubicBezTo>
                    <a:cubicBezTo>
                      <a:pt x="452630" y="3093809"/>
                      <a:pt x="323256" y="3078315"/>
                      <a:pt x="0" y="3097258"/>
                    </a:cubicBezTo>
                    <a:cubicBezTo>
                      <a:pt x="-17354" y="2952476"/>
                      <a:pt x="-25463" y="2732721"/>
                      <a:pt x="0" y="2415861"/>
                    </a:cubicBezTo>
                    <a:cubicBezTo>
                      <a:pt x="25463" y="2099001"/>
                      <a:pt x="-18931" y="2020366"/>
                      <a:pt x="0" y="1858355"/>
                    </a:cubicBezTo>
                    <a:cubicBezTo>
                      <a:pt x="18931" y="1696344"/>
                      <a:pt x="-32730" y="1472028"/>
                      <a:pt x="0" y="1176958"/>
                    </a:cubicBezTo>
                    <a:cubicBezTo>
                      <a:pt x="32730" y="881888"/>
                      <a:pt x="-13262" y="815373"/>
                      <a:pt x="0" y="619452"/>
                    </a:cubicBezTo>
                    <a:cubicBezTo>
                      <a:pt x="13262" y="423531"/>
                      <a:pt x="308" y="263074"/>
                      <a:pt x="0" y="0"/>
                    </a:cubicBezTo>
                    <a:close/>
                  </a:path>
                  <a:path w="5885728" h="3097258" stroke="0" extrusionOk="0">
                    <a:moveTo>
                      <a:pt x="0" y="0"/>
                    </a:moveTo>
                    <a:cubicBezTo>
                      <a:pt x="108209" y="26430"/>
                      <a:pt x="298228" y="-12892"/>
                      <a:pt x="536255" y="0"/>
                    </a:cubicBezTo>
                    <a:cubicBezTo>
                      <a:pt x="774283" y="12892"/>
                      <a:pt x="886443" y="11333"/>
                      <a:pt x="1190225" y="0"/>
                    </a:cubicBezTo>
                    <a:cubicBezTo>
                      <a:pt x="1494007" y="-11333"/>
                      <a:pt x="1432136" y="-14736"/>
                      <a:pt x="1667623" y="0"/>
                    </a:cubicBezTo>
                    <a:cubicBezTo>
                      <a:pt x="1903110" y="14736"/>
                      <a:pt x="2169095" y="-25586"/>
                      <a:pt x="2380450" y="0"/>
                    </a:cubicBezTo>
                    <a:cubicBezTo>
                      <a:pt x="2591805" y="25586"/>
                      <a:pt x="2725470" y="-11364"/>
                      <a:pt x="2857848" y="0"/>
                    </a:cubicBezTo>
                    <a:cubicBezTo>
                      <a:pt x="2990226" y="11364"/>
                      <a:pt x="3212722" y="-14853"/>
                      <a:pt x="3452960" y="0"/>
                    </a:cubicBezTo>
                    <a:cubicBezTo>
                      <a:pt x="3693198" y="14853"/>
                      <a:pt x="3840152" y="-24024"/>
                      <a:pt x="4224645" y="0"/>
                    </a:cubicBezTo>
                    <a:cubicBezTo>
                      <a:pt x="4609138" y="24024"/>
                      <a:pt x="4775247" y="33094"/>
                      <a:pt x="4937472" y="0"/>
                    </a:cubicBezTo>
                    <a:cubicBezTo>
                      <a:pt x="5099697" y="-33094"/>
                      <a:pt x="5501390" y="-22649"/>
                      <a:pt x="5885728" y="0"/>
                    </a:cubicBezTo>
                    <a:cubicBezTo>
                      <a:pt x="5877599" y="233984"/>
                      <a:pt x="5874584" y="474210"/>
                      <a:pt x="5885728" y="619452"/>
                    </a:cubicBezTo>
                    <a:cubicBezTo>
                      <a:pt x="5896872" y="764694"/>
                      <a:pt x="5879318" y="1083216"/>
                      <a:pt x="5885728" y="1207931"/>
                    </a:cubicBezTo>
                    <a:cubicBezTo>
                      <a:pt x="5892138" y="1332646"/>
                      <a:pt x="5886879" y="1647309"/>
                      <a:pt x="5885728" y="1827382"/>
                    </a:cubicBezTo>
                    <a:cubicBezTo>
                      <a:pt x="5884577" y="2007455"/>
                      <a:pt x="5878573" y="2266456"/>
                      <a:pt x="5885728" y="2446834"/>
                    </a:cubicBezTo>
                    <a:cubicBezTo>
                      <a:pt x="5892883" y="2627212"/>
                      <a:pt x="5873053" y="2805348"/>
                      <a:pt x="5885728" y="3097258"/>
                    </a:cubicBezTo>
                    <a:cubicBezTo>
                      <a:pt x="5731979" y="3112881"/>
                      <a:pt x="5409844" y="3115150"/>
                      <a:pt x="5290616" y="3097258"/>
                    </a:cubicBezTo>
                    <a:cubicBezTo>
                      <a:pt x="5171388" y="3079366"/>
                      <a:pt x="4782866" y="3104269"/>
                      <a:pt x="4636646" y="3097258"/>
                    </a:cubicBezTo>
                    <a:cubicBezTo>
                      <a:pt x="4490426" y="3090248"/>
                      <a:pt x="4389962" y="3103968"/>
                      <a:pt x="4159248" y="3097258"/>
                    </a:cubicBezTo>
                    <a:cubicBezTo>
                      <a:pt x="3928534" y="3090548"/>
                      <a:pt x="3799615" y="3083127"/>
                      <a:pt x="3681850" y="3097258"/>
                    </a:cubicBezTo>
                    <a:cubicBezTo>
                      <a:pt x="3564085" y="3111389"/>
                      <a:pt x="3350886" y="3079586"/>
                      <a:pt x="3086737" y="3097258"/>
                    </a:cubicBezTo>
                    <a:cubicBezTo>
                      <a:pt x="2822588" y="3114930"/>
                      <a:pt x="2700628" y="3064112"/>
                      <a:pt x="2373910" y="3097258"/>
                    </a:cubicBezTo>
                    <a:cubicBezTo>
                      <a:pt x="2047192" y="3130404"/>
                      <a:pt x="1896760" y="3083982"/>
                      <a:pt x="1602226" y="3097258"/>
                    </a:cubicBezTo>
                    <a:cubicBezTo>
                      <a:pt x="1307692" y="3110534"/>
                      <a:pt x="1348892" y="3077779"/>
                      <a:pt x="1124828" y="3097258"/>
                    </a:cubicBezTo>
                    <a:cubicBezTo>
                      <a:pt x="900764" y="3116737"/>
                      <a:pt x="787507" y="3111700"/>
                      <a:pt x="647430" y="3097258"/>
                    </a:cubicBezTo>
                    <a:cubicBezTo>
                      <a:pt x="507353" y="3082816"/>
                      <a:pt x="162325" y="3115423"/>
                      <a:pt x="0" y="3097258"/>
                    </a:cubicBezTo>
                    <a:cubicBezTo>
                      <a:pt x="14532" y="2948606"/>
                      <a:pt x="-6857" y="2741046"/>
                      <a:pt x="0" y="2446834"/>
                    </a:cubicBezTo>
                    <a:cubicBezTo>
                      <a:pt x="6857" y="2152622"/>
                      <a:pt x="-11780" y="2059500"/>
                      <a:pt x="0" y="1796410"/>
                    </a:cubicBezTo>
                    <a:cubicBezTo>
                      <a:pt x="11780" y="1533320"/>
                      <a:pt x="17611" y="1397758"/>
                      <a:pt x="0" y="1176958"/>
                    </a:cubicBezTo>
                    <a:cubicBezTo>
                      <a:pt x="-17611" y="956158"/>
                      <a:pt x="-8182" y="826783"/>
                      <a:pt x="0" y="619452"/>
                    </a:cubicBezTo>
                    <a:cubicBezTo>
                      <a:pt x="8182" y="412121"/>
                      <a:pt x="16061" y="18196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𝐴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∪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𝐵</m:t>
                              </m:r>
                            </m:e>
                          </m:d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42ADADCC-5FB6-81E8-1D4B-6631C451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04" y="2566170"/>
                <a:ext cx="5885728" cy="3097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885728"/>
                          <a:gd name="connsiteY0" fmla="*/ 0 h 3097258"/>
                          <a:gd name="connsiteX1" fmla="*/ 653970 w 5885728"/>
                          <a:gd name="connsiteY1" fmla="*/ 0 h 3097258"/>
                          <a:gd name="connsiteX2" fmla="*/ 1190225 w 5885728"/>
                          <a:gd name="connsiteY2" fmla="*/ 0 h 3097258"/>
                          <a:gd name="connsiteX3" fmla="*/ 1903052 w 5885728"/>
                          <a:gd name="connsiteY3" fmla="*/ 0 h 3097258"/>
                          <a:gd name="connsiteX4" fmla="*/ 2674736 w 5885728"/>
                          <a:gd name="connsiteY4" fmla="*/ 0 h 3097258"/>
                          <a:gd name="connsiteX5" fmla="*/ 3210992 w 5885728"/>
                          <a:gd name="connsiteY5" fmla="*/ 0 h 3097258"/>
                          <a:gd name="connsiteX6" fmla="*/ 3864961 w 5885728"/>
                          <a:gd name="connsiteY6" fmla="*/ 0 h 3097258"/>
                          <a:gd name="connsiteX7" fmla="*/ 4577788 w 5885728"/>
                          <a:gd name="connsiteY7" fmla="*/ 0 h 3097258"/>
                          <a:gd name="connsiteX8" fmla="*/ 5114044 w 5885728"/>
                          <a:gd name="connsiteY8" fmla="*/ 0 h 3097258"/>
                          <a:gd name="connsiteX9" fmla="*/ 5885728 w 5885728"/>
                          <a:gd name="connsiteY9" fmla="*/ 0 h 3097258"/>
                          <a:gd name="connsiteX10" fmla="*/ 5885728 w 5885728"/>
                          <a:gd name="connsiteY10" fmla="*/ 619452 h 3097258"/>
                          <a:gd name="connsiteX11" fmla="*/ 5885728 w 5885728"/>
                          <a:gd name="connsiteY11" fmla="*/ 1300848 h 3097258"/>
                          <a:gd name="connsiteX12" fmla="*/ 5885728 w 5885728"/>
                          <a:gd name="connsiteY12" fmla="*/ 1920300 h 3097258"/>
                          <a:gd name="connsiteX13" fmla="*/ 5885728 w 5885728"/>
                          <a:gd name="connsiteY13" fmla="*/ 3097258 h 3097258"/>
                          <a:gd name="connsiteX14" fmla="*/ 5114044 w 5885728"/>
                          <a:gd name="connsiteY14" fmla="*/ 3097258 h 3097258"/>
                          <a:gd name="connsiteX15" fmla="*/ 4342359 w 5885728"/>
                          <a:gd name="connsiteY15" fmla="*/ 3097258 h 3097258"/>
                          <a:gd name="connsiteX16" fmla="*/ 3864961 w 5885728"/>
                          <a:gd name="connsiteY16" fmla="*/ 3097258 h 3097258"/>
                          <a:gd name="connsiteX17" fmla="*/ 3152134 w 5885728"/>
                          <a:gd name="connsiteY17" fmla="*/ 3097258 h 3097258"/>
                          <a:gd name="connsiteX18" fmla="*/ 2498165 w 5885728"/>
                          <a:gd name="connsiteY18" fmla="*/ 3097258 h 3097258"/>
                          <a:gd name="connsiteX19" fmla="*/ 1844195 w 5885728"/>
                          <a:gd name="connsiteY19" fmla="*/ 3097258 h 3097258"/>
                          <a:gd name="connsiteX20" fmla="*/ 1366797 w 5885728"/>
                          <a:gd name="connsiteY20" fmla="*/ 3097258 h 3097258"/>
                          <a:gd name="connsiteX21" fmla="*/ 712827 w 5885728"/>
                          <a:gd name="connsiteY21" fmla="*/ 3097258 h 3097258"/>
                          <a:gd name="connsiteX22" fmla="*/ 0 w 5885728"/>
                          <a:gd name="connsiteY22" fmla="*/ 3097258 h 3097258"/>
                          <a:gd name="connsiteX23" fmla="*/ 0 w 5885728"/>
                          <a:gd name="connsiteY23" fmla="*/ 2415861 h 3097258"/>
                          <a:gd name="connsiteX24" fmla="*/ 0 w 5885728"/>
                          <a:gd name="connsiteY24" fmla="*/ 1858355 h 3097258"/>
                          <a:gd name="connsiteX25" fmla="*/ 0 w 5885728"/>
                          <a:gd name="connsiteY25" fmla="*/ 1176958 h 3097258"/>
                          <a:gd name="connsiteX26" fmla="*/ 0 w 5885728"/>
                          <a:gd name="connsiteY26" fmla="*/ 619452 h 3097258"/>
                          <a:gd name="connsiteX27" fmla="*/ 0 w 5885728"/>
                          <a:gd name="connsiteY27" fmla="*/ 0 h 30972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5885728" h="3097258" fill="none" extrusionOk="0">
                            <a:moveTo>
                              <a:pt x="0" y="0"/>
                            </a:moveTo>
                            <a:cubicBezTo>
                              <a:pt x="278128" y="23360"/>
                              <a:pt x="359379" y="11533"/>
                              <a:pt x="653970" y="0"/>
                            </a:cubicBezTo>
                            <a:cubicBezTo>
                              <a:pt x="948561" y="-11533"/>
                              <a:pt x="1051516" y="8274"/>
                              <a:pt x="1190225" y="0"/>
                            </a:cubicBezTo>
                            <a:cubicBezTo>
                              <a:pt x="1328935" y="-8274"/>
                              <a:pt x="1734881" y="-28763"/>
                              <a:pt x="1903052" y="0"/>
                            </a:cubicBezTo>
                            <a:cubicBezTo>
                              <a:pt x="2071223" y="28763"/>
                              <a:pt x="2334660" y="-33016"/>
                              <a:pt x="2674736" y="0"/>
                            </a:cubicBezTo>
                            <a:cubicBezTo>
                              <a:pt x="3014812" y="33016"/>
                              <a:pt x="3046949" y="-18343"/>
                              <a:pt x="3210992" y="0"/>
                            </a:cubicBezTo>
                            <a:cubicBezTo>
                              <a:pt x="3375035" y="18343"/>
                              <a:pt x="3569986" y="-12347"/>
                              <a:pt x="3864961" y="0"/>
                            </a:cubicBezTo>
                            <a:cubicBezTo>
                              <a:pt x="4159936" y="12347"/>
                              <a:pt x="4306507" y="-12321"/>
                              <a:pt x="4577788" y="0"/>
                            </a:cubicBezTo>
                            <a:cubicBezTo>
                              <a:pt x="4849069" y="12321"/>
                              <a:pt x="4995408" y="22318"/>
                              <a:pt x="5114044" y="0"/>
                            </a:cubicBezTo>
                            <a:cubicBezTo>
                              <a:pt x="5232680" y="-22318"/>
                              <a:pt x="5697487" y="-31169"/>
                              <a:pt x="5885728" y="0"/>
                            </a:cubicBezTo>
                            <a:cubicBezTo>
                              <a:pt x="5894871" y="278807"/>
                              <a:pt x="5899867" y="358540"/>
                              <a:pt x="5885728" y="619452"/>
                            </a:cubicBezTo>
                            <a:cubicBezTo>
                              <a:pt x="5871589" y="880364"/>
                              <a:pt x="5881794" y="1090328"/>
                              <a:pt x="5885728" y="1300848"/>
                            </a:cubicBezTo>
                            <a:cubicBezTo>
                              <a:pt x="5889662" y="1511368"/>
                              <a:pt x="5901926" y="1784588"/>
                              <a:pt x="5885728" y="1920300"/>
                            </a:cubicBezTo>
                            <a:cubicBezTo>
                              <a:pt x="5869530" y="2056012"/>
                              <a:pt x="5927454" y="2572553"/>
                              <a:pt x="5885728" y="3097258"/>
                            </a:cubicBezTo>
                            <a:cubicBezTo>
                              <a:pt x="5513128" y="3109957"/>
                              <a:pt x="5381943" y="3105218"/>
                              <a:pt x="5114044" y="3097258"/>
                            </a:cubicBezTo>
                            <a:cubicBezTo>
                              <a:pt x="4846145" y="3089298"/>
                              <a:pt x="4541284" y="3104300"/>
                              <a:pt x="4342359" y="3097258"/>
                            </a:cubicBezTo>
                            <a:cubicBezTo>
                              <a:pt x="4143435" y="3090216"/>
                              <a:pt x="3972597" y="3112302"/>
                              <a:pt x="3864961" y="3097258"/>
                            </a:cubicBezTo>
                            <a:cubicBezTo>
                              <a:pt x="3757325" y="3082214"/>
                              <a:pt x="3330170" y="3068310"/>
                              <a:pt x="3152134" y="3097258"/>
                            </a:cubicBezTo>
                            <a:cubicBezTo>
                              <a:pt x="2974098" y="3126206"/>
                              <a:pt x="2794541" y="3074414"/>
                              <a:pt x="2498165" y="3097258"/>
                            </a:cubicBezTo>
                            <a:cubicBezTo>
                              <a:pt x="2201789" y="3120102"/>
                              <a:pt x="2110985" y="3064981"/>
                              <a:pt x="1844195" y="3097258"/>
                            </a:cubicBezTo>
                            <a:cubicBezTo>
                              <a:pt x="1577405" y="3129536"/>
                              <a:pt x="1528276" y="3105425"/>
                              <a:pt x="1366797" y="3097258"/>
                            </a:cubicBezTo>
                            <a:cubicBezTo>
                              <a:pt x="1205318" y="3089091"/>
                              <a:pt x="973024" y="3100708"/>
                              <a:pt x="712827" y="3097258"/>
                            </a:cubicBezTo>
                            <a:cubicBezTo>
                              <a:pt x="452630" y="3093809"/>
                              <a:pt x="323256" y="3078315"/>
                              <a:pt x="0" y="3097258"/>
                            </a:cubicBezTo>
                            <a:cubicBezTo>
                              <a:pt x="-17354" y="2952476"/>
                              <a:pt x="-25463" y="2732721"/>
                              <a:pt x="0" y="2415861"/>
                            </a:cubicBezTo>
                            <a:cubicBezTo>
                              <a:pt x="25463" y="2099001"/>
                              <a:pt x="-18931" y="2020366"/>
                              <a:pt x="0" y="1858355"/>
                            </a:cubicBezTo>
                            <a:cubicBezTo>
                              <a:pt x="18931" y="1696344"/>
                              <a:pt x="-32730" y="1472028"/>
                              <a:pt x="0" y="1176958"/>
                            </a:cubicBezTo>
                            <a:cubicBezTo>
                              <a:pt x="32730" y="881888"/>
                              <a:pt x="-13262" y="815373"/>
                              <a:pt x="0" y="619452"/>
                            </a:cubicBezTo>
                            <a:cubicBezTo>
                              <a:pt x="13262" y="423531"/>
                              <a:pt x="308" y="263074"/>
                              <a:pt x="0" y="0"/>
                            </a:cubicBezTo>
                            <a:close/>
                          </a:path>
                          <a:path w="5885728" h="3097258" stroke="0" extrusionOk="0">
                            <a:moveTo>
                              <a:pt x="0" y="0"/>
                            </a:moveTo>
                            <a:cubicBezTo>
                              <a:pt x="108209" y="26430"/>
                              <a:pt x="298228" y="-12892"/>
                              <a:pt x="536255" y="0"/>
                            </a:cubicBezTo>
                            <a:cubicBezTo>
                              <a:pt x="774283" y="12892"/>
                              <a:pt x="886443" y="11333"/>
                              <a:pt x="1190225" y="0"/>
                            </a:cubicBezTo>
                            <a:cubicBezTo>
                              <a:pt x="1494007" y="-11333"/>
                              <a:pt x="1432136" y="-14736"/>
                              <a:pt x="1667623" y="0"/>
                            </a:cubicBezTo>
                            <a:cubicBezTo>
                              <a:pt x="1903110" y="14736"/>
                              <a:pt x="2169095" y="-25586"/>
                              <a:pt x="2380450" y="0"/>
                            </a:cubicBezTo>
                            <a:cubicBezTo>
                              <a:pt x="2591805" y="25586"/>
                              <a:pt x="2725470" y="-11364"/>
                              <a:pt x="2857848" y="0"/>
                            </a:cubicBezTo>
                            <a:cubicBezTo>
                              <a:pt x="2990226" y="11364"/>
                              <a:pt x="3212722" y="-14853"/>
                              <a:pt x="3452960" y="0"/>
                            </a:cubicBezTo>
                            <a:cubicBezTo>
                              <a:pt x="3693198" y="14853"/>
                              <a:pt x="3840152" y="-24024"/>
                              <a:pt x="4224645" y="0"/>
                            </a:cubicBezTo>
                            <a:cubicBezTo>
                              <a:pt x="4609138" y="24024"/>
                              <a:pt x="4775247" y="33094"/>
                              <a:pt x="4937472" y="0"/>
                            </a:cubicBezTo>
                            <a:cubicBezTo>
                              <a:pt x="5099697" y="-33094"/>
                              <a:pt x="5501390" y="-22649"/>
                              <a:pt x="5885728" y="0"/>
                            </a:cubicBezTo>
                            <a:cubicBezTo>
                              <a:pt x="5877599" y="233984"/>
                              <a:pt x="5874584" y="474210"/>
                              <a:pt x="5885728" y="619452"/>
                            </a:cubicBezTo>
                            <a:cubicBezTo>
                              <a:pt x="5896872" y="764694"/>
                              <a:pt x="5879318" y="1083216"/>
                              <a:pt x="5885728" y="1207931"/>
                            </a:cubicBezTo>
                            <a:cubicBezTo>
                              <a:pt x="5892138" y="1332646"/>
                              <a:pt x="5886879" y="1647309"/>
                              <a:pt x="5885728" y="1827382"/>
                            </a:cubicBezTo>
                            <a:cubicBezTo>
                              <a:pt x="5884577" y="2007455"/>
                              <a:pt x="5878573" y="2266456"/>
                              <a:pt x="5885728" y="2446834"/>
                            </a:cubicBezTo>
                            <a:cubicBezTo>
                              <a:pt x="5892883" y="2627212"/>
                              <a:pt x="5873053" y="2805348"/>
                              <a:pt x="5885728" y="3097258"/>
                            </a:cubicBezTo>
                            <a:cubicBezTo>
                              <a:pt x="5731979" y="3112881"/>
                              <a:pt x="5409844" y="3115150"/>
                              <a:pt x="5290616" y="3097258"/>
                            </a:cubicBezTo>
                            <a:cubicBezTo>
                              <a:pt x="5171388" y="3079366"/>
                              <a:pt x="4782866" y="3104269"/>
                              <a:pt x="4636646" y="3097258"/>
                            </a:cubicBezTo>
                            <a:cubicBezTo>
                              <a:pt x="4490426" y="3090248"/>
                              <a:pt x="4389962" y="3103968"/>
                              <a:pt x="4159248" y="3097258"/>
                            </a:cubicBezTo>
                            <a:cubicBezTo>
                              <a:pt x="3928534" y="3090548"/>
                              <a:pt x="3799615" y="3083127"/>
                              <a:pt x="3681850" y="3097258"/>
                            </a:cubicBezTo>
                            <a:cubicBezTo>
                              <a:pt x="3564085" y="3111389"/>
                              <a:pt x="3350886" y="3079586"/>
                              <a:pt x="3086737" y="3097258"/>
                            </a:cubicBezTo>
                            <a:cubicBezTo>
                              <a:pt x="2822588" y="3114930"/>
                              <a:pt x="2700628" y="3064112"/>
                              <a:pt x="2373910" y="3097258"/>
                            </a:cubicBezTo>
                            <a:cubicBezTo>
                              <a:pt x="2047192" y="3130404"/>
                              <a:pt x="1896760" y="3083982"/>
                              <a:pt x="1602226" y="3097258"/>
                            </a:cubicBezTo>
                            <a:cubicBezTo>
                              <a:pt x="1307692" y="3110534"/>
                              <a:pt x="1348892" y="3077779"/>
                              <a:pt x="1124828" y="3097258"/>
                            </a:cubicBezTo>
                            <a:cubicBezTo>
                              <a:pt x="900764" y="3116737"/>
                              <a:pt x="787507" y="3111700"/>
                              <a:pt x="647430" y="3097258"/>
                            </a:cubicBezTo>
                            <a:cubicBezTo>
                              <a:pt x="507353" y="3082816"/>
                              <a:pt x="162325" y="3115423"/>
                              <a:pt x="0" y="3097258"/>
                            </a:cubicBezTo>
                            <a:cubicBezTo>
                              <a:pt x="14532" y="2948606"/>
                              <a:pt x="-6857" y="2741046"/>
                              <a:pt x="0" y="2446834"/>
                            </a:cubicBezTo>
                            <a:cubicBezTo>
                              <a:pt x="6857" y="2152622"/>
                              <a:pt x="-11780" y="2059500"/>
                              <a:pt x="0" y="1796410"/>
                            </a:cubicBezTo>
                            <a:cubicBezTo>
                              <a:pt x="11780" y="1533320"/>
                              <a:pt x="17611" y="1397758"/>
                              <a:pt x="0" y="1176958"/>
                            </a:cubicBezTo>
                            <a:cubicBezTo>
                              <a:pt x="-17611" y="956158"/>
                              <a:pt x="-8182" y="826783"/>
                              <a:pt x="0" y="619452"/>
                            </a:cubicBezTo>
                            <a:cubicBezTo>
                              <a:pt x="8182" y="412121"/>
                              <a:pt x="16061" y="1819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Probability is the likeliness/chance of occurring any event(s).</a:t>
            </a:r>
          </a:p>
          <a:p>
            <a:endParaRPr lang="en-US" sz="3200" dirty="0"/>
          </a:p>
          <a:p>
            <a:r>
              <a:rPr lang="en-US" sz="3200" dirty="0"/>
              <a:t>Consider tossing a coin.</a:t>
            </a:r>
          </a:p>
          <a:p>
            <a:endParaRPr lang="en-US" sz="3200" dirty="0"/>
          </a:p>
          <a:p>
            <a:r>
              <a:rPr lang="en-US" sz="3200" dirty="0"/>
              <a:t>What is the chance of it landing heads up?</a:t>
            </a:r>
          </a:p>
          <a:p>
            <a:endParaRPr lang="en-US" sz="3200" dirty="0"/>
          </a:p>
          <a:p>
            <a:r>
              <a:rPr lang="en-US" sz="3200" dirty="0"/>
              <a:t>What is the chance of it landing tails up?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Approaches of assigning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At first we identify the sample space S of the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We then define our favorable event and assign probability to the event using one of the following 3 basic approaches-</a:t>
            </a:r>
            <a:endParaRPr lang="en-US" sz="2960" dirty="0"/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FCDFCA-499A-A72C-ABAA-23BD8AAD8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17783"/>
              </p:ext>
            </p:extLst>
          </p:nvPr>
        </p:nvGraphicFramePr>
        <p:xfrm>
          <a:off x="7314824" y="4875763"/>
          <a:ext cx="5188196" cy="301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Assumption-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Equally likely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exclusive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exhaustive outcome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/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𝑬𝒗𝒆𝒏𝒕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𝒐𝒄𝒄𝒖𝒓𝒂𝒏𝒄𝒆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𝒆𝒗𝒆𝒏𝒕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/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/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/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1, 3, 5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23F42F17-242C-15F4-2804-FA4C4F1C0257}"/>
              </a:ext>
            </a:extLst>
          </p:cNvPr>
          <p:cNvSpPr/>
          <p:nvPr/>
        </p:nvSpPr>
        <p:spPr>
          <a:xfrm rot="15050010">
            <a:off x="1361120" y="4734169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64E240C-EC4D-A1C3-F452-85420E73C2B8}"/>
              </a:ext>
            </a:extLst>
          </p:cNvPr>
          <p:cNvSpPr/>
          <p:nvPr/>
        </p:nvSpPr>
        <p:spPr>
          <a:xfrm rot="11636513">
            <a:off x="1361120" y="5731863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/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/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2CE946-091C-9B59-2494-0BEEEFD4FDE5}"/>
              </a:ext>
            </a:extLst>
          </p:cNvPr>
          <p:cNvSpPr/>
          <p:nvPr/>
        </p:nvSpPr>
        <p:spPr>
          <a:xfrm>
            <a:off x="4555769" y="4724001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55DA22-63B0-122E-0998-ED1197213696}"/>
              </a:ext>
            </a:extLst>
          </p:cNvPr>
          <p:cNvSpPr/>
          <p:nvPr/>
        </p:nvSpPr>
        <p:spPr>
          <a:xfrm>
            <a:off x="4552077" y="6847324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Example: A committee consists of five executives of which three women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) and two 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). A random sample of two executives needs to be selected at random without replacement from which chairman and a secretary would be selected. Set up the sample space and find the probability that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7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33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b)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76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c)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80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d) Let,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/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/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5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random experiment is repeated n times under same condition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 event “A” occurs m times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According to frequency approach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Probability of A,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example;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In a dice throwing experiment, S= {1, 2, 3, 4, 5, 6}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And our favorable event is E= {2}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Let, 2 occurred a total of 998 times out of total 6000 trials. Therefore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998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6000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43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Subjective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Based on the judgement (personal experience, prior information and belief etc.), one can assign probability to an event E of a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example; on a day of summer someone made a statement on probability that rain will occur on that day is .70, based on his previous experience.</a:t>
            </a:r>
          </a:p>
        </p:txBody>
      </p:sp>
    </p:spTree>
    <p:extLst>
      <p:ext uri="{BB962C8B-B14F-4D97-AF65-F5344CB8AC3E}">
        <p14:creationId xmlns:p14="http://schemas.microsoft.com/office/powerpoint/2010/main" val="36988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specific action, or</a:t>
            </a:r>
          </a:p>
          <a:p>
            <a:endParaRPr lang="en-US" sz="3200" dirty="0"/>
          </a:p>
          <a:p>
            <a:r>
              <a:rPr lang="en-US" sz="3200" dirty="0"/>
              <a:t>A process, or</a:t>
            </a:r>
          </a:p>
          <a:p>
            <a:endParaRPr lang="en-US" sz="3200" dirty="0"/>
          </a:p>
          <a:p>
            <a:r>
              <a:rPr lang="en-US" sz="3200" dirty="0"/>
              <a:t>A phenomenon that leads to observable outcomes</a:t>
            </a:r>
          </a:p>
        </p:txBody>
      </p:sp>
    </p:spTree>
    <p:extLst>
      <p:ext uri="{BB962C8B-B14F-4D97-AF65-F5344CB8AC3E}">
        <p14:creationId xmlns:p14="http://schemas.microsoft.com/office/powerpoint/2010/main" val="14040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Probability of an event follows three axioms: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960" dirty="0"/>
                  <a:t> (Axiom of positivizes)</a:t>
                </a:r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960" dirty="0"/>
                  <a:t> (Axiom of certainty)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+…=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8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663506" y="3798159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BB90F-AA8C-C05E-68CB-026B802B6821}"/>
              </a:ext>
            </a:extLst>
          </p:cNvPr>
          <p:cNvSpPr txBox="1"/>
          <p:nvPr/>
        </p:nvSpPr>
        <p:spPr>
          <a:xfrm>
            <a:off x="7314824" y="1613473"/>
            <a:ext cx="7082912" cy="206210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returned to the population = With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4AC1AF-8FD7-332E-4844-5A3E8BA3B484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C98D4-C953-AFD4-BD62-79FAC7FA5418}"/>
              </a:ext>
            </a:extLst>
          </p:cNvPr>
          <p:cNvSpPr txBox="1"/>
          <p:nvPr/>
        </p:nvSpPr>
        <p:spPr>
          <a:xfrm>
            <a:off x="2696818" y="7249371"/>
            <a:ext cx="312431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516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1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9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910182" y="3899453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A0F2D-9790-A595-B000-A6D8CCD13177}"/>
              </a:ext>
            </a:extLst>
          </p:cNvPr>
          <p:cNvSpPr/>
          <p:nvPr/>
        </p:nvSpPr>
        <p:spPr>
          <a:xfrm>
            <a:off x="5602266" y="5065646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0114B-743F-352C-B23B-3004436F043B}"/>
              </a:ext>
            </a:extLst>
          </p:cNvPr>
          <p:cNvSpPr txBox="1"/>
          <p:nvPr/>
        </p:nvSpPr>
        <p:spPr>
          <a:xfrm>
            <a:off x="2696818" y="7249371"/>
            <a:ext cx="36549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Without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2B6863-11C1-0D02-E29D-1902C0BEB366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135BF-BC48-8431-E04D-C9F184FB1E08}"/>
              </a:ext>
            </a:extLst>
          </p:cNvPr>
          <p:cNvSpPr txBox="1"/>
          <p:nvPr/>
        </p:nvSpPr>
        <p:spPr>
          <a:xfrm>
            <a:off x="7314824" y="1613473"/>
            <a:ext cx="7082912" cy="25545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</a:t>
            </a:r>
            <a:r>
              <a:rPr lang="en-US" sz="3200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returned to the population = With 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676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Probability of bulb is defective,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27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Another Solution: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3 bulbs out of 20 bulbs can be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=1140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/>
                  <a:t>3 defective bulbs out of 5 defective bulbs can 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Probability of defective bulbs,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1140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3541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19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5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1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D319-BC56-263B-508D-2FB44DFF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45C-B028-FAC8-F0E8-3E91A0A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031-EFC0-DF5E-4FB3-BCE1D2D67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Two types of experiment-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Deterministic: Whose outcome is predictable in advance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Probabilistic/Random: Whose outcome is not predictable</a:t>
            </a:r>
          </a:p>
        </p:txBody>
      </p:sp>
    </p:spTree>
    <p:extLst>
      <p:ext uri="{BB962C8B-B14F-4D97-AF65-F5344CB8AC3E}">
        <p14:creationId xmlns:p14="http://schemas.microsoft.com/office/powerpoint/2010/main" val="5920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tossing a coin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Tossing a coin is an experiment. There are two possible outcomes (head or tail). These outcomes are unpredictable before the coin is tossed. Therefore, this is a random experiment. </a:t>
            </a:r>
          </a:p>
        </p:txBody>
      </p:sp>
    </p:spTree>
    <p:extLst>
      <p:ext uri="{BB962C8B-B14F-4D97-AF65-F5344CB8AC3E}">
        <p14:creationId xmlns:p14="http://schemas.microsoft.com/office/powerpoint/2010/main" val="966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drawing a card from well shuffled deck of cards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Drawing a card from a well-shuffled deck of cards is a random experiment. The randomness arises from the uncertainty of which card will be drawn, even though the deck is well-shuffled. The outcome (the specific card drawn) is not predictable beforehand, making it a random event.</a:t>
            </a:r>
          </a:p>
        </p:txBody>
      </p:sp>
    </p:spTree>
    <p:extLst>
      <p:ext uri="{BB962C8B-B14F-4D97-AF65-F5344CB8AC3E}">
        <p14:creationId xmlns:p14="http://schemas.microsoft.com/office/powerpoint/2010/main" val="2278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1136</TotalTime>
  <Words>1542</Words>
  <Application>Microsoft Office PowerPoint</Application>
  <PresentationFormat>Custom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Bookman Old Style</vt:lpstr>
      <vt:lpstr>Calibri</vt:lpstr>
      <vt:lpstr>Cambria Math</vt:lpstr>
      <vt:lpstr>Georgia</vt:lpstr>
      <vt:lpstr>Trebuchet MS</vt:lpstr>
      <vt:lpstr>Wingdings</vt:lpstr>
      <vt:lpstr>Wood Type</vt:lpstr>
      <vt:lpstr>Basic concepts of Probability (1)</vt:lpstr>
      <vt:lpstr>Probability</vt:lpstr>
      <vt:lpstr>Experiment</vt:lpstr>
      <vt:lpstr>Experiment</vt:lpstr>
      <vt:lpstr>Experiment</vt:lpstr>
      <vt:lpstr>Experiment</vt:lpstr>
      <vt:lpstr>Types of Experiment</vt:lpstr>
      <vt:lpstr>Some examples</vt:lpstr>
      <vt:lpstr>Some examples</vt:lpstr>
      <vt:lpstr>Some examples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Approaches of assigning probability</vt:lpstr>
      <vt:lpstr>Classical approach</vt:lpstr>
      <vt:lpstr>Classical approach</vt:lpstr>
      <vt:lpstr>Classical approach</vt:lpstr>
      <vt:lpstr>Classical approach</vt:lpstr>
      <vt:lpstr>Classical approach</vt:lpstr>
      <vt:lpstr>Classical approach</vt:lpstr>
      <vt:lpstr>Frequency approach</vt:lpstr>
      <vt:lpstr>Frequency approach</vt:lpstr>
      <vt:lpstr>Subjective approach</vt:lpstr>
      <vt:lpstr>Axioms of probability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839</cp:revision>
  <dcterms:created xsi:type="dcterms:W3CDTF">2023-10-05T14:06:45Z</dcterms:created>
  <dcterms:modified xsi:type="dcterms:W3CDTF">2024-09-02T14:11:12Z</dcterms:modified>
</cp:coreProperties>
</file>