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458" r:id="rId3"/>
    <p:sldId id="459" r:id="rId4"/>
    <p:sldId id="460" r:id="rId5"/>
    <p:sldId id="461" r:id="rId6"/>
    <p:sldId id="462" r:id="rId7"/>
    <p:sldId id="463" r:id="rId8"/>
    <p:sldId id="464" r:id="rId9"/>
    <p:sldId id="465" r:id="rId10"/>
    <p:sldId id="466" r:id="rId11"/>
    <p:sldId id="467" r:id="rId12"/>
    <p:sldId id="468" r:id="rId13"/>
    <p:sldId id="469" r:id="rId14"/>
    <p:sldId id="470" r:id="rId15"/>
    <p:sldId id="473" r:id="rId16"/>
    <p:sldId id="474" r:id="rId17"/>
    <p:sldId id="475" r:id="rId18"/>
    <p:sldId id="471" r:id="rId19"/>
    <p:sldId id="484" r:id="rId20"/>
    <p:sldId id="485" r:id="rId21"/>
    <p:sldId id="486" r:id="rId22"/>
    <p:sldId id="487" r:id="rId23"/>
    <p:sldId id="488" r:id="rId24"/>
    <p:sldId id="489" r:id="rId25"/>
    <p:sldId id="490" r:id="rId26"/>
    <p:sldId id="405" r:id="rId27"/>
    <p:sldId id="363" r:id="rId2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47843-912B-4A4D-A367-D4BE0B399D51}"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en-US"/>
        </a:p>
      </dgm:t>
    </dgm:pt>
    <dgm:pt modelId="{9531FCA1-9CA6-4EFB-95AF-DB6CF8E330D8}">
      <dgm:prSet phldrT="[Text]" custT="1"/>
      <dgm:spPr/>
      <dgm:t>
        <a:bodyPr/>
        <a:lstStyle/>
        <a:p>
          <a:r>
            <a:rPr lang="en-US" sz="3200" dirty="0"/>
            <a:t>Hypothesis</a:t>
          </a:r>
        </a:p>
      </dgm:t>
    </dgm:pt>
    <dgm:pt modelId="{AE94D2CE-105C-44CA-92D0-E051E97C9E18}" type="parTrans" cxnId="{7D88F38C-1BD9-4AC1-BB19-18CFD71BE0B2}">
      <dgm:prSet/>
      <dgm:spPr/>
      <dgm:t>
        <a:bodyPr/>
        <a:lstStyle/>
        <a:p>
          <a:endParaRPr lang="en-US"/>
        </a:p>
      </dgm:t>
    </dgm:pt>
    <dgm:pt modelId="{6E5482C3-7412-4B73-99FB-72459C68432C}" type="sibTrans" cxnId="{7D88F38C-1BD9-4AC1-BB19-18CFD71BE0B2}">
      <dgm:prSet/>
      <dgm:spPr/>
      <dgm:t>
        <a:bodyPr/>
        <a:lstStyle/>
        <a:p>
          <a:endParaRPr lang="en-US"/>
        </a:p>
      </dgm:t>
    </dgm:pt>
    <dgm:pt modelId="{5CACA006-CBFF-4F24-87C3-5849CF242910}">
      <dgm:prSet phldrT="[Text]" custT="1"/>
      <dgm:spPr/>
      <dgm:t>
        <a:bodyPr/>
        <a:lstStyle/>
        <a:p>
          <a:endParaRPr lang="en-US" sz="3200" dirty="0"/>
        </a:p>
      </dgm:t>
    </dgm:pt>
    <dgm:pt modelId="{CEE15502-3A47-45A5-864B-A6B6E1A0C658}" type="parTrans" cxnId="{0EA156C8-7663-4093-ADF6-474965780519}">
      <dgm:prSet/>
      <dgm:spPr/>
      <dgm:t>
        <a:bodyPr/>
        <a:lstStyle/>
        <a:p>
          <a:endParaRPr lang="en-US"/>
        </a:p>
      </dgm:t>
    </dgm:pt>
    <dgm:pt modelId="{F9E23515-A840-4126-9A01-A8C01CEE30E7}" type="sibTrans" cxnId="{0EA156C8-7663-4093-ADF6-474965780519}">
      <dgm:prSet/>
      <dgm:spPr/>
      <dgm:t>
        <a:bodyPr/>
        <a:lstStyle/>
        <a:p>
          <a:endParaRPr lang="en-US"/>
        </a:p>
      </dgm:t>
    </dgm:pt>
    <dgm:pt modelId="{96A60608-6C95-4EF4-8272-C71E9AE79B7B}">
      <dgm:prSet phldrT="[Text]" custT="1"/>
      <dgm:spPr/>
      <dgm:t>
        <a:bodyPr/>
        <a:lstStyle/>
        <a:p>
          <a:endParaRPr lang="en-US" sz="3200" dirty="0"/>
        </a:p>
      </dgm:t>
    </dgm:pt>
    <dgm:pt modelId="{2C51D165-2F51-4A43-8F72-3F9D7F92E1D9}" type="parTrans" cxnId="{1CA2BEB9-5599-4B48-94D6-88DADAAB6B69}">
      <dgm:prSet/>
      <dgm:spPr/>
      <dgm:t>
        <a:bodyPr/>
        <a:lstStyle/>
        <a:p>
          <a:endParaRPr lang="en-US"/>
        </a:p>
      </dgm:t>
    </dgm:pt>
    <dgm:pt modelId="{4307CF92-C45F-4467-924C-A82D1BB537D2}" type="sibTrans" cxnId="{1CA2BEB9-5599-4B48-94D6-88DADAAB6B69}">
      <dgm:prSet/>
      <dgm:spPr/>
      <dgm:t>
        <a:bodyPr/>
        <a:lstStyle/>
        <a:p>
          <a:endParaRPr lang="en-US"/>
        </a:p>
      </dgm:t>
    </dgm:pt>
    <dgm:pt modelId="{3FE9A06E-D736-497A-AAF7-4807B425E794}" type="pres">
      <dgm:prSet presAssocID="{EA947843-912B-4A4D-A367-D4BE0B399D51}" presName="Name0" presStyleCnt="0">
        <dgm:presLayoutVars>
          <dgm:chMax val="1"/>
          <dgm:chPref val="1"/>
          <dgm:dir/>
          <dgm:animOne val="branch"/>
          <dgm:animLvl val="lvl"/>
        </dgm:presLayoutVars>
      </dgm:prSet>
      <dgm:spPr/>
    </dgm:pt>
    <dgm:pt modelId="{187BE4BE-6D37-4D58-83D3-CB150B9F78FB}" type="pres">
      <dgm:prSet presAssocID="{9531FCA1-9CA6-4EFB-95AF-DB6CF8E330D8}" presName="singleCycle" presStyleCnt="0"/>
      <dgm:spPr/>
    </dgm:pt>
    <dgm:pt modelId="{ADB84F50-4835-4E73-A15F-454BA3B3C5D4}" type="pres">
      <dgm:prSet presAssocID="{9531FCA1-9CA6-4EFB-95AF-DB6CF8E330D8}" presName="singleCenter" presStyleLbl="node1" presStyleIdx="0" presStyleCnt="3" custScaleX="216355" custLinFactNeighborX="-4210" custLinFactNeighborY="-27398">
        <dgm:presLayoutVars>
          <dgm:chMax val="7"/>
          <dgm:chPref val="7"/>
        </dgm:presLayoutVars>
      </dgm:prSet>
      <dgm:spPr/>
    </dgm:pt>
    <dgm:pt modelId="{78FAF15E-E5BC-4E5B-936E-DA7AC731602F}" type="pres">
      <dgm:prSet presAssocID="{CEE15502-3A47-45A5-864B-A6B6E1A0C658}" presName="Name56" presStyleLbl="parChTrans1D2" presStyleIdx="0" presStyleCnt="2"/>
      <dgm:spPr/>
    </dgm:pt>
    <dgm:pt modelId="{11F1EFBE-3563-4736-85A9-C73F103050BD}" type="pres">
      <dgm:prSet presAssocID="{5CACA006-CBFF-4F24-87C3-5849CF242910}" presName="text0" presStyleLbl="node1" presStyleIdx="1" presStyleCnt="3" custScaleX="353421" custRadScaleRad="141009" custRadScaleInc="139844">
        <dgm:presLayoutVars>
          <dgm:bulletEnabled val="1"/>
        </dgm:presLayoutVars>
      </dgm:prSet>
      <dgm:spPr/>
    </dgm:pt>
    <dgm:pt modelId="{FA091DFC-C7DC-4DEA-98B5-3598AAC966E6}" type="pres">
      <dgm:prSet presAssocID="{2C51D165-2F51-4A43-8F72-3F9D7F92E1D9}" presName="Name56" presStyleLbl="parChTrans1D2" presStyleIdx="1" presStyleCnt="2"/>
      <dgm:spPr/>
    </dgm:pt>
    <dgm:pt modelId="{F8D9DB8A-CD81-412B-93FC-D87E72DF6E22}" type="pres">
      <dgm:prSet presAssocID="{96A60608-6C95-4EF4-8272-C71E9AE79B7B}" presName="text0" presStyleLbl="node1" presStyleIdx="2" presStyleCnt="3" custScaleX="345302" custRadScaleRad="148850" custRadScaleInc="62536">
        <dgm:presLayoutVars>
          <dgm:bulletEnabled val="1"/>
        </dgm:presLayoutVars>
      </dgm:prSet>
      <dgm:spPr/>
    </dgm:pt>
  </dgm:ptLst>
  <dgm:cxnLst>
    <dgm:cxn modelId="{7D88F38C-1BD9-4AC1-BB19-18CFD71BE0B2}" srcId="{EA947843-912B-4A4D-A367-D4BE0B399D51}" destId="{9531FCA1-9CA6-4EFB-95AF-DB6CF8E330D8}" srcOrd="0" destOrd="0" parTransId="{AE94D2CE-105C-44CA-92D0-E051E97C9E18}" sibTransId="{6E5482C3-7412-4B73-99FB-72459C68432C}"/>
    <dgm:cxn modelId="{3C1AB1A2-8C60-4813-BFDB-F8C7FF6E4584}" type="presOf" srcId="{96A60608-6C95-4EF4-8272-C71E9AE79B7B}" destId="{F8D9DB8A-CD81-412B-93FC-D87E72DF6E22}" srcOrd="0" destOrd="0" presId="urn:microsoft.com/office/officeart/2008/layout/RadialCluster"/>
    <dgm:cxn modelId="{E9512BA7-6FCB-465E-A0A8-0F74EC1CB9B8}" type="presOf" srcId="{CEE15502-3A47-45A5-864B-A6B6E1A0C658}" destId="{78FAF15E-E5BC-4E5B-936E-DA7AC731602F}" srcOrd="0" destOrd="0" presId="urn:microsoft.com/office/officeart/2008/layout/RadialCluster"/>
    <dgm:cxn modelId="{1CA2BEB9-5599-4B48-94D6-88DADAAB6B69}" srcId="{9531FCA1-9CA6-4EFB-95AF-DB6CF8E330D8}" destId="{96A60608-6C95-4EF4-8272-C71E9AE79B7B}" srcOrd="1" destOrd="0" parTransId="{2C51D165-2F51-4A43-8F72-3F9D7F92E1D9}" sibTransId="{4307CF92-C45F-4467-924C-A82D1BB537D2}"/>
    <dgm:cxn modelId="{0EA156C8-7663-4093-ADF6-474965780519}" srcId="{9531FCA1-9CA6-4EFB-95AF-DB6CF8E330D8}" destId="{5CACA006-CBFF-4F24-87C3-5849CF242910}" srcOrd="0" destOrd="0" parTransId="{CEE15502-3A47-45A5-864B-A6B6E1A0C658}" sibTransId="{F9E23515-A840-4126-9A01-A8C01CEE30E7}"/>
    <dgm:cxn modelId="{4A1A0ED8-4B3C-4679-817C-C0D949600C43}" type="presOf" srcId="{EA947843-912B-4A4D-A367-D4BE0B399D51}" destId="{3FE9A06E-D736-497A-AAF7-4807B425E794}" srcOrd="0" destOrd="0" presId="urn:microsoft.com/office/officeart/2008/layout/RadialCluster"/>
    <dgm:cxn modelId="{5CEA27DC-DFD0-4B44-AE4A-4DF654A7F979}" type="presOf" srcId="{5CACA006-CBFF-4F24-87C3-5849CF242910}" destId="{11F1EFBE-3563-4736-85A9-C73F103050BD}" srcOrd="0" destOrd="0" presId="urn:microsoft.com/office/officeart/2008/layout/RadialCluster"/>
    <dgm:cxn modelId="{EDEFD6DD-95B9-40A3-8067-2D8DE42DC3BE}" type="presOf" srcId="{9531FCA1-9CA6-4EFB-95AF-DB6CF8E330D8}" destId="{ADB84F50-4835-4E73-A15F-454BA3B3C5D4}" srcOrd="0" destOrd="0" presId="urn:microsoft.com/office/officeart/2008/layout/RadialCluster"/>
    <dgm:cxn modelId="{DDC2DAF8-CF58-4982-9FD8-B560EDFD8058}" type="presOf" srcId="{2C51D165-2F51-4A43-8F72-3F9D7F92E1D9}" destId="{FA091DFC-C7DC-4DEA-98B5-3598AAC966E6}" srcOrd="0" destOrd="0" presId="urn:microsoft.com/office/officeart/2008/layout/RadialCluster"/>
    <dgm:cxn modelId="{466F3880-07F9-49B6-926F-9C24D494F837}" type="presParOf" srcId="{3FE9A06E-D736-497A-AAF7-4807B425E794}" destId="{187BE4BE-6D37-4D58-83D3-CB150B9F78FB}" srcOrd="0" destOrd="0" presId="urn:microsoft.com/office/officeart/2008/layout/RadialCluster"/>
    <dgm:cxn modelId="{B588297C-EAEE-427C-8E15-1E9C2EF74007}" type="presParOf" srcId="{187BE4BE-6D37-4D58-83D3-CB150B9F78FB}" destId="{ADB84F50-4835-4E73-A15F-454BA3B3C5D4}" srcOrd="0" destOrd="0" presId="urn:microsoft.com/office/officeart/2008/layout/RadialCluster"/>
    <dgm:cxn modelId="{1A46A08C-AB3E-4DD6-A6B0-3A9E0FB0D673}" type="presParOf" srcId="{187BE4BE-6D37-4D58-83D3-CB150B9F78FB}" destId="{78FAF15E-E5BC-4E5B-936E-DA7AC731602F}" srcOrd="1" destOrd="0" presId="urn:microsoft.com/office/officeart/2008/layout/RadialCluster"/>
    <dgm:cxn modelId="{FC5CF6C4-828C-4B60-A320-27B01EFF51A0}" type="presParOf" srcId="{187BE4BE-6D37-4D58-83D3-CB150B9F78FB}" destId="{11F1EFBE-3563-4736-85A9-C73F103050BD}" srcOrd="2" destOrd="0" presId="urn:microsoft.com/office/officeart/2008/layout/RadialCluster"/>
    <dgm:cxn modelId="{3804C47A-96BD-4742-87B1-133964150229}" type="presParOf" srcId="{187BE4BE-6D37-4D58-83D3-CB150B9F78FB}" destId="{FA091DFC-C7DC-4DEA-98B5-3598AAC966E6}" srcOrd="3" destOrd="0" presId="urn:microsoft.com/office/officeart/2008/layout/RadialCluster"/>
    <dgm:cxn modelId="{E56F387E-EE75-48BE-A1B2-82BFE8D0C3C5}" type="presParOf" srcId="{187BE4BE-6D37-4D58-83D3-CB150B9F78FB}" destId="{F8D9DB8A-CD81-412B-93FC-D87E72DF6E22}"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947843-912B-4A4D-A367-D4BE0B399D51}"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en-US"/>
        </a:p>
      </dgm:t>
    </dgm:pt>
    <dgm:pt modelId="{9531FCA1-9CA6-4EFB-95AF-DB6CF8E330D8}">
      <dgm:prSet phldrT="[Text]" custT="1"/>
      <dgm:spPr/>
      <dgm:t>
        <a:bodyPr/>
        <a:lstStyle/>
        <a:p>
          <a:r>
            <a:rPr lang="en-US" sz="3200" dirty="0"/>
            <a:t>Hypothesis</a:t>
          </a:r>
        </a:p>
      </dgm:t>
    </dgm:pt>
    <dgm:pt modelId="{AE94D2CE-105C-44CA-92D0-E051E97C9E18}" type="parTrans" cxnId="{7D88F38C-1BD9-4AC1-BB19-18CFD71BE0B2}">
      <dgm:prSet/>
      <dgm:spPr/>
      <dgm:t>
        <a:bodyPr/>
        <a:lstStyle/>
        <a:p>
          <a:endParaRPr lang="en-US"/>
        </a:p>
      </dgm:t>
    </dgm:pt>
    <dgm:pt modelId="{6E5482C3-7412-4B73-99FB-72459C68432C}" type="sibTrans" cxnId="{7D88F38C-1BD9-4AC1-BB19-18CFD71BE0B2}">
      <dgm:prSet/>
      <dgm:spPr/>
      <dgm:t>
        <a:bodyPr/>
        <a:lstStyle/>
        <a:p>
          <a:endParaRPr lang="en-US"/>
        </a:p>
      </dgm:t>
    </dgm:pt>
    <dgm:pt modelId="{5CACA006-CBFF-4F24-87C3-5849CF242910}">
      <dgm:prSet phldrT="[Text]" custT="1"/>
      <dgm:spPr/>
      <dgm:t>
        <a:bodyPr/>
        <a:lstStyle/>
        <a:p>
          <a:endParaRPr lang="en-US" sz="3200" dirty="0"/>
        </a:p>
      </dgm:t>
    </dgm:pt>
    <dgm:pt modelId="{CEE15502-3A47-45A5-864B-A6B6E1A0C658}" type="parTrans" cxnId="{0EA156C8-7663-4093-ADF6-474965780519}">
      <dgm:prSet/>
      <dgm:spPr/>
      <dgm:t>
        <a:bodyPr/>
        <a:lstStyle/>
        <a:p>
          <a:endParaRPr lang="en-US"/>
        </a:p>
      </dgm:t>
    </dgm:pt>
    <dgm:pt modelId="{F9E23515-A840-4126-9A01-A8C01CEE30E7}" type="sibTrans" cxnId="{0EA156C8-7663-4093-ADF6-474965780519}">
      <dgm:prSet/>
      <dgm:spPr/>
      <dgm:t>
        <a:bodyPr/>
        <a:lstStyle/>
        <a:p>
          <a:endParaRPr lang="en-US"/>
        </a:p>
      </dgm:t>
    </dgm:pt>
    <dgm:pt modelId="{96A60608-6C95-4EF4-8272-C71E9AE79B7B}">
      <dgm:prSet phldrT="[Text]" custT="1"/>
      <dgm:spPr/>
      <dgm:t>
        <a:bodyPr/>
        <a:lstStyle/>
        <a:p>
          <a:r>
            <a:rPr lang="en-US" sz="3200" dirty="0"/>
            <a:t>Null </a:t>
          </a:r>
        </a:p>
      </dgm:t>
    </dgm:pt>
    <dgm:pt modelId="{2C51D165-2F51-4A43-8F72-3F9D7F92E1D9}" type="parTrans" cxnId="{1CA2BEB9-5599-4B48-94D6-88DADAAB6B69}">
      <dgm:prSet/>
      <dgm:spPr/>
      <dgm:t>
        <a:bodyPr/>
        <a:lstStyle/>
        <a:p>
          <a:endParaRPr lang="en-US"/>
        </a:p>
      </dgm:t>
    </dgm:pt>
    <dgm:pt modelId="{4307CF92-C45F-4467-924C-A82D1BB537D2}" type="sibTrans" cxnId="{1CA2BEB9-5599-4B48-94D6-88DADAAB6B69}">
      <dgm:prSet/>
      <dgm:spPr/>
      <dgm:t>
        <a:bodyPr/>
        <a:lstStyle/>
        <a:p>
          <a:endParaRPr lang="en-US"/>
        </a:p>
      </dgm:t>
    </dgm:pt>
    <dgm:pt modelId="{3FE9A06E-D736-497A-AAF7-4807B425E794}" type="pres">
      <dgm:prSet presAssocID="{EA947843-912B-4A4D-A367-D4BE0B399D51}" presName="Name0" presStyleCnt="0">
        <dgm:presLayoutVars>
          <dgm:chMax val="1"/>
          <dgm:chPref val="1"/>
          <dgm:dir/>
          <dgm:animOne val="branch"/>
          <dgm:animLvl val="lvl"/>
        </dgm:presLayoutVars>
      </dgm:prSet>
      <dgm:spPr/>
    </dgm:pt>
    <dgm:pt modelId="{187BE4BE-6D37-4D58-83D3-CB150B9F78FB}" type="pres">
      <dgm:prSet presAssocID="{9531FCA1-9CA6-4EFB-95AF-DB6CF8E330D8}" presName="singleCycle" presStyleCnt="0"/>
      <dgm:spPr/>
    </dgm:pt>
    <dgm:pt modelId="{ADB84F50-4835-4E73-A15F-454BA3B3C5D4}" type="pres">
      <dgm:prSet presAssocID="{9531FCA1-9CA6-4EFB-95AF-DB6CF8E330D8}" presName="singleCenter" presStyleLbl="node1" presStyleIdx="0" presStyleCnt="3" custScaleX="216355" custLinFactNeighborX="-4210" custLinFactNeighborY="-27398">
        <dgm:presLayoutVars>
          <dgm:chMax val="7"/>
          <dgm:chPref val="7"/>
        </dgm:presLayoutVars>
      </dgm:prSet>
      <dgm:spPr/>
    </dgm:pt>
    <dgm:pt modelId="{78FAF15E-E5BC-4E5B-936E-DA7AC731602F}" type="pres">
      <dgm:prSet presAssocID="{CEE15502-3A47-45A5-864B-A6B6E1A0C658}" presName="Name56" presStyleLbl="parChTrans1D2" presStyleIdx="0" presStyleCnt="2"/>
      <dgm:spPr/>
    </dgm:pt>
    <dgm:pt modelId="{11F1EFBE-3563-4736-85A9-C73F103050BD}" type="pres">
      <dgm:prSet presAssocID="{5CACA006-CBFF-4F24-87C3-5849CF242910}" presName="text0" presStyleLbl="node1" presStyleIdx="1" presStyleCnt="3" custScaleX="353421" custRadScaleRad="141009" custRadScaleInc="139844">
        <dgm:presLayoutVars>
          <dgm:bulletEnabled val="1"/>
        </dgm:presLayoutVars>
      </dgm:prSet>
      <dgm:spPr/>
    </dgm:pt>
    <dgm:pt modelId="{FA091DFC-C7DC-4DEA-98B5-3598AAC966E6}" type="pres">
      <dgm:prSet presAssocID="{2C51D165-2F51-4A43-8F72-3F9D7F92E1D9}" presName="Name56" presStyleLbl="parChTrans1D2" presStyleIdx="1" presStyleCnt="2"/>
      <dgm:spPr/>
    </dgm:pt>
    <dgm:pt modelId="{F8D9DB8A-CD81-412B-93FC-D87E72DF6E22}" type="pres">
      <dgm:prSet presAssocID="{96A60608-6C95-4EF4-8272-C71E9AE79B7B}" presName="text0" presStyleLbl="node1" presStyleIdx="2" presStyleCnt="3" custScaleX="345302" custRadScaleRad="148850" custRadScaleInc="62536">
        <dgm:presLayoutVars>
          <dgm:bulletEnabled val="1"/>
        </dgm:presLayoutVars>
      </dgm:prSet>
      <dgm:spPr/>
    </dgm:pt>
  </dgm:ptLst>
  <dgm:cxnLst>
    <dgm:cxn modelId="{7D88F38C-1BD9-4AC1-BB19-18CFD71BE0B2}" srcId="{EA947843-912B-4A4D-A367-D4BE0B399D51}" destId="{9531FCA1-9CA6-4EFB-95AF-DB6CF8E330D8}" srcOrd="0" destOrd="0" parTransId="{AE94D2CE-105C-44CA-92D0-E051E97C9E18}" sibTransId="{6E5482C3-7412-4B73-99FB-72459C68432C}"/>
    <dgm:cxn modelId="{3C1AB1A2-8C60-4813-BFDB-F8C7FF6E4584}" type="presOf" srcId="{96A60608-6C95-4EF4-8272-C71E9AE79B7B}" destId="{F8D9DB8A-CD81-412B-93FC-D87E72DF6E22}" srcOrd="0" destOrd="0" presId="urn:microsoft.com/office/officeart/2008/layout/RadialCluster"/>
    <dgm:cxn modelId="{E9512BA7-6FCB-465E-A0A8-0F74EC1CB9B8}" type="presOf" srcId="{CEE15502-3A47-45A5-864B-A6B6E1A0C658}" destId="{78FAF15E-E5BC-4E5B-936E-DA7AC731602F}" srcOrd="0" destOrd="0" presId="urn:microsoft.com/office/officeart/2008/layout/RadialCluster"/>
    <dgm:cxn modelId="{1CA2BEB9-5599-4B48-94D6-88DADAAB6B69}" srcId="{9531FCA1-9CA6-4EFB-95AF-DB6CF8E330D8}" destId="{96A60608-6C95-4EF4-8272-C71E9AE79B7B}" srcOrd="1" destOrd="0" parTransId="{2C51D165-2F51-4A43-8F72-3F9D7F92E1D9}" sibTransId="{4307CF92-C45F-4467-924C-A82D1BB537D2}"/>
    <dgm:cxn modelId="{0EA156C8-7663-4093-ADF6-474965780519}" srcId="{9531FCA1-9CA6-4EFB-95AF-DB6CF8E330D8}" destId="{5CACA006-CBFF-4F24-87C3-5849CF242910}" srcOrd="0" destOrd="0" parTransId="{CEE15502-3A47-45A5-864B-A6B6E1A0C658}" sibTransId="{F9E23515-A840-4126-9A01-A8C01CEE30E7}"/>
    <dgm:cxn modelId="{4A1A0ED8-4B3C-4679-817C-C0D949600C43}" type="presOf" srcId="{EA947843-912B-4A4D-A367-D4BE0B399D51}" destId="{3FE9A06E-D736-497A-AAF7-4807B425E794}" srcOrd="0" destOrd="0" presId="urn:microsoft.com/office/officeart/2008/layout/RadialCluster"/>
    <dgm:cxn modelId="{5CEA27DC-DFD0-4B44-AE4A-4DF654A7F979}" type="presOf" srcId="{5CACA006-CBFF-4F24-87C3-5849CF242910}" destId="{11F1EFBE-3563-4736-85A9-C73F103050BD}" srcOrd="0" destOrd="0" presId="urn:microsoft.com/office/officeart/2008/layout/RadialCluster"/>
    <dgm:cxn modelId="{EDEFD6DD-95B9-40A3-8067-2D8DE42DC3BE}" type="presOf" srcId="{9531FCA1-9CA6-4EFB-95AF-DB6CF8E330D8}" destId="{ADB84F50-4835-4E73-A15F-454BA3B3C5D4}" srcOrd="0" destOrd="0" presId="urn:microsoft.com/office/officeart/2008/layout/RadialCluster"/>
    <dgm:cxn modelId="{DDC2DAF8-CF58-4982-9FD8-B560EDFD8058}" type="presOf" srcId="{2C51D165-2F51-4A43-8F72-3F9D7F92E1D9}" destId="{FA091DFC-C7DC-4DEA-98B5-3598AAC966E6}" srcOrd="0" destOrd="0" presId="urn:microsoft.com/office/officeart/2008/layout/RadialCluster"/>
    <dgm:cxn modelId="{466F3880-07F9-49B6-926F-9C24D494F837}" type="presParOf" srcId="{3FE9A06E-D736-497A-AAF7-4807B425E794}" destId="{187BE4BE-6D37-4D58-83D3-CB150B9F78FB}" srcOrd="0" destOrd="0" presId="urn:microsoft.com/office/officeart/2008/layout/RadialCluster"/>
    <dgm:cxn modelId="{B588297C-EAEE-427C-8E15-1E9C2EF74007}" type="presParOf" srcId="{187BE4BE-6D37-4D58-83D3-CB150B9F78FB}" destId="{ADB84F50-4835-4E73-A15F-454BA3B3C5D4}" srcOrd="0" destOrd="0" presId="urn:microsoft.com/office/officeart/2008/layout/RadialCluster"/>
    <dgm:cxn modelId="{1A46A08C-AB3E-4DD6-A6B0-3A9E0FB0D673}" type="presParOf" srcId="{187BE4BE-6D37-4D58-83D3-CB150B9F78FB}" destId="{78FAF15E-E5BC-4E5B-936E-DA7AC731602F}" srcOrd="1" destOrd="0" presId="urn:microsoft.com/office/officeart/2008/layout/RadialCluster"/>
    <dgm:cxn modelId="{FC5CF6C4-828C-4B60-A320-27B01EFF51A0}" type="presParOf" srcId="{187BE4BE-6D37-4D58-83D3-CB150B9F78FB}" destId="{11F1EFBE-3563-4736-85A9-C73F103050BD}" srcOrd="2" destOrd="0" presId="urn:microsoft.com/office/officeart/2008/layout/RadialCluster"/>
    <dgm:cxn modelId="{3804C47A-96BD-4742-87B1-133964150229}" type="presParOf" srcId="{187BE4BE-6D37-4D58-83D3-CB150B9F78FB}" destId="{FA091DFC-C7DC-4DEA-98B5-3598AAC966E6}" srcOrd="3" destOrd="0" presId="urn:microsoft.com/office/officeart/2008/layout/RadialCluster"/>
    <dgm:cxn modelId="{E56F387E-EE75-48BE-A1B2-82BFE8D0C3C5}" type="presParOf" srcId="{187BE4BE-6D37-4D58-83D3-CB150B9F78FB}" destId="{F8D9DB8A-CD81-412B-93FC-D87E72DF6E22}"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947843-912B-4A4D-A367-D4BE0B399D51}" type="doc">
      <dgm:prSet loTypeId="urn:microsoft.com/office/officeart/2008/layout/RadialCluster" loCatId="cycle" qsTypeId="urn:microsoft.com/office/officeart/2005/8/quickstyle/simple1" qsCatId="simple" csTypeId="urn:microsoft.com/office/officeart/2005/8/colors/accent0_1" csCatId="mainScheme" phldr="1"/>
      <dgm:spPr/>
      <dgm:t>
        <a:bodyPr/>
        <a:lstStyle/>
        <a:p>
          <a:endParaRPr lang="en-US"/>
        </a:p>
      </dgm:t>
    </dgm:pt>
    <dgm:pt modelId="{9531FCA1-9CA6-4EFB-95AF-DB6CF8E330D8}">
      <dgm:prSet phldrT="[Text]" custT="1"/>
      <dgm:spPr/>
      <dgm:t>
        <a:bodyPr/>
        <a:lstStyle/>
        <a:p>
          <a:r>
            <a:rPr lang="en-US" sz="3200" dirty="0"/>
            <a:t>Hypothesis</a:t>
          </a:r>
        </a:p>
      </dgm:t>
    </dgm:pt>
    <dgm:pt modelId="{AE94D2CE-105C-44CA-92D0-E051E97C9E18}" type="parTrans" cxnId="{7D88F38C-1BD9-4AC1-BB19-18CFD71BE0B2}">
      <dgm:prSet/>
      <dgm:spPr/>
      <dgm:t>
        <a:bodyPr/>
        <a:lstStyle/>
        <a:p>
          <a:endParaRPr lang="en-US"/>
        </a:p>
      </dgm:t>
    </dgm:pt>
    <dgm:pt modelId="{6E5482C3-7412-4B73-99FB-72459C68432C}" type="sibTrans" cxnId="{7D88F38C-1BD9-4AC1-BB19-18CFD71BE0B2}">
      <dgm:prSet/>
      <dgm:spPr/>
      <dgm:t>
        <a:bodyPr/>
        <a:lstStyle/>
        <a:p>
          <a:endParaRPr lang="en-US"/>
        </a:p>
      </dgm:t>
    </dgm:pt>
    <dgm:pt modelId="{5CACA006-CBFF-4F24-87C3-5849CF242910}">
      <dgm:prSet phldrT="[Text]" custT="1"/>
      <dgm:spPr/>
      <dgm:t>
        <a:bodyPr/>
        <a:lstStyle/>
        <a:p>
          <a:r>
            <a:rPr lang="en-US" sz="3200" dirty="0"/>
            <a:t>Alternative</a:t>
          </a:r>
        </a:p>
      </dgm:t>
    </dgm:pt>
    <dgm:pt modelId="{CEE15502-3A47-45A5-864B-A6B6E1A0C658}" type="parTrans" cxnId="{0EA156C8-7663-4093-ADF6-474965780519}">
      <dgm:prSet/>
      <dgm:spPr/>
      <dgm:t>
        <a:bodyPr/>
        <a:lstStyle/>
        <a:p>
          <a:endParaRPr lang="en-US"/>
        </a:p>
      </dgm:t>
    </dgm:pt>
    <dgm:pt modelId="{F9E23515-A840-4126-9A01-A8C01CEE30E7}" type="sibTrans" cxnId="{0EA156C8-7663-4093-ADF6-474965780519}">
      <dgm:prSet/>
      <dgm:spPr/>
      <dgm:t>
        <a:bodyPr/>
        <a:lstStyle/>
        <a:p>
          <a:endParaRPr lang="en-US"/>
        </a:p>
      </dgm:t>
    </dgm:pt>
    <dgm:pt modelId="{96A60608-6C95-4EF4-8272-C71E9AE79B7B}">
      <dgm:prSet phldrT="[Text]" custT="1"/>
      <dgm:spPr/>
      <dgm:t>
        <a:bodyPr/>
        <a:lstStyle/>
        <a:p>
          <a:r>
            <a:rPr lang="en-US" sz="3200" dirty="0"/>
            <a:t>Null </a:t>
          </a:r>
        </a:p>
      </dgm:t>
    </dgm:pt>
    <dgm:pt modelId="{2C51D165-2F51-4A43-8F72-3F9D7F92E1D9}" type="parTrans" cxnId="{1CA2BEB9-5599-4B48-94D6-88DADAAB6B69}">
      <dgm:prSet/>
      <dgm:spPr/>
      <dgm:t>
        <a:bodyPr/>
        <a:lstStyle/>
        <a:p>
          <a:endParaRPr lang="en-US"/>
        </a:p>
      </dgm:t>
    </dgm:pt>
    <dgm:pt modelId="{4307CF92-C45F-4467-924C-A82D1BB537D2}" type="sibTrans" cxnId="{1CA2BEB9-5599-4B48-94D6-88DADAAB6B69}">
      <dgm:prSet/>
      <dgm:spPr/>
      <dgm:t>
        <a:bodyPr/>
        <a:lstStyle/>
        <a:p>
          <a:endParaRPr lang="en-US"/>
        </a:p>
      </dgm:t>
    </dgm:pt>
    <dgm:pt modelId="{3FE9A06E-D736-497A-AAF7-4807B425E794}" type="pres">
      <dgm:prSet presAssocID="{EA947843-912B-4A4D-A367-D4BE0B399D51}" presName="Name0" presStyleCnt="0">
        <dgm:presLayoutVars>
          <dgm:chMax val="1"/>
          <dgm:chPref val="1"/>
          <dgm:dir/>
          <dgm:animOne val="branch"/>
          <dgm:animLvl val="lvl"/>
        </dgm:presLayoutVars>
      </dgm:prSet>
      <dgm:spPr/>
    </dgm:pt>
    <dgm:pt modelId="{187BE4BE-6D37-4D58-83D3-CB150B9F78FB}" type="pres">
      <dgm:prSet presAssocID="{9531FCA1-9CA6-4EFB-95AF-DB6CF8E330D8}" presName="singleCycle" presStyleCnt="0"/>
      <dgm:spPr/>
    </dgm:pt>
    <dgm:pt modelId="{ADB84F50-4835-4E73-A15F-454BA3B3C5D4}" type="pres">
      <dgm:prSet presAssocID="{9531FCA1-9CA6-4EFB-95AF-DB6CF8E330D8}" presName="singleCenter" presStyleLbl="node1" presStyleIdx="0" presStyleCnt="3" custScaleX="216355" custLinFactNeighborX="-4210" custLinFactNeighborY="-27398">
        <dgm:presLayoutVars>
          <dgm:chMax val="7"/>
          <dgm:chPref val="7"/>
        </dgm:presLayoutVars>
      </dgm:prSet>
      <dgm:spPr/>
    </dgm:pt>
    <dgm:pt modelId="{78FAF15E-E5BC-4E5B-936E-DA7AC731602F}" type="pres">
      <dgm:prSet presAssocID="{CEE15502-3A47-45A5-864B-A6B6E1A0C658}" presName="Name56" presStyleLbl="parChTrans1D2" presStyleIdx="0" presStyleCnt="2"/>
      <dgm:spPr/>
    </dgm:pt>
    <dgm:pt modelId="{11F1EFBE-3563-4736-85A9-C73F103050BD}" type="pres">
      <dgm:prSet presAssocID="{5CACA006-CBFF-4F24-87C3-5849CF242910}" presName="text0" presStyleLbl="node1" presStyleIdx="1" presStyleCnt="3" custScaleX="353421" custRadScaleRad="141009" custRadScaleInc="139844">
        <dgm:presLayoutVars>
          <dgm:bulletEnabled val="1"/>
        </dgm:presLayoutVars>
      </dgm:prSet>
      <dgm:spPr/>
    </dgm:pt>
    <dgm:pt modelId="{FA091DFC-C7DC-4DEA-98B5-3598AAC966E6}" type="pres">
      <dgm:prSet presAssocID="{2C51D165-2F51-4A43-8F72-3F9D7F92E1D9}" presName="Name56" presStyleLbl="parChTrans1D2" presStyleIdx="1" presStyleCnt="2"/>
      <dgm:spPr/>
    </dgm:pt>
    <dgm:pt modelId="{F8D9DB8A-CD81-412B-93FC-D87E72DF6E22}" type="pres">
      <dgm:prSet presAssocID="{96A60608-6C95-4EF4-8272-C71E9AE79B7B}" presName="text0" presStyleLbl="node1" presStyleIdx="2" presStyleCnt="3" custScaleX="345302" custRadScaleRad="148850" custRadScaleInc="62536">
        <dgm:presLayoutVars>
          <dgm:bulletEnabled val="1"/>
        </dgm:presLayoutVars>
      </dgm:prSet>
      <dgm:spPr/>
    </dgm:pt>
  </dgm:ptLst>
  <dgm:cxnLst>
    <dgm:cxn modelId="{7D88F38C-1BD9-4AC1-BB19-18CFD71BE0B2}" srcId="{EA947843-912B-4A4D-A367-D4BE0B399D51}" destId="{9531FCA1-9CA6-4EFB-95AF-DB6CF8E330D8}" srcOrd="0" destOrd="0" parTransId="{AE94D2CE-105C-44CA-92D0-E051E97C9E18}" sibTransId="{6E5482C3-7412-4B73-99FB-72459C68432C}"/>
    <dgm:cxn modelId="{3C1AB1A2-8C60-4813-BFDB-F8C7FF6E4584}" type="presOf" srcId="{96A60608-6C95-4EF4-8272-C71E9AE79B7B}" destId="{F8D9DB8A-CD81-412B-93FC-D87E72DF6E22}" srcOrd="0" destOrd="0" presId="urn:microsoft.com/office/officeart/2008/layout/RadialCluster"/>
    <dgm:cxn modelId="{E9512BA7-6FCB-465E-A0A8-0F74EC1CB9B8}" type="presOf" srcId="{CEE15502-3A47-45A5-864B-A6B6E1A0C658}" destId="{78FAF15E-E5BC-4E5B-936E-DA7AC731602F}" srcOrd="0" destOrd="0" presId="urn:microsoft.com/office/officeart/2008/layout/RadialCluster"/>
    <dgm:cxn modelId="{1CA2BEB9-5599-4B48-94D6-88DADAAB6B69}" srcId="{9531FCA1-9CA6-4EFB-95AF-DB6CF8E330D8}" destId="{96A60608-6C95-4EF4-8272-C71E9AE79B7B}" srcOrd="1" destOrd="0" parTransId="{2C51D165-2F51-4A43-8F72-3F9D7F92E1D9}" sibTransId="{4307CF92-C45F-4467-924C-A82D1BB537D2}"/>
    <dgm:cxn modelId="{0EA156C8-7663-4093-ADF6-474965780519}" srcId="{9531FCA1-9CA6-4EFB-95AF-DB6CF8E330D8}" destId="{5CACA006-CBFF-4F24-87C3-5849CF242910}" srcOrd="0" destOrd="0" parTransId="{CEE15502-3A47-45A5-864B-A6B6E1A0C658}" sibTransId="{F9E23515-A840-4126-9A01-A8C01CEE30E7}"/>
    <dgm:cxn modelId="{4A1A0ED8-4B3C-4679-817C-C0D949600C43}" type="presOf" srcId="{EA947843-912B-4A4D-A367-D4BE0B399D51}" destId="{3FE9A06E-D736-497A-AAF7-4807B425E794}" srcOrd="0" destOrd="0" presId="urn:microsoft.com/office/officeart/2008/layout/RadialCluster"/>
    <dgm:cxn modelId="{5CEA27DC-DFD0-4B44-AE4A-4DF654A7F979}" type="presOf" srcId="{5CACA006-CBFF-4F24-87C3-5849CF242910}" destId="{11F1EFBE-3563-4736-85A9-C73F103050BD}" srcOrd="0" destOrd="0" presId="urn:microsoft.com/office/officeart/2008/layout/RadialCluster"/>
    <dgm:cxn modelId="{EDEFD6DD-95B9-40A3-8067-2D8DE42DC3BE}" type="presOf" srcId="{9531FCA1-9CA6-4EFB-95AF-DB6CF8E330D8}" destId="{ADB84F50-4835-4E73-A15F-454BA3B3C5D4}" srcOrd="0" destOrd="0" presId="urn:microsoft.com/office/officeart/2008/layout/RadialCluster"/>
    <dgm:cxn modelId="{DDC2DAF8-CF58-4982-9FD8-B560EDFD8058}" type="presOf" srcId="{2C51D165-2F51-4A43-8F72-3F9D7F92E1D9}" destId="{FA091DFC-C7DC-4DEA-98B5-3598AAC966E6}" srcOrd="0" destOrd="0" presId="urn:microsoft.com/office/officeart/2008/layout/RadialCluster"/>
    <dgm:cxn modelId="{466F3880-07F9-49B6-926F-9C24D494F837}" type="presParOf" srcId="{3FE9A06E-D736-497A-AAF7-4807B425E794}" destId="{187BE4BE-6D37-4D58-83D3-CB150B9F78FB}" srcOrd="0" destOrd="0" presId="urn:microsoft.com/office/officeart/2008/layout/RadialCluster"/>
    <dgm:cxn modelId="{B588297C-EAEE-427C-8E15-1E9C2EF74007}" type="presParOf" srcId="{187BE4BE-6D37-4D58-83D3-CB150B9F78FB}" destId="{ADB84F50-4835-4E73-A15F-454BA3B3C5D4}" srcOrd="0" destOrd="0" presId="urn:microsoft.com/office/officeart/2008/layout/RadialCluster"/>
    <dgm:cxn modelId="{1A46A08C-AB3E-4DD6-A6B0-3A9E0FB0D673}" type="presParOf" srcId="{187BE4BE-6D37-4D58-83D3-CB150B9F78FB}" destId="{78FAF15E-E5BC-4E5B-936E-DA7AC731602F}" srcOrd="1" destOrd="0" presId="urn:microsoft.com/office/officeart/2008/layout/RadialCluster"/>
    <dgm:cxn modelId="{FC5CF6C4-828C-4B60-A320-27B01EFF51A0}" type="presParOf" srcId="{187BE4BE-6D37-4D58-83D3-CB150B9F78FB}" destId="{11F1EFBE-3563-4736-85A9-C73F103050BD}" srcOrd="2" destOrd="0" presId="urn:microsoft.com/office/officeart/2008/layout/RadialCluster"/>
    <dgm:cxn modelId="{3804C47A-96BD-4742-87B1-133964150229}" type="presParOf" srcId="{187BE4BE-6D37-4D58-83D3-CB150B9F78FB}" destId="{FA091DFC-C7DC-4DEA-98B5-3598AAC966E6}" srcOrd="3" destOrd="0" presId="urn:microsoft.com/office/officeart/2008/layout/RadialCluster"/>
    <dgm:cxn modelId="{E56F387E-EE75-48BE-A1B2-82BFE8D0C3C5}" type="presParOf" srcId="{187BE4BE-6D37-4D58-83D3-CB150B9F78FB}" destId="{F8D9DB8A-CD81-412B-93FC-D87E72DF6E22}" srcOrd="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4F50-4835-4E73-A15F-454BA3B3C5D4}">
      <dsp:nvSpPr>
        <dsp:cNvPr id="0" name=""/>
        <dsp:cNvSpPr/>
      </dsp:nvSpPr>
      <dsp:spPr>
        <a:xfrm>
          <a:off x="2245602" y="654776"/>
          <a:ext cx="3240824" cy="14979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Hypothesis</a:t>
          </a:r>
        </a:p>
      </dsp:txBody>
      <dsp:txXfrm>
        <a:off x="2318724" y="727898"/>
        <a:ext cx="3094580" cy="1351675"/>
      </dsp:txXfrm>
    </dsp:sp>
    <dsp:sp modelId="{78FAF15E-E5BC-4E5B-936E-DA7AC731602F}">
      <dsp:nvSpPr>
        <dsp:cNvPr id="0" name=""/>
        <dsp:cNvSpPr/>
      </dsp:nvSpPr>
      <dsp:spPr>
        <a:xfrm rot="2907121">
          <a:off x="4194671" y="2897391"/>
          <a:ext cx="1990098" cy="0"/>
        </a:xfrm>
        <a:custGeom>
          <a:avLst/>
          <a:gdLst/>
          <a:ahLst/>
          <a:cxnLst/>
          <a:rect l="0" t="0" r="0" b="0"/>
          <a:pathLst>
            <a:path>
              <a:moveTo>
                <a:pt x="0" y="0"/>
              </a:moveTo>
              <a:lnTo>
                <a:pt x="1990098"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1EFBE-3563-4736-85A9-C73F103050BD}">
      <dsp:nvSpPr>
        <dsp:cNvPr id="0" name=""/>
        <dsp:cNvSpPr/>
      </dsp:nvSpPr>
      <dsp:spPr>
        <a:xfrm>
          <a:off x="4520913" y="3642086"/>
          <a:ext cx="3546955"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569905" y="3691078"/>
        <a:ext cx="3448971" cy="905622"/>
      </dsp:txXfrm>
    </dsp:sp>
    <dsp:sp modelId="{FA091DFC-C7DC-4DEA-98B5-3598AAC966E6}">
      <dsp:nvSpPr>
        <dsp:cNvPr id="0" name=""/>
        <dsp:cNvSpPr/>
      </dsp:nvSpPr>
      <dsp:spPr>
        <a:xfrm rot="7673815">
          <a:off x="1759180" y="2897624"/>
          <a:ext cx="1888005" cy="0"/>
        </a:xfrm>
        <a:custGeom>
          <a:avLst/>
          <a:gdLst/>
          <a:ahLst/>
          <a:cxnLst/>
          <a:rect l="0" t="0" r="0" b="0"/>
          <a:pathLst>
            <a:path>
              <a:moveTo>
                <a:pt x="0" y="0"/>
              </a:moveTo>
              <a:lnTo>
                <a:pt x="1888005"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9DB8A-CD81-412B-93FC-D87E72DF6E22}">
      <dsp:nvSpPr>
        <dsp:cNvPr id="0" name=""/>
        <dsp:cNvSpPr/>
      </dsp:nvSpPr>
      <dsp:spPr>
        <a:xfrm>
          <a:off x="0" y="3642553"/>
          <a:ext cx="3465472"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8992" y="3691545"/>
        <a:ext cx="3367488" cy="905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4F50-4835-4E73-A15F-454BA3B3C5D4}">
      <dsp:nvSpPr>
        <dsp:cNvPr id="0" name=""/>
        <dsp:cNvSpPr/>
      </dsp:nvSpPr>
      <dsp:spPr>
        <a:xfrm>
          <a:off x="2245602" y="654776"/>
          <a:ext cx="3240824" cy="14979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Hypothesis</a:t>
          </a:r>
        </a:p>
      </dsp:txBody>
      <dsp:txXfrm>
        <a:off x="2318724" y="727898"/>
        <a:ext cx="3094580" cy="1351675"/>
      </dsp:txXfrm>
    </dsp:sp>
    <dsp:sp modelId="{78FAF15E-E5BC-4E5B-936E-DA7AC731602F}">
      <dsp:nvSpPr>
        <dsp:cNvPr id="0" name=""/>
        <dsp:cNvSpPr/>
      </dsp:nvSpPr>
      <dsp:spPr>
        <a:xfrm rot="2907121">
          <a:off x="4194671" y="2897391"/>
          <a:ext cx="1990098" cy="0"/>
        </a:xfrm>
        <a:custGeom>
          <a:avLst/>
          <a:gdLst/>
          <a:ahLst/>
          <a:cxnLst/>
          <a:rect l="0" t="0" r="0" b="0"/>
          <a:pathLst>
            <a:path>
              <a:moveTo>
                <a:pt x="0" y="0"/>
              </a:moveTo>
              <a:lnTo>
                <a:pt x="1990098"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1EFBE-3563-4736-85A9-C73F103050BD}">
      <dsp:nvSpPr>
        <dsp:cNvPr id="0" name=""/>
        <dsp:cNvSpPr/>
      </dsp:nvSpPr>
      <dsp:spPr>
        <a:xfrm>
          <a:off x="4520913" y="3642086"/>
          <a:ext cx="3546955"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4569905" y="3691078"/>
        <a:ext cx="3448971" cy="905622"/>
      </dsp:txXfrm>
    </dsp:sp>
    <dsp:sp modelId="{FA091DFC-C7DC-4DEA-98B5-3598AAC966E6}">
      <dsp:nvSpPr>
        <dsp:cNvPr id="0" name=""/>
        <dsp:cNvSpPr/>
      </dsp:nvSpPr>
      <dsp:spPr>
        <a:xfrm rot="7673815">
          <a:off x="1759180" y="2897624"/>
          <a:ext cx="1888005" cy="0"/>
        </a:xfrm>
        <a:custGeom>
          <a:avLst/>
          <a:gdLst/>
          <a:ahLst/>
          <a:cxnLst/>
          <a:rect l="0" t="0" r="0" b="0"/>
          <a:pathLst>
            <a:path>
              <a:moveTo>
                <a:pt x="0" y="0"/>
              </a:moveTo>
              <a:lnTo>
                <a:pt x="1888005"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9DB8A-CD81-412B-93FC-D87E72DF6E22}">
      <dsp:nvSpPr>
        <dsp:cNvPr id="0" name=""/>
        <dsp:cNvSpPr/>
      </dsp:nvSpPr>
      <dsp:spPr>
        <a:xfrm>
          <a:off x="0" y="3642553"/>
          <a:ext cx="3465472"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Null </a:t>
          </a:r>
        </a:p>
      </dsp:txBody>
      <dsp:txXfrm>
        <a:off x="48992" y="3691545"/>
        <a:ext cx="3367488" cy="905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84F50-4835-4E73-A15F-454BA3B3C5D4}">
      <dsp:nvSpPr>
        <dsp:cNvPr id="0" name=""/>
        <dsp:cNvSpPr/>
      </dsp:nvSpPr>
      <dsp:spPr>
        <a:xfrm>
          <a:off x="2245602" y="654776"/>
          <a:ext cx="3240824" cy="149791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Hypothesis</a:t>
          </a:r>
        </a:p>
      </dsp:txBody>
      <dsp:txXfrm>
        <a:off x="2318724" y="727898"/>
        <a:ext cx="3094580" cy="1351675"/>
      </dsp:txXfrm>
    </dsp:sp>
    <dsp:sp modelId="{78FAF15E-E5BC-4E5B-936E-DA7AC731602F}">
      <dsp:nvSpPr>
        <dsp:cNvPr id="0" name=""/>
        <dsp:cNvSpPr/>
      </dsp:nvSpPr>
      <dsp:spPr>
        <a:xfrm rot="2907121">
          <a:off x="4194671" y="2897391"/>
          <a:ext cx="1990098" cy="0"/>
        </a:xfrm>
        <a:custGeom>
          <a:avLst/>
          <a:gdLst/>
          <a:ahLst/>
          <a:cxnLst/>
          <a:rect l="0" t="0" r="0" b="0"/>
          <a:pathLst>
            <a:path>
              <a:moveTo>
                <a:pt x="0" y="0"/>
              </a:moveTo>
              <a:lnTo>
                <a:pt x="1990098"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1EFBE-3563-4736-85A9-C73F103050BD}">
      <dsp:nvSpPr>
        <dsp:cNvPr id="0" name=""/>
        <dsp:cNvSpPr/>
      </dsp:nvSpPr>
      <dsp:spPr>
        <a:xfrm>
          <a:off x="4520913" y="3642086"/>
          <a:ext cx="3546955"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Alternative</a:t>
          </a:r>
        </a:p>
      </dsp:txBody>
      <dsp:txXfrm>
        <a:off x="4569905" y="3691078"/>
        <a:ext cx="3448971" cy="905622"/>
      </dsp:txXfrm>
    </dsp:sp>
    <dsp:sp modelId="{FA091DFC-C7DC-4DEA-98B5-3598AAC966E6}">
      <dsp:nvSpPr>
        <dsp:cNvPr id="0" name=""/>
        <dsp:cNvSpPr/>
      </dsp:nvSpPr>
      <dsp:spPr>
        <a:xfrm rot="7673815">
          <a:off x="1759180" y="2897624"/>
          <a:ext cx="1888005" cy="0"/>
        </a:xfrm>
        <a:custGeom>
          <a:avLst/>
          <a:gdLst/>
          <a:ahLst/>
          <a:cxnLst/>
          <a:rect l="0" t="0" r="0" b="0"/>
          <a:pathLst>
            <a:path>
              <a:moveTo>
                <a:pt x="0" y="0"/>
              </a:moveTo>
              <a:lnTo>
                <a:pt x="1888005" y="0"/>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D9DB8A-CD81-412B-93FC-D87E72DF6E22}">
      <dsp:nvSpPr>
        <dsp:cNvPr id="0" name=""/>
        <dsp:cNvSpPr/>
      </dsp:nvSpPr>
      <dsp:spPr>
        <a:xfrm>
          <a:off x="0" y="3642553"/>
          <a:ext cx="3465472" cy="1003606"/>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Null </a:t>
          </a:r>
        </a:p>
      </dsp:txBody>
      <dsp:txXfrm>
        <a:off x="48992" y="3691545"/>
        <a:ext cx="3367488" cy="90562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20:48:46.380"/>
    </inkml:context>
    <inkml:brush xml:id="br0">
      <inkml:brushProperty name="width" value="0.05292" units="cm"/>
      <inkml:brushProperty name="height" value="0.05292" units="cm"/>
      <inkml:brushProperty name="color" value="#E71224"/>
    </inkml:brush>
  </inkml:definitions>
  <inkml:trace contextRef="#ctx0" brushRef="#br0">3473 1151 24575,'-10'-1'0,"0"0"0,0 0 0,0-1 0,0-1 0,0 0 0,1 0 0,-1-1 0,-11-6 0,-2-2 0,-42-31 0,12-1 0,1-3 0,-75-88 0,-16-15 0,115 124 0,0 3 0,-1 0 0,-53-31 0,12 18 0,-135-50 0,-81-5 0,14 5 0,228 72 0,-2 2 0,0 2 0,0 2 0,-68-3 0,-193 12 0,136 3 0,-503-4 0,652-1 14,0-1-1,0-1 0,1-1 0,-1 0 1,1-2-1,0-1 0,0 0 1,-34-18-1,5-3-508,1-2 0,-49-40 0,60 41-6331</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4/15/2024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4/15/2024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4/15/2024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customXml" Target="../ink/ink1.xml"/><Relationship Id="rId5" Type="http://schemas.openxmlformats.org/officeDocument/2006/relationships/image" Target="../media/image26.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12.xml"/><Relationship Id="rId11" Type="http://schemas.openxmlformats.org/officeDocument/2006/relationships/image" Target="../media/image43.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7.pn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Test </a:t>
            </a:r>
            <a:r>
              <a:rPr lang="en-US"/>
              <a:t>of Hypothesis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Alternative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An alternative hypothesis is a statistical hypothesis that contains a statement of inequality </a:t>
                </a:r>
              </a:p>
              <a:p>
                <a:pPr algn="just">
                  <a:lnSpc>
                    <a:spcPct val="100000"/>
                  </a:lnSpc>
                </a:pPr>
                <a:endParaRPr lang="en-US" sz="3200" dirty="0"/>
              </a:p>
              <a:p>
                <a:pPr algn="just">
                  <a:lnSpc>
                    <a:spcPct val="100000"/>
                  </a:lnSpc>
                </a:pPr>
                <a14:m>
                  <m:oMath xmlns:m="http://schemas.openxmlformats.org/officeDocument/2006/math">
                    <m:r>
                      <a:rPr lang="en-US" sz="3200" i="1">
                        <a:latin typeface="Cambria Math" panose="02040503050406030204" pitchFamily="18" charset="0"/>
                      </a:rPr>
                      <m:t>&lt;</m:t>
                    </m:r>
                    <m:r>
                      <a:rPr lang="en-US" sz="3200" b="0" i="1" smtClean="0">
                        <a:latin typeface="Cambria Math" panose="02040503050406030204" pitchFamily="18" charset="0"/>
                      </a:rPr>
                      <m:t>𝑜𝑟</m:t>
                    </m:r>
                    <m:r>
                      <a:rPr lang="en-US" sz="3200" b="0" i="1" smtClean="0">
                        <a:latin typeface="Cambria Math" panose="02040503050406030204" pitchFamily="18" charset="0"/>
                      </a:rPr>
                      <m:t>≠</m:t>
                    </m:r>
                    <m:r>
                      <a:rPr lang="en-US" sz="3200" b="0" i="1" smtClean="0">
                        <a:latin typeface="Cambria Math" panose="02040503050406030204" pitchFamily="18" charset="0"/>
                      </a:rPr>
                      <m:t>𝑜𝑟</m:t>
                    </m:r>
                    <m:r>
                      <a:rPr lang="en-US" sz="3200" b="0" i="1" smtClean="0">
                        <a:latin typeface="Cambria Math" panose="02040503050406030204" pitchFamily="18" charset="0"/>
                      </a:rPr>
                      <m:t>&gt;</m:t>
                    </m:r>
                  </m:oMath>
                </a14:m>
                <a:endParaRPr lang="en-US" sz="3200" dirty="0"/>
              </a:p>
              <a:p>
                <a:pPr algn="just">
                  <a:lnSpc>
                    <a:spcPct val="100000"/>
                  </a:lnSpc>
                </a:pPr>
                <a:endParaRPr lang="en-US" sz="3200" dirty="0"/>
              </a:p>
              <a:p>
                <a:pPr algn="just">
                  <a:lnSpc>
                    <a:spcPct val="100000"/>
                  </a:lnSpc>
                </a:pPr>
                <a:r>
                  <a:rPr lang="en-US" sz="3200" dirty="0"/>
                  <a:t>Denoted by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1587" r="-1225"/>
                </a:stretch>
              </a:blipFill>
            </p:spPr>
            <p:txBody>
              <a:bodyPr/>
              <a:lstStyle/>
              <a:p>
                <a:r>
                  <a:rPr lang="en-US">
                    <a:noFill/>
                  </a:rPr>
                  <a:t> </a:t>
                </a:r>
              </a:p>
            </p:txBody>
          </p:sp>
        </mc:Fallback>
      </mc:AlternateContent>
    </p:spTree>
    <p:extLst>
      <p:ext uri="{BB962C8B-B14F-4D97-AF65-F5344CB8AC3E}">
        <p14:creationId xmlns:p14="http://schemas.microsoft.com/office/powerpoint/2010/main" val="43317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5" name="TextBox 4">
            <a:extLst>
              <a:ext uri="{FF2B5EF4-FFF2-40B4-BE49-F238E27FC236}">
                <a16:creationId xmlns:a16="http://schemas.microsoft.com/office/drawing/2014/main" id="{780F3B2D-2707-C338-3A3C-FD21CBBF4546}"/>
              </a:ext>
            </a:extLst>
          </p:cNvPr>
          <p:cNvSpPr txBox="1"/>
          <p:nvPr/>
        </p:nvSpPr>
        <p:spPr>
          <a:xfrm>
            <a:off x="1196210" y="2837239"/>
            <a:ext cx="10133045" cy="1077218"/>
          </a:xfrm>
          <a:custGeom>
            <a:avLst/>
            <a:gdLst>
              <a:gd name="connsiteX0" fmla="*/ 0 w 10133045"/>
              <a:gd name="connsiteY0" fmla="*/ 0 h 1077218"/>
              <a:gd name="connsiteX1" fmla="*/ 472875 w 10133045"/>
              <a:gd name="connsiteY1" fmla="*/ 0 h 1077218"/>
              <a:gd name="connsiteX2" fmla="*/ 945751 w 10133045"/>
              <a:gd name="connsiteY2" fmla="*/ 0 h 1077218"/>
              <a:gd name="connsiteX3" fmla="*/ 1519957 w 10133045"/>
              <a:gd name="connsiteY3" fmla="*/ 0 h 1077218"/>
              <a:gd name="connsiteX4" fmla="*/ 2094163 w 10133045"/>
              <a:gd name="connsiteY4" fmla="*/ 0 h 1077218"/>
              <a:gd name="connsiteX5" fmla="*/ 2972360 w 10133045"/>
              <a:gd name="connsiteY5" fmla="*/ 0 h 1077218"/>
              <a:gd name="connsiteX6" fmla="*/ 3546566 w 10133045"/>
              <a:gd name="connsiteY6" fmla="*/ 0 h 1077218"/>
              <a:gd name="connsiteX7" fmla="*/ 4019441 w 10133045"/>
              <a:gd name="connsiteY7" fmla="*/ 0 h 1077218"/>
              <a:gd name="connsiteX8" fmla="*/ 4390986 w 10133045"/>
              <a:gd name="connsiteY8" fmla="*/ 0 h 1077218"/>
              <a:gd name="connsiteX9" fmla="*/ 4762531 w 10133045"/>
              <a:gd name="connsiteY9" fmla="*/ 0 h 1077218"/>
              <a:gd name="connsiteX10" fmla="*/ 5438067 w 10133045"/>
              <a:gd name="connsiteY10" fmla="*/ 0 h 1077218"/>
              <a:gd name="connsiteX11" fmla="*/ 5910943 w 10133045"/>
              <a:gd name="connsiteY11" fmla="*/ 0 h 1077218"/>
              <a:gd name="connsiteX12" fmla="*/ 6485149 w 10133045"/>
              <a:gd name="connsiteY12" fmla="*/ 0 h 1077218"/>
              <a:gd name="connsiteX13" fmla="*/ 7059355 w 10133045"/>
              <a:gd name="connsiteY13" fmla="*/ 0 h 1077218"/>
              <a:gd name="connsiteX14" fmla="*/ 7836221 w 10133045"/>
              <a:gd name="connsiteY14" fmla="*/ 0 h 1077218"/>
              <a:gd name="connsiteX15" fmla="*/ 8207766 w 10133045"/>
              <a:gd name="connsiteY15" fmla="*/ 0 h 1077218"/>
              <a:gd name="connsiteX16" fmla="*/ 8579311 w 10133045"/>
              <a:gd name="connsiteY16" fmla="*/ 0 h 1077218"/>
              <a:gd name="connsiteX17" fmla="*/ 9356178 w 10133045"/>
              <a:gd name="connsiteY17" fmla="*/ 0 h 1077218"/>
              <a:gd name="connsiteX18" fmla="*/ 10133045 w 10133045"/>
              <a:gd name="connsiteY18" fmla="*/ 0 h 1077218"/>
              <a:gd name="connsiteX19" fmla="*/ 10133045 w 10133045"/>
              <a:gd name="connsiteY19" fmla="*/ 538609 h 1077218"/>
              <a:gd name="connsiteX20" fmla="*/ 10133045 w 10133045"/>
              <a:gd name="connsiteY20" fmla="*/ 1077218 h 1077218"/>
              <a:gd name="connsiteX21" fmla="*/ 9254848 w 10133045"/>
              <a:gd name="connsiteY21" fmla="*/ 1077218 h 1077218"/>
              <a:gd name="connsiteX22" fmla="*/ 8680642 w 10133045"/>
              <a:gd name="connsiteY22" fmla="*/ 1077218 h 1077218"/>
              <a:gd name="connsiteX23" fmla="*/ 8106436 w 10133045"/>
              <a:gd name="connsiteY23" fmla="*/ 1077218 h 1077218"/>
              <a:gd name="connsiteX24" fmla="*/ 7228239 w 10133045"/>
              <a:gd name="connsiteY24" fmla="*/ 1077218 h 1077218"/>
              <a:gd name="connsiteX25" fmla="*/ 6856694 w 10133045"/>
              <a:gd name="connsiteY25" fmla="*/ 1077218 h 1077218"/>
              <a:gd name="connsiteX26" fmla="*/ 6282488 w 10133045"/>
              <a:gd name="connsiteY26" fmla="*/ 1077218 h 1077218"/>
              <a:gd name="connsiteX27" fmla="*/ 5910943 w 10133045"/>
              <a:gd name="connsiteY27" fmla="*/ 1077218 h 1077218"/>
              <a:gd name="connsiteX28" fmla="*/ 5336737 w 10133045"/>
              <a:gd name="connsiteY28" fmla="*/ 1077218 h 1077218"/>
              <a:gd name="connsiteX29" fmla="*/ 4762531 w 10133045"/>
              <a:gd name="connsiteY29" fmla="*/ 1077218 h 1077218"/>
              <a:gd name="connsiteX30" fmla="*/ 4086995 w 10133045"/>
              <a:gd name="connsiteY30" fmla="*/ 1077218 h 1077218"/>
              <a:gd name="connsiteX31" fmla="*/ 3411458 w 10133045"/>
              <a:gd name="connsiteY31" fmla="*/ 1077218 h 1077218"/>
              <a:gd name="connsiteX32" fmla="*/ 2634592 w 10133045"/>
              <a:gd name="connsiteY32" fmla="*/ 1077218 h 1077218"/>
              <a:gd name="connsiteX33" fmla="*/ 1959055 w 10133045"/>
              <a:gd name="connsiteY33" fmla="*/ 1077218 h 1077218"/>
              <a:gd name="connsiteX34" fmla="*/ 1080858 w 10133045"/>
              <a:gd name="connsiteY34" fmla="*/ 1077218 h 1077218"/>
              <a:gd name="connsiteX35" fmla="*/ 607983 w 10133045"/>
              <a:gd name="connsiteY35" fmla="*/ 1077218 h 1077218"/>
              <a:gd name="connsiteX36" fmla="*/ 0 w 10133045"/>
              <a:gd name="connsiteY36" fmla="*/ 1077218 h 1077218"/>
              <a:gd name="connsiteX37" fmla="*/ 0 w 10133045"/>
              <a:gd name="connsiteY37" fmla="*/ 527837 h 1077218"/>
              <a:gd name="connsiteX38" fmla="*/ 0 w 10133045"/>
              <a:gd name="connsiteY38"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133045" h="1077218" fill="none" extrusionOk="0">
                <a:moveTo>
                  <a:pt x="0" y="0"/>
                </a:moveTo>
                <a:cubicBezTo>
                  <a:pt x="138944" y="-20612"/>
                  <a:pt x="335132" y="22536"/>
                  <a:pt x="472875" y="0"/>
                </a:cubicBezTo>
                <a:cubicBezTo>
                  <a:pt x="610619" y="-22536"/>
                  <a:pt x="799585" y="6393"/>
                  <a:pt x="945751" y="0"/>
                </a:cubicBezTo>
                <a:cubicBezTo>
                  <a:pt x="1091917" y="-6393"/>
                  <a:pt x="1299805" y="-11253"/>
                  <a:pt x="1519957" y="0"/>
                </a:cubicBezTo>
                <a:cubicBezTo>
                  <a:pt x="1740109" y="11253"/>
                  <a:pt x="1917567" y="4204"/>
                  <a:pt x="2094163" y="0"/>
                </a:cubicBezTo>
                <a:cubicBezTo>
                  <a:pt x="2270759" y="-4204"/>
                  <a:pt x="2770019" y="-21745"/>
                  <a:pt x="2972360" y="0"/>
                </a:cubicBezTo>
                <a:cubicBezTo>
                  <a:pt x="3174701" y="21745"/>
                  <a:pt x="3307650" y="1249"/>
                  <a:pt x="3546566" y="0"/>
                </a:cubicBezTo>
                <a:cubicBezTo>
                  <a:pt x="3785482" y="-1249"/>
                  <a:pt x="3802806" y="-5359"/>
                  <a:pt x="4019441" y="0"/>
                </a:cubicBezTo>
                <a:cubicBezTo>
                  <a:pt x="4236076" y="5359"/>
                  <a:pt x="4284678" y="-8029"/>
                  <a:pt x="4390986" y="0"/>
                </a:cubicBezTo>
                <a:cubicBezTo>
                  <a:pt x="4497295" y="8029"/>
                  <a:pt x="4584454" y="-1963"/>
                  <a:pt x="4762531" y="0"/>
                </a:cubicBezTo>
                <a:cubicBezTo>
                  <a:pt x="4940609" y="1963"/>
                  <a:pt x="5190832" y="-4449"/>
                  <a:pt x="5438067" y="0"/>
                </a:cubicBezTo>
                <a:cubicBezTo>
                  <a:pt x="5685302" y="4449"/>
                  <a:pt x="5760164" y="11848"/>
                  <a:pt x="5910943" y="0"/>
                </a:cubicBezTo>
                <a:cubicBezTo>
                  <a:pt x="6061722" y="-11848"/>
                  <a:pt x="6353949" y="14142"/>
                  <a:pt x="6485149" y="0"/>
                </a:cubicBezTo>
                <a:cubicBezTo>
                  <a:pt x="6616349" y="-14142"/>
                  <a:pt x="6903753" y="28442"/>
                  <a:pt x="7059355" y="0"/>
                </a:cubicBezTo>
                <a:cubicBezTo>
                  <a:pt x="7214957" y="-28442"/>
                  <a:pt x="7558760" y="-20562"/>
                  <a:pt x="7836221" y="0"/>
                </a:cubicBezTo>
                <a:cubicBezTo>
                  <a:pt x="8113682" y="20562"/>
                  <a:pt x="8083238" y="3316"/>
                  <a:pt x="8207766" y="0"/>
                </a:cubicBezTo>
                <a:cubicBezTo>
                  <a:pt x="8332294" y="-3316"/>
                  <a:pt x="8438027" y="-2252"/>
                  <a:pt x="8579311" y="0"/>
                </a:cubicBezTo>
                <a:cubicBezTo>
                  <a:pt x="8720596" y="2252"/>
                  <a:pt x="8999649" y="144"/>
                  <a:pt x="9356178" y="0"/>
                </a:cubicBezTo>
                <a:cubicBezTo>
                  <a:pt x="9712707" y="-144"/>
                  <a:pt x="9968806" y="4867"/>
                  <a:pt x="10133045" y="0"/>
                </a:cubicBezTo>
                <a:cubicBezTo>
                  <a:pt x="10146223" y="154627"/>
                  <a:pt x="10115181" y="340010"/>
                  <a:pt x="10133045" y="538609"/>
                </a:cubicBezTo>
                <a:cubicBezTo>
                  <a:pt x="10150909" y="737208"/>
                  <a:pt x="10159439" y="816925"/>
                  <a:pt x="10133045" y="1077218"/>
                </a:cubicBezTo>
                <a:cubicBezTo>
                  <a:pt x="9725558" y="1091598"/>
                  <a:pt x="9570371" y="1065967"/>
                  <a:pt x="9254848" y="1077218"/>
                </a:cubicBezTo>
                <a:cubicBezTo>
                  <a:pt x="8939325" y="1088469"/>
                  <a:pt x="8910777" y="1077976"/>
                  <a:pt x="8680642" y="1077218"/>
                </a:cubicBezTo>
                <a:cubicBezTo>
                  <a:pt x="8450507" y="1076460"/>
                  <a:pt x="8322814" y="1064121"/>
                  <a:pt x="8106436" y="1077218"/>
                </a:cubicBezTo>
                <a:cubicBezTo>
                  <a:pt x="7890058" y="1090315"/>
                  <a:pt x="7559134" y="1065215"/>
                  <a:pt x="7228239" y="1077218"/>
                </a:cubicBezTo>
                <a:cubicBezTo>
                  <a:pt x="6897344" y="1089221"/>
                  <a:pt x="6994075" y="1075467"/>
                  <a:pt x="6856694" y="1077218"/>
                </a:cubicBezTo>
                <a:cubicBezTo>
                  <a:pt x="6719313" y="1078969"/>
                  <a:pt x="6553488" y="1057341"/>
                  <a:pt x="6282488" y="1077218"/>
                </a:cubicBezTo>
                <a:cubicBezTo>
                  <a:pt x="6011488" y="1097095"/>
                  <a:pt x="6003465" y="1086991"/>
                  <a:pt x="5910943" y="1077218"/>
                </a:cubicBezTo>
                <a:cubicBezTo>
                  <a:pt x="5818422" y="1067445"/>
                  <a:pt x="5589577" y="1078265"/>
                  <a:pt x="5336737" y="1077218"/>
                </a:cubicBezTo>
                <a:cubicBezTo>
                  <a:pt x="5083897" y="1076171"/>
                  <a:pt x="5020222" y="1067110"/>
                  <a:pt x="4762531" y="1077218"/>
                </a:cubicBezTo>
                <a:cubicBezTo>
                  <a:pt x="4504840" y="1087326"/>
                  <a:pt x="4295556" y="1095027"/>
                  <a:pt x="4086995" y="1077218"/>
                </a:cubicBezTo>
                <a:cubicBezTo>
                  <a:pt x="3878434" y="1059409"/>
                  <a:pt x="3685182" y="1080746"/>
                  <a:pt x="3411458" y="1077218"/>
                </a:cubicBezTo>
                <a:cubicBezTo>
                  <a:pt x="3137734" y="1073690"/>
                  <a:pt x="3016287" y="1040785"/>
                  <a:pt x="2634592" y="1077218"/>
                </a:cubicBezTo>
                <a:cubicBezTo>
                  <a:pt x="2252897" y="1113651"/>
                  <a:pt x="2265199" y="1099062"/>
                  <a:pt x="1959055" y="1077218"/>
                </a:cubicBezTo>
                <a:cubicBezTo>
                  <a:pt x="1652911" y="1055374"/>
                  <a:pt x="1438223" y="1110615"/>
                  <a:pt x="1080858" y="1077218"/>
                </a:cubicBezTo>
                <a:cubicBezTo>
                  <a:pt x="723493" y="1043821"/>
                  <a:pt x="776598" y="1066883"/>
                  <a:pt x="607983" y="1077218"/>
                </a:cubicBezTo>
                <a:cubicBezTo>
                  <a:pt x="439368" y="1087553"/>
                  <a:pt x="146403" y="1075858"/>
                  <a:pt x="0" y="1077218"/>
                </a:cubicBezTo>
                <a:cubicBezTo>
                  <a:pt x="19693" y="922819"/>
                  <a:pt x="14662" y="663515"/>
                  <a:pt x="0" y="527837"/>
                </a:cubicBezTo>
                <a:cubicBezTo>
                  <a:pt x="-14662" y="392159"/>
                  <a:pt x="7472" y="251303"/>
                  <a:pt x="0" y="0"/>
                </a:cubicBezTo>
                <a:close/>
              </a:path>
              <a:path w="10133045" h="1077218" stroke="0" extrusionOk="0">
                <a:moveTo>
                  <a:pt x="0" y="0"/>
                </a:moveTo>
                <a:cubicBezTo>
                  <a:pt x="145256" y="1444"/>
                  <a:pt x="432990" y="-23034"/>
                  <a:pt x="574206" y="0"/>
                </a:cubicBezTo>
                <a:cubicBezTo>
                  <a:pt x="715422" y="23034"/>
                  <a:pt x="946686" y="32660"/>
                  <a:pt x="1249742" y="0"/>
                </a:cubicBezTo>
                <a:cubicBezTo>
                  <a:pt x="1552798" y="-32660"/>
                  <a:pt x="1541650" y="-14310"/>
                  <a:pt x="1621287" y="0"/>
                </a:cubicBezTo>
                <a:cubicBezTo>
                  <a:pt x="1700924" y="14310"/>
                  <a:pt x="1818369" y="458"/>
                  <a:pt x="1992832" y="0"/>
                </a:cubicBezTo>
                <a:cubicBezTo>
                  <a:pt x="2167295" y="-458"/>
                  <a:pt x="2425351" y="-15618"/>
                  <a:pt x="2668369" y="0"/>
                </a:cubicBezTo>
                <a:cubicBezTo>
                  <a:pt x="2911387" y="15618"/>
                  <a:pt x="3219458" y="-31216"/>
                  <a:pt x="3445235" y="0"/>
                </a:cubicBezTo>
                <a:cubicBezTo>
                  <a:pt x="3671012" y="31216"/>
                  <a:pt x="3867583" y="18946"/>
                  <a:pt x="4120772" y="0"/>
                </a:cubicBezTo>
                <a:cubicBezTo>
                  <a:pt x="4373961" y="-18946"/>
                  <a:pt x="4387203" y="-15190"/>
                  <a:pt x="4492317" y="0"/>
                </a:cubicBezTo>
                <a:cubicBezTo>
                  <a:pt x="4597432" y="15190"/>
                  <a:pt x="4719586" y="-10359"/>
                  <a:pt x="4863862" y="0"/>
                </a:cubicBezTo>
                <a:cubicBezTo>
                  <a:pt x="5008139" y="10359"/>
                  <a:pt x="5246279" y="8117"/>
                  <a:pt x="5438067" y="0"/>
                </a:cubicBezTo>
                <a:cubicBezTo>
                  <a:pt x="5629856" y="-8117"/>
                  <a:pt x="6075263" y="-27339"/>
                  <a:pt x="6316265" y="0"/>
                </a:cubicBezTo>
                <a:cubicBezTo>
                  <a:pt x="6557267" y="27339"/>
                  <a:pt x="6715663" y="9444"/>
                  <a:pt x="6890471" y="0"/>
                </a:cubicBezTo>
                <a:cubicBezTo>
                  <a:pt x="7065279" y="-9444"/>
                  <a:pt x="7165678" y="16149"/>
                  <a:pt x="7363346" y="0"/>
                </a:cubicBezTo>
                <a:cubicBezTo>
                  <a:pt x="7561014" y="-16149"/>
                  <a:pt x="8051160" y="12794"/>
                  <a:pt x="8241543" y="0"/>
                </a:cubicBezTo>
                <a:cubicBezTo>
                  <a:pt x="8431926" y="-12794"/>
                  <a:pt x="8598230" y="9626"/>
                  <a:pt x="8917080" y="0"/>
                </a:cubicBezTo>
                <a:cubicBezTo>
                  <a:pt x="9235930" y="-9626"/>
                  <a:pt x="9260228" y="-1373"/>
                  <a:pt x="9491285" y="0"/>
                </a:cubicBezTo>
                <a:cubicBezTo>
                  <a:pt x="9722343" y="1373"/>
                  <a:pt x="9995157" y="-22977"/>
                  <a:pt x="10133045" y="0"/>
                </a:cubicBezTo>
                <a:cubicBezTo>
                  <a:pt x="10136527" y="226425"/>
                  <a:pt x="10121715" y="347776"/>
                  <a:pt x="10133045" y="560153"/>
                </a:cubicBezTo>
                <a:cubicBezTo>
                  <a:pt x="10144375" y="772530"/>
                  <a:pt x="10135087" y="842204"/>
                  <a:pt x="10133045" y="1077218"/>
                </a:cubicBezTo>
                <a:cubicBezTo>
                  <a:pt x="9872860" y="1071122"/>
                  <a:pt x="9619137" y="1046285"/>
                  <a:pt x="9254848" y="1077218"/>
                </a:cubicBezTo>
                <a:cubicBezTo>
                  <a:pt x="8890559" y="1108151"/>
                  <a:pt x="8906466" y="1090197"/>
                  <a:pt x="8680642" y="1077218"/>
                </a:cubicBezTo>
                <a:cubicBezTo>
                  <a:pt x="8454818" y="1064239"/>
                  <a:pt x="8236878" y="1060308"/>
                  <a:pt x="7802445" y="1077218"/>
                </a:cubicBezTo>
                <a:cubicBezTo>
                  <a:pt x="7368012" y="1094128"/>
                  <a:pt x="7576338" y="1075929"/>
                  <a:pt x="7430900" y="1077218"/>
                </a:cubicBezTo>
                <a:cubicBezTo>
                  <a:pt x="7285463" y="1078507"/>
                  <a:pt x="7018221" y="1069404"/>
                  <a:pt x="6654033" y="1077218"/>
                </a:cubicBezTo>
                <a:cubicBezTo>
                  <a:pt x="6289845" y="1085032"/>
                  <a:pt x="6214775" y="1064825"/>
                  <a:pt x="6079827" y="1077218"/>
                </a:cubicBezTo>
                <a:cubicBezTo>
                  <a:pt x="5944879" y="1089611"/>
                  <a:pt x="5878593" y="1070185"/>
                  <a:pt x="5708282" y="1077218"/>
                </a:cubicBezTo>
                <a:cubicBezTo>
                  <a:pt x="5537972" y="1084251"/>
                  <a:pt x="5117148" y="1108527"/>
                  <a:pt x="4931415" y="1077218"/>
                </a:cubicBezTo>
                <a:cubicBezTo>
                  <a:pt x="4745682" y="1045909"/>
                  <a:pt x="4555588" y="1045405"/>
                  <a:pt x="4255879" y="1077218"/>
                </a:cubicBezTo>
                <a:cubicBezTo>
                  <a:pt x="3956170" y="1109031"/>
                  <a:pt x="3806204" y="1035252"/>
                  <a:pt x="3377682" y="1077218"/>
                </a:cubicBezTo>
                <a:cubicBezTo>
                  <a:pt x="2949160" y="1119184"/>
                  <a:pt x="3154262" y="1078217"/>
                  <a:pt x="3006137" y="1077218"/>
                </a:cubicBezTo>
                <a:cubicBezTo>
                  <a:pt x="2858013" y="1076219"/>
                  <a:pt x="2564676" y="1051079"/>
                  <a:pt x="2330600" y="1077218"/>
                </a:cubicBezTo>
                <a:cubicBezTo>
                  <a:pt x="2096524" y="1103357"/>
                  <a:pt x="1970244" y="1091478"/>
                  <a:pt x="1756394" y="1077218"/>
                </a:cubicBezTo>
                <a:cubicBezTo>
                  <a:pt x="1542544" y="1062958"/>
                  <a:pt x="1077797" y="1069771"/>
                  <a:pt x="878197" y="1077218"/>
                </a:cubicBezTo>
                <a:cubicBezTo>
                  <a:pt x="678597" y="1084665"/>
                  <a:pt x="422021" y="1107034"/>
                  <a:pt x="0" y="1077218"/>
                </a:cubicBezTo>
                <a:cubicBezTo>
                  <a:pt x="25619" y="846157"/>
                  <a:pt x="330" y="743264"/>
                  <a:pt x="0" y="560153"/>
                </a:cubicBezTo>
                <a:cubicBezTo>
                  <a:pt x="-330" y="377042"/>
                  <a:pt x="-19366" y="22501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effectLst/>
                <a:ea typeface="Times New Roman" panose="02020603050405020304" pitchFamily="18" charset="0"/>
              </a:rPr>
              <a:t>CSE students' average programming skills are the same whether or not they attend a coding bootcamp.</a:t>
            </a:r>
            <a:endParaRPr lang="en-US" sz="3200" dirty="0"/>
          </a:p>
        </p:txBody>
      </p:sp>
      <p:sp>
        <p:nvSpPr>
          <p:cNvPr id="6" name="TextBox 5">
            <a:extLst>
              <a:ext uri="{FF2B5EF4-FFF2-40B4-BE49-F238E27FC236}">
                <a16:creationId xmlns:a16="http://schemas.microsoft.com/office/drawing/2014/main" id="{BDD5039F-B62C-C699-B952-3573630B1B9B}"/>
              </a:ext>
            </a:extLst>
          </p:cNvPr>
          <p:cNvSpPr txBox="1"/>
          <p:nvPr/>
        </p:nvSpPr>
        <p:spPr>
          <a:xfrm>
            <a:off x="1196210" y="4739737"/>
            <a:ext cx="10133045" cy="1569660"/>
          </a:xfrm>
          <a:custGeom>
            <a:avLst/>
            <a:gdLst>
              <a:gd name="connsiteX0" fmla="*/ 0 w 10133045"/>
              <a:gd name="connsiteY0" fmla="*/ 0 h 1569660"/>
              <a:gd name="connsiteX1" fmla="*/ 675536 w 10133045"/>
              <a:gd name="connsiteY1" fmla="*/ 0 h 1569660"/>
              <a:gd name="connsiteX2" fmla="*/ 1553734 w 10133045"/>
              <a:gd name="connsiteY2" fmla="*/ 0 h 1569660"/>
              <a:gd name="connsiteX3" fmla="*/ 2127939 w 10133045"/>
              <a:gd name="connsiteY3" fmla="*/ 0 h 1569660"/>
              <a:gd name="connsiteX4" fmla="*/ 2600815 w 10133045"/>
              <a:gd name="connsiteY4" fmla="*/ 0 h 1569660"/>
              <a:gd name="connsiteX5" fmla="*/ 2972360 w 10133045"/>
              <a:gd name="connsiteY5" fmla="*/ 0 h 1569660"/>
              <a:gd name="connsiteX6" fmla="*/ 3343905 w 10133045"/>
              <a:gd name="connsiteY6" fmla="*/ 0 h 1569660"/>
              <a:gd name="connsiteX7" fmla="*/ 4019441 w 10133045"/>
              <a:gd name="connsiteY7" fmla="*/ 0 h 1569660"/>
              <a:gd name="connsiteX8" fmla="*/ 4492317 w 10133045"/>
              <a:gd name="connsiteY8" fmla="*/ 0 h 1569660"/>
              <a:gd name="connsiteX9" fmla="*/ 5066523 w 10133045"/>
              <a:gd name="connsiteY9" fmla="*/ 0 h 1569660"/>
              <a:gd name="connsiteX10" fmla="*/ 5640728 w 10133045"/>
              <a:gd name="connsiteY10" fmla="*/ 0 h 1569660"/>
              <a:gd name="connsiteX11" fmla="*/ 6417595 w 10133045"/>
              <a:gd name="connsiteY11" fmla="*/ 0 h 1569660"/>
              <a:gd name="connsiteX12" fmla="*/ 6789140 w 10133045"/>
              <a:gd name="connsiteY12" fmla="*/ 0 h 1569660"/>
              <a:gd name="connsiteX13" fmla="*/ 7160685 w 10133045"/>
              <a:gd name="connsiteY13" fmla="*/ 0 h 1569660"/>
              <a:gd name="connsiteX14" fmla="*/ 7937552 w 10133045"/>
              <a:gd name="connsiteY14" fmla="*/ 0 h 1569660"/>
              <a:gd name="connsiteX15" fmla="*/ 8613088 w 10133045"/>
              <a:gd name="connsiteY15" fmla="*/ 0 h 1569660"/>
              <a:gd name="connsiteX16" fmla="*/ 9288625 w 10133045"/>
              <a:gd name="connsiteY16" fmla="*/ 0 h 1569660"/>
              <a:gd name="connsiteX17" fmla="*/ 10133045 w 10133045"/>
              <a:gd name="connsiteY17" fmla="*/ 0 h 1569660"/>
              <a:gd name="connsiteX18" fmla="*/ 10133045 w 10133045"/>
              <a:gd name="connsiteY18" fmla="*/ 476130 h 1569660"/>
              <a:gd name="connsiteX19" fmla="*/ 10133045 w 10133045"/>
              <a:gd name="connsiteY19" fmla="*/ 952260 h 1569660"/>
              <a:gd name="connsiteX20" fmla="*/ 10133045 w 10133045"/>
              <a:gd name="connsiteY20" fmla="*/ 1569660 h 1569660"/>
              <a:gd name="connsiteX21" fmla="*/ 9660170 w 10133045"/>
              <a:gd name="connsiteY21" fmla="*/ 1569660 h 1569660"/>
              <a:gd name="connsiteX22" fmla="*/ 9288625 w 10133045"/>
              <a:gd name="connsiteY22" fmla="*/ 1569660 h 1569660"/>
              <a:gd name="connsiteX23" fmla="*/ 8714419 w 10133045"/>
              <a:gd name="connsiteY23" fmla="*/ 1569660 h 1569660"/>
              <a:gd name="connsiteX24" fmla="*/ 8342874 w 10133045"/>
              <a:gd name="connsiteY24" fmla="*/ 1569660 h 1569660"/>
              <a:gd name="connsiteX25" fmla="*/ 7768668 w 10133045"/>
              <a:gd name="connsiteY25" fmla="*/ 1569660 h 1569660"/>
              <a:gd name="connsiteX26" fmla="*/ 7194462 w 10133045"/>
              <a:gd name="connsiteY26" fmla="*/ 1569660 h 1569660"/>
              <a:gd name="connsiteX27" fmla="*/ 6518926 w 10133045"/>
              <a:gd name="connsiteY27" fmla="*/ 1569660 h 1569660"/>
              <a:gd name="connsiteX28" fmla="*/ 5843389 w 10133045"/>
              <a:gd name="connsiteY28" fmla="*/ 1569660 h 1569660"/>
              <a:gd name="connsiteX29" fmla="*/ 5066523 w 10133045"/>
              <a:gd name="connsiteY29" fmla="*/ 1569660 h 1569660"/>
              <a:gd name="connsiteX30" fmla="*/ 4390986 w 10133045"/>
              <a:gd name="connsiteY30" fmla="*/ 1569660 h 1569660"/>
              <a:gd name="connsiteX31" fmla="*/ 3512789 w 10133045"/>
              <a:gd name="connsiteY31" fmla="*/ 1569660 h 1569660"/>
              <a:gd name="connsiteX32" fmla="*/ 3039914 w 10133045"/>
              <a:gd name="connsiteY32" fmla="*/ 1569660 h 1569660"/>
              <a:gd name="connsiteX33" fmla="*/ 2668369 w 10133045"/>
              <a:gd name="connsiteY33" fmla="*/ 1569660 h 1569660"/>
              <a:gd name="connsiteX34" fmla="*/ 1891502 w 10133045"/>
              <a:gd name="connsiteY34" fmla="*/ 1569660 h 1569660"/>
              <a:gd name="connsiteX35" fmla="*/ 1519957 w 10133045"/>
              <a:gd name="connsiteY35" fmla="*/ 1569660 h 1569660"/>
              <a:gd name="connsiteX36" fmla="*/ 945751 w 10133045"/>
              <a:gd name="connsiteY36" fmla="*/ 1569660 h 1569660"/>
              <a:gd name="connsiteX37" fmla="*/ 0 w 10133045"/>
              <a:gd name="connsiteY37" fmla="*/ 1569660 h 1569660"/>
              <a:gd name="connsiteX38" fmla="*/ 0 w 10133045"/>
              <a:gd name="connsiteY38" fmla="*/ 1015047 h 1569660"/>
              <a:gd name="connsiteX39" fmla="*/ 0 w 10133045"/>
              <a:gd name="connsiteY39" fmla="*/ 476130 h 1569660"/>
              <a:gd name="connsiteX40" fmla="*/ 0 w 10133045"/>
              <a:gd name="connsiteY40"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133045" h="1569660" fill="none" extrusionOk="0">
                <a:moveTo>
                  <a:pt x="0" y="0"/>
                </a:moveTo>
                <a:cubicBezTo>
                  <a:pt x="227721" y="-29344"/>
                  <a:pt x="347109" y="-22881"/>
                  <a:pt x="675536" y="0"/>
                </a:cubicBezTo>
                <a:cubicBezTo>
                  <a:pt x="1003963" y="22881"/>
                  <a:pt x="1348528" y="-22731"/>
                  <a:pt x="1553734" y="0"/>
                </a:cubicBezTo>
                <a:cubicBezTo>
                  <a:pt x="1758940" y="22731"/>
                  <a:pt x="1894337" y="5005"/>
                  <a:pt x="2127939" y="0"/>
                </a:cubicBezTo>
                <a:cubicBezTo>
                  <a:pt x="2361541" y="-5005"/>
                  <a:pt x="2382742" y="-9959"/>
                  <a:pt x="2600815" y="0"/>
                </a:cubicBezTo>
                <a:cubicBezTo>
                  <a:pt x="2818888" y="9959"/>
                  <a:pt x="2866052" y="-8029"/>
                  <a:pt x="2972360" y="0"/>
                </a:cubicBezTo>
                <a:cubicBezTo>
                  <a:pt x="3078669" y="8029"/>
                  <a:pt x="3165828" y="-1963"/>
                  <a:pt x="3343905" y="0"/>
                </a:cubicBezTo>
                <a:cubicBezTo>
                  <a:pt x="3521983" y="1963"/>
                  <a:pt x="3772206" y="-4449"/>
                  <a:pt x="4019441" y="0"/>
                </a:cubicBezTo>
                <a:cubicBezTo>
                  <a:pt x="4266676" y="4449"/>
                  <a:pt x="4341538" y="11848"/>
                  <a:pt x="4492317" y="0"/>
                </a:cubicBezTo>
                <a:cubicBezTo>
                  <a:pt x="4643096" y="-11848"/>
                  <a:pt x="4935323" y="14142"/>
                  <a:pt x="5066523" y="0"/>
                </a:cubicBezTo>
                <a:cubicBezTo>
                  <a:pt x="5197723" y="-14142"/>
                  <a:pt x="5491825" y="-26037"/>
                  <a:pt x="5640728" y="0"/>
                </a:cubicBezTo>
                <a:cubicBezTo>
                  <a:pt x="5789631" y="26037"/>
                  <a:pt x="6139505" y="-21372"/>
                  <a:pt x="6417595" y="0"/>
                </a:cubicBezTo>
                <a:cubicBezTo>
                  <a:pt x="6695685" y="21372"/>
                  <a:pt x="6664612" y="3316"/>
                  <a:pt x="6789140" y="0"/>
                </a:cubicBezTo>
                <a:cubicBezTo>
                  <a:pt x="6913668" y="-3316"/>
                  <a:pt x="7019401" y="-2252"/>
                  <a:pt x="7160685" y="0"/>
                </a:cubicBezTo>
                <a:cubicBezTo>
                  <a:pt x="7301970" y="2252"/>
                  <a:pt x="7581023" y="144"/>
                  <a:pt x="7937552" y="0"/>
                </a:cubicBezTo>
                <a:cubicBezTo>
                  <a:pt x="8294081" y="-144"/>
                  <a:pt x="8388473" y="13790"/>
                  <a:pt x="8613088" y="0"/>
                </a:cubicBezTo>
                <a:cubicBezTo>
                  <a:pt x="8837703" y="-13790"/>
                  <a:pt x="9140464" y="15289"/>
                  <a:pt x="9288625" y="0"/>
                </a:cubicBezTo>
                <a:cubicBezTo>
                  <a:pt x="9436786" y="-15289"/>
                  <a:pt x="9771813" y="-19852"/>
                  <a:pt x="10133045" y="0"/>
                </a:cubicBezTo>
                <a:cubicBezTo>
                  <a:pt x="10121864" y="213700"/>
                  <a:pt x="10129336" y="360488"/>
                  <a:pt x="10133045" y="476130"/>
                </a:cubicBezTo>
                <a:cubicBezTo>
                  <a:pt x="10136755" y="591772"/>
                  <a:pt x="10138853" y="822402"/>
                  <a:pt x="10133045" y="952260"/>
                </a:cubicBezTo>
                <a:cubicBezTo>
                  <a:pt x="10127238" y="1082118"/>
                  <a:pt x="10135677" y="1370866"/>
                  <a:pt x="10133045" y="1569660"/>
                </a:cubicBezTo>
                <a:cubicBezTo>
                  <a:pt x="9990010" y="1573518"/>
                  <a:pt x="9857692" y="1548849"/>
                  <a:pt x="9660170" y="1569660"/>
                </a:cubicBezTo>
                <a:cubicBezTo>
                  <a:pt x="9462649" y="1590471"/>
                  <a:pt x="9426006" y="1567909"/>
                  <a:pt x="9288625" y="1569660"/>
                </a:cubicBezTo>
                <a:cubicBezTo>
                  <a:pt x="9151244" y="1571411"/>
                  <a:pt x="8985419" y="1549783"/>
                  <a:pt x="8714419" y="1569660"/>
                </a:cubicBezTo>
                <a:cubicBezTo>
                  <a:pt x="8443419" y="1589537"/>
                  <a:pt x="8435396" y="1579433"/>
                  <a:pt x="8342874" y="1569660"/>
                </a:cubicBezTo>
                <a:cubicBezTo>
                  <a:pt x="8250353" y="1559887"/>
                  <a:pt x="8021508" y="1570707"/>
                  <a:pt x="7768668" y="1569660"/>
                </a:cubicBezTo>
                <a:cubicBezTo>
                  <a:pt x="7515828" y="1568613"/>
                  <a:pt x="7452153" y="1559552"/>
                  <a:pt x="7194462" y="1569660"/>
                </a:cubicBezTo>
                <a:cubicBezTo>
                  <a:pt x="6936771" y="1579768"/>
                  <a:pt x="6727487" y="1587469"/>
                  <a:pt x="6518926" y="1569660"/>
                </a:cubicBezTo>
                <a:cubicBezTo>
                  <a:pt x="6310365" y="1551851"/>
                  <a:pt x="6117113" y="1573188"/>
                  <a:pt x="5843389" y="1569660"/>
                </a:cubicBezTo>
                <a:cubicBezTo>
                  <a:pt x="5569665" y="1566132"/>
                  <a:pt x="5448218" y="1533227"/>
                  <a:pt x="5066523" y="1569660"/>
                </a:cubicBezTo>
                <a:cubicBezTo>
                  <a:pt x="4684828" y="1606093"/>
                  <a:pt x="4697130" y="1591504"/>
                  <a:pt x="4390986" y="1569660"/>
                </a:cubicBezTo>
                <a:cubicBezTo>
                  <a:pt x="4084842" y="1547816"/>
                  <a:pt x="3870154" y="1603057"/>
                  <a:pt x="3512789" y="1569660"/>
                </a:cubicBezTo>
                <a:cubicBezTo>
                  <a:pt x="3155424" y="1536263"/>
                  <a:pt x="3208529" y="1559325"/>
                  <a:pt x="3039914" y="1569660"/>
                </a:cubicBezTo>
                <a:cubicBezTo>
                  <a:pt x="2871299" y="1579995"/>
                  <a:pt x="2836931" y="1576544"/>
                  <a:pt x="2668369" y="1569660"/>
                </a:cubicBezTo>
                <a:cubicBezTo>
                  <a:pt x="2499807" y="1562776"/>
                  <a:pt x="2218803" y="1541356"/>
                  <a:pt x="1891502" y="1569660"/>
                </a:cubicBezTo>
                <a:cubicBezTo>
                  <a:pt x="1564201" y="1597964"/>
                  <a:pt x="1595020" y="1587199"/>
                  <a:pt x="1519957" y="1569660"/>
                </a:cubicBezTo>
                <a:cubicBezTo>
                  <a:pt x="1444895" y="1552121"/>
                  <a:pt x="1096680" y="1590356"/>
                  <a:pt x="945751" y="1569660"/>
                </a:cubicBezTo>
                <a:cubicBezTo>
                  <a:pt x="794822" y="1548964"/>
                  <a:pt x="239631" y="1608061"/>
                  <a:pt x="0" y="1569660"/>
                </a:cubicBezTo>
                <a:cubicBezTo>
                  <a:pt x="3037" y="1350771"/>
                  <a:pt x="8126" y="1228010"/>
                  <a:pt x="0" y="1015047"/>
                </a:cubicBezTo>
                <a:cubicBezTo>
                  <a:pt x="-8126" y="802084"/>
                  <a:pt x="-26841" y="591298"/>
                  <a:pt x="0" y="476130"/>
                </a:cubicBezTo>
                <a:cubicBezTo>
                  <a:pt x="26841" y="360962"/>
                  <a:pt x="-9281" y="123872"/>
                  <a:pt x="0" y="0"/>
                </a:cubicBezTo>
                <a:close/>
              </a:path>
              <a:path w="10133045" h="1569660" stroke="0" extrusionOk="0">
                <a:moveTo>
                  <a:pt x="0" y="0"/>
                </a:moveTo>
                <a:cubicBezTo>
                  <a:pt x="145256" y="1444"/>
                  <a:pt x="432990" y="-23034"/>
                  <a:pt x="574206" y="0"/>
                </a:cubicBezTo>
                <a:cubicBezTo>
                  <a:pt x="715422" y="23034"/>
                  <a:pt x="946686" y="32660"/>
                  <a:pt x="1249742" y="0"/>
                </a:cubicBezTo>
                <a:cubicBezTo>
                  <a:pt x="1552798" y="-32660"/>
                  <a:pt x="1541650" y="-14310"/>
                  <a:pt x="1621287" y="0"/>
                </a:cubicBezTo>
                <a:cubicBezTo>
                  <a:pt x="1700924" y="14310"/>
                  <a:pt x="1818369" y="458"/>
                  <a:pt x="1992832" y="0"/>
                </a:cubicBezTo>
                <a:cubicBezTo>
                  <a:pt x="2167295" y="-458"/>
                  <a:pt x="2425351" y="-15618"/>
                  <a:pt x="2668369" y="0"/>
                </a:cubicBezTo>
                <a:cubicBezTo>
                  <a:pt x="2911387" y="15618"/>
                  <a:pt x="3219458" y="-31216"/>
                  <a:pt x="3445235" y="0"/>
                </a:cubicBezTo>
                <a:cubicBezTo>
                  <a:pt x="3671012" y="31216"/>
                  <a:pt x="3867583" y="18946"/>
                  <a:pt x="4120772" y="0"/>
                </a:cubicBezTo>
                <a:cubicBezTo>
                  <a:pt x="4373961" y="-18946"/>
                  <a:pt x="4387203" y="-15190"/>
                  <a:pt x="4492317" y="0"/>
                </a:cubicBezTo>
                <a:cubicBezTo>
                  <a:pt x="4597432" y="15190"/>
                  <a:pt x="4719586" y="-10359"/>
                  <a:pt x="4863862" y="0"/>
                </a:cubicBezTo>
                <a:cubicBezTo>
                  <a:pt x="5008139" y="10359"/>
                  <a:pt x="5246279" y="8117"/>
                  <a:pt x="5438067" y="0"/>
                </a:cubicBezTo>
                <a:cubicBezTo>
                  <a:pt x="5629856" y="-8117"/>
                  <a:pt x="6075263" y="-27339"/>
                  <a:pt x="6316265" y="0"/>
                </a:cubicBezTo>
                <a:cubicBezTo>
                  <a:pt x="6557267" y="27339"/>
                  <a:pt x="6715663" y="9444"/>
                  <a:pt x="6890471" y="0"/>
                </a:cubicBezTo>
                <a:cubicBezTo>
                  <a:pt x="7065279" y="-9444"/>
                  <a:pt x="7165678" y="16149"/>
                  <a:pt x="7363346" y="0"/>
                </a:cubicBezTo>
                <a:cubicBezTo>
                  <a:pt x="7561014" y="-16149"/>
                  <a:pt x="8051160" y="12794"/>
                  <a:pt x="8241543" y="0"/>
                </a:cubicBezTo>
                <a:cubicBezTo>
                  <a:pt x="8431926" y="-12794"/>
                  <a:pt x="8598230" y="9626"/>
                  <a:pt x="8917080" y="0"/>
                </a:cubicBezTo>
                <a:cubicBezTo>
                  <a:pt x="9235930" y="-9626"/>
                  <a:pt x="9260228" y="-1373"/>
                  <a:pt x="9491285" y="0"/>
                </a:cubicBezTo>
                <a:cubicBezTo>
                  <a:pt x="9722343" y="1373"/>
                  <a:pt x="9995157" y="-22977"/>
                  <a:pt x="10133045" y="0"/>
                </a:cubicBezTo>
                <a:cubicBezTo>
                  <a:pt x="10159639" y="239121"/>
                  <a:pt x="10122976" y="294943"/>
                  <a:pt x="10133045" y="554613"/>
                </a:cubicBezTo>
                <a:cubicBezTo>
                  <a:pt x="10143114" y="814283"/>
                  <a:pt x="10152502" y="953228"/>
                  <a:pt x="10133045" y="1077833"/>
                </a:cubicBezTo>
                <a:cubicBezTo>
                  <a:pt x="10113588" y="1202438"/>
                  <a:pt x="10120468" y="1410536"/>
                  <a:pt x="10133045" y="1569660"/>
                </a:cubicBezTo>
                <a:cubicBezTo>
                  <a:pt x="9974090" y="1553629"/>
                  <a:pt x="9862649" y="1568874"/>
                  <a:pt x="9761500" y="1569660"/>
                </a:cubicBezTo>
                <a:cubicBezTo>
                  <a:pt x="9660352" y="1570446"/>
                  <a:pt x="9317736" y="1552750"/>
                  <a:pt x="8883303" y="1569660"/>
                </a:cubicBezTo>
                <a:cubicBezTo>
                  <a:pt x="8448870" y="1586570"/>
                  <a:pt x="8657196" y="1568371"/>
                  <a:pt x="8511758" y="1569660"/>
                </a:cubicBezTo>
                <a:cubicBezTo>
                  <a:pt x="8366321" y="1570949"/>
                  <a:pt x="8099079" y="1561846"/>
                  <a:pt x="7734891" y="1569660"/>
                </a:cubicBezTo>
                <a:cubicBezTo>
                  <a:pt x="7370703" y="1577474"/>
                  <a:pt x="7295633" y="1557267"/>
                  <a:pt x="7160685" y="1569660"/>
                </a:cubicBezTo>
                <a:cubicBezTo>
                  <a:pt x="7025737" y="1582053"/>
                  <a:pt x="6959451" y="1562627"/>
                  <a:pt x="6789140" y="1569660"/>
                </a:cubicBezTo>
                <a:cubicBezTo>
                  <a:pt x="6618830" y="1576693"/>
                  <a:pt x="6198006" y="1600969"/>
                  <a:pt x="6012273" y="1569660"/>
                </a:cubicBezTo>
                <a:cubicBezTo>
                  <a:pt x="5826540" y="1538351"/>
                  <a:pt x="5636446" y="1537847"/>
                  <a:pt x="5336737" y="1569660"/>
                </a:cubicBezTo>
                <a:cubicBezTo>
                  <a:pt x="5037028" y="1601473"/>
                  <a:pt x="4887062" y="1527694"/>
                  <a:pt x="4458540" y="1569660"/>
                </a:cubicBezTo>
                <a:cubicBezTo>
                  <a:pt x="4030018" y="1611626"/>
                  <a:pt x="4235120" y="1570659"/>
                  <a:pt x="4086995" y="1569660"/>
                </a:cubicBezTo>
                <a:cubicBezTo>
                  <a:pt x="3938871" y="1568661"/>
                  <a:pt x="3645534" y="1543521"/>
                  <a:pt x="3411458" y="1569660"/>
                </a:cubicBezTo>
                <a:cubicBezTo>
                  <a:pt x="3177382" y="1595799"/>
                  <a:pt x="3048615" y="1583727"/>
                  <a:pt x="2837253" y="1569660"/>
                </a:cubicBezTo>
                <a:cubicBezTo>
                  <a:pt x="2625892" y="1555593"/>
                  <a:pt x="2163026" y="1563815"/>
                  <a:pt x="1959055" y="1569660"/>
                </a:cubicBezTo>
                <a:cubicBezTo>
                  <a:pt x="1755084" y="1575505"/>
                  <a:pt x="1502879" y="1599476"/>
                  <a:pt x="1080858" y="1569660"/>
                </a:cubicBezTo>
                <a:cubicBezTo>
                  <a:pt x="658837" y="1539844"/>
                  <a:pt x="779974" y="1557960"/>
                  <a:pt x="607983" y="1569660"/>
                </a:cubicBezTo>
                <a:cubicBezTo>
                  <a:pt x="435992" y="1581360"/>
                  <a:pt x="279253" y="1583886"/>
                  <a:pt x="0" y="1569660"/>
                </a:cubicBezTo>
                <a:cubicBezTo>
                  <a:pt x="-2281" y="1397952"/>
                  <a:pt x="-25968" y="1236111"/>
                  <a:pt x="0" y="1015047"/>
                </a:cubicBezTo>
                <a:cubicBezTo>
                  <a:pt x="25968" y="793983"/>
                  <a:pt x="18132" y="716705"/>
                  <a:pt x="0" y="538917"/>
                </a:cubicBezTo>
                <a:cubicBezTo>
                  <a:pt x="-18132" y="361129"/>
                  <a:pt x="18180" y="19437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effectLst/>
                <a:ea typeface="Times New Roman" panose="02020603050405020304" pitchFamily="18" charset="0"/>
              </a:rPr>
              <a:t>CSE students' average programming skills are different depending on whether or not they attend a coding bootcamp</a:t>
            </a:r>
            <a:endParaRPr lang="en-US" sz="3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36AC8E-0869-D57F-AB22-26F4634459F2}"/>
                  </a:ext>
                </a:extLst>
              </p:cNvPr>
              <p:cNvSpPr txBox="1"/>
              <p:nvPr/>
            </p:nvSpPr>
            <p:spPr>
              <a:xfrm>
                <a:off x="12719416" y="3083461"/>
                <a:ext cx="1268964" cy="584775"/>
              </a:xfrm>
              <a:custGeom>
                <a:avLst/>
                <a:gdLst>
                  <a:gd name="connsiteX0" fmla="*/ 0 w 1268964"/>
                  <a:gd name="connsiteY0" fmla="*/ 0 h 584775"/>
                  <a:gd name="connsiteX1" fmla="*/ 596413 w 1268964"/>
                  <a:gd name="connsiteY1" fmla="*/ 0 h 584775"/>
                  <a:gd name="connsiteX2" fmla="*/ 1268964 w 1268964"/>
                  <a:gd name="connsiteY2" fmla="*/ 0 h 584775"/>
                  <a:gd name="connsiteX3" fmla="*/ 1268964 w 1268964"/>
                  <a:gd name="connsiteY3" fmla="*/ 584775 h 584775"/>
                  <a:gd name="connsiteX4" fmla="*/ 609103 w 1268964"/>
                  <a:gd name="connsiteY4" fmla="*/ 584775 h 584775"/>
                  <a:gd name="connsiteX5" fmla="*/ 0 w 1268964"/>
                  <a:gd name="connsiteY5" fmla="*/ 584775 h 584775"/>
                  <a:gd name="connsiteX6" fmla="*/ 0 w 1268964"/>
                  <a:gd name="connsiteY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64" h="584775" fill="none" extrusionOk="0">
                    <a:moveTo>
                      <a:pt x="0" y="0"/>
                    </a:moveTo>
                    <a:cubicBezTo>
                      <a:pt x="125599" y="7169"/>
                      <a:pt x="395792" y="-4902"/>
                      <a:pt x="596413" y="0"/>
                    </a:cubicBezTo>
                    <a:cubicBezTo>
                      <a:pt x="797034" y="4902"/>
                      <a:pt x="969196" y="22812"/>
                      <a:pt x="1268964" y="0"/>
                    </a:cubicBezTo>
                    <a:cubicBezTo>
                      <a:pt x="1257583" y="233945"/>
                      <a:pt x="1274959" y="321925"/>
                      <a:pt x="1268964" y="584775"/>
                    </a:cubicBezTo>
                    <a:cubicBezTo>
                      <a:pt x="951351" y="572608"/>
                      <a:pt x="908279" y="610103"/>
                      <a:pt x="609103" y="584775"/>
                    </a:cubicBezTo>
                    <a:cubicBezTo>
                      <a:pt x="309927" y="559447"/>
                      <a:pt x="298400" y="606711"/>
                      <a:pt x="0" y="584775"/>
                    </a:cubicBezTo>
                    <a:cubicBezTo>
                      <a:pt x="-16108" y="460610"/>
                      <a:pt x="-8258" y="183765"/>
                      <a:pt x="0" y="0"/>
                    </a:cubicBezTo>
                    <a:close/>
                  </a:path>
                  <a:path w="1268964" h="584775" stroke="0" extrusionOk="0">
                    <a:moveTo>
                      <a:pt x="0" y="0"/>
                    </a:moveTo>
                    <a:cubicBezTo>
                      <a:pt x="184544" y="-23621"/>
                      <a:pt x="319835" y="4953"/>
                      <a:pt x="621792" y="0"/>
                    </a:cubicBezTo>
                    <a:cubicBezTo>
                      <a:pt x="923749" y="-4953"/>
                      <a:pt x="1055930" y="-23606"/>
                      <a:pt x="1268964" y="0"/>
                    </a:cubicBezTo>
                    <a:cubicBezTo>
                      <a:pt x="1296918" y="125871"/>
                      <a:pt x="1258129" y="296514"/>
                      <a:pt x="1268964" y="584775"/>
                    </a:cubicBezTo>
                    <a:cubicBezTo>
                      <a:pt x="1069322" y="571064"/>
                      <a:pt x="869519" y="561693"/>
                      <a:pt x="609103" y="584775"/>
                    </a:cubicBezTo>
                    <a:cubicBezTo>
                      <a:pt x="348687" y="607857"/>
                      <a:pt x="259536" y="581476"/>
                      <a:pt x="0" y="584775"/>
                    </a:cubicBezTo>
                    <a:cubicBezTo>
                      <a:pt x="-22936" y="353294"/>
                      <a:pt x="-5078" y="21543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m:oMathPara>
                </a14:m>
                <a:endParaRPr lang="en-US" sz="3200" dirty="0"/>
              </a:p>
            </p:txBody>
          </p:sp>
        </mc:Choice>
        <mc:Fallback xmlns="">
          <p:sp>
            <p:nvSpPr>
              <p:cNvPr id="7" name="TextBox 6">
                <a:extLst>
                  <a:ext uri="{FF2B5EF4-FFF2-40B4-BE49-F238E27FC236}">
                    <a16:creationId xmlns:a16="http://schemas.microsoft.com/office/drawing/2014/main" id="{0336AC8E-0869-D57F-AB22-26F4634459F2}"/>
                  </a:ext>
                </a:extLst>
              </p:cNvPr>
              <p:cNvSpPr txBox="1">
                <a:spLocks noRot="1" noChangeAspect="1" noMove="1" noResize="1" noEditPoints="1" noAdjustHandles="1" noChangeArrowheads="1" noChangeShapeType="1" noTextEdit="1"/>
              </p:cNvSpPr>
              <p:nvPr/>
            </p:nvSpPr>
            <p:spPr>
              <a:xfrm>
                <a:off x="12719416" y="3083461"/>
                <a:ext cx="1268964"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1268964"/>
                          <a:gd name="connsiteY0" fmla="*/ 0 h 584775"/>
                          <a:gd name="connsiteX1" fmla="*/ 596413 w 1268964"/>
                          <a:gd name="connsiteY1" fmla="*/ 0 h 584775"/>
                          <a:gd name="connsiteX2" fmla="*/ 1268964 w 1268964"/>
                          <a:gd name="connsiteY2" fmla="*/ 0 h 584775"/>
                          <a:gd name="connsiteX3" fmla="*/ 1268964 w 1268964"/>
                          <a:gd name="connsiteY3" fmla="*/ 584775 h 584775"/>
                          <a:gd name="connsiteX4" fmla="*/ 609103 w 1268964"/>
                          <a:gd name="connsiteY4" fmla="*/ 584775 h 584775"/>
                          <a:gd name="connsiteX5" fmla="*/ 0 w 1268964"/>
                          <a:gd name="connsiteY5" fmla="*/ 584775 h 584775"/>
                          <a:gd name="connsiteX6" fmla="*/ 0 w 1268964"/>
                          <a:gd name="connsiteY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64" h="584775" fill="none" extrusionOk="0">
                            <a:moveTo>
                              <a:pt x="0" y="0"/>
                            </a:moveTo>
                            <a:cubicBezTo>
                              <a:pt x="125599" y="7169"/>
                              <a:pt x="395792" y="-4902"/>
                              <a:pt x="596413" y="0"/>
                            </a:cubicBezTo>
                            <a:cubicBezTo>
                              <a:pt x="797034" y="4902"/>
                              <a:pt x="969196" y="22812"/>
                              <a:pt x="1268964" y="0"/>
                            </a:cubicBezTo>
                            <a:cubicBezTo>
                              <a:pt x="1257583" y="233945"/>
                              <a:pt x="1274959" y="321925"/>
                              <a:pt x="1268964" y="584775"/>
                            </a:cubicBezTo>
                            <a:cubicBezTo>
                              <a:pt x="951351" y="572608"/>
                              <a:pt x="908279" y="610103"/>
                              <a:pt x="609103" y="584775"/>
                            </a:cubicBezTo>
                            <a:cubicBezTo>
                              <a:pt x="309927" y="559447"/>
                              <a:pt x="298400" y="606711"/>
                              <a:pt x="0" y="584775"/>
                            </a:cubicBezTo>
                            <a:cubicBezTo>
                              <a:pt x="-16108" y="460610"/>
                              <a:pt x="-8258" y="183765"/>
                              <a:pt x="0" y="0"/>
                            </a:cubicBezTo>
                            <a:close/>
                          </a:path>
                          <a:path w="1268964" h="584775" stroke="0" extrusionOk="0">
                            <a:moveTo>
                              <a:pt x="0" y="0"/>
                            </a:moveTo>
                            <a:cubicBezTo>
                              <a:pt x="184544" y="-23621"/>
                              <a:pt x="319835" y="4953"/>
                              <a:pt x="621792" y="0"/>
                            </a:cubicBezTo>
                            <a:cubicBezTo>
                              <a:pt x="923749" y="-4953"/>
                              <a:pt x="1055930" y="-23606"/>
                              <a:pt x="1268964" y="0"/>
                            </a:cubicBezTo>
                            <a:cubicBezTo>
                              <a:pt x="1296918" y="125871"/>
                              <a:pt x="1258129" y="296514"/>
                              <a:pt x="1268964" y="584775"/>
                            </a:cubicBezTo>
                            <a:cubicBezTo>
                              <a:pt x="1069322" y="571064"/>
                              <a:pt x="869519" y="561693"/>
                              <a:pt x="609103" y="584775"/>
                            </a:cubicBezTo>
                            <a:cubicBezTo>
                              <a:pt x="348687" y="607857"/>
                              <a:pt x="259536" y="581476"/>
                              <a:pt x="0" y="584775"/>
                            </a:cubicBezTo>
                            <a:cubicBezTo>
                              <a:pt x="-22936" y="353294"/>
                              <a:pt x="-5078" y="215434"/>
                              <a:pt x="0" y="0"/>
                            </a:cubicBezTo>
                            <a:close/>
                          </a:path>
                        </a:pathLst>
                      </a:custGeom>
                      <ask:type>
                        <ask:lineSketchFreehand/>
                      </ask:type>
                    </ask:lineSketchStyleProps>
                  </a:ext>
                </a:extLst>
              </a:ln>
            </p:spPr>
            <p:txBody>
              <a:bodyPr/>
              <a:lstStyle/>
              <a:p>
                <a:r>
                  <a:rPr lang="en-US">
                    <a:noFill/>
                  </a:rPr>
                  <a:t> </a:t>
                </a:r>
              </a:p>
            </p:txBody>
          </p:sp>
        </mc:Fallback>
      </mc:AlternateContent>
      <p:sp>
        <p:nvSpPr>
          <p:cNvPr id="8" name="Arrow: Right 7">
            <a:extLst>
              <a:ext uri="{FF2B5EF4-FFF2-40B4-BE49-F238E27FC236}">
                <a16:creationId xmlns:a16="http://schemas.microsoft.com/office/drawing/2014/main" id="{9B669285-0E3B-F0DD-E154-17832DFE4D8D}"/>
              </a:ext>
            </a:extLst>
          </p:cNvPr>
          <p:cNvSpPr/>
          <p:nvPr/>
        </p:nvSpPr>
        <p:spPr>
          <a:xfrm>
            <a:off x="11739700" y="2972800"/>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6A1B8E-35D0-794F-CB6A-C8861CA986D1}"/>
                  </a:ext>
                </a:extLst>
              </p:cNvPr>
              <p:cNvSpPr txBox="1"/>
              <p:nvPr/>
            </p:nvSpPr>
            <p:spPr>
              <a:xfrm>
                <a:off x="12719416" y="5128019"/>
                <a:ext cx="1268964" cy="584775"/>
              </a:xfrm>
              <a:custGeom>
                <a:avLst/>
                <a:gdLst>
                  <a:gd name="connsiteX0" fmla="*/ 0 w 1268964"/>
                  <a:gd name="connsiteY0" fmla="*/ 0 h 584775"/>
                  <a:gd name="connsiteX1" fmla="*/ 596413 w 1268964"/>
                  <a:gd name="connsiteY1" fmla="*/ 0 h 584775"/>
                  <a:gd name="connsiteX2" fmla="*/ 1268964 w 1268964"/>
                  <a:gd name="connsiteY2" fmla="*/ 0 h 584775"/>
                  <a:gd name="connsiteX3" fmla="*/ 1268964 w 1268964"/>
                  <a:gd name="connsiteY3" fmla="*/ 584775 h 584775"/>
                  <a:gd name="connsiteX4" fmla="*/ 609103 w 1268964"/>
                  <a:gd name="connsiteY4" fmla="*/ 584775 h 584775"/>
                  <a:gd name="connsiteX5" fmla="*/ 0 w 1268964"/>
                  <a:gd name="connsiteY5" fmla="*/ 584775 h 584775"/>
                  <a:gd name="connsiteX6" fmla="*/ 0 w 1268964"/>
                  <a:gd name="connsiteY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64" h="584775" fill="none" extrusionOk="0">
                    <a:moveTo>
                      <a:pt x="0" y="0"/>
                    </a:moveTo>
                    <a:cubicBezTo>
                      <a:pt x="125599" y="7169"/>
                      <a:pt x="395792" y="-4902"/>
                      <a:pt x="596413" y="0"/>
                    </a:cubicBezTo>
                    <a:cubicBezTo>
                      <a:pt x="797034" y="4902"/>
                      <a:pt x="969196" y="22812"/>
                      <a:pt x="1268964" y="0"/>
                    </a:cubicBezTo>
                    <a:cubicBezTo>
                      <a:pt x="1257583" y="233945"/>
                      <a:pt x="1274959" y="321925"/>
                      <a:pt x="1268964" y="584775"/>
                    </a:cubicBezTo>
                    <a:cubicBezTo>
                      <a:pt x="951351" y="572608"/>
                      <a:pt x="908279" y="610103"/>
                      <a:pt x="609103" y="584775"/>
                    </a:cubicBezTo>
                    <a:cubicBezTo>
                      <a:pt x="309927" y="559447"/>
                      <a:pt x="298400" y="606711"/>
                      <a:pt x="0" y="584775"/>
                    </a:cubicBezTo>
                    <a:cubicBezTo>
                      <a:pt x="-16108" y="460610"/>
                      <a:pt x="-8258" y="183765"/>
                      <a:pt x="0" y="0"/>
                    </a:cubicBezTo>
                    <a:close/>
                  </a:path>
                  <a:path w="1268964" h="584775" stroke="0" extrusionOk="0">
                    <a:moveTo>
                      <a:pt x="0" y="0"/>
                    </a:moveTo>
                    <a:cubicBezTo>
                      <a:pt x="184544" y="-23621"/>
                      <a:pt x="319835" y="4953"/>
                      <a:pt x="621792" y="0"/>
                    </a:cubicBezTo>
                    <a:cubicBezTo>
                      <a:pt x="923749" y="-4953"/>
                      <a:pt x="1055930" y="-23606"/>
                      <a:pt x="1268964" y="0"/>
                    </a:cubicBezTo>
                    <a:cubicBezTo>
                      <a:pt x="1296918" y="125871"/>
                      <a:pt x="1258129" y="296514"/>
                      <a:pt x="1268964" y="584775"/>
                    </a:cubicBezTo>
                    <a:cubicBezTo>
                      <a:pt x="1069322" y="571064"/>
                      <a:pt x="869519" y="561693"/>
                      <a:pt x="609103" y="584775"/>
                    </a:cubicBezTo>
                    <a:cubicBezTo>
                      <a:pt x="348687" y="607857"/>
                      <a:pt x="259536" y="581476"/>
                      <a:pt x="0" y="584775"/>
                    </a:cubicBezTo>
                    <a:cubicBezTo>
                      <a:pt x="-22936" y="353294"/>
                      <a:pt x="-5078" y="21543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oMath>
                  </m:oMathPara>
                </a14:m>
                <a:endParaRPr lang="en-US" sz="3200" dirty="0"/>
              </a:p>
            </p:txBody>
          </p:sp>
        </mc:Choice>
        <mc:Fallback xmlns="">
          <p:sp>
            <p:nvSpPr>
              <p:cNvPr id="9" name="TextBox 8">
                <a:extLst>
                  <a:ext uri="{FF2B5EF4-FFF2-40B4-BE49-F238E27FC236}">
                    <a16:creationId xmlns:a16="http://schemas.microsoft.com/office/drawing/2014/main" id="{806A1B8E-35D0-794F-CB6A-C8861CA986D1}"/>
                  </a:ext>
                </a:extLst>
              </p:cNvPr>
              <p:cNvSpPr txBox="1">
                <a:spLocks noRot="1" noChangeAspect="1" noMove="1" noResize="1" noEditPoints="1" noAdjustHandles="1" noChangeArrowheads="1" noChangeShapeType="1" noTextEdit="1"/>
              </p:cNvSpPr>
              <p:nvPr/>
            </p:nvSpPr>
            <p:spPr>
              <a:xfrm>
                <a:off x="12719416" y="5128019"/>
                <a:ext cx="1268964"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1268964"/>
                          <a:gd name="connsiteY0" fmla="*/ 0 h 584775"/>
                          <a:gd name="connsiteX1" fmla="*/ 596413 w 1268964"/>
                          <a:gd name="connsiteY1" fmla="*/ 0 h 584775"/>
                          <a:gd name="connsiteX2" fmla="*/ 1268964 w 1268964"/>
                          <a:gd name="connsiteY2" fmla="*/ 0 h 584775"/>
                          <a:gd name="connsiteX3" fmla="*/ 1268964 w 1268964"/>
                          <a:gd name="connsiteY3" fmla="*/ 584775 h 584775"/>
                          <a:gd name="connsiteX4" fmla="*/ 609103 w 1268964"/>
                          <a:gd name="connsiteY4" fmla="*/ 584775 h 584775"/>
                          <a:gd name="connsiteX5" fmla="*/ 0 w 1268964"/>
                          <a:gd name="connsiteY5" fmla="*/ 584775 h 584775"/>
                          <a:gd name="connsiteX6" fmla="*/ 0 w 1268964"/>
                          <a:gd name="connsiteY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64" h="584775" fill="none" extrusionOk="0">
                            <a:moveTo>
                              <a:pt x="0" y="0"/>
                            </a:moveTo>
                            <a:cubicBezTo>
                              <a:pt x="125599" y="7169"/>
                              <a:pt x="395792" y="-4902"/>
                              <a:pt x="596413" y="0"/>
                            </a:cubicBezTo>
                            <a:cubicBezTo>
                              <a:pt x="797034" y="4902"/>
                              <a:pt x="969196" y="22812"/>
                              <a:pt x="1268964" y="0"/>
                            </a:cubicBezTo>
                            <a:cubicBezTo>
                              <a:pt x="1257583" y="233945"/>
                              <a:pt x="1274959" y="321925"/>
                              <a:pt x="1268964" y="584775"/>
                            </a:cubicBezTo>
                            <a:cubicBezTo>
                              <a:pt x="951351" y="572608"/>
                              <a:pt x="908279" y="610103"/>
                              <a:pt x="609103" y="584775"/>
                            </a:cubicBezTo>
                            <a:cubicBezTo>
                              <a:pt x="309927" y="559447"/>
                              <a:pt x="298400" y="606711"/>
                              <a:pt x="0" y="584775"/>
                            </a:cubicBezTo>
                            <a:cubicBezTo>
                              <a:pt x="-16108" y="460610"/>
                              <a:pt x="-8258" y="183765"/>
                              <a:pt x="0" y="0"/>
                            </a:cubicBezTo>
                            <a:close/>
                          </a:path>
                          <a:path w="1268964" h="584775" stroke="0" extrusionOk="0">
                            <a:moveTo>
                              <a:pt x="0" y="0"/>
                            </a:moveTo>
                            <a:cubicBezTo>
                              <a:pt x="184544" y="-23621"/>
                              <a:pt x="319835" y="4953"/>
                              <a:pt x="621792" y="0"/>
                            </a:cubicBezTo>
                            <a:cubicBezTo>
                              <a:pt x="923749" y="-4953"/>
                              <a:pt x="1055930" y="-23606"/>
                              <a:pt x="1268964" y="0"/>
                            </a:cubicBezTo>
                            <a:cubicBezTo>
                              <a:pt x="1296918" y="125871"/>
                              <a:pt x="1258129" y="296514"/>
                              <a:pt x="1268964" y="584775"/>
                            </a:cubicBezTo>
                            <a:cubicBezTo>
                              <a:pt x="1069322" y="571064"/>
                              <a:pt x="869519" y="561693"/>
                              <a:pt x="609103" y="584775"/>
                            </a:cubicBezTo>
                            <a:cubicBezTo>
                              <a:pt x="348687" y="607857"/>
                              <a:pt x="259536" y="581476"/>
                              <a:pt x="0" y="584775"/>
                            </a:cubicBezTo>
                            <a:cubicBezTo>
                              <a:pt x="-22936" y="353294"/>
                              <a:pt x="-5078" y="215434"/>
                              <a:pt x="0" y="0"/>
                            </a:cubicBezTo>
                            <a:close/>
                          </a:path>
                        </a:pathLst>
                      </a:custGeom>
                      <ask:type>
                        <ask:lineSketchFreehand/>
                      </ask:type>
                    </ask:lineSketchStyleProps>
                  </a:ext>
                </a:extLst>
              </a:ln>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DD36C550-E273-8C45-2CEB-69300DDD6F9E}"/>
              </a:ext>
            </a:extLst>
          </p:cNvPr>
          <p:cNvSpPr/>
          <p:nvPr/>
        </p:nvSpPr>
        <p:spPr>
          <a:xfrm>
            <a:off x="11778812" y="5000528"/>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Up 11">
            <a:extLst>
              <a:ext uri="{FF2B5EF4-FFF2-40B4-BE49-F238E27FC236}">
                <a16:creationId xmlns:a16="http://schemas.microsoft.com/office/drawing/2014/main" id="{35CF4586-6465-E344-CE16-9E96591E0BC3}"/>
              </a:ext>
            </a:extLst>
          </p:cNvPr>
          <p:cNvSpPr/>
          <p:nvPr/>
        </p:nvSpPr>
        <p:spPr>
          <a:xfrm>
            <a:off x="1502228" y="3812555"/>
            <a:ext cx="317241" cy="400683"/>
          </a:xfrm>
          <a:prstGeom prst="up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332B6457-E476-742D-2441-7CAF59F42D06}"/>
              </a:ext>
            </a:extLst>
          </p:cNvPr>
          <p:cNvSpPr/>
          <p:nvPr/>
        </p:nvSpPr>
        <p:spPr>
          <a:xfrm rot="3484517">
            <a:off x="893859" y="5457681"/>
            <a:ext cx="317241" cy="400683"/>
          </a:xfrm>
          <a:prstGeom prst="upArrow">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95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2000"/>
                                        <p:tgtEl>
                                          <p:spTgt spid="10"/>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 company collects information on the retail price of books and publishes the data in the website. In 2005, the mean retail price of history books was $78.01. Suppose that we want to perform a hypothesis test to decide whether these years mean retail price of history books has increases from the 2005 mean. Determine the null and alternative hypotheses.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EE8E62-10F3-A80E-ADFD-8075927FF426}"/>
                  </a:ext>
                </a:extLst>
              </p:cNvPr>
              <p:cNvSpPr txBox="1"/>
              <p:nvPr/>
            </p:nvSpPr>
            <p:spPr>
              <a:xfrm>
                <a:off x="5958115" y="5472098"/>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=78.01</m:t>
                      </m:r>
                    </m:oMath>
                  </m:oMathPara>
                </a14:m>
                <a:endParaRPr lang="en-US" sz="3200" dirty="0"/>
              </a:p>
            </p:txBody>
          </p:sp>
        </mc:Choice>
        <mc:Fallback xmlns="">
          <p:sp>
            <p:nvSpPr>
              <p:cNvPr id="4" name="TextBox 3">
                <a:extLst>
                  <a:ext uri="{FF2B5EF4-FFF2-40B4-BE49-F238E27FC236}">
                    <a16:creationId xmlns:a16="http://schemas.microsoft.com/office/drawing/2014/main" id="{2BEE8E62-10F3-A80E-ADFD-8075927FF426}"/>
                  </a:ext>
                </a:extLst>
              </p:cNvPr>
              <p:cNvSpPr txBox="1">
                <a:spLocks noRot="1" noChangeAspect="1" noMove="1" noResize="1" noEditPoints="1" noAdjustHandles="1" noChangeArrowheads="1" noChangeShapeType="1" noTextEdit="1"/>
              </p:cNvSpPr>
              <p:nvPr/>
            </p:nvSpPr>
            <p:spPr>
              <a:xfrm>
                <a:off x="5958115" y="5472098"/>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293004-21C6-40C2-7E38-B3AAF4DB620A}"/>
                  </a:ext>
                </a:extLst>
              </p:cNvPr>
              <p:cNvSpPr txBox="1"/>
              <p:nvPr/>
            </p:nvSpPr>
            <p:spPr>
              <a:xfrm>
                <a:off x="5958115" y="6531642"/>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&gt;78.01</m:t>
                      </m:r>
                    </m:oMath>
                  </m:oMathPara>
                </a14:m>
                <a:endParaRPr lang="en-US" sz="3200" dirty="0"/>
              </a:p>
            </p:txBody>
          </p:sp>
        </mc:Choice>
        <mc:Fallback xmlns="">
          <p:sp>
            <p:nvSpPr>
              <p:cNvPr id="5" name="TextBox 4">
                <a:extLst>
                  <a:ext uri="{FF2B5EF4-FFF2-40B4-BE49-F238E27FC236}">
                    <a16:creationId xmlns:a16="http://schemas.microsoft.com/office/drawing/2014/main" id="{64293004-21C6-40C2-7E38-B3AAF4DB620A}"/>
                  </a:ext>
                </a:extLst>
              </p:cNvPr>
              <p:cNvSpPr txBox="1">
                <a:spLocks noRot="1" noChangeAspect="1" noMove="1" noResize="1" noEditPoints="1" noAdjustHandles="1" noChangeArrowheads="1" noChangeShapeType="1" noTextEdit="1"/>
              </p:cNvSpPr>
              <p:nvPr/>
            </p:nvSpPr>
            <p:spPr>
              <a:xfrm>
                <a:off x="5958115" y="6531642"/>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2216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00000"/>
                  </a:lnSpc>
                  <a:buFont typeface="+mj-lt"/>
                  <a:buAutoNum type="arabicPeriod"/>
                </a:pPr>
                <a:r>
                  <a:rPr lang="en-US" sz="3200" dirty="0"/>
                  <a:t>A null hypothesis is a statement of equality. On the other side, An alternative hypothesis is statement of inequality.</a:t>
                </a:r>
              </a:p>
              <a:p>
                <a:pPr marL="514350" indent="-514350" algn="just">
                  <a:lnSpc>
                    <a:spcPct val="100000"/>
                  </a:lnSpc>
                  <a:buFont typeface="+mj-lt"/>
                  <a:buAutoNum type="arabicPeriod"/>
                </a:pPr>
                <a:endParaRPr lang="en-US" sz="3200" dirty="0"/>
              </a:p>
              <a:p>
                <a:pPr marL="514350" indent="-514350" algn="just">
                  <a:lnSpc>
                    <a:spcPct val="100000"/>
                  </a:lnSpc>
                  <a:buFont typeface="+mj-lt"/>
                  <a:buAutoNum type="arabicPeriod"/>
                </a:pPr>
                <a:r>
                  <a:rPr lang="en-US" sz="3200" dirty="0"/>
                  <a:t>Denoted by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𝐻</m:t>
                        </m:r>
                      </m:e>
                      <m:sub>
                        <m:r>
                          <a:rPr lang="en-US" sz="3200" i="1" dirty="0" smtClean="0">
                            <a:latin typeface="Cambria Math" panose="02040503050406030204" pitchFamily="18" charset="0"/>
                          </a:rPr>
                          <m:t>0</m:t>
                        </m:r>
                      </m:sub>
                    </m:sSub>
                  </m:oMath>
                </a14:m>
                <a:r>
                  <a:rPr lang="en-US" sz="3200" dirty="0"/>
                  <a:t>. Denoted by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rPr>
                          <m:t>𝐻</m:t>
                        </m:r>
                      </m:e>
                      <m:sub>
                        <m:r>
                          <a:rPr lang="en-US" sz="3200" i="1" dirty="0" smtClean="0">
                            <a:latin typeface="Cambria Math" panose="02040503050406030204" pitchFamily="18" charset="0"/>
                          </a:rPr>
                          <m:t>1</m:t>
                        </m:r>
                      </m:sub>
                    </m:sSub>
                  </m:oMath>
                </a14:m>
                <a:r>
                  <a:rPr lang="en-US" sz="3200" dirty="0"/>
                  <a:t>.</a:t>
                </a:r>
              </a:p>
              <a:p>
                <a:pPr marL="514350" indent="-514350" algn="just">
                  <a:lnSpc>
                    <a:spcPct val="100000"/>
                  </a:lnSpc>
                  <a:buFont typeface="+mj-lt"/>
                  <a:buAutoNum type="arabicPeriod"/>
                </a:pPr>
                <a:endParaRPr lang="en-US" sz="3200" dirty="0"/>
              </a:p>
              <a:p>
                <a:pPr marL="514350" indent="-514350" algn="just">
                  <a:lnSpc>
                    <a:spcPct val="100000"/>
                  </a:lnSpc>
                  <a:buFont typeface="+mj-lt"/>
                  <a:buAutoNum type="arabicPeriod"/>
                </a:pPr>
                <a:r>
                  <a:rPr lang="en-US" sz="3200" dirty="0"/>
                  <a:t>Mathematical formulation is equal sign. Mathematical formulation is unequal sign.</a:t>
                </a:r>
              </a:p>
              <a:p>
                <a:pPr algn="just">
                  <a:lnSpc>
                    <a:spcPct val="100000"/>
                  </a:lnSpc>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1587" r="-1225"/>
                </a:stretch>
              </a:blipFill>
            </p:spPr>
            <p:txBody>
              <a:bodyPr/>
              <a:lstStyle/>
              <a:p>
                <a:r>
                  <a:rPr lang="en-US">
                    <a:noFill/>
                  </a:rPr>
                  <a:t> </a:t>
                </a:r>
              </a:p>
            </p:txBody>
          </p:sp>
        </mc:Fallback>
      </mc:AlternateContent>
    </p:spTree>
    <p:extLst>
      <p:ext uri="{BB962C8B-B14F-4D97-AF65-F5344CB8AC3E}">
        <p14:creationId xmlns:p14="http://schemas.microsoft.com/office/powerpoint/2010/main" val="360823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Test Statistic</a:t>
            </a:r>
          </a:p>
        </p:txBody>
      </p:sp>
      <p:sp>
        <p:nvSpPr>
          <p:cNvPr id="5" name="TextBox 4">
            <a:extLst>
              <a:ext uri="{FF2B5EF4-FFF2-40B4-BE49-F238E27FC236}">
                <a16:creationId xmlns:a16="http://schemas.microsoft.com/office/drawing/2014/main" id="{9EFBF750-4B86-16AB-2146-B1C478C1B213}"/>
              </a:ext>
            </a:extLst>
          </p:cNvPr>
          <p:cNvSpPr txBox="1"/>
          <p:nvPr/>
        </p:nvSpPr>
        <p:spPr>
          <a:xfrm>
            <a:off x="10170367" y="323071"/>
            <a:ext cx="4180116" cy="1077218"/>
          </a:xfrm>
          <a:custGeom>
            <a:avLst/>
            <a:gdLst>
              <a:gd name="connsiteX0" fmla="*/ 0 w 4180116"/>
              <a:gd name="connsiteY0" fmla="*/ 0 h 1077218"/>
              <a:gd name="connsiteX1" fmla="*/ 780288 w 4180116"/>
              <a:gd name="connsiteY1" fmla="*/ 0 h 1077218"/>
              <a:gd name="connsiteX2" fmla="*/ 1435173 w 4180116"/>
              <a:gd name="connsiteY2" fmla="*/ 0 h 1077218"/>
              <a:gd name="connsiteX3" fmla="*/ 2048257 w 4180116"/>
              <a:gd name="connsiteY3" fmla="*/ 0 h 1077218"/>
              <a:gd name="connsiteX4" fmla="*/ 2744943 w 4180116"/>
              <a:gd name="connsiteY4" fmla="*/ 0 h 1077218"/>
              <a:gd name="connsiteX5" fmla="*/ 3358027 w 4180116"/>
              <a:gd name="connsiteY5" fmla="*/ 0 h 1077218"/>
              <a:gd name="connsiteX6" fmla="*/ 4180116 w 4180116"/>
              <a:gd name="connsiteY6" fmla="*/ 0 h 1077218"/>
              <a:gd name="connsiteX7" fmla="*/ 4180116 w 4180116"/>
              <a:gd name="connsiteY7" fmla="*/ 549381 h 1077218"/>
              <a:gd name="connsiteX8" fmla="*/ 4180116 w 4180116"/>
              <a:gd name="connsiteY8" fmla="*/ 1077218 h 1077218"/>
              <a:gd name="connsiteX9" fmla="*/ 3525231 w 4180116"/>
              <a:gd name="connsiteY9" fmla="*/ 1077218 h 1077218"/>
              <a:gd name="connsiteX10" fmla="*/ 2786744 w 4180116"/>
              <a:gd name="connsiteY10" fmla="*/ 1077218 h 1077218"/>
              <a:gd name="connsiteX11" fmla="*/ 2006456 w 4180116"/>
              <a:gd name="connsiteY11" fmla="*/ 1077218 h 1077218"/>
              <a:gd name="connsiteX12" fmla="*/ 1351571 w 4180116"/>
              <a:gd name="connsiteY12" fmla="*/ 1077218 h 1077218"/>
              <a:gd name="connsiteX13" fmla="*/ 613084 w 4180116"/>
              <a:gd name="connsiteY13" fmla="*/ 1077218 h 1077218"/>
              <a:gd name="connsiteX14" fmla="*/ 0 w 4180116"/>
              <a:gd name="connsiteY14" fmla="*/ 1077218 h 1077218"/>
              <a:gd name="connsiteX15" fmla="*/ 0 w 4180116"/>
              <a:gd name="connsiteY15" fmla="*/ 517065 h 1077218"/>
              <a:gd name="connsiteX16" fmla="*/ 0 w 4180116"/>
              <a:gd name="connsiteY16"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80116" h="1077218" fill="none" extrusionOk="0">
                <a:moveTo>
                  <a:pt x="0" y="0"/>
                </a:moveTo>
                <a:cubicBezTo>
                  <a:pt x="350311" y="9315"/>
                  <a:pt x="484453" y="-14720"/>
                  <a:pt x="780288" y="0"/>
                </a:cubicBezTo>
                <a:cubicBezTo>
                  <a:pt x="1076123" y="14720"/>
                  <a:pt x="1265649" y="24591"/>
                  <a:pt x="1435173" y="0"/>
                </a:cubicBezTo>
                <a:cubicBezTo>
                  <a:pt x="1604698" y="-24591"/>
                  <a:pt x="1870511" y="9569"/>
                  <a:pt x="2048257" y="0"/>
                </a:cubicBezTo>
                <a:cubicBezTo>
                  <a:pt x="2226003" y="-9569"/>
                  <a:pt x="2435815" y="-29746"/>
                  <a:pt x="2744943" y="0"/>
                </a:cubicBezTo>
                <a:cubicBezTo>
                  <a:pt x="3054071" y="29746"/>
                  <a:pt x="3142495" y="23281"/>
                  <a:pt x="3358027" y="0"/>
                </a:cubicBezTo>
                <a:cubicBezTo>
                  <a:pt x="3573559" y="-23281"/>
                  <a:pt x="3979406" y="37179"/>
                  <a:pt x="4180116" y="0"/>
                </a:cubicBezTo>
                <a:cubicBezTo>
                  <a:pt x="4177483" y="228319"/>
                  <a:pt x="4175640" y="416084"/>
                  <a:pt x="4180116" y="549381"/>
                </a:cubicBezTo>
                <a:cubicBezTo>
                  <a:pt x="4184592" y="682678"/>
                  <a:pt x="4160637" y="827066"/>
                  <a:pt x="4180116" y="1077218"/>
                </a:cubicBezTo>
                <a:cubicBezTo>
                  <a:pt x="3992002" y="1053376"/>
                  <a:pt x="3810160" y="1088607"/>
                  <a:pt x="3525231" y="1077218"/>
                </a:cubicBezTo>
                <a:cubicBezTo>
                  <a:pt x="3240302" y="1065829"/>
                  <a:pt x="2944140" y="1102940"/>
                  <a:pt x="2786744" y="1077218"/>
                </a:cubicBezTo>
                <a:cubicBezTo>
                  <a:pt x="2629348" y="1051496"/>
                  <a:pt x="2332436" y="1055339"/>
                  <a:pt x="2006456" y="1077218"/>
                </a:cubicBezTo>
                <a:cubicBezTo>
                  <a:pt x="1680476" y="1099097"/>
                  <a:pt x="1509399" y="1082529"/>
                  <a:pt x="1351571" y="1077218"/>
                </a:cubicBezTo>
                <a:cubicBezTo>
                  <a:pt x="1193744" y="1071907"/>
                  <a:pt x="934643" y="1104099"/>
                  <a:pt x="613084" y="1077218"/>
                </a:cubicBezTo>
                <a:cubicBezTo>
                  <a:pt x="291525" y="1050337"/>
                  <a:pt x="171457" y="1051235"/>
                  <a:pt x="0" y="1077218"/>
                </a:cubicBezTo>
                <a:cubicBezTo>
                  <a:pt x="-26079" y="852309"/>
                  <a:pt x="3604" y="777034"/>
                  <a:pt x="0" y="517065"/>
                </a:cubicBezTo>
                <a:cubicBezTo>
                  <a:pt x="-3604" y="257096"/>
                  <a:pt x="12201" y="131517"/>
                  <a:pt x="0" y="0"/>
                </a:cubicBezTo>
                <a:close/>
              </a:path>
              <a:path w="4180116" h="1077218" stroke="0" extrusionOk="0">
                <a:moveTo>
                  <a:pt x="0" y="0"/>
                </a:moveTo>
                <a:cubicBezTo>
                  <a:pt x="243489" y="-26690"/>
                  <a:pt x="404500" y="-6113"/>
                  <a:pt x="780288" y="0"/>
                </a:cubicBezTo>
                <a:cubicBezTo>
                  <a:pt x="1156076" y="6113"/>
                  <a:pt x="1320019" y="-14522"/>
                  <a:pt x="1476974" y="0"/>
                </a:cubicBezTo>
                <a:cubicBezTo>
                  <a:pt x="1633929" y="14522"/>
                  <a:pt x="1994200" y="-16178"/>
                  <a:pt x="2257263" y="0"/>
                </a:cubicBezTo>
                <a:cubicBezTo>
                  <a:pt x="2520326" y="16178"/>
                  <a:pt x="2831843" y="19584"/>
                  <a:pt x="3037551" y="0"/>
                </a:cubicBezTo>
                <a:cubicBezTo>
                  <a:pt x="3243259" y="-19584"/>
                  <a:pt x="3773703" y="-14403"/>
                  <a:pt x="4180116" y="0"/>
                </a:cubicBezTo>
                <a:cubicBezTo>
                  <a:pt x="4182840" y="163257"/>
                  <a:pt x="4194784" y="335933"/>
                  <a:pt x="4180116" y="560153"/>
                </a:cubicBezTo>
                <a:cubicBezTo>
                  <a:pt x="4165448" y="784373"/>
                  <a:pt x="4189063" y="954149"/>
                  <a:pt x="4180116" y="1077218"/>
                </a:cubicBezTo>
                <a:cubicBezTo>
                  <a:pt x="3943202" y="1066547"/>
                  <a:pt x="3675460" y="1066062"/>
                  <a:pt x="3399828" y="1077218"/>
                </a:cubicBezTo>
                <a:cubicBezTo>
                  <a:pt x="3124196" y="1088374"/>
                  <a:pt x="2850346" y="1085737"/>
                  <a:pt x="2703142" y="1077218"/>
                </a:cubicBezTo>
                <a:cubicBezTo>
                  <a:pt x="2555938" y="1068699"/>
                  <a:pt x="2338110" y="1070229"/>
                  <a:pt x="2048257" y="1077218"/>
                </a:cubicBezTo>
                <a:cubicBezTo>
                  <a:pt x="1758405" y="1084207"/>
                  <a:pt x="1484802" y="1069689"/>
                  <a:pt x="1267969" y="1077218"/>
                </a:cubicBezTo>
                <a:cubicBezTo>
                  <a:pt x="1051136" y="1084747"/>
                  <a:pt x="921237" y="1055119"/>
                  <a:pt x="696686" y="1077218"/>
                </a:cubicBezTo>
                <a:cubicBezTo>
                  <a:pt x="472135" y="1099317"/>
                  <a:pt x="294536" y="1062863"/>
                  <a:pt x="0" y="1077218"/>
                </a:cubicBezTo>
                <a:cubicBezTo>
                  <a:pt x="5054" y="921297"/>
                  <a:pt x="-5447" y="722127"/>
                  <a:pt x="0" y="560153"/>
                </a:cubicBezTo>
                <a:cubicBezTo>
                  <a:pt x="5447" y="398179"/>
                  <a:pt x="18414" y="267931"/>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Verify on the basis of sample information</a:t>
            </a:r>
          </a:p>
        </p:txBody>
      </p:sp>
      <p:sp>
        <p:nvSpPr>
          <p:cNvPr id="6" name="TextBox 5">
            <a:extLst>
              <a:ext uri="{FF2B5EF4-FFF2-40B4-BE49-F238E27FC236}">
                <a16:creationId xmlns:a16="http://schemas.microsoft.com/office/drawing/2014/main" id="{08124F22-7B43-E2CE-9278-B438B70149A3}"/>
              </a:ext>
            </a:extLst>
          </p:cNvPr>
          <p:cNvSpPr txBox="1"/>
          <p:nvPr/>
        </p:nvSpPr>
        <p:spPr>
          <a:xfrm>
            <a:off x="227044" y="2291342"/>
            <a:ext cx="3953070" cy="584775"/>
          </a:xfrm>
          <a:custGeom>
            <a:avLst/>
            <a:gdLst>
              <a:gd name="connsiteX0" fmla="*/ 0 w 3953070"/>
              <a:gd name="connsiteY0" fmla="*/ 0 h 584775"/>
              <a:gd name="connsiteX1" fmla="*/ 658845 w 3953070"/>
              <a:gd name="connsiteY1" fmla="*/ 0 h 584775"/>
              <a:gd name="connsiteX2" fmla="*/ 1278159 w 3953070"/>
              <a:gd name="connsiteY2" fmla="*/ 0 h 584775"/>
              <a:gd name="connsiteX3" fmla="*/ 1976535 w 3953070"/>
              <a:gd name="connsiteY3" fmla="*/ 0 h 584775"/>
              <a:gd name="connsiteX4" fmla="*/ 2595849 w 3953070"/>
              <a:gd name="connsiteY4" fmla="*/ 0 h 584775"/>
              <a:gd name="connsiteX5" fmla="*/ 3175633 w 3953070"/>
              <a:gd name="connsiteY5" fmla="*/ 0 h 584775"/>
              <a:gd name="connsiteX6" fmla="*/ 3953070 w 3953070"/>
              <a:gd name="connsiteY6" fmla="*/ 0 h 584775"/>
              <a:gd name="connsiteX7" fmla="*/ 3953070 w 3953070"/>
              <a:gd name="connsiteY7" fmla="*/ 584775 h 584775"/>
              <a:gd name="connsiteX8" fmla="*/ 3254694 w 3953070"/>
              <a:gd name="connsiteY8" fmla="*/ 584775 h 584775"/>
              <a:gd name="connsiteX9" fmla="*/ 2714441 w 3953070"/>
              <a:gd name="connsiteY9" fmla="*/ 584775 h 584775"/>
              <a:gd name="connsiteX10" fmla="*/ 1976535 w 3953070"/>
              <a:gd name="connsiteY10" fmla="*/ 584775 h 584775"/>
              <a:gd name="connsiteX11" fmla="*/ 1317690 w 3953070"/>
              <a:gd name="connsiteY11" fmla="*/ 584775 h 584775"/>
              <a:gd name="connsiteX12" fmla="*/ 619314 w 3953070"/>
              <a:gd name="connsiteY12" fmla="*/ 584775 h 584775"/>
              <a:gd name="connsiteX13" fmla="*/ 0 w 3953070"/>
              <a:gd name="connsiteY13" fmla="*/ 584775 h 584775"/>
              <a:gd name="connsiteX14" fmla="*/ 0 w 3953070"/>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3070" h="584775" fill="none" extrusionOk="0">
                <a:moveTo>
                  <a:pt x="0" y="0"/>
                </a:moveTo>
                <a:cubicBezTo>
                  <a:pt x="198873" y="-19974"/>
                  <a:pt x="398635" y="-19784"/>
                  <a:pt x="658845" y="0"/>
                </a:cubicBezTo>
                <a:cubicBezTo>
                  <a:pt x="919056" y="19784"/>
                  <a:pt x="1067962" y="-17879"/>
                  <a:pt x="1278159" y="0"/>
                </a:cubicBezTo>
                <a:cubicBezTo>
                  <a:pt x="1488356" y="17879"/>
                  <a:pt x="1685734" y="23408"/>
                  <a:pt x="1976535" y="0"/>
                </a:cubicBezTo>
                <a:cubicBezTo>
                  <a:pt x="2267336" y="-23408"/>
                  <a:pt x="2369523" y="-4718"/>
                  <a:pt x="2595849" y="0"/>
                </a:cubicBezTo>
                <a:cubicBezTo>
                  <a:pt x="2822175" y="4718"/>
                  <a:pt x="2962172" y="20315"/>
                  <a:pt x="3175633" y="0"/>
                </a:cubicBezTo>
                <a:cubicBezTo>
                  <a:pt x="3389094" y="-20315"/>
                  <a:pt x="3680832" y="-17583"/>
                  <a:pt x="3953070" y="0"/>
                </a:cubicBezTo>
                <a:cubicBezTo>
                  <a:pt x="3970687" y="230630"/>
                  <a:pt x="3972332" y="377177"/>
                  <a:pt x="3953070" y="584775"/>
                </a:cubicBezTo>
                <a:cubicBezTo>
                  <a:pt x="3617066" y="587971"/>
                  <a:pt x="3467026" y="578976"/>
                  <a:pt x="3254694" y="584775"/>
                </a:cubicBezTo>
                <a:cubicBezTo>
                  <a:pt x="3042362" y="590574"/>
                  <a:pt x="2826366" y="593666"/>
                  <a:pt x="2714441" y="584775"/>
                </a:cubicBezTo>
                <a:cubicBezTo>
                  <a:pt x="2602516" y="575884"/>
                  <a:pt x="2250340" y="553643"/>
                  <a:pt x="1976535" y="584775"/>
                </a:cubicBezTo>
                <a:cubicBezTo>
                  <a:pt x="1702730" y="615907"/>
                  <a:pt x="1483750" y="610172"/>
                  <a:pt x="1317690" y="584775"/>
                </a:cubicBezTo>
                <a:cubicBezTo>
                  <a:pt x="1151631" y="559378"/>
                  <a:pt x="914064" y="616407"/>
                  <a:pt x="619314" y="584775"/>
                </a:cubicBezTo>
                <a:cubicBezTo>
                  <a:pt x="324564" y="553143"/>
                  <a:pt x="259775" y="609319"/>
                  <a:pt x="0" y="584775"/>
                </a:cubicBezTo>
                <a:cubicBezTo>
                  <a:pt x="-20296" y="346906"/>
                  <a:pt x="24866" y="163608"/>
                  <a:pt x="0" y="0"/>
                </a:cubicBezTo>
                <a:close/>
              </a:path>
              <a:path w="3953070" h="584775" stroke="0" extrusionOk="0">
                <a:moveTo>
                  <a:pt x="0" y="0"/>
                </a:moveTo>
                <a:cubicBezTo>
                  <a:pt x="259748" y="3961"/>
                  <a:pt x="488548" y="-9837"/>
                  <a:pt x="737906" y="0"/>
                </a:cubicBezTo>
                <a:cubicBezTo>
                  <a:pt x="987264" y="9837"/>
                  <a:pt x="1246881" y="29183"/>
                  <a:pt x="1396751" y="0"/>
                </a:cubicBezTo>
                <a:cubicBezTo>
                  <a:pt x="1546622" y="-29183"/>
                  <a:pt x="1782884" y="-16002"/>
                  <a:pt x="2134658" y="0"/>
                </a:cubicBezTo>
                <a:cubicBezTo>
                  <a:pt x="2486432" y="16002"/>
                  <a:pt x="2652663" y="1173"/>
                  <a:pt x="2872564" y="0"/>
                </a:cubicBezTo>
                <a:cubicBezTo>
                  <a:pt x="3092465" y="-1173"/>
                  <a:pt x="3633366" y="-20801"/>
                  <a:pt x="3953070" y="0"/>
                </a:cubicBezTo>
                <a:cubicBezTo>
                  <a:pt x="3973141" y="209875"/>
                  <a:pt x="3977466" y="330355"/>
                  <a:pt x="3953070" y="584775"/>
                </a:cubicBezTo>
                <a:cubicBezTo>
                  <a:pt x="3821262" y="607502"/>
                  <a:pt x="3534336" y="589808"/>
                  <a:pt x="3294225" y="584775"/>
                </a:cubicBezTo>
                <a:cubicBezTo>
                  <a:pt x="3054114" y="579742"/>
                  <a:pt x="2803631" y="596799"/>
                  <a:pt x="2635380" y="584775"/>
                </a:cubicBezTo>
                <a:cubicBezTo>
                  <a:pt x="2467130" y="572751"/>
                  <a:pt x="2211882" y="577075"/>
                  <a:pt x="1976535" y="584775"/>
                </a:cubicBezTo>
                <a:cubicBezTo>
                  <a:pt x="1741189" y="592475"/>
                  <a:pt x="1630971" y="555351"/>
                  <a:pt x="1357221" y="584775"/>
                </a:cubicBezTo>
                <a:cubicBezTo>
                  <a:pt x="1083471" y="614199"/>
                  <a:pt x="792775" y="583281"/>
                  <a:pt x="619314" y="584775"/>
                </a:cubicBezTo>
                <a:cubicBezTo>
                  <a:pt x="445853" y="586269"/>
                  <a:pt x="270282" y="580042"/>
                  <a:pt x="0" y="584775"/>
                </a:cubicBezTo>
                <a:cubicBezTo>
                  <a:pt x="12619" y="320761"/>
                  <a:pt x="880" y="20511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Population function</a:t>
            </a:r>
          </a:p>
        </p:txBody>
      </p:sp>
      <p:sp>
        <p:nvSpPr>
          <p:cNvPr id="7" name="TextBox 6">
            <a:extLst>
              <a:ext uri="{FF2B5EF4-FFF2-40B4-BE49-F238E27FC236}">
                <a16:creationId xmlns:a16="http://schemas.microsoft.com/office/drawing/2014/main" id="{ED601392-DBB8-2AB7-D4D0-9B9031DD9868}"/>
              </a:ext>
            </a:extLst>
          </p:cNvPr>
          <p:cNvSpPr txBox="1"/>
          <p:nvPr/>
        </p:nvSpPr>
        <p:spPr>
          <a:xfrm>
            <a:off x="5100733" y="2291342"/>
            <a:ext cx="2214467" cy="584775"/>
          </a:xfrm>
          <a:custGeom>
            <a:avLst/>
            <a:gdLst>
              <a:gd name="connsiteX0" fmla="*/ 0 w 2214467"/>
              <a:gd name="connsiteY0" fmla="*/ 0 h 584775"/>
              <a:gd name="connsiteX1" fmla="*/ 487183 w 2214467"/>
              <a:gd name="connsiteY1" fmla="*/ 0 h 584775"/>
              <a:gd name="connsiteX2" fmla="*/ 1085089 w 2214467"/>
              <a:gd name="connsiteY2" fmla="*/ 0 h 584775"/>
              <a:gd name="connsiteX3" fmla="*/ 1660850 w 2214467"/>
              <a:gd name="connsiteY3" fmla="*/ 0 h 584775"/>
              <a:gd name="connsiteX4" fmla="*/ 2214467 w 2214467"/>
              <a:gd name="connsiteY4" fmla="*/ 0 h 584775"/>
              <a:gd name="connsiteX5" fmla="*/ 2214467 w 2214467"/>
              <a:gd name="connsiteY5" fmla="*/ 584775 h 584775"/>
              <a:gd name="connsiteX6" fmla="*/ 1660850 w 2214467"/>
              <a:gd name="connsiteY6" fmla="*/ 584775 h 584775"/>
              <a:gd name="connsiteX7" fmla="*/ 1151523 w 2214467"/>
              <a:gd name="connsiteY7" fmla="*/ 584775 h 584775"/>
              <a:gd name="connsiteX8" fmla="*/ 553617 w 2214467"/>
              <a:gd name="connsiteY8" fmla="*/ 584775 h 584775"/>
              <a:gd name="connsiteX9" fmla="*/ 0 w 2214467"/>
              <a:gd name="connsiteY9" fmla="*/ 584775 h 584775"/>
              <a:gd name="connsiteX10" fmla="*/ 0 w 221446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4467" h="584775" fill="none" extrusionOk="0">
                <a:moveTo>
                  <a:pt x="0" y="0"/>
                </a:moveTo>
                <a:cubicBezTo>
                  <a:pt x="241917" y="-8367"/>
                  <a:pt x="334020" y="-23056"/>
                  <a:pt x="487183" y="0"/>
                </a:cubicBezTo>
                <a:cubicBezTo>
                  <a:pt x="640346" y="23056"/>
                  <a:pt x="853080" y="-27262"/>
                  <a:pt x="1085089" y="0"/>
                </a:cubicBezTo>
                <a:cubicBezTo>
                  <a:pt x="1317098" y="27262"/>
                  <a:pt x="1544346" y="-8386"/>
                  <a:pt x="1660850" y="0"/>
                </a:cubicBezTo>
                <a:cubicBezTo>
                  <a:pt x="1777354" y="8386"/>
                  <a:pt x="2099723" y="-1674"/>
                  <a:pt x="2214467" y="0"/>
                </a:cubicBezTo>
                <a:cubicBezTo>
                  <a:pt x="2234575" y="192130"/>
                  <a:pt x="2225126" y="444110"/>
                  <a:pt x="2214467" y="584775"/>
                </a:cubicBezTo>
                <a:cubicBezTo>
                  <a:pt x="1985431" y="560538"/>
                  <a:pt x="1824395" y="569164"/>
                  <a:pt x="1660850" y="584775"/>
                </a:cubicBezTo>
                <a:cubicBezTo>
                  <a:pt x="1497305" y="600386"/>
                  <a:pt x="1308845" y="600403"/>
                  <a:pt x="1151523" y="584775"/>
                </a:cubicBezTo>
                <a:cubicBezTo>
                  <a:pt x="994201" y="569147"/>
                  <a:pt x="770782" y="577799"/>
                  <a:pt x="553617" y="584775"/>
                </a:cubicBezTo>
                <a:cubicBezTo>
                  <a:pt x="336452" y="591751"/>
                  <a:pt x="241881" y="576955"/>
                  <a:pt x="0" y="584775"/>
                </a:cubicBezTo>
                <a:cubicBezTo>
                  <a:pt x="-2223" y="345655"/>
                  <a:pt x="1085" y="283922"/>
                  <a:pt x="0" y="0"/>
                </a:cubicBezTo>
                <a:close/>
              </a:path>
              <a:path w="2214467" h="584775" stroke="0" extrusionOk="0">
                <a:moveTo>
                  <a:pt x="0" y="0"/>
                </a:moveTo>
                <a:cubicBezTo>
                  <a:pt x="233546" y="-9926"/>
                  <a:pt x="338292" y="26180"/>
                  <a:pt x="597906" y="0"/>
                </a:cubicBezTo>
                <a:cubicBezTo>
                  <a:pt x="857520" y="-26180"/>
                  <a:pt x="915021" y="10796"/>
                  <a:pt x="1151523" y="0"/>
                </a:cubicBezTo>
                <a:cubicBezTo>
                  <a:pt x="1388025" y="-10796"/>
                  <a:pt x="1739637" y="37199"/>
                  <a:pt x="2214467" y="0"/>
                </a:cubicBezTo>
                <a:cubicBezTo>
                  <a:pt x="2196699" y="205432"/>
                  <a:pt x="2208284" y="465167"/>
                  <a:pt x="2214467" y="584775"/>
                </a:cubicBezTo>
                <a:cubicBezTo>
                  <a:pt x="2040687" y="591302"/>
                  <a:pt x="1772464" y="583907"/>
                  <a:pt x="1638706" y="584775"/>
                </a:cubicBezTo>
                <a:cubicBezTo>
                  <a:pt x="1504948" y="585643"/>
                  <a:pt x="1345582" y="592210"/>
                  <a:pt x="1129378" y="584775"/>
                </a:cubicBezTo>
                <a:cubicBezTo>
                  <a:pt x="913174" y="577340"/>
                  <a:pt x="837218" y="577634"/>
                  <a:pt x="642195" y="584775"/>
                </a:cubicBezTo>
                <a:cubicBezTo>
                  <a:pt x="447172" y="591916"/>
                  <a:pt x="204514" y="567369"/>
                  <a:pt x="0" y="584775"/>
                </a:cubicBezTo>
                <a:cubicBezTo>
                  <a:pt x="-18778" y="410150"/>
                  <a:pt x="12244" y="177046"/>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Parameter</a:t>
            </a:r>
          </a:p>
        </p:txBody>
      </p:sp>
      <p:sp>
        <p:nvSpPr>
          <p:cNvPr id="8" name="TextBox 7">
            <a:extLst>
              <a:ext uri="{FF2B5EF4-FFF2-40B4-BE49-F238E27FC236}">
                <a16:creationId xmlns:a16="http://schemas.microsoft.com/office/drawing/2014/main" id="{A0696574-73CC-343C-0F0A-95CF971909BA}"/>
              </a:ext>
            </a:extLst>
          </p:cNvPr>
          <p:cNvSpPr txBox="1"/>
          <p:nvPr/>
        </p:nvSpPr>
        <p:spPr>
          <a:xfrm>
            <a:off x="227044" y="3401684"/>
            <a:ext cx="3953070" cy="584775"/>
          </a:xfrm>
          <a:custGeom>
            <a:avLst/>
            <a:gdLst>
              <a:gd name="connsiteX0" fmla="*/ 0 w 3953070"/>
              <a:gd name="connsiteY0" fmla="*/ 0 h 584775"/>
              <a:gd name="connsiteX1" fmla="*/ 658845 w 3953070"/>
              <a:gd name="connsiteY1" fmla="*/ 0 h 584775"/>
              <a:gd name="connsiteX2" fmla="*/ 1278159 w 3953070"/>
              <a:gd name="connsiteY2" fmla="*/ 0 h 584775"/>
              <a:gd name="connsiteX3" fmla="*/ 1976535 w 3953070"/>
              <a:gd name="connsiteY3" fmla="*/ 0 h 584775"/>
              <a:gd name="connsiteX4" fmla="*/ 2595849 w 3953070"/>
              <a:gd name="connsiteY4" fmla="*/ 0 h 584775"/>
              <a:gd name="connsiteX5" fmla="*/ 3175633 w 3953070"/>
              <a:gd name="connsiteY5" fmla="*/ 0 h 584775"/>
              <a:gd name="connsiteX6" fmla="*/ 3953070 w 3953070"/>
              <a:gd name="connsiteY6" fmla="*/ 0 h 584775"/>
              <a:gd name="connsiteX7" fmla="*/ 3953070 w 3953070"/>
              <a:gd name="connsiteY7" fmla="*/ 584775 h 584775"/>
              <a:gd name="connsiteX8" fmla="*/ 3254694 w 3953070"/>
              <a:gd name="connsiteY8" fmla="*/ 584775 h 584775"/>
              <a:gd name="connsiteX9" fmla="*/ 2714441 w 3953070"/>
              <a:gd name="connsiteY9" fmla="*/ 584775 h 584775"/>
              <a:gd name="connsiteX10" fmla="*/ 1976535 w 3953070"/>
              <a:gd name="connsiteY10" fmla="*/ 584775 h 584775"/>
              <a:gd name="connsiteX11" fmla="*/ 1317690 w 3953070"/>
              <a:gd name="connsiteY11" fmla="*/ 584775 h 584775"/>
              <a:gd name="connsiteX12" fmla="*/ 619314 w 3953070"/>
              <a:gd name="connsiteY12" fmla="*/ 584775 h 584775"/>
              <a:gd name="connsiteX13" fmla="*/ 0 w 3953070"/>
              <a:gd name="connsiteY13" fmla="*/ 584775 h 584775"/>
              <a:gd name="connsiteX14" fmla="*/ 0 w 3953070"/>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53070" h="584775" fill="none" extrusionOk="0">
                <a:moveTo>
                  <a:pt x="0" y="0"/>
                </a:moveTo>
                <a:cubicBezTo>
                  <a:pt x="198873" y="-19974"/>
                  <a:pt x="398635" y="-19784"/>
                  <a:pt x="658845" y="0"/>
                </a:cubicBezTo>
                <a:cubicBezTo>
                  <a:pt x="919056" y="19784"/>
                  <a:pt x="1067962" y="-17879"/>
                  <a:pt x="1278159" y="0"/>
                </a:cubicBezTo>
                <a:cubicBezTo>
                  <a:pt x="1488356" y="17879"/>
                  <a:pt x="1685734" y="23408"/>
                  <a:pt x="1976535" y="0"/>
                </a:cubicBezTo>
                <a:cubicBezTo>
                  <a:pt x="2267336" y="-23408"/>
                  <a:pt x="2369523" y="-4718"/>
                  <a:pt x="2595849" y="0"/>
                </a:cubicBezTo>
                <a:cubicBezTo>
                  <a:pt x="2822175" y="4718"/>
                  <a:pt x="2962172" y="20315"/>
                  <a:pt x="3175633" y="0"/>
                </a:cubicBezTo>
                <a:cubicBezTo>
                  <a:pt x="3389094" y="-20315"/>
                  <a:pt x="3680832" y="-17583"/>
                  <a:pt x="3953070" y="0"/>
                </a:cubicBezTo>
                <a:cubicBezTo>
                  <a:pt x="3970687" y="230630"/>
                  <a:pt x="3972332" y="377177"/>
                  <a:pt x="3953070" y="584775"/>
                </a:cubicBezTo>
                <a:cubicBezTo>
                  <a:pt x="3617066" y="587971"/>
                  <a:pt x="3467026" y="578976"/>
                  <a:pt x="3254694" y="584775"/>
                </a:cubicBezTo>
                <a:cubicBezTo>
                  <a:pt x="3042362" y="590574"/>
                  <a:pt x="2826366" y="593666"/>
                  <a:pt x="2714441" y="584775"/>
                </a:cubicBezTo>
                <a:cubicBezTo>
                  <a:pt x="2602516" y="575884"/>
                  <a:pt x="2250340" y="553643"/>
                  <a:pt x="1976535" y="584775"/>
                </a:cubicBezTo>
                <a:cubicBezTo>
                  <a:pt x="1702730" y="615907"/>
                  <a:pt x="1483750" y="610172"/>
                  <a:pt x="1317690" y="584775"/>
                </a:cubicBezTo>
                <a:cubicBezTo>
                  <a:pt x="1151631" y="559378"/>
                  <a:pt x="914064" y="616407"/>
                  <a:pt x="619314" y="584775"/>
                </a:cubicBezTo>
                <a:cubicBezTo>
                  <a:pt x="324564" y="553143"/>
                  <a:pt x="259775" y="609319"/>
                  <a:pt x="0" y="584775"/>
                </a:cubicBezTo>
                <a:cubicBezTo>
                  <a:pt x="-20296" y="346906"/>
                  <a:pt x="24866" y="163608"/>
                  <a:pt x="0" y="0"/>
                </a:cubicBezTo>
                <a:close/>
              </a:path>
              <a:path w="3953070" h="584775" stroke="0" extrusionOk="0">
                <a:moveTo>
                  <a:pt x="0" y="0"/>
                </a:moveTo>
                <a:cubicBezTo>
                  <a:pt x="259748" y="3961"/>
                  <a:pt x="488548" y="-9837"/>
                  <a:pt x="737906" y="0"/>
                </a:cubicBezTo>
                <a:cubicBezTo>
                  <a:pt x="987264" y="9837"/>
                  <a:pt x="1246881" y="29183"/>
                  <a:pt x="1396751" y="0"/>
                </a:cubicBezTo>
                <a:cubicBezTo>
                  <a:pt x="1546622" y="-29183"/>
                  <a:pt x="1782884" y="-16002"/>
                  <a:pt x="2134658" y="0"/>
                </a:cubicBezTo>
                <a:cubicBezTo>
                  <a:pt x="2486432" y="16002"/>
                  <a:pt x="2652663" y="1173"/>
                  <a:pt x="2872564" y="0"/>
                </a:cubicBezTo>
                <a:cubicBezTo>
                  <a:pt x="3092465" y="-1173"/>
                  <a:pt x="3633366" y="-20801"/>
                  <a:pt x="3953070" y="0"/>
                </a:cubicBezTo>
                <a:cubicBezTo>
                  <a:pt x="3973141" y="209875"/>
                  <a:pt x="3977466" y="330355"/>
                  <a:pt x="3953070" y="584775"/>
                </a:cubicBezTo>
                <a:cubicBezTo>
                  <a:pt x="3821262" y="607502"/>
                  <a:pt x="3534336" y="589808"/>
                  <a:pt x="3294225" y="584775"/>
                </a:cubicBezTo>
                <a:cubicBezTo>
                  <a:pt x="3054114" y="579742"/>
                  <a:pt x="2803631" y="596799"/>
                  <a:pt x="2635380" y="584775"/>
                </a:cubicBezTo>
                <a:cubicBezTo>
                  <a:pt x="2467130" y="572751"/>
                  <a:pt x="2211882" y="577075"/>
                  <a:pt x="1976535" y="584775"/>
                </a:cubicBezTo>
                <a:cubicBezTo>
                  <a:pt x="1741189" y="592475"/>
                  <a:pt x="1630971" y="555351"/>
                  <a:pt x="1357221" y="584775"/>
                </a:cubicBezTo>
                <a:cubicBezTo>
                  <a:pt x="1083471" y="614199"/>
                  <a:pt x="792775" y="583281"/>
                  <a:pt x="619314" y="584775"/>
                </a:cubicBezTo>
                <a:cubicBezTo>
                  <a:pt x="445853" y="586269"/>
                  <a:pt x="270282" y="580042"/>
                  <a:pt x="0" y="584775"/>
                </a:cubicBezTo>
                <a:cubicBezTo>
                  <a:pt x="12619" y="320761"/>
                  <a:pt x="880" y="20511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Sample function</a:t>
            </a:r>
          </a:p>
        </p:txBody>
      </p:sp>
      <p:sp>
        <p:nvSpPr>
          <p:cNvPr id="9" name="TextBox 8">
            <a:extLst>
              <a:ext uri="{FF2B5EF4-FFF2-40B4-BE49-F238E27FC236}">
                <a16:creationId xmlns:a16="http://schemas.microsoft.com/office/drawing/2014/main" id="{AB6EE262-2C72-E6A0-CAC6-DFBA7EE49DF0}"/>
              </a:ext>
            </a:extLst>
          </p:cNvPr>
          <p:cNvSpPr txBox="1"/>
          <p:nvPr/>
        </p:nvSpPr>
        <p:spPr>
          <a:xfrm>
            <a:off x="5100733" y="3401683"/>
            <a:ext cx="2214467" cy="584775"/>
          </a:xfrm>
          <a:custGeom>
            <a:avLst/>
            <a:gdLst>
              <a:gd name="connsiteX0" fmla="*/ 0 w 2214467"/>
              <a:gd name="connsiteY0" fmla="*/ 0 h 584775"/>
              <a:gd name="connsiteX1" fmla="*/ 487183 w 2214467"/>
              <a:gd name="connsiteY1" fmla="*/ 0 h 584775"/>
              <a:gd name="connsiteX2" fmla="*/ 1085089 w 2214467"/>
              <a:gd name="connsiteY2" fmla="*/ 0 h 584775"/>
              <a:gd name="connsiteX3" fmla="*/ 1660850 w 2214467"/>
              <a:gd name="connsiteY3" fmla="*/ 0 h 584775"/>
              <a:gd name="connsiteX4" fmla="*/ 2214467 w 2214467"/>
              <a:gd name="connsiteY4" fmla="*/ 0 h 584775"/>
              <a:gd name="connsiteX5" fmla="*/ 2214467 w 2214467"/>
              <a:gd name="connsiteY5" fmla="*/ 584775 h 584775"/>
              <a:gd name="connsiteX6" fmla="*/ 1660850 w 2214467"/>
              <a:gd name="connsiteY6" fmla="*/ 584775 h 584775"/>
              <a:gd name="connsiteX7" fmla="*/ 1151523 w 2214467"/>
              <a:gd name="connsiteY7" fmla="*/ 584775 h 584775"/>
              <a:gd name="connsiteX8" fmla="*/ 553617 w 2214467"/>
              <a:gd name="connsiteY8" fmla="*/ 584775 h 584775"/>
              <a:gd name="connsiteX9" fmla="*/ 0 w 2214467"/>
              <a:gd name="connsiteY9" fmla="*/ 584775 h 584775"/>
              <a:gd name="connsiteX10" fmla="*/ 0 w 221446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4467" h="584775" fill="none" extrusionOk="0">
                <a:moveTo>
                  <a:pt x="0" y="0"/>
                </a:moveTo>
                <a:cubicBezTo>
                  <a:pt x="241917" y="-8367"/>
                  <a:pt x="334020" y="-23056"/>
                  <a:pt x="487183" y="0"/>
                </a:cubicBezTo>
                <a:cubicBezTo>
                  <a:pt x="640346" y="23056"/>
                  <a:pt x="853080" y="-27262"/>
                  <a:pt x="1085089" y="0"/>
                </a:cubicBezTo>
                <a:cubicBezTo>
                  <a:pt x="1317098" y="27262"/>
                  <a:pt x="1544346" y="-8386"/>
                  <a:pt x="1660850" y="0"/>
                </a:cubicBezTo>
                <a:cubicBezTo>
                  <a:pt x="1777354" y="8386"/>
                  <a:pt x="2099723" y="-1674"/>
                  <a:pt x="2214467" y="0"/>
                </a:cubicBezTo>
                <a:cubicBezTo>
                  <a:pt x="2234575" y="192130"/>
                  <a:pt x="2225126" y="444110"/>
                  <a:pt x="2214467" y="584775"/>
                </a:cubicBezTo>
                <a:cubicBezTo>
                  <a:pt x="1985431" y="560538"/>
                  <a:pt x="1824395" y="569164"/>
                  <a:pt x="1660850" y="584775"/>
                </a:cubicBezTo>
                <a:cubicBezTo>
                  <a:pt x="1497305" y="600386"/>
                  <a:pt x="1308845" y="600403"/>
                  <a:pt x="1151523" y="584775"/>
                </a:cubicBezTo>
                <a:cubicBezTo>
                  <a:pt x="994201" y="569147"/>
                  <a:pt x="770782" y="577799"/>
                  <a:pt x="553617" y="584775"/>
                </a:cubicBezTo>
                <a:cubicBezTo>
                  <a:pt x="336452" y="591751"/>
                  <a:pt x="241881" y="576955"/>
                  <a:pt x="0" y="584775"/>
                </a:cubicBezTo>
                <a:cubicBezTo>
                  <a:pt x="-2223" y="345655"/>
                  <a:pt x="1085" y="283922"/>
                  <a:pt x="0" y="0"/>
                </a:cubicBezTo>
                <a:close/>
              </a:path>
              <a:path w="2214467" h="584775" stroke="0" extrusionOk="0">
                <a:moveTo>
                  <a:pt x="0" y="0"/>
                </a:moveTo>
                <a:cubicBezTo>
                  <a:pt x="233546" y="-9926"/>
                  <a:pt x="338292" y="26180"/>
                  <a:pt x="597906" y="0"/>
                </a:cubicBezTo>
                <a:cubicBezTo>
                  <a:pt x="857520" y="-26180"/>
                  <a:pt x="915021" y="10796"/>
                  <a:pt x="1151523" y="0"/>
                </a:cubicBezTo>
                <a:cubicBezTo>
                  <a:pt x="1388025" y="-10796"/>
                  <a:pt x="1739637" y="37199"/>
                  <a:pt x="2214467" y="0"/>
                </a:cubicBezTo>
                <a:cubicBezTo>
                  <a:pt x="2196699" y="205432"/>
                  <a:pt x="2208284" y="465167"/>
                  <a:pt x="2214467" y="584775"/>
                </a:cubicBezTo>
                <a:cubicBezTo>
                  <a:pt x="2040687" y="591302"/>
                  <a:pt x="1772464" y="583907"/>
                  <a:pt x="1638706" y="584775"/>
                </a:cubicBezTo>
                <a:cubicBezTo>
                  <a:pt x="1504948" y="585643"/>
                  <a:pt x="1345582" y="592210"/>
                  <a:pt x="1129378" y="584775"/>
                </a:cubicBezTo>
                <a:cubicBezTo>
                  <a:pt x="913174" y="577340"/>
                  <a:pt x="837218" y="577634"/>
                  <a:pt x="642195" y="584775"/>
                </a:cubicBezTo>
                <a:cubicBezTo>
                  <a:pt x="447172" y="591916"/>
                  <a:pt x="204514" y="567369"/>
                  <a:pt x="0" y="584775"/>
                </a:cubicBezTo>
                <a:cubicBezTo>
                  <a:pt x="-18778" y="410150"/>
                  <a:pt x="12244" y="177046"/>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Statistic</a:t>
            </a:r>
          </a:p>
        </p:txBody>
      </p:sp>
      <p:sp>
        <p:nvSpPr>
          <p:cNvPr id="10" name="Arrow: Right 9">
            <a:extLst>
              <a:ext uri="{FF2B5EF4-FFF2-40B4-BE49-F238E27FC236}">
                <a16:creationId xmlns:a16="http://schemas.microsoft.com/office/drawing/2014/main" id="{70E41658-A67F-F6D5-8984-EEB565FAC219}"/>
              </a:ext>
            </a:extLst>
          </p:cNvPr>
          <p:cNvSpPr/>
          <p:nvPr/>
        </p:nvSpPr>
        <p:spPr>
          <a:xfrm>
            <a:off x="4313852" y="2163851"/>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9C14603-098B-0452-EA53-8F8F21070605}"/>
              </a:ext>
            </a:extLst>
          </p:cNvPr>
          <p:cNvSpPr/>
          <p:nvPr/>
        </p:nvSpPr>
        <p:spPr>
          <a:xfrm>
            <a:off x="4340287" y="3306852"/>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849E04C5-3B57-E144-EB6D-316A76D90F39}"/>
              </a:ext>
            </a:extLst>
          </p:cNvPr>
          <p:cNvSpPr/>
          <p:nvPr/>
        </p:nvSpPr>
        <p:spPr>
          <a:xfrm>
            <a:off x="7425612" y="3274192"/>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C25003-62B4-4327-71FD-39DD360234F7}"/>
              </a:ext>
            </a:extLst>
          </p:cNvPr>
          <p:cNvSpPr txBox="1"/>
          <p:nvPr/>
        </p:nvSpPr>
        <p:spPr>
          <a:xfrm>
            <a:off x="8189167" y="3401683"/>
            <a:ext cx="3082213" cy="584775"/>
          </a:xfrm>
          <a:custGeom>
            <a:avLst/>
            <a:gdLst>
              <a:gd name="connsiteX0" fmla="*/ 0 w 3082213"/>
              <a:gd name="connsiteY0" fmla="*/ 0 h 584775"/>
              <a:gd name="connsiteX1" fmla="*/ 647265 w 3082213"/>
              <a:gd name="connsiteY1" fmla="*/ 0 h 584775"/>
              <a:gd name="connsiteX2" fmla="*/ 1325352 w 3082213"/>
              <a:gd name="connsiteY2" fmla="*/ 0 h 584775"/>
              <a:gd name="connsiteX3" fmla="*/ 1910972 w 3082213"/>
              <a:gd name="connsiteY3" fmla="*/ 0 h 584775"/>
              <a:gd name="connsiteX4" fmla="*/ 2496593 w 3082213"/>
              <a:gd name="connsiteY4" fmla="*/ 0 h 584775"/>
              <a:gd name="connsiteX5" fmla="*/ 3082213 w 3082213"/>
              <a:gd name="connsiteY5" fmla="*/ 0 h 584775"/>
              <a:gd name="connsiteX6" fmla="*/ 3082213 w 3082213"/>
              <a:gd name="connsiteY6" fmla="*/ 584775 h 584775"/>
              <a:gd name="connsiteX7" fmla="*/ 2404126 w 3082213"/>
              <a:gd name="connsiteY7" fmla="*/ 584775 h 584775"/>
              <a:gd name="connsiteX8" fmla="*/ 1756861 w 3082213"/>
              <a:gd name="connsiteY8" fmla="*/ 584775 h 584775"/>
              <a:gd name="connsiteX9" fmla="*/ 1232885 w 3082213"/>
              <a:gd name="connsiteY9" fmla="*/ 584775 h 584775"/>
              <a:gd name="connsiteX10" fmla="*/ 678087 w 3082213"/>
              <a:gd name="connsiteY10" fmla="*/ 584775 h 584775"/>
              <a:gd name="connsiteX11" fmla="*/ 0 w 3082213"/>
              <a:gd name="connsiteY11" fmla="*/ 584775 h 584775"/>
              <a:gd name="connsiteX12" fmla="*/ 0 w 3082213"/>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2213" h="584775" fill="none" extrusionOk="0">
                <a:moveTo>
                  <a:pt x="0" y="0"/>
                </a:moveTo>
                <a:cubicBezTo>
                  <a:pt x="305779" y="14454"/>
                  <a:pt x="440777" y="-22186"/>
                  <a:pt x="647265" y="0"/>
                </a:cubicBezTo>
                <a:cubicBezTo>
                  <a:pt x="853754" y="22186"/>
                  <a:pt x="1024961" y="12653"/>
                  <a:pt x="1325352" y="0"/>
                </a:cubicBezTo>
                <a:cubicBezTo>
                  <a:pt x="1625743" y="-12653"/>
                  <a:pt x="1736189" y="7731"/>
                  <a:pt x="1910972" y="0"/>
                </a:cubicBezTo>
                <a:cubicBezTo>
                  <a:pt x="2085755" y="-7731"/>
                  <a:pt x="2207280" y="17792"/>
                  <a:pt x="2496593" y="0"/>
                </a:cubicBezTo>
                <a:cubicBezTo>
                  <a:pt x="2785906" y="-17792"/>
                  <a:pt x="2884419" y="-20279"/>
                  <a:pt x="3082213" y="0"/>
                </a:cubicBezTo>
                <a:cubicBezTo>
                  <a:pt x="3055493" y="121921"/>
                  <a:pt x="3084571" y="463038"/>
                  <a:pt x="3082213" y="584775"/>
                </a:cubicBezTo>
                <a:cubicBezTo>
                  <a:pt x="2790439" y="588076"/>
                  <a:pt x="2652761" y="575044"/>
                  <a:pt x="2404126" y="584775"/>
                </a:cubicBezTo>
                <a:cubicBezTo>
                  <a:pt x="2155491" y="594506"/>
                  <a:pt x="1966363" y="590054"/>
                  <a:pt x="1756861" y="584775"/>
                </a:cubicBezTo>
                <a:cubicBezTo>
                  <a:pt x="1547359" y="579496"/>
                  <a:pt x="1373784" y="594511"/>
                  <a:pt x="1232885" y="584775"/>
                </a:cubicBezTo>
                <a:cubicBezTo>
                  <a:pt x="1091986" y="575039"/>
                  <a:pt x="919142" y="562834"/>
                  <a:pt x="678087" y="584775"/>
                </a:cubicBezTo>
                <a:cubicBezTo>
                  <a:pt x="437032" y="606716"/>
                  <a:pt x="306635" y="572617"/>
                  <a:pt x="0" y="584775"/>
                </a:cubicBezTo>
                <a:cubicBezTo>
                  <a:pt x="-19382" y="378622"/>
                  <a:pt x="6885" y="143308"/>
                  <a:pt x="0" y="0"/>
                </a:cubicBezTo>
                <a:close/>
              </a:path>
              <a:path w="3082213" h="584775" stroke="0" extrusionOk="0">
                <a:moveTo>
                  <a:pt x="0" y="0"/>
                </a:moveTo>
                <a:cubicBezTo>
                  <a:pt x="307263" y="21482"/>
                  <a:pt x="364416" y="-25513"/>
                  <a:pt x="678087" y="0"/>
                </a:cubicBezTo>
                <a:cubicBezTo>
                  <a:pt x="991758" y="25513"/>
                  <a:pt x="1006091" y="14465"/>
                  <a:pt x="1294529" y="0"/>
                </a:cubicBezTo>
                <a:cubicBezTo>
                  <a:pt x="1582967" y="-14465"/>
                  <a:pt x="1800106" y="24381"/>
                  <a:pt x="1972616" y="0"/>
                </a:cubicBezTo>
                <a:cubicBezTo>
                  <a:pt x="2145126" y="-24381"/>
                  <a:pt x="2771733" y="-52631"/>
                  <a:pt x="3082213" y="0"/>
                </a:cubicBezTo>
                <a:cubicBezTo>
                  <a:pt x="3076385" y="261876"/>
                  <a:pt x="3063137" y="324789"/>
                  <a:pt x="3082213" y="584775"/>
                </a:cubicBezTo>
                <a:cubicBezTo>
                  <a:pt x="2875104" y="561926"/>
                  <a:pt x="2670482" y="584152"/>
                  <a:pt x="2558237" y="584775"/>
                </a:cubicBezTo>
                <a:cubicBezTo>
                  <a:pt x="2445992" y="585398"/>
                  <a:pt x="2148239" y="564432"/>
                  <a:pt x="2034261" y="584775"/>
                </a:cubicBezTo>
                <a:cubicBezTo>
                  <a:pt x="1920283" y="605118"/>
                  <a:pt x="1641427" y="569941"/>
                  <a:pt x="1417818" y="584775"/>
                </a:cubicBezTo>
                <a:cubicBezTo>
                  <a:pt x="1194209" y="599609"/>
                  <a:pt x="952628" y="609551"/>
                  <a:pt x="801375" y="584775"/>
                </a:cubicBezTo>
                <a:cubicBezTo>
                  <a:pt x="650122" y="559999"/>
                  <a:pt x="200101" y="573281"/>
                  <a:pt x="0" y="584775"/>
                </a:cubicBezTo>
                <a:cubicBezTo>
                  <a:pt x="19718" y="301495"/>
                  <a:pt x="11397" y="151582"/>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Test Statistic</a:t>
            </a:r>
          </a:p>
        </p:txBody>
      </p:sp>
      <p:sp>
        <p:nvSpPr>
          <p:cNvPr id="14" name="TextBox 13">
            <a:extLst>
              <a:ext uri="{FF2B5EF4-FFF2-40B4-BE49-F238E27FC236}">
                <a16:creationId xmlns:a16="http://schemas.microsoft.com/office/drawing/2014/main" id="{EBDCAB0B-8411-6DBA-C754-D62350AD9EF6}"/>
              </a:ext>
            </a:extLst>
          </p:cNvPr>
          <p:cNvSpPr txBox="1"/>
          <p:nvPr/>
        </p:nvSpPr>
        <p:spPr>
          <a:xfrm>
            <a:off x="9730273" y="4243143"/>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Z test</a:t>
            </a:r>
          </a:p>
        </p:txBody>
      </p:sp>
      <p:sp>
        <p:nvSpPr>
          <p:cNvPr id="15" name="TextBox 14">
            <a:extLst>
              <a:ext uri="{FF2B5EF4-FFF2-40B4-BE49-F238E27FC236}">
                <a16:creationId xmlns:a16="http://schemas.microsoft.com/office/drawing/2014/main" id="{C4F84141-8B3E-E81A-6311-285AA75B56C4}"/>
              </a:ext>
            </a:extLst>
          </p:cNvPr>
          <p:cNvSpPr txBox="1"/>
          <p:nvPr/>
        </p:nvSpPr>
        <p:spPr>
          <a:xfrm>
            <a:off x="9730273" y="5186659"/>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t test</a:t>
            </a:r>
          </a:p>
        </p:txBody>
      </p:sp>
      <p:sp>
        <p:nvSpPr>
          <p:cNvPr id="16" name="TextBox 15">
            <a:extLst>
              <a:ext uri="{FF2B5EF4-FFF2-40B4-BE49-F238E27FC236}">
                <a16:creationId xmlns:a16="http://schemas.microsoft.com/office/drawing/2014/main" id="{2DF85053-814D-24B5-8959-7EAC0E4E0C3F}"/>
              </a:ext>
            </a:extLst>
          </p:cNvPr>
          <p:cNvSpPr txBox="1"/>
          <p:nvPr/>
        </p:nvSpPr>
        <p:spPr>
          <a:xfrm>
            <a:off x="9730273" y="6130175"/>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r>
              <a:rPr lang="en-US" sz="3200" dirty="0"/>
              <a:t>F test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8E564C-B47E-D263-F324-B9757A6BE0D2}"/>
                  </a:ext>
                </a:extLst>
              </p:cNvPr>
              <p:cNvSpPr txBox="1"/>
              <p:nvPr/>
            </p:nvSpPr>
            <p:spPr>
              <a:xfrm>
                <a:off x="9730273" y="7042378"/>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𝜒</m:t>
                        </m:r>
                      </m:e>
                      <m:sup>
                        <m:r>
                          <a:rPr lang="en-US" sz="3200" b="0" i="1" smtClean="0">
                            <a:latin typeface="Cambria Math" panose="02040503050406030204" pitchFamily="18" charset="0"/>
                          </a:rPr>
                          <m:t>2</m:t>
                        </m:r>
                      </m:sup>
                    </m:sSup>
                  </m:oMath>
                </a14:m>
                <a:r>
                  <a:rPr lang="en-US" sz="3200" dirty="0"/>
                  <a:t> test</a:t>
                </a:r>
              </a:p>
            </p:txBody>
          </p:sp>
        </mc:Choice>
        <mc:Fallback xmlns="">
          <p:sp>
            <p:nvSpPr>
              <p:cNvPr id="17" name="TextBox 16">
                <a:extLst>
                  <a:ext uri="{FF2B5EF4-FFF2-40B4-BE49-F238E27FC236}">
                    <a16:creationId xmlns:a16="http://schemas.microsoft.com/office/drawing/2014/main" id="{388E564C-B47E-D263-F324-B9757A6BE0D2}"/>
                  </a:ext>
                </a:extLst>
              </p:cNvPr>
              <p:cNvSpPr txBox="1">
                <a:spLocks noRot="1" noChangeAspect="1" noMove="1" noResize="1" noEditPoints="1" noAdjustHandles="1" noChangeArrowheads="1" noChangeShapeType="1" noTextEdit="1"/>
              </p:cNvSpPr>
              <p:nvPr/>
            </p:nvSpPr>
            <p:spPr>
              <a:xfrm>
                <a:off x="9730273" y="7042378"/>
                <a:ext cx="1541107" cy="584775"/>
              </a:xfrm>
              <a:prstGeom prst="rect">
                <a:avLst/>
              </a:prstGeom>
              <a:blipFill>
                <a:blip r:embed="rId2"/>
                <a:stretch>
                  <a:fillRect t="-8654" r="-3861" b="-26923"/>
                </a:stretch>
              </a:blipFill>
              <a:ln w="19050">
                <a:solidFill>
                  <a:schemeClr val="tx1"/>
                </a:solidFill>
                <a:extLst>
                  <a:ext uri="{C807C97D-BFC1-408E-A445-0C87EB9F89A2}">
                    <ask:lineSketchStyleProps xmlns:ask="http://schemas.microsoft.com/office/drawing/2018/sketchyshapes" sd="2607711018">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k:type>
                        <ask:lineSketchFreehand/>
                      </ask:type>
                    </ask:lineSketchStyleProps>
                  </a:ext>
                </a:extLst>
              </a:ln>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FA54DC30-3E1C-3A6B-D0AC-8DBBAE36D6A6}"/>
              </a:ext>
            </a:extLst>
          </p:cNvPr>
          <p:cNvSpPr/>
          <p:nvPr/>
        </p:nvSpPr>
        <p:spPr>
          <a:xfrm>
            <a:off x="8957388" y="4243143"/>
            <a:ext cx="604934" cy="1528291"/>
          </a:xfrm>
          <a:custGeom>
            <a:avLst/>
            <a:gdLst>
              <a:gd name="connsiteX0" fmla="*/ 604934 w 604934"/>
              <a:gd name="connsiteY0" fmla="*/ 1528291 h 1528291"/>
              <a:gd name="connsiteX1" fmla="*/ 302467 w 604934"/>
              <a:gd name="connsiteY1" fmla="*/ 1477882 h 1528291"/>
              <a:gd name="connsiteX2" fmla="*/ 302467 w 604934"/>
              <a:gd name="connsiteY2" fmla="*/ 1152852 h 1528291"/>
              <a:gd name="connsiteX3" fmla="*/ 302467 w 604934"/>
              <a:gd name="connsiteY3" fmla="*/ 814555 h 1528291"/>
              <a:gd name="connsiteX4" fmla="*/ 0 w 604934"/>
              <a:gd name="connsiteY4" fmla="*/ 764146 h 1528291"/>
              <a:gd name="connsiteX5" fmla="*/ 302467 w 604934"/>
              <a:gd name="connsiteY5" fmla="*/ 713737 h 1528291"/>
              <a:gd name="connsiteX6" fmla="*/ 302467 w 604934"/>
              <a:gd name="connsiteY6" fmla="*/ 401973 h 1528291"/>
              <a:gd name="connsiteX7" fmla="*/ 302467 w 604934"/>
              <a:gd name="connsiteY7" fmla="*/ 50409 h 1528291"/>
              <a:gd name="connsiteX8" fmla="*/ 604934 w 604934"/>
              <a:gd name="connsiteY8" fmla="*/ 0 h 1528291"/>
              <a:gd name="connsiteX9" fmla="*/ 604934 w 604934"/>
              <a:gd name="connsiteY9" fmla="*/ 509430 h 1528291"/>
              <a:gd name="connsiteX10" fmla="*/ 604934 w 604934"/>
              <a:gd name="connsiteY10" fmla="*/ 988295 h 1528291"/>
              <a:gd name="connsiteX11" fmla="*/ 604934 w 604934"/>
              <a:gd name="connsiteY11" fmla="*/ 1528291 h 1528291"/>
              <a:gd name="connsiteX0" fmla="*/ 604934 w 604934"/>
              <a:gd name="connsiteY0" fmla="*/ 1528291 h 1528291"/>
              <a:gd name="connsiteX1" fmla="*/ 302467 w 604934"/>
              <a:gd name="connsiteY1" fmla="*/ 1477882 h 1528291"/>
              <a:gd name="connsiteX2" fmla="*/ 302467 w 604934"/>
              <a:gd name="connsiteY2" fmla="*/ 1152852 h 1528291"/>
              <a:gd name="connsiteX3" fmla="*/ 302467 w 604934"/>
              <a:gd name="connsiteY3" fmla="*/ 814555 h 1528291"/>
              <a:gd name="connsiteX4" fmla="*/ 0 w 604934"/>
              <a:gd name="connsiteY4" fmla="*/ 764146 h 1528291"/>
              <a:gd name="connsiteX5" fmla="*/ 302467 w 604934"/>
              <a:gd name="connsiteY5" fmla="*/ 713737 h 1528291"/>
              <a:gd name="connsiteX6" fmla="*/ 302467 w 604934"/>
              <a:gd name="connsiteY6" fmla="*/ 388706 h 1528291"/>
              <a:gd name="connsiteX7" fmla="*/ 302467 w 604934"/>
              <a:gd name="connsiteY7" fmla="*/ 50409 h 1528291"/>
              <a:gd name="connsiteX8" fmla="*/ 604934 w 604934"/>
              <a:gd name="connsiteY8" fmla="*/ 0 h 152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4934" h="1528291" stroke="0" extrusionOk="0">
                <a:moveTo>
                  <a:pt x="604934" y="1528291"/>
                </a:moveTo>
                <a:cubicBezTo>
                  <a:pt x="438643" y="1527226"/>
                  <a:pt x="299331" y="1507286"/>
                  <a:pt x="302467" y="1477882"/>
                </a:cubicBezTo>
                <a:cubicBezTo>
                  <a:pt x="280332" y="1346367"/>
                  <a:pt x="311658" y="1219644"/>
                  <a:pt x="302467" y="1152852"/>
                </a:cubicBezTo>
                <a:cubicBezTo>
                  <a:pt x="293276" y="1086060"/>
                  <a:pt x="303650" y="899710"/>
                  <a:pt x="302467" y="814555"/>
                </a:cubicBezTo>
                <a:cubicBezTo>
                  <a:pt x="331113" y="769946"/>
                  <a:pt x="195427" y="766867"/>
                  <a:pt x="0" y="764146"/>
                </a:cubicBezTo>
                <a:cubicBezTo>
                  <a:pt x="171674" y="758468"/>
                  <a:pt x="294628" y="740187"/>
                  <a:pt x="302467" y="713737"/>
                </a:cubicBezTo>
                <a:cubicBezTo>
                  <a:pt x="293386" y="615100"/>
                  <a:pt x="312234" y="521979"/>
                  <a:pt x="302467" y="401973"/>
                </a:cubicBezTo>
                <a:cubicBezTo>
                  <a:pt x="292700" y="281967"/>
                  <a:pt x="341061" y="145652"/>
                  <a:pt x="302467" y="50409"/>
                </a:cubicBezTo>
                <a:cubicBezTo>
                  <a:pt x="289299" y="48546"/>
                  <a:pt x="414098" y="-4018"/>
                  <a:pt x="604934" y="0"/>
                </a:cubicBezTo>
                <a:cubicBezTo>
                  <a:pt x="606912" y="116616"/>
                  <a:pt x="584950" y="300133"/>
                  <a:pt x="604934" y="509430"/>
                </a:cubicBezTo>
                <a:cubicBezTo>
                  <a:pt x="624918" y="718727"/>
                  <a:pt x="597050" y="873189"/>
                  <a:pt x="604934" y="988295"/>
                </a:cubicBezTo>
                <a:cubicBezTo>
                  <a:pt x="612818" y="1103402"/>
                  <a:pt x="568055" y="1319939"/>
                  <a:pt x="604934" y="1528291"/>
                </a:cubicBezTo>
                <a:close/>
              </a:path>
              <a:path w="604934" h="1528291" fill="none" extrusionOk="0">
                <a:moveTo>
                  <a:pt x="604934" y="1528291"/>
                </a:moveTo>
                <a:cubicBezTo>
                  <a:pt x="430390" y="1531183"/>
                  <a:pt x="297961" y="1505073"/>
                  <a:pt x="302467" y="1477882"/>
                </a:cubicBezTo>
                <a:cubicBezTo>
                  <a:pt x="272161" y="1354461"/>
                  <a:pt x="336267" y="1221413"/>
                  <a:pt x="302467" y="1152852"/>
                </a:cubicBezTo>
                <a:cubicBezTo>
                  <a:pt x="268667" y="1084291"/>
                  <a:pt x="306417" y="891926"/>
                  <a:pt x="302467" y="814555"/>
                </a:cubicBezTo>
                <a:cubicBezTo>
                  <a:pt x="288430" y="783247"/>
                  <a:pt x="159379" y="776039"/>
                  <a:pt x="0" y="764146"/>
                </a:cubicBezTo>
                <a:cubicBezTo>
                  <a:pt x="167165" y="763016"/>
                  <a:pt x="303072" y="741360"/>
                  <a:pt x="302467" y="713737"/>
                </a:cubicBezTo>
                <a:cubicBezTo>
                  <a:pt x="283920" y="603249"/>
                  <a:pt x="338599" y="538312"/>
                  <a:pt x="302467" y="388706"/>
                </a:cubicBezTo>
                <a:cubicBezTo>
                  <a:pt x="266335" y="239100"/>
                  <a:pt x="326955" y="125944"/>
                  <a:pt x="302467" y="50409"/>
                </a:cubicBezTo>
                <a:cubicBezTo>
                  <a:pt x="319639" y="35523"/>
                  <a:pt x="406541" y="-19462"/>
                  <a:pt x="604934" y="0"/>
                </a:cubicBezTo>
              </a:path>
              <a:path w="604934" h="1528291" fill="none" stroke="0" extrusionOk="0">
                <a:moveTo>
                  <a:pt x="604934" y="1528291"/>
                </a:moveTo>
                <a:cubicBezTo>
                  <a:pt x="434703" y="1528689"/>
                  <a:pt x="299655" y="1504640"/>
                  <a:pt x="302467" y="1477882"/>
                </a:cubicBezTo>
                <a:cubicBezTo>
                  <a:pt x="295069" y="1389975"/>
                  <a:pt x="319132" y="1224465"/>
                  <a:pt x="302467" y="1152852"/>
                </a:cubicBezTo>
                <a:cubicBezTo>
                  <a:pt x="285802" y="1081239"/>
                  <a:pt x="329626" y="969161"/>
                  <a:pt x="302467" y="814555"/>
                </a:cubicBezTo>
                <a:cubicBezTo>
                  <a:pt x="295531" y="776327"/>
                  <a:pt x="168562" y="780035"/>
                  <a:pt x="0" y="764146"/>
                </a:cubicBezTo>
                <a:cubicBezTo>
                  <a:pt x="168781" y="766192"/>
                  <a:pt x="301717" y="734228"/>
                  <a:pt x="302467" y="713737"/>
                </a:cubicBezTo>
                <a:cubicBezTo>
                  <a:pt x="263342" y="547469"/>
                  <a:pt x="341064" y="505176"/>
                  <a:pt x="302467" y="368806"/>
                </a:cubicBezTo>
                <a:cubicBezTo>
                  <a:pt x="263870" y="232436"/>
                  <a:pt x="318275" y="130226"/>
                  <a:pt x="302467" y="50409"/>
                </a:cubicBezTo>
                <a:cubicBezTo>
                  <a:pt x="298623" y="56493"/>
                  <a:pt x="429987" y="35201"/>
                  <a:pt x="604934" y="0"/>
                </a:cubicBezTo>
              </a:path>
            </a:pathLst>
          </a:custGeom>
          <a:ln w="28575">
            <a:solidFill>
              <a:schemeClr val="tx1"/>
            </a:solidFill>
            <a:extLst>
              <a:ext uri="{C807C97D-BFC1-408E-A445-0C87EB9F89A2}">
                <ask:lineSketchStyleProps xmlns:ask="http://schemas.microsoft.com/office/drawing/2018/sketchyshapes" sd="3326582956">
                  <a:prstGeom prst="leftBrace">
                    <a:avLst/>
                  </a:prstGeom>
                  <ask:type>
                    <ask:lineSketchScribbl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30EAC2A-5BEC-6958-A6E9-FBD074BA8237}"/>
                  </a:ext>
                </a:extLst>
              </p:cNvPr>
              <p:cNvSpPr txBox="1"/>
              <p:nvPr/>
            </p:nvSpPr>
            <p:spPr>
              <a:xfrm>
                <a:off x="12252886" y="4243142"/>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≥30</m:t>
                      </m:r>
                    </m:oMath>
                  </m:oMathPara>
                </a14:m>
                <a:endParaRPr lang="en-US" sz="3200" dirty="0"/>
              </a:p>
            </p:txBody>
          </p:sp>
        </mc:Choice>
        <mc:Fallback xmlns="">
          <p:sp>
            <p:nvSpPr>
              <p:cNvPr id="19" name="TextBox 18">
                <a:extLst>
                  <a:ext uri="{FF2B5EF4-FFF2-40B4-BE49-F238E27FC236}">
                    <a16:creationId xmlns:a16="http://schemas.microsoft.com/office/drawing/2014/main" id="{730EAC2A-5BEC-6958-A6E9-FBD074BA8237}"/>
                  </a:ext>
                </a:extLst>
              </p:cNvPr>
              <p:cNvSpPr txBox="1">
                <a:spLocks noRot="1" noChangeAspect="1" noMove="1" noResize="1" noEditPoints="1" noAdjustHandles="1" noChangeArrowheads="1" noChangeShapeType="1" noTextEdit="1"/>
              </p:cNvSpPr>
              <p:nvPr/>
            </p:nvSpPr>
            <p:spPr>
              <a:xfrm>
                <a:off x="12252886" y="4243142"/>
                <a:ext cx="1541107" cy="584775"/>
              </a:xfrm>
              <a:prstGeom prst="rect">
                <a:avLst/>
              </a:prstGeom>
              <a:blipFill>
                <a:blip r:embed="rId3"/>
                <a:stretch>
                  <a:fillRect/>
                </a:stretch>
              </a:blipFill>
              <a:ln w="19050">
                <a:solidFill>
                  <a:schemeClr val="tx1"/>
                </a:solidFill>
                <a:extLst>
                  <a:ext uri="{C807C97D-BFC1-408E-A445-0C87EB9F89A2}">
                    <ask:lineSketchStyleProps xmlns:ask="http://schemas.microsoft.com/office/drawing/2018/sketchyshapes" sd="2607711018">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A4E29DC-8169-4B23-6932-93F88A5B133F}"/>
                  </a:ext>
                </a:extLst>
              </p:cNvPr>
              <p:cNvSpPr txBox="1"/>
              <p:nvPr/>
            </p:nvSpPr>
            <p:spPr>
              <a:xfrm>
                <a:off x="12260425" y="5186658"/>
                <a:ext cx="1541107" cy="584775"/>
              </a:xfrm>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2607711018">
                      <a:prstGeom prst="rect">
                        <a:avLst/>
                      </a:prstGeom>
                      <ask:type>
                        <ask:lineSketchFreehand/>
                      </ask:type>
                    </ask:lineSketchStyleProps>
                  </a:ext>
                </a:extLst>
              </a:ln>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&lt;30</m:t>
                      </m:r>
                    </m:oMath>
                  </m:oMathPara>
                </a14:m>
                <a:endParaRPr lang="en-US" sz="3200" dirty="0"/>
              </a:p>
            </p:txBody>
          </p:sp>
        </mc:Choice>
        <mc:Fallback xmlns="">
          <p:sp>
            <p:nvSpPr>
              <p:cNvPr id="20" name="TextBox 19">
                <a:extLst>
                  <a:ext uri="{FF2B5EF4-FFF2-40B4-BE49-F238E27FC236}">
                    <a16:creationId xmlns:a16="http://schemas.microsoft.com/office/drawing/2014/main" id="{6A4E29DC-8169-4B23-6932-93F88A5B133F}"/>
                  </a:ext>
                </a:extLst>
              </p:cNvPr>
              <p:cNvSpPr txBox="1">
                <a:spLocks noRot="1" noChangeAspect="1" noMove="1" noResize="1" noEditPoints="1" noAdjustHandles="1" noChangeArrowheads="1" noChangeShapeType="1" noTextEdit="1"/>
              </p:cNvSpPr>
              <p:nvPr/>
            </p:nvSpPr>
            <p:spPr>
              <a:xfrm>
                <a:off x="12260425" y="5186658"/>
                <a:ext cx="1541107" cy="584775"/>
              </a:xfrm>
              <a:prstGeom prst="rect">
                <a:avLst/>
              </a:prstGeom>
              <a:blipFill>
                <a:blip r:embed="rId4"/>
                <a:stretch>
                  <a:fillRect/>
                </a:stretch>
              </a:blipFill>
              <a:ln w="19050">
                <a:solidFill>
                  <a:schemeClr val="tx1"/>
                </a:solidFill>
                <a:extLst>
                  <a:ext uri="{C807C97D-BFC1-408E-A445-0C87EB9F89A2}">
                    <ask:lineSketchStyleProps xmlns:ask="http://schemas.microsoft.com/office/drawing/2018/sketchyshapes" sd="2607711018">
                      <a:custGeom>
                        <a:avLst/>
                        <a:gdLst>
                          <a:gd name="connsiteX0" fmla="*/ 0 w 1541107"/>
                          <a:gd name="connsiteY0" fmla="*/ 0 h 584775"/>
                          <a:gd name="connsiteX1" fmla="*/ 529113 w 1541107"/>
                          <a:gd name="connsiteY1" fmla="*/ 0 h 584775"/>
                          <a:gd name="connsiteX2" fmla="*/ 1058227 w 1541107"/>
                          <a:gd name="connsiteY2" fmla="*/ 0 h 584775"/>
                          <a:gd name="connsiteX3" fmla="*/ 1541107 w 1541107"/>
                          <a:gd name="connsiteY3" fmla="*/ 0 h 584775"/>
                          <a:gd name="connsiteX4" fmla="*/ 1541107 w 1541107"/>
                          <a:gd name="connsiteY4" fmla="*/ 584775 h 584775"/>
                          <a:gd name="connsiteX5" fmla="*/ 1073638 w 1541107"/>
                          <a:gd name="connsiteY5" fmla="*/ 584775 h 584775"/>
                          <a:gd name="connsiteX6" fmla="*/ 529113 w 1541107"/>
                          <a:gd name="connsiteY6" fmla="*/ 584775 h 584775"/>
                          <a:gd name="connsiteX7" fmla="*/ 0 w 1541107"/>
                          <a:gd name="connsiteY7" fmla="*/ 584775 h 584775"/>
                          <a:gd name="connsiteX8" fmla="*/ 0 w 154110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1107" h="584775" fill="none" extrusionOk="0">
                            <a:moveTo>
                              <a:pt x="0" y="0"/>
                            </a:moveTo>
                            <a:cubicBezTo>
                              <a:pt x="239087" y="-13992"/>
                              <a:pt x="352477" y="-21015"/>
                              <a:pt x="529113" y="0"/>
                            </a:cubicBezTo>
                            <a:cubicBezTo>
                              <a:pt x="705749" y="21015"/>
                              <a:pt x="889799" y="21359"/>
                              <a:pt x="1058227" y="0"/>
                            </a:cubicBezTo>
                            <a:cubicBezTo>
                              <a:pt x="1226655" y="-21359"/>
                              <a:pt x="1371769" y="-12686"/>
                              <a:pt x="1541107" y="0"/>
                            </a:cubicBezTo>
                            <a:cubicBezTo>
                              <a:pt x="1532059" y="134995"/>
                              <a:pt x="1550324" y="422024"/>
                              <a:pt x="1541107" y="584775"/>
                            </a:cubicBezTo>
                            <a:cubicBezTo>
                              <a:pt x="1411792" y="580016"/>
                              <a:pt x="1297692" y="600947"/>
                              <a:pt x="1073638" y="584775"/>
                            </a:cubicBezTo>
                            <a:cubicBezTo>
                              <a:pt x="849584" y="568603"/>
                              <a:pt x="672096" y="604944"/>
                              <a:pt x="529113" y="584775"/>
                            </a:cubicBezTo>
                            <a:cubicBezTo>
                              <a:pt x="386131" y="564606"/>
                              <a:pt x="139164" y="598450"/>
                              <a:pt x="0" y="584775"/>
                            </a:cubicBezTo>
                            <a:cubicBezTo>
                              <a:pt x="-23934" y="424279"/>
                              <a:pt x="8275" y="212720"/>
                              <a:pt x="0" y="0"/>
                            </a:cubicBezTo>
                            <a:close/>
                          </a:path>
                          <a:path w="1541107" h="584775" stroke="0" extrusionOk="0">
                            <a:moveTo>
                              <a:pt x="0" y="0"/>
                            </a:moveTo>
                            <a:cubicBezTo>
                              <a:pt x="120265" y="6044"/>
                              <a:pt x="425845" y="23078"/>
                              <a:pt x="544524" y="0"/>
                            </a:cubicBezTo>
                            <a:cubicBezTo>
                              <a:pt x="663203" y="-23078"/>
                              <a:pt x="879579" y="-6549"/>
                              <a:pt x="1058227" y="0"/>
                            </a:cubicBezTo>
                            <a:cubicBezTo>
                              <a:pt x="1236875" y="6549"/>
                              <a:pt x="1364463" y="12141"/>
                              <a:pt x="1541107" y="0"/>
                            </a:cubicBezTo>
                            <a:cubicBezTo>
                              <a:pt x="1523339" y="205432"/>
                              <a:pt x="1534924" y="465167"/>
                              <a:pt x="1541107" y="584775"/>
                            </a:cubicBezTo>
                            <a:cubicBezTo>
                              <a:pt x="1417748" y="560042"/>
                              <a:pt x="1223423" y="559049"/>
                              <a:pt x="1011994" y="584775"/>
                            </a:cubicBezTo>
                            <a:cubicBezTo>
                              <a:pt x="800565" y="610501"/>
                              <a:pt x="739883" y="608147"/>
                              <a:pt x="529113" y="584775"/>
                            </a:cubicBezTo>
                            <a:cubicBezTo>
                              <a:pt x="318343" y="561403"/>
                              <a:pt x="170085" y="576377"/>
                              <a:pt x="0" y="584775"/>
                            </a:cubicBezTo>
                            <a:cubicBezTo>
                              <a:pt x="9387" y="332333"/>
                              <a:pt x="-9189" y="253059"/>
                              <a:pt x="0" y="0"/>
                            </a:cubicBezTo>
                            <a:close/>
                          </a:path>
                        </a:pathLst>
                      </a:custGeom>
                      <ask:type>
                        <ask:lineSketchFreehand/>
                      </ask:type>
                    </ask:lineSketchStyleProps>
                  </a:ext>
                </a:extLst>
              </a:ln>
            </p:spPr>
            <p:txBody>
              <a:bodyPr/>
              <a:lstStyle/>
              <a:p>
                <a:r>
                  <a:rPr lang="en-US">
                    <a:noFill/>
                  </a:rPr>
                  <a:t> </a:t>
                </a:r>
              </a:p>
            </p:txBody>
          </p:sp>
        </mc:Fallback>
      </mc:AlternateContent>
      <p:sp>
        <p:nvSpPr>
          <p:cNvPr id="21" name="Arrow: Right 20">
            <a:extLst>
              <a:ext uri="{FF2B5EF4-FFF2-40B4-BE49-F238E27FC236}">
                <a16:creationId xmlns:a16="http://schemas.microsoft.com/office/drawing/2014/main" id="{2312BBB4-88DA-BF80-2BCB-F1A76CFF4125}"/>
              </a:ext>
            </a:extLst>
          </p:cNvPr>
          <p:cNvSpPr/>
          <p:nvPr/>
        </p:nvSpPr>
        <p:spPr>
          <a:xfrm>
            <a:off x="11499084" y="4158224"/>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93C431A2-786F-780F-E66A-CA3CFDFBCF4E}"/>
              </a:ext>
            </a:extLst>
          </p:cNvPr>
          <p:cNvSpPr/>
          <p:nvPr/>
        </p:nvSpPr>
        <p:spPr>
          <a:xfrm>
            <a:off x="11499084" y="5059167"/>
            <a:ext cx="653143" cy="839755"/>
          </a:xfrm>
          <a:custGeom>
            <a:avLst/>
            <a:gdLst>
              <a:gd name="connsiteX0" fmla="*/ 0 w 653143"/>
              <a:gd name="connsiteY0" fmla="*/ 209939 h 839755"/>
              <a:gd name="connsiteX1" fmla="*/ 326572 w 653143"/>
              <a:gd name="connsiteY1" fmla="*/ 209939 h 839755"/>
              <a:gd name="connsiteX2" fmla="*/ 326572 w 653143"/>
              <a:gd name="connsiteY2" fmla="*/ 0 h 839755"/>
              <a:gd name="connsiteX3" fmla="*/ 653143 w 653143"/>
              <a:gd name="connsiteY3" fmla="*/ 419878 h 839755"/>
              <a:gd name="connsiteX4" fmla="*/ 326572 w 653143"/>
              <a:gd name="connsiteY4" fmla="*/ 839755 h 839755"/>
              <a:gd name="connsiteX5" fmla="*/ 326572 w 653143"/>
              <a:gd name="connsiteY5" fmla="*/ 629816 h 839755"/>
              <a:gd name="connsiteX6" fmla="*/ 0 w 653143"/>
              <a:gd name="connsiteY6" fmla="*/ 629816 h 839755"/>
              <a:gd name="connsiteX7" fmla="*/ 0 w 653143"/>
              <a:gd name="connsiteY7" fmla="*/ 209939 h 839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3143" h="839755" fill="none" extrusionOk="0">
                <a:moveTo>
                  <a:pt x="0" y="209939"/>
                </a:moveTo>
                <a:cubicBezTo>
                  <a:pt x="160329" y="232672"/>
                  <a:pt x="245833" y="183671"/>
                  <a:pt x="326572" y="209939"/>
                </a:cubicBezTo>
                <a:cubicBezTo>
                  <a:pt x="342692" y="145520"/>
                  <a:pt x="328434" y="72258"/>
                  <a:pt x="326572" y="0"/>
                </a:cubicBezTo>
                <a:cubicBezTo>
                  <a:pt x="403742" y="35746"/>
                  <a:pt x="584204" y="331008"/>
                  <a:pt x="653143" y="419878"/>
                </a:cubicBezTo>
                <a:cubicBezTo>
                  <a:pt x="603902" y="457399"/>
                  <a:pt x="414807" y="681280"/>
                  <a:pt x="326572" y="839755"/>
                </a:cubicBezTo>
                <a:cubicBezTo>
                  <a:pt x="322123" y="801582"/>
                  <a:pt x="311438" y="659603"/>
                  <a:pt x="326572" y="629816"/>
                </a:cubicBezTo>
                <a:cubicBezTo>
                  <a:pt x="216819" y="643916"/>
                  <a:pt x="125388" y="615704"/>
                  <a:pt x="0" y="629816"/>
                </a:cubicBezTo>
                <a:cubicBezTo>
                  <a:pt x="-17985" y="566927"/>
                  <a:pt x="29959" y="346861"/>
                  <a:pt x="0" y="209939"/>
                </a:cubicBezTo>
                <a:close/>
              </a:path>
              <a:path w="653143" h="839755" stroke="0" extrusionOk="0">
                <a:moveTo>
                  <a:pt x="0" y="209939"/>
                </a:moveTo>
                <a:cubicBezTo>
                  <a:pt x="122684" y="213276"/>
                  <a:pt x="282902" y="188960"/>
                  <a:pt x="326572" y="209939"/>
                </a:cubicBezTo>
                <a:cubicBezTo>
                  <a:pt x="330967" y="144127"/>
                  <a:pt x="309859" y="43455"/>
                  <a:pt x="326572" y="0"/>
                </a:cubicBezTo>
                <a:cubicBezTo>
                  <a:pt x="432197" y="91319"/>
                  <a:pt x="509593" y="260457"/>
                  <a:pt x="653143" y="419878"/>
                </a:cubicBezTo>
                <a:cubicBezTo>
                  <a:pt x="600510" y="461406"/>
                  <a:pt x="400208" y="716610"/>
                  <a:pt x="326572" y="839755"/>
                </a:cubicBezTo>
                <a:cubicBezTo>
                  <a:pt x="329835" y="791624"/>
                  <a:pt x="316267" y="725683"/>
                  <a:pt x="326572" y="629816"/>
                </a:cubicBezTo>
                <a:cubicBezTo>
                  <a:pt x="286955" y="655658"/>
                  <a:pt x="151640" y="647986"/>
                  <a:pt x="0" y="629816"/>
                </a:cubicBezTo>
                <a:cubicBezTo>
                  <a:pt x="7633" y="538339"/>
                  <a:pt x="32520" y="289762"/>
                  <a:pt x="0" y="209939"/>
                </a:cubicBezTo>
                <a:close/>
              </a:path>
            </a:pathLst>
          </a:custGeom>
          <a:solidFill>
            <a:srgbClr val="C00000"/>
          </a:solidFill>
          <a:ln>
            <a:solidFill>
              <a:schemeClr val="tx1"/>
            </a:solidFill>
            <a:extLst>
              <a:ext uri="{C807C97D-BFC1-408E-A445-0C87EB9F89A2}">
                <ask:lineSketchStyleProps xmlns:ask="http://schemas.microsoft.com/office/drawing/2018/sketchyshapes" sd="2163573953">
                  <a:prstGeom prst="rightArrow">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ppt_x"/>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circle(in)">
                                      <p:cBhvr>
                                        <p:cTn id="70" dur="20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The mean life time of a sample of 100 light tubes produced by a company is found to be 1570 hours with standard deviation of 80 hours. Test the hypothesis that the mean life time of the tubes produced by the company is 1600 hours.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CDCC6C-5A1F-C123-59BF-060178AAA14E}"/>
                  </a:ext>
                </a:extLst>
              </p:cNvPr>
              <p:cNvSpPr txBox="1"/>
              <p:nvPr/>
            </p:nvSpPr>
            <p:spPr>
              <a:xfrm>
                <a:off x="4601407" y="5378792"/>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4" name="TextBox 3">
                <a:extLst>
                  <a:ext uri="{FF2B5EF4-FFF2-40B4-BE49-F238E27FC236}">
                    <a16:creationId xmlns:a16="http://schemas.microsoft.com/office/drawing/2014/main" id="{A9CDCC6C-5A1F-C123-59BF-060178AAA14E}"/>
                  </a:ext>
                </a:extLst>
              </p:cNvPr>
              <p:cNvSpPr txBox="1">
                <a:spLocks noRot="1" noChangeAspect="1" noMove="1" noResize="1" noEditPoints="1" noAdjustHandles="1" noChangeArrowheads="1" noChangeShapeType="1" noTextEdit="1"/>
              </p:cNvSpPr>
              <p:nvPr/>
            </p:nvSpPr>
            <p:spPr>
              <a:xfrm>
                <a:off x="4601407" y="5378792"/>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B9B61E-9EEA-6374-96FF-6F261D8DCB1A}"/>
                  </a:ext>
                </a:extLst>
              </p:cNvPr>
              <p:cNvSpPr txBox="1"/>
              <p:nvPr/>
            </p:nvSpPr>
            <p:spPr>
              <a:xfrm>
                <a:off x="4601407" y="6506318"/>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5" name="TextBox 4">
                <a:extLst>
                  <a:ext uri="{FF2B5EF4-FFF2-40B4-BE49-F238E27FC236}">
                    <a16:creationId xmlns:a16="http://schemas.microsoft.com/office/drawing/2014/main" id="{79B9B61E-9EEA-6374-96FF-6F261D8DCB1A}"/>
                  </a:ext>
                </a:extLst>
              </p:cNvPr>
              <p:cNvSpPr txBox="1">
                <a:spLocks noRot="1" noChangeAspect="1" noMove="1" noResize="1" noEditPoints="1" noAdjustHandles="1" noChangeArrowheads="1" noChangeShapeType="1" noTextEdit="1"/>
              </p:cNvSpPr>
              <p:nvPr/>
            </p:nvSpPr>
            <p:spPr>
              <a:xfrm>
                <a:off x="4601407" y="6506318"/>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CF3E74-8BC8-F83D-DF8B-F711D04CFB5D}"/>
                  </a:ext>
                </a:extLst>
              </p:cNvPr>
              <p:cNvSpPr txBox="1"/>
              <p:nvPr/>
            </p:nvSpPr>
            <p:spPr>
              <a:xfrm>
                <a:off x="8322906" y="5963567"/>
                <a:ext cx="1816926" cy="584775"/>
              </a:xfrm>
              <a:custGeom>
                <a:avLst/>
                <a:gdLst>
                  <a:gd name="connsiteX0" fmla="*/ 0 w 1816926"/>
                  <a:gd name="connsiteY0" fmla="*/ 0 h 584775"/>
                  <a:gd name="connsiteX1" fmla="*/ 641981 w 1816926"/>
                  <a:gd name="connsiteY1" fmla="*/ 0 h 584775"/>
                  <a:gd name="connsiteX2" fmla="*/ 1193115 w 1816926"/>
                  <a:gd name="connsiteY2" fmla="*/ 0 h 584775"/>
                  <a:gd name="connsiteX3" fmla="*/ 1816926 w 1816926"/>
                  <a:gd name="connsiteY3" fmla="*/ 0 h 584775"/>
                  <a:gd name="connsiteX4" fmla="*/ 1816926 w 1816926"/>
                  <a:gd name="connsiteY4" fmla="*/ 584775 h 584775"/>
                  <a:gd name="connsiteX5" fmla="*/ 1247623 w 1816926"/>
                  <a:gd name="connsiteY5" fmla="*/ 584775 h 584775"/>
                  <a:gd name="connsiteX6" fmla="*/ 605642 w 1816926"/>
                  <a:gd name="connsiteY6" fmla="*/ 584775 h 584775"/>
                  <a:gd name="connsiteX7" fmla="*/ 0 w 1816926"/>
                  <a:gd name="connsiteY7" fmla="*/ 584775 h 584775"/>
                  <a:gd name="connsiteX8" fmla="*/ 0 w 181692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926" h="584775" fill="none" extrusionOk="0">
                    <a:moveTo>
                      <a:pt x="0" y="0"/>
                    </a:moveTo>
                    <a:cubicBezTo>
                      <a:pt x="249164" y="27215"/>
                      <a:pt x="333038" y="3791"/>
                      <a:pt x="641981" y="0"/>
                    </a:cubicBezTo>
                    <a:cubicBezTo>
                      <a:pt x="950924" y="-3791"/>
                      <a:pt x="1069545" y="15079"/>
                      <a:pt x="1193115" y="0"/>
                    </a:cubicBezTo>
                    <a:cubicBezTo>
                      <a:pt x="1316685" y="-15079"/>
                      <a:pt x="1506045" y="-3733"/>
                      <a:pt x="1816926" y="0"/>
                    </a:cubicBezTo>
                    <a:cubicBezTo>
                      <a:pt x="1796122" y="131355"/>
                      <a:pt x="1788279" y="325290"/>
                      <a:pt x="1816926" y="584775"/>
                    </a:cubicBezTo>
                    <a:cubicBezTo>
                      <a:pt x="1686426" y="592593"/>
                      <a:pt x="1390335" y="576968"/>
                      <a:pt x="1247623" y="584775"/>
                    </a:cubicBezTo>
                    <a:cubicBezTo>
                      <a:pt x="1104911" y="592582"/>
                      <a:pt x="872789" y="570584"/>
                      <a:pt x="605642" y="584775"/>
                    </a:cubicBezTo>
                    <a:cubicBezTo>
                      <a:pt x="338495" y="598966"/>
                      <a:pt x="236661" y="588618"/>
                      <a:pt x="0" y="584775"/>
                    </a:cubicBezTo>
                    <a:cubicBezTo>
                      <a:pt x="10759" y="406415"/>
                      <a:pt x="-8086" y="184631"/>
                      <a:pt x="0" y="0"/>
                    </a:cubicBezTo>
                    <a:close/>
                  </a:path>
                  <a:path w="1816926" h="584775" stroke="0" extrusionOk="0">
                    <a:moveTo>
                      <a:pt x="0" y="0"/>
                    </a:moveTo>
                    <a:cubicBezTo>
                      <a:pt x="260050" y="20794"/>
                      <a:pt x="311201" y="-11190"/>
                      <a:pt x="587473" y="0"/>
                    </a:cubicBezTo>
                    <a:cubicBezTo>
                      <a:pt x="863745" y="11190"/>
                      <a:pt x="916892" y="-22271"/>
                      <a:pt x="1193115" y="0"/>
                    </a:cubicBezTo>
                    <a:cubicBezTo>
                      <a:pt x="1469338" y="22271"/>
                      <a:pt x="1670405" y="26566"/>
                      <a:pt x="1816926" y="0"/>
                    </a:cubicBezTo>
                    <a:cubicBezTo>
                      <a:pt x="1815416" y="191358"/>
                      <a:pt x="1839965" y="439257"/>
                      <a:pt x="1816926" y="584775"/>
                    </a:cubicBezTo>
                    <a:cubicBezTo>
                      <a:pt x="1575558" y="590839"/>
                      <a:pt x="1456209" y="593369"/>
                      <a:pt x="1265792" y="584775"/>
                    </a:cubicBezTo>
                    <a:cubicBezTo>
                      <a:pt x="1075375" y="576181"/>
                      <a:pt x="874659" y="595932"/>
                      <a:pt x="641981" y="584775"/>
                    </a:cubicBezTo>
                    <a:cubicBezTo>
                      <a:pt x="409303" y="573618"/>
                      <a:pt x="240820" y="562101"/>
                      <a:pt x="0" y="584775"/>
                    </a:cubicBezTo>
                    <a:cubicBezTo>
                      <a:pt x="25266" y="371012"/>
                      <a:pt x="4280" y="212217"/>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𝑧</m:t>
                      </m:r>
                      <m:r>
                        <a:rPr lang="en-US" sz="3200" b="0" i="1" smtClean="0">
                          <a:latin typeface="Cambria Math" panose="02040503050406030204" pitchFamily="18" charset="0"/>
                        </a:rPr>
                        <m:t> </m:t>
                      </m:r>
                      <m:r>
                        <a:rPr lang="en-US" sz="3200" b="0" i="1" smtClean="0">
                          <a:latin typeface="Cambria Math" panose="02040503050406030204" pitchFamily="18" charset="0"/>
                        </a:rPr>
                        <m:t>𝑡𝑒𝑠𝑡</m:t>
                      </m:r>
                    </m:oMath>
                  </m:oMathPara>
                </a14:m>
                <a:endParaRPr lang="en-US" sz="3200" dirty="0"/>
              </a:p>
            </p:txBody>
          </p:sp>
        </mc:Choice>
        <mc:Fallback xmlns="">
          <p:sp>
            <p:nvSpPr>
              <p:cNvPr id="6" name="TextBox 5">
                <a:extLst>
                  <a:ext uri="{FF2B5EF4-FFF2-40B4-BE49-F238E27FC236}">
                    <a16:creationId xmlns:a16="http://schemas.microsoft.com/office/drawing/2014/main" id="{8ECF3E74-8BC8-F83D-DF8B-F711D04CFB5D}"/>
                  </a:ext>
                </a:extLst>
              </p:cNvPr>
              <p:cNvSpPr txBox="1">
                <a:spLocks noRot="1" noChangeAspect="1" noMove="1" noResize="1" noEditPoints="1" noAdjustHandles="1" noChangeArrowheads="1" noChangeShapeType="1" noTextEdit="1"/>
              </p:cNvSpPr>
              <p:nvPr/>
            </p:nvSpPr>
            <p:spPr>
              <a:xfrm>
                <a:off x="8322906" y="5963567"/>
                <a:ext cx="1816926"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1816926"/>
                          <a:gd name="connsiteY0" fmla="*/ 0 h 584775"/>
                          <a:gd name="connsiteX1" fmla="*/ 641981 w 1816926"/>
                          <a:gd name="connsiteY1" fmla="*/ 0 h 584775"/>
                          <a:gd name="connsiteX2" fmla="*/ 1193115 w 1816926"/>
                          <a:gd name="connsiteY2" fmla="*/ 0 h 584775"/>
                          <a:gd name="connsiteX3" fmla="*/ 1816926 w 1816926"/>
                          <a:gd name="connsiteY3" fmla="*/ 0 h 584775"/>
                          <a:gd name="connsiteX4" fmla="*/ 1816926 w 1816926"/>
                          <a:gd name="connsiteY4" fmla="*/ 584775 h 584775"/>
                          <a:gd name="connsiteX5" fmla="*/ 1247623 w 1816926"/>
                          <a:gd name="connsiteY5" fmla="*/ 584775 h 584775"/>
                          <a:gd name="connsiteX6" fmla="*/ 605642 w 1816926"/>
                          <a:gd name="connsiteY6" fmla="*/ 584775 h 584775"/>
                          <a:gd name="connsiteX7" fmla="*/ 0 w 1816926"/>
                          <a:gd name="connsiteY7" fmla="*/ 584775 h 584775"/>
                          <a:gd name="connsiteX8" fmla="*/ 0 w 181692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926" h="584775" fill="none" extrusionOk="0">
                            <a:moveTo>
                              <a:pt x="0" y="0"/>
                            </a:moveTo>
                            <a:cubicBezTo>
                              <a:pt x="249164" y="27215"/>
                              <a:pt x="333038" y="3791"/>
                              <a:pt x="641981" y="0"/>
                            </a:cubicBezTo>
                            <a:cubicBezTo>
                              <a:pt x="950924" y="-3791"/>
                              <a:pt x="1069545" y="15079"/>
                              <a:pt x="1193115" y="0"/>
                            </a:cubicBezTo>
                            <a:cubicBezTo>
                              <a:pt x="1316685" y="-15079"/>
                              <a:pt x="1506045" y="-3733"/>
                              <a:pt x="1816926" y="0"/>
                            </a:cubicBezTo>
                            <a:cubicBezTo>
                              <a:pt x="1796122" y="131355"/>
                              <a:pt x="1788279" y="325290"/>
                              <a:pt x="1816926" y="584775"/>
                            </a:cubicBezTo>
                            <a:cubicBezTo>
                              <a:pt x="1686426" y="592593"/>
                              <a:pt x="1390335" y="576968"/>
                              <a:pt x="1247623" y="584775"/>
                            </a:cubicBezTo>
                            <a:cubicBezTo>
                              <a:pt x="1104911" y="592582"/>
                              <a:pt x="872789" y="570584"/>
                              <a:pt x="605642" y="584775"/>
                            </a:cubicBezTo>
                            <a:cubicBezTo>
                              <a:pt x="338495" y="598966"/>
                              <a:pt x="236661" y="588618"/>
                              <a:pt x="0" y="584775"/>
                            </a:cubicBezTo>
                            <a:cubicBezTo>
                              <a:pt x="10759" y="406415"/>
                              <a:pt x="-8086" y="184631"/>
                              <a:pt x="0" y="0"/>
                            </a:cubicBezTo>
                            <a:close/>
                          </a:path>
                          <a:path w="1816926" h="584775" stroke="0" extrusionOk="0">
                            <a:moveTo>
                              <a:pt x="0" y="0"/>
                            </a:moveTo>
                            <a:cubicBezTo>
                              <a:pt x="260050" y="20794"/>
                              <a:pt x="311201" y="-11190"/>
                              <a:pt x="587473" y="0"/>
                            </a:cubicBezTo>
                            <a:cubicBezTo>
                              <a:pt x="863745" y="11190"/>
                              <a:pt x="916892" y="-22271"/>
                              <a:pt x="1193115" y="0"/>
                            </a:cubicBezTo>
                            <a:cubicBezTo>
                              <a:pt x="1469338" y="22271"/>
                              <a:pt x="1670405" y="26566"/>
                              <a:pt x="1816926" y="0"/>
                            </a:cubicBezTo>
                            <a:cubicBezTo>
                              <a:pt x="1815416" y="191358"/>
                              <a:pt x="1839965" y="439257"/>
                              <a:pt x="1816926" y="584775"/>
                            </a:cubicBezTo>
                            <a:cubicBezTo>
                              <a:pt x="1575558" y="590839"/>
                              <a:pt x="1456209" y="593369"/>
                              <a:pt x="1265792" y="584775"/>
                            </a:cubicBezTo>
                            <a:cubicBezTo>
                              <a:pt x="1075375" y="576181"/>
                              <a:pt x="874659" y="595932"/>
                              <a:pt x="641981" y="584775"/>
                            </a:cubicBezTo>
                            <a:cubicBezTo>
                              <a:pt x="409303" y="573618"/>
                              <a:pt x="240820" y="562101"/>
                              <a:pt x="0" y="584775"/>
                            </a:cubicBezTo>
                            <a:cubicBezTo>
                              <a:pt x="25266" y="371012"/>
                              <a:pt x="4280" y="212217"/>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Oval 6">
            <a:extLst>
              <a:ext uri="{FF2B5EF4-FFF2-40B4-BE49-F238E27FC236}">
                <a16:creationId xmlns:a16="http://schemas.microsoft.com/office/drawing/2014/main" id="{3B4D640B-40FB-ACB6-F6B3-5827B6A59D77}"/>
              </a:ext>
            </a:extLst>
          </p:cNvPr>
          <p:cNvSpPr/>
          <p:nvPr/>
        </p:nvSpPr>
        <p:spPr>
          <a:xfrm>
            <a:off x="5902132" y="2056035"/>
            <a:ext cx="2713417" cy="1030799"/>
          </a:xfrm>
          <a:custGeom>
            <a:avLst/>
            <a:gdLst>
              <a:gd name="connsiteX0" fmla="*/ 0 w 2713417"/>
              <a:gd name="connsiteY0" fmla="*/ 515400 h 1030799"/>
              <a:gd name="connsiteX1" fmla="*/ 1356709 w 2713417"/>
              <a:gd name="connsiteY1" fmla="*/ 0 h 1030799"/>
              <a:gd name="connsiteX2" fmla="*/ 2713418 w 2713417"/>
              <a:gd name="connsiteY2" fmla="*/ 515400 h 1030799"/>
              <a:gd name="connsiteX3" fmla="*/ 1356709 w 2713417"/>
              <a:gd name="connsiteY3" fmla="*/ 1030800 h 1030799"/>
              <a:gd name="connsiteX4" fmla="*/ 0 w 2713417"/>
              <a:gd name="connsiteY4" fmla="*/ 515400 h 1030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417" h="1030799" extrusionOk="0">
                <a:moveTo>
                  <a:pt x="0" y="515400"/>
                </a:moveTo>
                <a:cubicBezTo>
                  <a:pt x="38017" y="129508"/>
                  <a:pt x="534316" y="23087"/>
                  <a:pt x="1356709" y="0"/>
                </a:cubicBezTo>
                <a:cubicBezTo>
                  <a:pt x="2065349" y="-51590"/>
                  <a:pt x="2657313" y="203179"/>
                  <a:pt x="2713418" y="515400"/>
                </a:cubicBezTo>
                <a:cubicBezTo>
                  <a:pt x="2604188" y="808023"/>
                  <a:pt x="2118933" y="897679"/>
                  <a:pt x="1356709" y="1030800"/>
                </a:cubicBezTo>
                <a:cubicBezTo>
                  <a:pt x="642744" y="1017477"/>
                  <a:pt x="-5935" y="751083"/>
                  <a:pt x="0" y="515400"/>
                </a:cubicBezTo>
                <a:close/>
              </a:path>
            </a:pathLst>
          </a:custGeom>
          <a:noFill/>
          <a:ln w="19050">
            <a:solidFill>
              <a:srgbClr val="C00000"/>
            </a:solidFill>
            <a:extLst>
              <a:ext uri="{C807C97D-BFC1-408E-A445-0C87EB9F89A2}">
                <ask:lineSketchStyleProps xmlns:ask="http://schemas.microsoft.com/office/drawing/2018/sketchyshapes" sd="287130666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3017C39-3662-5A3A-D282-B9A286D30B95}"/>
              </a:ext>
            </a:extLst>
          </p:cNvPr>
          <p:cNvSpPr/>
          <p:nvPr/>
        </p:nvSpPr>
        <p:spPr>
          <a:xfrm>
            <a:off x="7896112" y="2967135"/>
            <a:ext cx="1210566" cy="3004457"/>
          </a:xfrm>
          <a:custGeom>
            <a:avLst/>
            <a:gdLst>
              <a:gd name="connsiteX0" fmla="*/ 34908 w 1210566"/>
              <a:gd name="connsiteY0" fmla="*/ 0 h 3004457"/>
              <a:gd name="connsiteX1" fmla="*/ 16247 w 1210566"/>
              <a:gd name="connsiteY1" fmla="*/ 653143 h 3004457"/>
              <a:gd name="connsiteX2" fmla="*/ 240182 w 1210566"/>
              <a:gd name="connsiteY2" fmla="*/ 858416 h 3004457"/>
              <a:gd name="connsiteX3" fmla="*/ 184198 w 1210566"/>
              <a:gd name="connsiteY3" fmla="*/ 1231641 h 3004457"/>
              <a:gd name="connsiteX4" fmla="*/ 482778 w 1210566"/>
              <a:gd name="connsiteY4" fmla="*/ 1567543 h 3004457"/>
              <a:gd name="connsiteX5" fmla="*/ 986631 w 1210566"/>
              <a:gd name="connsiteY5" fmla="*/ 1679510 h 3004457"/>
              <a:gd name="connsiteX6" fmla="*/ 1173243 w 1210566"/>
              <a:gd name="connsiteY6" fmla="*/ 2295330 h 3004457"/>
              <a:gd name="connsiteX7" fmla="*/ 1210566 w 1210566"/>
              <a:gd name="connsiteY7" fmla="*/ 3004457 h 300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0566" h="3004457">
                <a:moveTo>
                  <a:pt x="34908" y="0"/>
                </a:moveTo>
                <a:cubicBezTo>
                  <a:pt x="8471" y="255037"/>
                  <a:pt x="-17965" y="510074"/>
                  <a:pt x="16247" y="653143"/>
                </a:cubicBezTo>
                <a:cubicBezTo>
                  <a:pt x="50459" y="796212"/>
                  <a:pt x="212190" y="762000"/>
                  <a:pt x="240182" y="858416"/>
                </a:cubicBezTo>
                <a:cubicBezTo>
                  <a:pt x="268174" y="954832"/>
                  <a:pt x="143765" y="1113453"/>
                  <a:pt x="184198" y="1231641"/>
                </a:cubicBezTo>
                <a:cubicBezTo>
                  <a:pt x="224631" y="1349829"/>
                  <a:pt x="349039" y="1492898"/>
                  <a:pt x="482778" y="1567543"/>
                </a:cubicBezTo>
                <a:cubicBezTo>
                  <a:pt x="616517" y="1642188"/>
                  <a:pt x="871554" y="1558212"/>
                  <a:pt x="986631" y="1679510"/>
                </a:cubicBezTo>
                <a:cubicBezTo>
                  <a:pt x="1101709" y="1800808"/>
                  <a:pt x="1135921" y="2074506"/>
                  <a:pt x="1173243" y="2295330"/>
                </a:cubicBezTo>
                <a:cubicBezTo>
                  <a:pt x="1210565" y="2516154"/>
                  <a:pt x="1210565" y="2760305"/>
                  <a:pt x="1210566" y="3004457"/>
                </a:cubicBezTo>
              </a:path>
            </a:pathLst>
          </a:cu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52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Is the temperature required to damage a computer on the average less than 110 degrees?  Because of the price of testing, twenty computers were tested to see what minimum temperature will damage the computer.  The damaging temperature averaged 109 degrees with a standard deviation of 3 degrees.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4FD341-FC78-CCA2-8B62-71F40AEC49B9}"/>
                  </a:ext>
                </a:extLst>
              </p:cNvPr>
              <p:cNvSpPr txBox="1"/>
              <p:nvPr/>
            </p:nvSpPr>
            <p:spPr>
              <a:xfrm>
                <a:off x="4470778" y="6181225"/>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≥110</m:t>
                      </m:r>
                    </m:oMath>
                  </m:oMathPara>
                </a14:m>
                <a:endParaRPr lang="en-US" sz="3200" dirty="0"/>
              </a:p>
            </p:txBody>
          </p:sp>
        </mc:Choice>
        <mc:Fallback xmlns="">
          <p:sp>
            <p:nvSpPr>
              <p:cNvPr id="4" name="TextBox 3">
                <a:extLst>
                  <a:ext uri="{FF2B5EF4-FFF2-40B4-BE49-F238E27FC236}">
                    <a16:creationId xmlns:a16="http://schemas.microsoft.com/office/drawing/2014/main" id="{854FD341-FC78-CCA2-8B62-71F40AEC49B9}"/>
                  </a:ext>
                </a:extLst>
              </p:cNvPr>
              <p:cNvSpPr txBox="1">
                <a:spLocks noRot="1" noChangeAspect="1" noMove="1" noResize="1" noEditPoints="1" noAdjustHandles="1" noChangeArrowheads="1" noChangeShapeType="1" noTextEdit="1"/>
              </p:cNvSpPr>
              <p:nvPr/>
            </p:nvSpPr>
            <p:spPr>
              <a:xfrm>
                <a:off x="4470778" y="6181225"/>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F024AF-0F98-AE98-7027-3A8F0558ACCA}"/>
                  </a:ext>
                </a:extLst>
              </p:cNvPr>
              <p:cNvSpPr txBox="1"/>
              <p:nvPr/>
            </p:nvSpPr>
            <p:spPr>
              <a:xfrm>
                <a:off x="4470778" y="7308751"/>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&lt;110</m:t>
                      </m:r>
                    </m:oMath>
                  </m:oMathPara>
                </a14:m>
                <a:endParaRPr lang="en-US" sz="3200" dirty="0"/>
              </a:p>
            </p:txBody>
          </p:sp>
        </mc:Choice>
        <mc:Fallback xmlns="">
          <p:sp>
            <p:nvSpPr>
              <p:cNvPr id="5" name="TextBox 4">
                <a:extLst>
                  <a:ext uri="{FF2B5EF4-FFF2-40B4-BE49-F238E27FC236}">
                    <a16:creationId xmlns:a16="http://schemas.microsoft.com/office/drawing/2014/main" id="{4AF024AF-0F98-AE98-7027-3A8F0558ACCA}"/>
                  </a:ext>
                </a:extLst>
              </p:cNvPr>
              <p:cNvSpPr txBox="1">
                <a:spLocks noRot="1" noChangeAspect="1" noMove="1" noResize="1" noEditPoints="1" noAdjustHandles="1" noChangeArrowheads="1" noChangeShapeType="1" noTextEdit="1"/>
              </p:cNvSpPr>
              <p:nvPr/>
            </p:nvSpPr>
            <p:spPr>
              <a:xfrm>
                <a:off x="4470778" y="7308751"/>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98F00F-2F07-1290-9B99-DB7F05DE3A0A}"/>
                  </a:ext>
                </a:extLst>
              </p:cNvPr>
              <p:cNvSpPr txBox="1"/>
              <p:nvPr/>
            </p:nvSpPr>
            <p:spPr>
              <a:xfrm>
                <a:off x="8192277" y="6766000"/>
                <a:ext cx="1816926" cy="584775"/>
              </a:xfrm>
              <a:custGeom>
                <a:avLst/>
                <a:gdLst>
                  <a:gd name="connsiteX0" fmla="*/ 0 w 1816926"/>
                  <a:gd name="connsiteY0" fmla="*/ 0 h 584775"/>
                  <a:gd name="connsiteX1" fmla="*/ 641981 w 1816926"/>
                  <a:gd name="connsiteY1" fmla="*/ 0 h 584775"/>
                  <a:gd name="connsiteX2" fmla="*/ 1193115 w 1816926"/>
                  <a:gd name="connsiteY2" fmla="*/ 0 h 584775"/>
                  <a:gd name="connsiteX3" fmla="*/ 1816926 w 1816926"/>
                  <a:gd name="connsiteY3" fmla="*/ 0 h 584775"/>
                  <a:gd name="connsiteX4" fmla="*/ 1816926 w 1816926"/>
                  <a:gd name="connsiteY4" fmla="*/ 584775 h 584775"/>
                  <a:gd name="connsiteX5" fmla="*/ 1247623 w 1816926"/>
                  <a:gd name="connsiteY5" fmla="*/ 584775 h 584775"/>
                  <a:gd name="connsiteX6" fmla="*/ 605642 w 1816926"/>
                  <a:gd name="connsiteY6" fmla="*/ 584775 h 584775"/>
                  <a:gd name="connsiteX7" fmla="*/ 0 w 1816926"/>
                  <a:gd name="connsiteY7" fmla="*/ 584775 h 584775"/>
                  <a:gd name="connsiteX8" fmla="*/ 0 w 181692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926" h="584775" fill="none" extrusionOk="0">
                    <a:moveTo>
                      <a:pt x="0" y="0"/>
                    </a:moveTo>
                    <a:cubicBezTo>
                      <a:pt x="249164" y="27215"/>
                      <a:pt x="333038" y="3791"/>
                      <a:pt x="641981" y="0"/>
                    </a:cubicBezTo>
                    <a:cubicBezTo>
                      <a:pt x="950924" y="-3791"/>
                      <a:pt x="1069545" y="15079"/>
                      <a:pt x="1193115" y="0"/>
                    </a:cubicBezTo>
                    <a:cubicBezTo>
                      <a:pt x="1316685" y="-15079"/>
                      <a:pt x="1506045" y="-3733"/>
                      <a:pt x="1816926" y="0"/>
                    </a:cubicBezTo>
                    <a:cubicBezTo>
                      <a:pt x="1796122" y="131355"/>
                      <a:pt x="1788279" y="325290"/>
                      <a:pt x="1816926" y="584775"/>
                    </a:cubicBezTo>
                    <a:cubicBezTo>
                      <a:pt x="1686426" y="592593"/>
                      <a:pt x="1390335" y="576968"/>
                      <a:pt x="1247623" y="584775"/>
                    </a:cubicBezTo>
                    <a:cubicBezTo>
                      <a:pt x="1104911" y="592582"/>
                      <a:pt x="872789" y="570584"/>
                      <a:pt x="605642" y="584775"/>
                    </a:cubicBezTo>
                    <a:cubicBezTo>
                      <a:pt x="338495" y="598966"/>
                      <a:pt x="236661" y="588618"/>
                      <a:pt x="0" y="584775"/>
                    </a:cubicBezTo>
                    <a:cubicBezTo>
                      <a:pt x="10759" y="406415"/>
                      <a:pt x="-8086" y="184631"/>
                      <a:pt x="0" y="0"/>
                    </a:cubicBezTo>
                    <a:close/>
                  </a:path>
                  <a:path w="1816926" h="584775" stroke="0" extrusionOk="0">
                    <a:moveTo>
                      <a:pt x="0" y="0"/>
                    </a:moveTo>
                    <a:cubicBezTo>
                      <a:pt x="260050" y="20794"/>
                      <a:pt x="311201" y="-11190"/>
                      <a:pt x="587473" y="0"/>
                    </a:cubicBezTo>
                    <a:cubicBezTo>
                      <a:pt x="863745" y="11190"/>
                      <a:pt x="916892" y="-22271"/>
                      <a:pt x="1193115" y="0"/>
                    </a:cubicBezTo>
                    <a:cubicBezTo>
                      <a:pt x="1469338" y="22271"/>
                      <a:pt x="1670405" y="26566"/>
                      <a:pt x="1816926" y="0"/>
                    </a:cubicBezTo>
                    <a:cubicBezTo>
                      <a:pt x="1815416" y="191358"/>
                      <a:pt x="1839965" y="439257"/>
                      <a:pt x="1816926" y="584775"/>
                    </a:cubicBezTo>
                    <a:cubicBezTo>
                      <a:pt x="1575558" y="590839"/>
                      <a:pt x="1456209" y="593369"/>
                      <a:pt x="1265792" y="584775"/>
                    </a:cubicBezTo>
                    <a:cubicBezTo>
                      <a:pt x="1075375" y="576181"/>
                      <a:pt x="874659" y="595932"/>
                      <a:pt x="641981" y="584775"/>
                    </a:cubicBezTo>
                    <a:cubicBezTo>
                      <a:pt x="409303" y="573618"/>
                      <a:pt x="240820" y="562101"/>
                      <a:pt x="0" y="584775"/>
                    </a:cubicBezTo>
                    <a:cubicBezTo>
                      <a:pt x="25266" y="371012"/>
                      <a:pt x="4280" y="212217"/>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r>
                        <a:rPr lang="en-US" sz="3200" b="0" i="1" smtClean="0">
                          <a:latin typeface="Cambria Math" panose="02040503050406030204" pitchFamily="18" charset="0"/>
                        </a:rPr>
                        <m:t>𝑡𝑒𝑠𝑡</m:t>
                      </m:r>
                    </m:oMath>
                  </m:oMathPara>
                </a14:m>
                <a:endParaRPr lang="en-US" sz="3200" dirty="0"/>
              </a:p>
            </p:txBody>
          </p:sp>
        </mc:Choice>
        <mc:Fallback xmlns="">
          <p:sp>
            <p:nvSpPr>
              <p:cNvPr id="6" name="TextBox 5">
                <a:extLst>
                  <a:ext uri="{FF2B5EF4-FFF2-40B4-BE49-F238E27FC236}">
                    <a16:creationId xmlns:a16="http://schemas.microsoft.com/office/drawing/2014/main" id="{9C98F00F-2F07-1290-9B99-DB7F05DE3A0A}"/>
                  </a:ext>
                </a:extLst>
              </p:cNvPr>
              <p:cNvSpPr txBox="1">
                <a:spLocks noRot="1" noChangeAspect="1" noMove="1" noResize="1" noEditPoints="1" noAdjustHandles="1" noChangeArrowheads="1" noChangeShapeType="1" noTextEdit="1"/>
              </p:cNvSpPr>
              <p:nvPr/>
            </p:nvSpPr>
            <p:spPr>
              <a:xfrm>
                <a:off x="8192277" y="6766000"/>
                <a:ext cx="1816926"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1816926"/>
                          <a:gd name="connsiteY0" fmla="*/ 0 h 584775"/>
                          <a:gd name="connsiteX1" fmla="*/ 641981 w 1816926"/>
                          <a:gd name="connsiteY1" fmla="*/ 0 h 584775"/>
                          <a:gd name="connsiteX2" fmla="*/ 1193115 w 1816926"/>
                          <a:gd name="connsiteY2" fmla="*/ 0 h 584775"/>
                          <a:gd name="connsiteX3" fmla="*/ 1816926 w 1816926"/>
                          <a:gd name="connsiteY3" fmla="*/ 0 h 584775"/>
                          <a:gd name="connsiteX4" fmla="*/ 1816926 w 1816926"/>
                          <a:gd name="connsiteY4" fmla="*/ 584775 h 584775"/>
                          <a:gd name="connsiteX5" fmla="*/ 1247623 w 1816926"/>
                          <a:gd name="connsiteY5" fmla="*/ 584775 h 584775"/>
                          <a:gd name="connsiteX6" fmla="*/ 605642 w 1816926"/>
                          <a:gd name="connsiteY6" fmla="*/ 584775 h 584775"/>
                          <a:gd name="connsiteX7" fmla="*/ 0 w 1816926"/>
                          <a:gd name="connsiteY7" fmla="*/ 584775 h 584775"/>
                          <a:gd name="connsiteX8" fmla="*/ 0 w 181692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6926" h="584775" fill="none" extrusionOk="0">
                            <a:moveTo>
                              <a:pt x="0" y="0"/>
                            </a:moveTo>
                            <a:cubicBezTo>
                              <a:pt x="249164" y="27215"/>
                              <a:pt x="333038" y="3791"/>
                              <a:pt x="641981" y="0"/>
                            </a:cubicBezTo>
                            <a:cubicBezTo>
                              <a:pt x="950924" y="-3791"/>
                              <a:pt x="1069545" y="15079"/>
                              <a:pt x="1193115" y="0"/>
                            </a:cubicBezTo>
                            <a:cubicBezTo>
                              <a:pt x="1316685" y="-15079"/>
                              <a:pt x="1506045" y="-3733"/>
                              <a:pt x="1816926" y="0"/>
                            </a:cubicBezTo>
                            <a:cubicBezTo>
                              <a:pt x="1796122" y="131355"/>
                              <a:pt x="1788279" y="325290"/>
                              <a:pt x="1816926" y="584775"/>
                            </a:cubicBezTo>
                            <a:cubicBezTo>
                              <a:pt x="1686426" y="592593"/>
                              <a:pt x="1390335" y="576968"/>
                              <a:pt x="1247623" y="584775"/>
                            </a:cubicBezTo>
                            <a:cubicBezTo>
                              <a:pt x="1104911" y="592582"/>
                              <a:pt x="872789" y="570584"/>
                              <a:pt x="605642" y="584775"/>
                            </a:cubicBezTo>
                            <a:cubicBezTo>
                              <a:pt x="338495" y="598966"/>
                              <a:pt x="236661" y="588618"/>
                              <a:pt x="0" y="584775"/>
                            </a:cubicBezTo>
                            <a:cubicBezTo>
                              <a:pt x="10759" y="406415"/>
                              <a:pt x="-8086" y="184631"/>
                              <a:pt x="0" y="0"/>
                            </a:cubicBezTo>
                            <a:close/>
                          </a:path>
                          <a:path w="1816926" h="584775" stroke="0" extrusionOk="0">
                            <a:moveTo>
                              <a:pt x="0" y="0"/>
                            </a:moveTo>
                            <a:cubicBezTo>
                              <a:pt x="260050" y="20794"/>
                              <a:pt x="311201" y="-11190"/>
                              <a:pt x="587473" y="0"/>
                            </a:cubicBezTo>
                            <a:cubicBezTo>
                              <a:pt x="863745" y="11190"/>
                              <a:pt x="916892" y="-22271"/>
                              <a:pt x="1193115" y="0"/>
                            </a:cubicBezTo>
                            <a:cubicBezTo>
                              <a:pt x="1469338" y="22271"/>
                              <a:pt x="1670405" y="26566"/>
                              <a:pt x="1816926" y="0"/>
                            </a:cubicBezTo>
                            <a:cubicBezTo>
                              <a:pt x="1815416" y="191358"/>
                              <a:pt x="1839965" y="439257"/>
                              <a:pt x="1816926" y="584775"/>
                            </a:cubicBezTo>
                            <a:cubicBezTo>
                              <a:pt x="1575558" y="590839"/>
                              <a:pt x="1456209" y="593369"/>
                              <a:pt x="1265792" y="584775"/>
                            </a:cubicBezTo>
                            <a:cubicBezTo>
                              <a:pt x="1075375" y="576181"/>
                              <a:pt x="874659" y="595932"/>
                              <a:pt x="641981" y="584775"/>
                            </a:cubicBezTo>
                            <a:cubicBezTo>
                              <a:pt x="409303" y="573618"/>
                              <a:pt x="240820" y="562101"/>
                              <a:pt x="0" y="584775"/>
                            </a:cubicBezTo>
                            <a:cubicBezTo>
                              <a:pt x="25266" y="371012"/>
                              <a:pt x="4280" y="212217"/>
                              <a:pt x="0" y="0"/>
                            </a:cubicBezTo>
                            <a:close/>
                          </a:path>
                        </a:pathLst>
                      </a:custGeom>
                      <ask:type>
                        <ask:lineSketchFreehand/>
                      </ask:type>
                    </ask:lineSketchStyleProps>
                  </a:ext>
                </a:extLst>
              </a:ln>
            </p:spPr>
            <p:txBody>
              <a:bodyPr/>
              <a:lstStyle/>
              <a:p>
                <a:r>
                  <a:rPr lang="en-US">
                    <a:noFill/>
                  </a:rPr>
                  <a:t> </a:t>
                </a:r>
              </a:p>
            </p:txBody>
          </p:sp>
        </mc:Fallback>
      </mc:AlternateContent>
      <p:sp>
        <p:nvSpPr>
          <p:cNvPr id="7" name="Oval 6">
            <a:extLst>
              <a:ext uri="{FF2B5EF4-FFF2-40B4-BE49-F238E27FC236}">
                <a16:creationId xmlns:a16="http://schemas.microsoft.com/office/drawing/2014/main" id="{B9298D12-4FA4-70F5-CA96-D13B0287C060}"/>
              </a:ext>
            </a:extLst>
          </p:cNvPr>
          <p:cNvSpPr/>
          <p:nvPr/>
        </p:nvSpPr>
        <p:spPr>
          <a:xfrm>
            <a:off x="1156922" y="3544602"/>
            <a:ext cx="3959986" cy="970384"/>
          </a:xfrm>
          <a:custGeom>
            <a:avLst/>
            <a:gdLst>
              <a:gd name="connsiteX0" fmla="*/ 0 w 3959986"/>
              <a:gd name="connsiteY0" fmla="*/ 485192 h 970384"/>
              <a:gd name="connsiteX1" fmla="*/ 1979993 w 3959986"/>
              <a:gd name="connsiteY1" fmla="*/ 0 h 970384"/>
              <a:gd name="connsiteX2" fmla="*/ 3959986 w 3959986"/>
              <a:gd name="connsiteY2" fmla="*/ 485192 h 970384"/>
              <a:gd name="connsiteX3" fmla="*/ 1979993 w 3959986"/>
              <a:gd name="connsiteY3" fmla="*/ 970384 h 970384"/>
              <a:gd name="connsiteX4" fmla="*/ 0 w 3959986"/>
              <a:gd name="connsiteY4" fmla="*/ 485192 h 970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9986" h="970384" extrusionOk="0">
                <a:moveTo>
                  <a:pt x="0" y="485192"/>
                </a:moveTo>
                <a:cubicBezTo>
                  <a:pt x="-154154" y="298033"/>
                  <a:pt x="1010662" y="85338"/>
                  <a:pt x="1979993" y="0"/>
                </a:cubicBezTo>
                <a:cubicBezTo>
                  <a:pt x="3096047" y="-46137"/>
                  <a:pt x="4006029" y="180539"/>
                  <a:pt x="3959986" y="485192"/>
                </a:cubicBezTo>
                <a:cubicBezTo>
                  <a:pt x="3895790" y="579904"/>
                  <a:pt x="2971077" y="915330"/>
                  <a:pt x="1979993" y="970384"/>
                </a:cubicBezTo>
                <a:cubicBezTo>
                  <a:pt x="846323" y="998092"/>
                  <a:pt x="4036" y="731287"/>
                  <a:pt x="0" y="485192"/>
                </a:cubicBezTo>
                <a:close/>
              </a:path>
            </a:pathLst>
          </a:custGeom>
          <a:noFill/>
          <a:ln w="19050">
            <a:solidFill>
              <a:srgbClr val="C00000"/>
            </a:solidFill>
            <a:extLst>
              <a:ext uri="{C807C97D-BFC1-408E-A445-0C87EB9F89A2}">
                <ask:lineSketchStyleProps xmlns:ask="http://schemas.microsoft.com/office/drawing/2018/sketchyshapes" sd="280763811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4B0A029-4553-12F4-F6EB-DF7AB2068B13}"/>
              </a:ext>
            </a:extLst>
          </p:cNvPr>
          <p:cNvSpPr/>
          <p:nvPr/>
        </p:nvSpPr>
        <p:spPr>
          <a:xfrm>
            <a:off x="5150498" y="4030824"/>
            <a:ext cx="3666578" cy="2724539"/>
          </a:xfrm>
          <a:custGeom>
            <a:avLst/>
            <a:gdLst>
              <a:gd name="connsiteX0" fmla="*/ 0 w 3666578"/>
              <a:gd name="connsiteY0" fmla="*/ 0 h 2724539"/>
              <a:gd name="connsiteX1" fmla="*/ 373224 w 3666578"/>
              <a:gd name="connsiteY1" fmla="*/ 335903 h 2724539"/>
              <a:gd name="connsiteX2" fmla="*/ 1530220 w 3666578"/>
              <a:gd name="connsiteY2" fmla="*/ 522515 h 2724539"/>
              <a:gd name="connsiteX3" fmla="*/ 1735494 w 3666578"/>
              <a:gd name="connsiteY3" fmla="*/ 989045 h 2724539"/>
              <a:gd name="connsiteX4" fmla="*/ 2295331 w 3666578"/>
              <a:gd name="connsiteY4" fmla="*/ 1194319 h 2724539"/>
              <a:gd name="connsiteX5" fmla="*/ 2724539 w 3666578"/>
              <a:gd name="connsiteY5" fmla="*/ 1212980 h 2724539"/>
              <a:gd name="connsiteX6" fmla="*/ 3564294 w 3666578"/>
              <a:gd name="connsiteY6" fmla="*/ 1231641 h 2724539"/>
              <a:gd name="connsiteX7" fmla="*/ 3657600 w 3666578"/>
              <a:gd name="connsiteY7" fmla="*/ 1586205 h 2724539"/>
              <a:gd name="connsiteX8" fmla="*/ 3657600 w 3666578"/>
              <a:gd name="connsiteY8" fmla="*/ 2724539 h 272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6578" h="2724539" extrusionOk="0">
                <a:moveTo>
                  <a:pt x="0" y="0"/>
                </a:moveTo>
                <a:cubicBezTo>
                  <a:pt x="53887" y="126444"/>
                  <a:pt x="129125" y="237118"/>
                  <a:pt x="373224" y="335903"/>
                </a:cubicBezTo>
                <a:cubicBezTo>
                  <a:pt x="637202" y="380143"/>
                  <a:pt x="1319720" y="426835"/>
                  <a:pt x="1530220" y="522515"/>
                </a:cubicBezTo>
                <a:cubicBezTo>
                  <a:pt x="1766407" y="609890"/>
                  <a:pt x="1575759" y="879092"/>
                  <a:pt x="1735494" y="989045"/>
                </a:cubicBezTo>
                <a:cubicBezTo>
                  <a:pt x="1871746" y="1092581"/>
                  <a:pt x="2134967" y="1154495"/>
                  <a:pt x="2295331" y="1194319"/>
                </a:cubicBezTo>
                <a:cubicBezTo>
                  <a:pt x="2460173" y="1231641"/>
                  <a:pt x="2724539" y="1212980"/>
                  <a:pt x="2724539" y="1212980"/>
                </a:cubicBezTo>
                <a:cubicBezTo>
                  <a:pt x="2912228" y="1218265"/>
                  <a:pt x="3432628" y="1149688"/>
                  <a:pt x="3564294" y="1231641"/>
                </a:cubicBezTo>
                <a:cubicBezTo>
                  <a:pt x="3714381" y="1277811"/>
                  <a:pt x="3645739" y="1335400"/>
                  <a:pt x="3657600" y="1586205"/>
                </a:cubicBezTo>
                <a:cubicBezTo>
                  <a:pt x="3643657" y="1786560"/>
                  <a:pt x="3742419" y="2308803"/>
                  <a:pt x="3657600" y="2724539"/>
                </a:cubicBezTo>
              </a:path>
            </a:pathLst>
          </a:custGeom>
          <a:noFill/>
          <a:ln w="19050">
            <a:solidFill>
              <a:srgbClr val="C00000"/>
            </a:solidFill>
            <a:extLst>
              <a:ext uri="{C807C97D-BFC1-408E-A445-0C87EB9F89A2}">
                <ask:lineSketchStyleProps xmlns:ask="http://schemas.microsoft.com/office/drawing/2018/sketchyshapes" sd="296520594">
                  <a:custGeom>
                    <a:avLst/>
                    <a:gdLst>
                      <a:gd name="connsiteX0" fmla="*/ 0 w 3666578"/>
                      <a:gd name="connsiteY0" fmla="*/ 0 h 2724539"/>
                      <a:gd name="connsiteX1" fmla="*/ 373224 w 3666578"/>
                      <a:gd name="connsiteY1" fmla="*/ 335903 h 2724539"/>
                      <a:gd name="connsiteX2" fmla="*/ 1530220 w 3666578"/>
                      <a:gd name="connsiteY2" fmla="*/ 522515 h 2724539"/>
                      <a:gd name="connsiteX3" fmla="*/ 1735494 w 3666578"/>
                      <a:gd name="connsiteY3" fmla="*/ 989045 h 2724539"/>
                      <a:gd name="connsiteX4" fmla="*/ 2295331 w 3666578"/>
                      <a:gd name="connsiteY4" fmla="*/ 1194319 h 2724539"/>
                      <a:gd name="connsiteX5" fmla="*/ 2724539 w 3666578"/>
                      <a:gd name="connsiteY5" fmla="*/ 1212980 h 2724539"/>
                      <a:gd name="connsiteX6" fmla="*/ 3564294 w 3666578"/>
                      <a:gd name="connsiteY6" fmla="*/ 1231641 h 2724539"/>
                      <a:gd name="connsiteX7" fmla="*/ 3657600 w 3666578"/>
                      <a:gd name="connsiteY7" fmla="*/ 1586205 h 2724539"/>
                      <a:gd name="connsiteX8" fmla="*/ 3657600 w 3666578"/>
                      <a:gd name="connsiteY8" fmla="*/ 2724539 h 272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6578" h="2724539">
                        <a:moveTo>
                          <a:pt x="0" y="0"/>
                        </a:moveTo>
                        <a:cubicBezTo>
                          <a:pt x="59093" y="124408"/>
                          <a:pt x="118187" y="248817"/>
                          <a:pt x="373224" y="335903"/>
                        </a:cubicBezTo>
                        <a:cubicBezTo>
                          <a:pt x="628261" y="422989"/>
                          <a:pt x="1303175" y="413658"/>
                          <a:pt x="1530220" y="522515"/>
                        </a:cubicBezTo>
                        <a:cubicBezTo>
                          <a:pt x="1757265" y="631372"/>
                          <a:pt x="1607976" y="877078"/>
                          <a:pt x="1735494" y="989045"/>
                        </a:cubicBezTo>
                        <a:cubicBezTo>
                          <a:pt x="1863012" y="1101012"/>
                          <a:pt x="2130490" y="1156997"/>
                          <a:pt x="2295331" y="1194319"/>
                        </a:cubicBezTo>
                        <a:cubicBezTo>
                          <a:pt x="2460172" y="1231641"/>
                          <a:pt x="2724539" y="1212980"/>
                          <a:pt x="2724539" y="1212980"/>
                        </a:cubicBezTo>
                        <a:cubicBezTo>
                          <a:pt x="2936033" y="1219200"/>
                          <a:pt x="3408784" y="1169437"/>
                          <a:pt x="3564294" y="1231641"/>
                        </a:cubicBezTo>
                        <a:cubicBezTo>
                          <a:pt x="3719804" y="1293845"/>
                          <a:pt x="3642049" y="1337389"/>
                          <a:pt x="3657600" y="1586205"/>
                        </a:cubicBezTo>
                        <a:cubicBezTo>
                          <a:pt x="3673151" y="1835021"/>
                          <a:pt x="3665375" y="2279780"/>
                          <a:pt x="3657600" y="2724539"/>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342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Rejection Region</a:t>
            </a:r>
          </a:p>
        </p:txBody>
      </p:sp>
      <p:pic>
        <p:nvPicPr>
          <p:cNvPr id="2050" name="Picture 2" descr="Normal Distribution - Data Science Discovery">
            <a:extLst>
              <a:ext uri="{FF2B5EF4-FFF2-40B4-BE49-F238E27FC236}">
                <a16:creationId xmlns:a16="http://schemas.microsoft.com/office/drawing/2014/main" id="{F50D2D0B-A9A7-646E-241C-4FEA08815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748" y="2028683"/>
            <a:ext cx="10622903" cy="54728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4F060D-91A1-61C1-E52A-938CA8120FAE}"/>
              </a:ext>
            </a:extLst>
          </p:cNvPr>
          <p:cNvSpPr txBox="1"/>
          <p:nvPr/>
        </p:nvSpPr>
        <p:spPr>
          <a:xfrm>
            <a:off x="9778481" y="586023"/>
            <a:ext cx="4348067" cy="954107"/>
          </a:xfrm>
          <a:prstGeom prst="rect">
            <a:avLst/>
          </a:prstGeom>
          <a:solidFill>
            <a:srgbClr val="FFC000"/>
          </a:solidFill>
          <a:ln>
            <a:solidFill>
              <a:schemeClr val="tx1"/>
            </a:solidFill>
          </a:ln>
        </p:spPr>
        <p:txBody>
          <a:bodyPr wrap="square" rtlCol="0">
            <a:spAutoFit/>
          </a:bodyPr>
          <a:lstStyle/>
          <a:p>
            <a:r>
              <a:rPr lang="en-US" sz="2800" dirty="0"/>
              <a:t>The region where we may reject our hypothesis.</a:t>
            </a:r>
          </a:p>
        </p:txBody>
      </p:sp>
      <p:cxnSp>
        <p:nvCxnSpPr>
          <p:cNvPr id="6" name="Straight Connector 5">
            <a:extLst>
              <a:ext uri="{FF2B5EF4-FFF2-40B4-BE49-F238E27FC236}">
                <a16:creationId xmlns:a16="http://schemas.microsoft.com/office/drawing/2014/main" id="{AEDBBA4F-9EF6-7DF8-B17A-975E84AA0073}"/>
              </a:ext>
            </a:extLst>
          </p:cNvPr>
          <p:cNvCxnSpPr/>
          <p:nvPr/>
        </p:nvCxnSpPr>
        <p:spPr>
          <a:xfrm>
            <a:off x="10151706" y="5784980"/>
            <a:ext cx="0" cy="61582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03834D-C1CC-7080-E3BD-549A460FC4E6}"/>
                  </a:ext>
                </a:extLst>
              </p:cNvPr>
              <p:cNvSpPr txBox="1"/>
              <p:nvPr/>
            </p:nvSpPr>
            <p:spPr>
              <a:xfrm>
                <a:off x="10871633" y="5026938"/>
                <a:ext cx="2045108" cy="954107"/>
              </a:xfrm>
              <a:prstGeom prst="rect">
                <a:avLst/>
              </a:prstGeom>
              <a:solidFill>
                <a:srgbClr val="FFC000"/>
              </a:solidFill>
              <a:ln>
                <a:solidFill>
                  <a:schemeClr val="tx1"/>
                </a:solidFill>
              </a:ln>
            </p:spPr>
            <p:txBody>
              <a:bodyPr wrap="square" rtlCol="0">
                <a:spAutoFit/>
              </a:bodyPr>
              <a:lstStyle/>
              <a:p>
                <a:r>
                  <a:rPr lang="en-US" sz="2800" dirty="0"/>
                  <a:t>Rejection Region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5403834D-C1CC-7080-E3BD-549A460FC4E6}"/>
                  </a:ext>
                </a:extLst>
              </p:cNvPr>
              <p:cNvSpPr txBox="1">
                <a:spLocks noRot="1" noChangeAspect="1" noMove="1" noResize="1" noEditPoints="1" noAdjustHandles="1" noChangeArrowheads="1" noChangeShapeType="1" noTextEdit="1"/>
              </p:cNvSpPr>
              <p:nvPr/>
            </p:nvSpPr>
            <p:spPr>
              <a:xfrm>
                <a:off x="10871633" y="5026938"/>
                <a:ext cx="2045108" cy="954107"/>
              </a:xfrm>
              <a:prstGeom prst="rect">
                <a:avLst/>
              </a:prstGeom>
              <a:blipFill>
                <a:blip r:embed="rId3"/>
                <a:stretch>
                  <a:fillRect l="-5621" t="-5696" b="-17089"/>
                </a:stretch>
              </a:blipFill>
              <a:ln>
                <a:solidFill>
                  <a:schemeClr val="tx1"/>
                </a:solidFill>
              </a:ln>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78AAE358-4350-4EF9-3ED0-5B1E497D4AC9}"/>
              </a:ext>
            </a:extLst>
          </p:cNvPr>
          <p:cNvSpPr/>
          <p:nvPr/>
        </p:nvSpPr>
        <p:spPr>
          <a:xfrm>
            <a:off x="10392506" y="5515491"/>
            <a:ext cx="479127" cy="615820"/>
          </a:xfrm>
          <a:custGeom>
            <a:avLst/>
            <a:gdLst>
              <a:gd name="connsiteX0" fmla="*/ 356358 w 356358"/>
              <a:gd name="connsiteY0" fmla="*/ 26893 h 847314"/>
              <a:gd name="connsiteX1" fmla="*/ 132424 w 356358"/>
              <a:gd name="connsiteY1" fmla="*/ 64215 h 847314"/>
              <a:gd name="connsiteX2" fmla="*/ 20456 w 356358"/>
              <a:gd name="connsiteY2" fmla="*/ 586729 h 847314"/>
              <a:gd name="connsiteX3" fmla="*/ 1795 w 356358"/>
              <a:gd name="connsiteY3" fmla="*/ 829325 h 847314"/>
              <a:gd name="connsiteX4" fmla="*/ 1795 w 356358"/>
              <a:gd name="connsiteY4" fmla="*/ 810664 h 84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58" h="847314">
                <a:moveTo>
                  <a:pt x="356358" y="26893"/>
                </a:moveTo>
                <a:cubicBezTo>
                  <a:pt x="272383" y="-1099"/>
                  <a:pt x="188408" y="-29091"/>
                  <a:pt x="132424" y="64215"/>
                </a:cubicBezTo>
                <a:cubicBezTo>
                  <a:pt x="76440" y="157521"/>
                  <a:pt x="42227" y="459211"/>
                  <a:pt x="20456" y="586729"/>
                </a:cubicBezTo>
                <a:cubicBezTo>
                  <a:pt x="-1315" y="714247"/>
                  <a:pt x="1795" y="829325"/>
                  <a:pt x="1795" y="829325"/>
                </a:cubicBezTo>
                <a:cubicBezTo>
                  <a:pt x="-1315" y="866648"/>
                  <a:pt x="240" y="838656"/>
                  <a:pt x="1795" y="810664"/>
                </a:cubicBezTo>
              </a:path>
            </a:pathLst>
          </a:custGeom>
          <a:ln w="38100">
            <a:solidFill>
              <a:srgbClr val="C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8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of tailed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There are two types:</a:t>
            </a:r>
          </a:p>
          <a:p>
            <a:pPr algn="just">
              <a:lnSpc>
                <a:spcPct val="100000"/>
              </a:lnSpc>
            </a:pPr>
            <a:endParaRPr lang="en-US" sz="3200" dirty="0"/>
          </a:p>
          <a:p>
            <a:pPr marL="843534" lvl="1" indent="-514350" algn="just">
              <a:lnSpc>
                <a:spcPct val="100000"/>
              </a:lnSpc>
              <a:buFont typeface="+mj-lt"/>
              <a:buAutoNum type="alphaLcPeriod"/>
            </a:pPr>
            <a:r>
              <a:rPr lang="en-US" sz="2960" dirty="0"/>
              <a:t>One tailed test</a:t>
            </a:r>
            <a:r>
              <a:rPr lang="en-US" sz="2720" dirty="0"/>
              <a:t> </a:t>
            </a:r>
          </a:p>
          <a:p>
            <a:pPr marL="843534" lvl="1" indent="-514350" algn="just">
              <a:lnSpc>
                <a:spcPct val="100000"/>
              </a:lnSpc>
              <a:buFont typeface="+mj-lt"/>
              <a:buAutoNum type="alphaLcPeriod"/>
            </a:pPr>
            <a:endParaRPr lang="en-US" sz="2720" dirty="0"/>
          </a:p>
          <a:p>
            <a:pPr marL="843534" lvl="1" indent="-514350" algn="just">
              <a:lnSpc>
                <a:spcPct val="100000"/>
              </a:lnSpc>
              <a:buFont typeface="+mj-lt"/>
              <a:buAutoNum type="alphaLcPeriod"/>
            </a:pPr>
            <a:endParaRPr lang="en-US" sz="2720" dirty="0"/>
          </a:p>
          <a:p>
            <a:pPr marL="843534" lvl="1" indent="-514350" algn="just">
              <a:lnSpc>
                <a:spcPct val="100000"/>
              </a:lnSpc>
              <a:buFont typeface="+mj-lt"/>
              <a:buAutoNum type="alphaLcPeriod"/>
            </a:pPr>
            <a:endParaRPr lang="en-US" sz="2720" dirty="0"/>
          </a:p>
          <a:p>
            <a:pPr marL="843534" lvl="1" indent="-514350" algn="just">
              <a:lnSpc>
                <a:spcPct val="100000"/>
              </a:lnSpc>
              <a:buFont typeface="+mj-lt"/>
              <a:buAutoNum type="alphaLcPeriod"/>
            </a:pPr>
            <a:r>
              <a:rPr lang="en-US" sz="2960" dirty="0"/>
              <a:t>Two tailed test</a:t>
            </a:r>
          </a:p>
        </p:txBody>
      </p:sp>
      <p:sp>
        <p:nvSpPr>
          <p:cNvPr id="11" name="TextBox 10">
            <a:extLst>
              <a:ext uri="{FF2B5EF4-FFF2-40B4-BE49-F238E27FC236}">
                <a16:creationId xmlns:a16="http://schemas.microsoft.com/office/drawing/2014/main" id="{FC640B29-FC75-5E30-E05B-62345D9568A1}"/>
              </a:ext>
            </a:extLst>
          </p:cNvPr>
          <p:cNvSpPr txBox="1"/>
          <p:nvPr/>
        </p:nvSpPr>
        <p:spPr>
          <a:xfrm>
            <a:off x="4401802" y="6732565"/>
            <a:ext cx="2614818" cy="523220"/>
          </a:xfrm>
          <a:custGeom>
            <a:avLst/>
            <a:gdLst>
              <a:gd name="connsiteX0" fmla="*/ 0 w 2614818"/>
              <a:gd name="connsiteY0" fmla="*/ 0 h 523220"/>
              <a:gd name="connsiteX1" fmla="*/ 601408 w 2614818"/>
              <a:gd name="connsiteY1" fmla="*/ 0 h 523220"/>
              <a:gd name="connsiteX2" fmla="*/ 1228964 w 2614818"/>
              <a:gd name="connsiteY2" fmla="*/ 0 h 523220"/>
              <a:gd name="connsiteX3" fmla="*/ 1830373 w 2614818"/>
              <a:gd name="connsiteY3" fmla="*/ 0 h 523220"/>
              <a:gd name="connsiteX4" fmla="*/ 2614818 w 2614818"/>
              <a:gd name="connsiteY4" fmla="*/ 0 h 523220"/>
              <a:gd name="connsiteX5" fmla="*/ 2614818 w 2614818"/>
              <a:gd name="connsiteY5" fmla="*/ 523220 h 523220"/>
              <a:gd name="connsiteX6" fmla="*/ 1987262 w 2614818"/>
              <a:gd name="connsiteY6" fmla="*/ 523220 h 523220"/>
              <a:gd name="connsiteX7" fmla="*/ 1359705 w 2614818"/>
              <a:gd name="connsiteY7" fmla="*/ 523220 h 523220"/>
              <a:gd name="connsiteX8" fmla="*/ 653705 w 2614818"/>
              <a:gd name="connsiteY8" fmla="*/ 523220 h 523220"/>
              <a:gd name="connsiteX9" fmla="*/ 0 w 2614818"/>
              <a:gd name="connsiteY9" fmla="*/ 523220 h 523220"/>
              <a:gd name="connsiteX10" fmla="*/ 0 w 261481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818" h="523220" fill="none" extrusionOk="0">
                <a:moveTo>
                  <a:pt x="0" y="0"/>
                </a:moveTo>
                <a:cubicBezTo>
                  <a:pt x="167938" y="5320"/>
                  <a:pt x="435812" y="25970"/>
                  <a:pt x="601408" y="0"/>
                </a:cubicBezTo>
                <a:cubicBezTo>
                  <a:pt x="767004" y="-25970"/>
                  <a:pt x="933142" y="-16887"/>
                  <a:pt x="1228964" y="0"/>
                </a:cubicBezTo>
                <a:cubicBezTo>
                  <a:pt x="1524786" y="16887"/>
                  <a:pt x="1589033" y="21849"/>
                  <a:pt x="1830373" y="0"/>
                </a:cubicBezTo>
                <a:cubicBezTo>
                  <a:pt x="2071713" y="-21849"/>
                  <a:pt x="2342558" y="33201"/>
                  <a:pt x="2614818" y="0"/>
                </a:cubicBezTo>
                <a:cubicBezTo>
                  <a:pt x="2609693" y="258555"/>
                  <a:pt x="2608082" y="266486"/>
                  <a:pt x="2614818" y="523220"/>
                </a:cubicBezTo>
                <a:cubicBezTo>
                  <a:pt x="2437126" y="538389"/>
                  <a:pt x="2166552" y="518490"/>
                  <a:pt x="1987262" y="523220"/>
                </a:cubicBezTo>
                <a:cubicBezTo>
                  <a:pt x="1807972" y="527950"/>
                  <a:pt x="1641951" y="505295"/>
                  <a:pt x="1359705" y="523220"/>
                </a:cubicBezTo>
                <a:cubicBezTo>
                  <a:pt x="1077459" y="541145"/>
                  <a:pt x="905790" y="555139"/>
                  <a:pt x="653705" y="523220"/>
                </a:cubicBezTo>
                <a:cubicBezTo>
                  <a:pt x="401620" y="491301"/>
                  <a:pt x="274583" y="490543"/>
                  <a:pt x="0" y="523220"/>
                </a:cubicBezTo>
                <a:cubicBezTo>
                  <a:pt x="-3286" y="362150"/>
                  <a:pt x="-15149" y="248730"/>
                  <a:pt x="0" y="0"/>
                </a:cubicBezTo>
                <a:close/>
              </a:path>
              <a:path w="2614818" h="523220" stroke="0" extrusionOk="0">
                <a:moveTo>
                  <a:pt x="0" y="0"/>
                </a:moveTo>
                <a:cubicBezTo>
                  <a:pt x="193546" y="25503"/>
                  <a:pt x="450862" y="1800"/>
                  <a:pt x="679853" y="0"/>
                </a:cubicBezTo>
                <a:cubicBezTo>
                  <a:pt x="908844" y="-1800"/>
                  <a:pt x="1050683" y="-10966"/>
                  <a:pt x="1307409" y="0"/>
                </a:cubicBezTo>
                <a:cubicBezTo>
                  <a:pt x="1564135" y="10966"/>
                  <a:pt x="1839336" y="28846"/>
                  <a:pt x="2013410" y="0"/>
                </a:cubicBezTo>
                <a:cubicBezTo>
                  <a:pt x="2187484" y="-28846"/>
                  <a:pt x="2426036" y="13324"/>
                  <a:pt x="2614818" y="0"/>
                </a:cubicBezTo>
                <a:cubicBezTo>
                  <a:pt x="2629402" y="250370"/>
                  <a:pt x="2636479" y="320178"/>
                  <a:pt x="2614818" y="523220"/>
                </a:cubicBezTo>
                <a:cubicBezTo>
                  <a:pt x="2397061" y="554369"/>
                  <a:pt x="2057802" y="489968"/>
                  <a:pt x="1908817" y="523220"/>
                </a:cubicBezTo>
                <a:cubicBezTo>
                  <a:pt x="1759832" y="556472"/>
                  <a:pt x="1600870" y="520948"/>
                  <a:pt x="1333557" y="523220"/>
                </a:cubicBezTo>
                <a:cubicBezTo>
                  <a:pt x="1066244" y="525492"/>
                  <a:pt x="1029603" y="549246"/>
                  <a:pt x="758297" y="523220"/>
                </a:cubicBezTo>
                <a:cubicBezTo>
                  <a:pt x="486991" y="497194"/>
                  <a:pt x="284761" y="497974"/>
                  <a:pt x="0" y="523220"/>
                </a:cubicBezTo>
                <a:cubicBezTo>
                  <a:pt x="13951" y="307595"/>
                  <a:pt x="3747" y="205120"/>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3926968305">
                  <a:prstGeom prst="rect">
                    <a:avLst/>
                  </a:prstGeom>
                  <ask:type>
                    <ask:lineSketchFreehand/>
                  </ask:type>
                </ask:lineSketchStyleProps>
              </a:ext>
            </a:extLst>
          </a:ln>
        </p:spPr>
        <p:txBody>
          <a:bodyPr wrap="none" rtlCol="0">
            <a:spAutoFit/>
          </a:bodyPr>
          <a:lstStyle/>
          <a:p>
            <a:r>
              <a:rPr lang="en-US" sz="2800" dirty="0"/>
              <a:t>Left tailed test</a:t>
            </a:r>
          </a:p>
        </p:txBody>
      </p:sp>
      <p:sp>
        <p:nvSpPr>
          <p:cNvPr id="12" name="TextBox 11">
            <a:extLst>
              <a:ext uri="{FF2B5EF4-FFF2-40B4-BE49-F238E27FC236}">
                <a16:creationId xmlns:a16="http://schemas.microsoft.com/office/drawing/2014/main" id="{E58F58BC-C2FC-59C4-BFCA-2EF15D621D15}"/>
              </a:ext>
            </a:extLst>
          </p:cNvPr>
          <p:cNvSpPr txBox="1"/>
          <p:nvPr/>
        </p:nvSpPr>
        <p:spPr>
          <a:xfrm>
            <a:off x="11204870" y="1102237"/>
            <a:ext cx="3002301" cy="523220"/>
          </a:xfrm>
          <a:custGeom>
            <a:avLst/>
            <a:gdLst>
              <a:gd name="connsiteX0" fmla="*/ 0 w 3002301"/>
              <a:gd name="connsiteY0" fmla="*/ 0 h 523220"/>
              <a:gd name="connsiteX1" fmla="*/ 630483 w 3002301"/>
              <a:gd name="connsiteY1" fmla="*/ 0 h 523220"/>
              <a:gd name="connsiteX2" fmla="*/ 1140874 w 3002301"/>
              <a:gd name="connsiteY2" fmla="*/ 0 h 523220"/>
              <a:gd name="connsiteX3" fmla="*/ 1681289 w 3002301"/>
              <a:gd name="connsiteY3" fmla="*/ 0 h 523220"/>
              <a:gd name="connsiteX4" fmla="*/ 2221703 w 3002301"/>
              <a:gd name="connsiteY4" fmla="*/ 0 h 523220"/>
              <a:gd name="connsiteX5" fmla="*/ 3002301 w 3002301"/>
              <a:gd name="connsiteY5" fmla="*/ 0 h 523220"/>
              <a:gd name="connsiteX6" fmla="*/ 3002301 w 3002301"/>
              <a:gd name="connsiteY6" fmla="*/ 523220 h 523220"/>
              <a:gd name="connsiteX7" fmla="*/ 2341795 w 3002301"/>
              <a:gd name="connsiteY7" fmla="*/ 523220 h 523220"/>
              <a:gd name="connsiteX8" fmla="*/ 1681289 w 3002301"/>
              <a:gd name="connsiteY8" fmla="*/ 523220 h 523220"/>
              <a:gd name="connsiteX9" fmla="*/ 1140874 w 3002301"/>
              <a:gd name="connsiteY9" fmla="*/ 523220 h 523220"/>
              <a:gd name="connsiteX10" fmla="*/ 0 w 3002301"/>
              <a:gd name="connsiteY10" fmla="*/ 523220 h 523220"/>
              <a:gd name="connsiteX11" fmla="*/ 0 w 3002301"/>
              <a:gd name="connsiteY11"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2301" h="523220" fill="none" extrusionOk="0">
                <a:moveTo>
                  <a:pt x="0" y="0"/>
                </a:moveTo>
                <a:cubicBezTo>
                  <a:pt x="228269" y="13602"/>
                  <a:pt x="338196" y="-9052"/>
                  <a:pt x="630483" y="0"/>
                </a:cubicBezTo>
                <a:cubicBezTo>
                  <a:pt x="922770" y="9052"/>
                  <a:pt x="961957" y="-21347"/>
                  <a:pt x="1140874" y="0"/>
                </a:cubicBezTo>
                <a:cubicBezTo>
                  <a:pt x="1319791" y="21347"/>
                  <a:pt x="1423387" y="16068"/>
                  <a:pt x="1681289" y="0"/>
                </a:cubicBezTo>
                <a:cubicBezTo>
                  <a:pt x="1939192" y="-16068"/>
                  <a:pt x="2063056" y="-16017"/>
                  <a:pt x="2221703" y="0"/>
                </a:cubicBezTo>
                <a:cubicBezTo>
                  <a:pt x="2380350" y="16017"/>
                  <a:pt x="2808418" y="-5415"/>
                  <a:pt x="3002301" y="0"/>
                </a:cubicBezTo>
                <a:cubicBezTo>
                  <a:pt x="3015832" y="145768"/>
                  <a:pt x="2998858" y="414288"/>
                  <a:pt x="3002301" y="523220"/>
                </a:cubicBezTo>
                <a:cubicBezTo>
                  <a:pt x="2813009" y="549484"/>
                  <a:pt x="2576984" y="513606"/>
                  <a:pt x="2341795" y="523220"/>
                </a:cubicBezTo>
                <a:cubicBezTo>
                  <a:pt x="2106606" y="532834"/>
                  <a:pt x="2008756" y="538268"/>
                  <a:pt x="1681289" y="523220"/>
                </a:cubicBezTo>
                <a:cubicBezTo>
                  <a:pt x="1353822" y="508172"/>
                  <a:pt x="1322553" y="520614"/>
                  <a:pt x="1140874" y="523220"/>
                </a:cubicBezTo>
                <a:cubicBezTo>
                  <a:pt x="959196" y="525826"/>
                  <a:pt x="260101" y="519835"/>
                  <a:pt x="0" y="523220"/>
                </a:cubicBezTo>
                <a:cubicBezTo>
                  <a:pt x="-2919" y="381799"/>
                  <a:pt x="13006" y="200395"/>
                  <a:pt x="0" y="0"/>
                </a:cubicBezTo>
                <a:close/>
              </a:path>
              <a:path w="3002301" h="523220" stroke="0" extrusionOk="0">
                <a:moveTo>
                  <a:pt x="0" y="0"/>
                </a:moveTo>
                <a:cubicBezTo>
                  <a:pt x="292633" y="-31104"/>
                  <a:pt x="330812" y="-24021"/>
                  <a:pt x="660506" y="0"/>
                </a:cubicBezTo>
                <a:cubicBezTo>
                  <a:pt x="990200" y="24021"/>
                  <a:pt x="1063631" y="5483"/>
                  <a:pt x="1200920" y="0"/>
                </a:cubicBezTo>
                <a:cubicBezTo>
                  <a:pt x="1338209" y="-5483"/>
                  <a:pt x="1566760" y="20137"/>
                  <a:pt x="1771358" y="0"/>
                </a:cubicBezTo>
                <a:cubicBezTo>
                  <a:pt x="1975956" y="-20137"/>
                  <a:pt x="2157849" y="5167"/>
                  <a:pt x="2311772" y="0"/>
                </a:cubicBezTo>
                <a:cubicBezTo>
                  <a:pt x="2465695" y="-5167"/>
                  <a:pt x="2699837" y="-23494"/>
                  <a:pt x="3002301" y="0"/>
                </a:cubicBezTo>
                <a:cubicBezTo>
                  <a:pt x="3027148" y="127774"/>
                  <a:pt x="3014967" y="381207"/>
                  <a:pt x="3002301" y="523220"/>
                </a:cubicBezTo>
                <a:cubicBezTo>
                  <a:pt x="2844298" y="520180"/>
                  <a:pt x="2601072" y="522406"/>
                  <a:pt x="2491910" y="523220"/>
                </a:cubicBezTo>
                <a:cubicBezTo>
                  <a:pt x="2382748" y="524034"/>
                  <a:pt x="2045291" y="530229"/>
                  <a:pt x="1921473" y="523220"/>
                </a:cubicBezTo>
                <a:cubicBezTo>
                  <a:pt x="1797655" y="516211"/>
                  <a:pt x="1583525" y="532315"/>
                  <a:pt x="1260966" y="523220"/>
                </a:cubicBezTo>
                <a:cubicBezTo>
                  <a:pt x="938407" y="514125"/>
                  <a:pt x="872748" y="542946"/>
                  <a:pt x="690529" y="523220"/>
                </a:cubicBezTo>
                <a:cubicBezTo>
                  <a:pt x="508310" y="503494"/>
                  <a:pt x="190191" y="551631"/>
                  <a:pt x="0" y="523220"/>
                </a:cubicBezTo>
                <a:cubicBezTo>
                  <a:pt x="12116" y="300134"/>
                  <a:pt x="15728" y="114452"/>
                  <a:pt x="0" y="0"/>
                </a:cubicBezTo>
                <a:close/>
              </a:path>
            </a:pathLst>
          </a:custGeom>
          <a:solidFill>
            <a:srgbClr val="FFC000"/>
          </a:solidFill>
          <a:ln>
            <a:solidFill>
              <a:schemeClr val="tx1"/>
            </a:solidFill>
            <a:extLst>
              <a:ext uri="{C807C97D-BFC1-408E-A445-0C87EB9F89A2}">
                <ask:lineSketchStyleProps xmlns:ask="http://schemas.microsoft.com/office/drawing/2018/sketchyshapes" sd="1918094196">
                  <a:prstGeom prst="rect">
                    <a:avLst/>
                  </a:prstGeom>
                  <ask:type>
                    <ask:lineSketchFreehand/>
                  </ask:type>
                </ask:lineSketchStyleProps>
              </a:ext>
            </a:extLst>
          </a:ln>
        </p:spPr>
        <p:txBody>
          <a:bodyPr wrap="square" rtlCol="0">
            <a:spAutoFit/>
          </a:bodyPr>
          <a:lstStyle/>
          <a:p>
            <a:r>
              <a:rPr lang="en-US" sz="2800" dirty="0"/>
              <a:t>Right tailed test</a:t>
            </a:r>
          </a:p>
        </p:txBody>
      </p:sp>
      <p:sp>
        <p:nvSpPr>
          <p:cNvPr id="13" name="TextBox 12">
            <a:extLst>
              <a:ext uri="{FF2B5EF4-FFF2-40B4-BE49-F238E27FC236}">
                <a16:creationId xmlns:a16="http://schemas.microsoft.com/office/drawing/2014/main" id="{6F7BFE2A-4D10-60D7-88EB-A00F93CB6D3E}"/>
              </a:ext>
            </a:extLst>
          </p:cNvPr>
          <p:cNvSpPr txBox="1"/>
          <p:nvPr/>
        </p:nvSpPr>
        <p:spPr>
          <a:xfrm>
            <a:off x="4717093" y="3403898"/>
            <a:ext cx="5945858" cy="523220"/>
          </a:xfrm>
          <a:prstGeom prst="rect">
            <a:avLst/>
          </a:prstGeom>
          <a:solidFill>
            <a:srgbClr val="FFC000"/>
          </a:solidFill>
          <a:ln>
            <a:solidFill>
              <a:schemeClr val="tx1"/>
            </a:solidFill>
          </a:ln>
        </p:spPr>
        <p:txBody>
          <a:bodyPr wrap="none" rtlCol="0">
            <a:spAutoFit/>
          </a:bodyPr>
          <a:lstStyle/>
          <a:p>
            <a:r>
              <a:rPr lang="en-US" sz="2800" dirty="0"/>
              <a:t>Entire rejection region lies one side</a:t>
            </a:r>
          </a:p>
        </p:txBody>
      </p:sp>
      <p:sp>
        <p:nvSpPr>
          <p:cNvPr id="14" name="TextBox 13">
            <a:extLst>
              <a:ext uri="{FF2B5EF4-FFF2-40B4-BE49-F238E27FC236}">
                <a16:creationId xmlns:a16="http://schemas.microsoft.com/office/drawing/2014/main" id="{6FF1FF40-4F17-2AC2-F372-96310FA8FEB7}"/>
              </a:ext>
            </a:extLst>
          </p:cNvPr>
          <p:cNvSpPr txBox="1"/>
          <p:nvPr/>
        </p:nvSpPr>
        <p:spPr>
          <a:xfrm>
            <a:off x="4717093" y="5432309"/>
            <a:ext cx="5973110" cy="523220"/>
          </a:xfrm>
          <a:prstGeom prst="rect">
            <a:avLst/>
          </a:prstGeom>
          <a:solidFill>
            <a:srgbClr val="FFC000"/>
          </a:solidFill>
          <a:ln>
            <a:solidFill>
              <a:schemeClr val="tx1"/>
            </a:solidFill>
          </a:ln>
        </p:spPr>
        <p:txBody>
          <a:bodyPr wrap="none" rtlCol="0">
            <a:spAutoFit/>
          </a:bodyPr>
          <a:lstStyle/>
          <a:p>
            <a:r>
              <a:rPr lang="en-US" sz="2800" dirty="0"/>
              <a:t>Entire rejection region lies two side</a:t>
            </a:r>
          </a:p>
        </p:txBody>
      </p:sp>
      <p:pic>
        <p:nvPicPr>
          <p:cNvPr id="20" name="Picture 2" descr="Normal Distribution - Data Science Discovery">
            <a:extLst>
              <a:ext uri="{FF2B5EF4-FFF2-40B4-BE49-F238E27FC236}">
                <a16:creationId xmlns:a16="http://schemas.microsoft.com/office/drawing/2014/main" id="{312A5344-6DFD-6701-FECC-EC5002F6A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620" y="65718"/>
            <a:ext cx="4023827" cy="2073039"/>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Shape 20">
            <a:extLst>
              <a:ext uri="{FF2B5EF4-FFF2-40B4-BE49-F238E27FC236}">
                <a16:creationId xmlns:a16="http://schemas.microsoft.com/office/drawing/2014/main" id="{5280EACB-10DB-65D2-EADB-D6FBDEC29F84}"/>
              </a:ext>
            </a:extLst>
          </p:cNvPr>
          <p:cNvSpPr/>
          <p:nvPr/>
        </p:nvSpPr>
        <p:spPr>
          <a:xfrm>
            <a:off x="9545206" y="847343"/>
            <a:ext cx="1095798" cy="915636"/>
          </a:xfrm>
          <a:custGeom>
            <a:avLst/>
            <a:gdLst>
              <a:gd name="connsiteX0" fmla="*/ 28002 w 1095798"/>
              <a:gd name="connsiteY0" fmla="*/ 11073 h 915636"/>
              <a:gd name="connsiteX1" fmla="*/ 28002 w 1095798"/>
              <a:gd name="connsiteY1" fmla="*/ 123041 h 915636"/>
              <a:gd name="connsiteX2" fmla="*/ 9341 w 1095798"/>
              <a:gd name="connsiteY2" fmla="*/ 888151 h 915636"/>
              <a:gd name="connsiteX3" fmla="*/ 195953 w 1095798"/>
              <a:gd name="connsiteY3" fmla="*/ 757522 h 915636"/>
              <a:gd name="connsiteX4" fmla="*/ 121308 w 1095798"/>
              <a:gd name="connsiteY4" fmla="*/ 869490 h 915636"/>
              <a:gd name="connsiteX5" fmla="*/ 233276 w 1095798"/>
              <a:gd name="connsiteY5" fmla="*/ 906812 h 915636"/>
              <a:gd name="connsiteX6" fmla="*/ 382565 w 1095798"/>
              <a:gd name="connsiteY6" fmla="*/ 906812 h 915636"/>
              <a:gd name="connsiteX7" fmla="*/ 1091692 w 1095798"/>
              <a:gd name="connsiteY7" fmla="*/ 888151 h 915636"/>
              <a:gd name="connsiteX8" fmla="*/ 662484 w 1095798"/>
              <a:gd name="connsiteY8" fmla="*/ 738861 h 915636"/>
              <a:gd name="connsiteX9" fmla="*/ 419888 w 1095798"/>
              <a:gd name="connsiteY9" fmla="*/ 552249 h 915636"/>
              <a:gd name="connsiteX10" fmla="*/ 214614 w 1095798"/>
              <a:gd name="connsiteY10" fmla="*/ 290992 h 915636"/>
              <a:gd name="connsiteX11" fmla="*/ 83986 w 1095798"/>
              <a:gd name="connsiteY11" fmla="*/ 104379 h 915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5798" h="915636">
                <a:moveTo>
                  <a:pt x="28002" y="11073"/>
                </a:moveTo>
                <a:cubicBezTo>
                  <a:pt x="28002" y="-6033"/>
                  <a:pt x="31112" y="-23139"/>
                  <a:pt x="28002" y="123041"/>
                </a:cubicBezTo>
                <a:cubicBezTo>
                  <a:pt x="24892" y="269221"/>
                  <a:pt x="-18651" y="782404"/>
                  <a:pt x="9341" y="888151"/>
                </a:cubicBezTo>
                <a:cubicBezTo>
                  <a:pt x="37333" y="993898"/>
                  <a:pt x="177292" y="760632"/>
                  <a:pt x="195953" y="757522"/>
                </a:cubicBezTo>
                <a:cubicBezTo>
                  <a:pt x="214614" y="754412"/>
                  <a:pt x="115088" y="844608"/>
                  <a:pt x="121308" y="869490"/>
                </a:cubicBezTo>
                <a:cubicBezTo>
                  <a:pt x="127528" y="894372"/>
                  <a:pt x="189733" y="900592"/>
                  <a:pt x="233276" y="906812"/>
                </a:cubicBezTo>
                <a:cubicBezTo>
                  <a:pt x="276819" y="913032"/>
                  <a:pt x="382565" y="906812"/>
                  <a:pt x="382565" y="906812"/>
                </a:cubicBezTo>
                <a:cubicBezTo>
                  <a:pt x="525634" y="903702"/>
                  <a:pt x="1045039" y="916143"/>
                  <a:pt x="1091692" y="888151"/>
                </a:cubicBezTo>
                <a:cubicBezTo>
                  <a:pt x="1138345" y="860159"/>
                  <a:pt x="774451" y="794845"/>
                  <a:pt x="662484" y="738861"/>
                </a:cubicBezTo>
                <a:cubicBezTo>
                  <a:pt x="550517" y="682877"/>
                  <a:pt x="494533" y="626894"/>
                  <a:pt x="419888" y="552249"/>
                </a:cubicBezTo>
                <a:cubicBezTo>
                  <a:pt x="345243" y="477604"/>
                  <a:pt x="214614" y="290992"/>
                  <a:pt x="214614" y="290992"/>
                </a:cubicBezTo>
                <a:cubicBezTo>
                  <a:pt x="158630" y="216347"/>
                  <a:pt x="121308" y="160363"/>
                  <a:pt x="83986" y="104379"/>
                </a:cubicBezTo>
              </a:path>
            </a:pathLst>
          </a:cu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Normal Distribution - Data Science Discovery">
            <a:extLst>
              <a:ext uri="{FF2B5EF4-FFF2-40B4-BE49-F238E27FC236}">
                <a16:creationId xmlns:a16="http://schemas.microsoft.com/office/drawing/2014/main" id="{550A5A8A-FC09-5BCE-183D-EAFF8B1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043" y="6156561"/>
            <a:ext cx="4023827" cy="2073039"/>
          </a:xfrm>
          <a:prstGeom prst="rect">
            <a:avLst/>
          </a:prstGeom>
          <a:noFill/>
          <a:extLst>
            <a:ext uri="{909E8E84-426E-40DD-AFC4-6F175D3DCCD1}">
              <a14:hiddenFill xmlns:a14="http://schemas.microsoft.com/office/drawing/2010/main">
                <a:solidFill>
                  <a:srgbClr val="FFFFFF"/>
                </a:solidFill>
              </a14:hiddenFill>
            </a:ext>
          </a:extLst>
        </p:spPr>
      </p:pic>
      <p:sp>
        <p:nvSpPr>
          <p:cNvPr id="23" name="Freeform: Shape 22">
            <a:extLst>
              <a:ext uri="{FF2B5EF4-FFF2-40B4-BE49-F238E27FC236}">
                <a16:creationId xmlns:a16="http://schemas.microsoft.com/office/drawing/2014/main" id="{8017328E-7875-022E-25DC-C1AA73214395}"/>
              </a:ext>
            </a:extLst>
          </p:cNvPr>
          <p:cNvSpPr/>
          <p:nvPr/>
        </p:nvSpPr>
        <p:spPr>
          <a:xfrm>
            <a:off x="7613400" y="7040088"/>
            <a:ext cx="1041974" cy="807302"/>
          </a:xfrm>
          <a:custGeom>
            <a:avLst/>
            <a:gdLst>
              <a:gd name="connsiteX0" fmla="*/ 952102 w 1041974"/>
              <a:gd name="connsiteY0" fmla="*/ 32516 h 807302"/>
              <a:gd name="connsiteX1" fmla="*/ 1026747 w 1041974"/>
              <a:gd name="connsiteY1" fmla="*/ 611014 h 807302"/>
              <a:gd name="connsiteX2" fmla="*/ 1026747 w 1041974"/>
              <a:gd name="connsiteY2" fmla="*/ 741643 h 807302"/>
              <a:gd name="connsiteX3" fmla="*/ 1008086 w 1041974"/>
              <a:gd name="connsiteY3" fmla="*/ 797626 h 807302"/>
              <a:gd name="connsiteX4" fmla="*/ 634861 w 1041974"/>
              <a:gd name="connsiteY4" fmla="*/ 797626 h 807302"/>
              <a:gd name="connsiteX5" fmla="*/ 448249 w 1041974"/>
              <a:gd name="connsiteY5" fmla="*/ 797626 h 807302"/>
              <a:gd name="connsiteX6" fmla="*/ 280298 w 1041974"/>
              <a:gd name="connsiteY6" fmla="*/ 797626 h 807302"/>
              <a:gd name="connsiteX7" fmla="*/ 380 w 1041974"/>
              <a:gd name="connsiteY7" fmla="*/ 797626 h 807302"/>
              <a:gd name="connsiteX8" fmla="*/ 224315 w 1041974"/>
              <a:gd name="connsiteY8" fmla="*/ 666998 h 807302"/>
              <a:gd name="connsiteX9" fmla="*/ 410927 w 1041974"/>
              <a:gd name="connsiteY9" fmla="*/ 573692 h 807302"/>
              <a:gd name="connsiteX10" fmla="*/ 634861 w 1041974"/>
              <a:gd name="connsiteY10" fmla="*/ 443063 h 807302"/>
              <a:gd name="connsiteX11" fmla="*/ 765490 w 1041974"/>
              <a:gd name="connsiteY11" fmla="*/ 237790 h 807302"/>
              <a:gd name="connsiteX12" fmla="*/ 914780 w 1041974"/>
              <a:gd name="connsiteY12" fmla="*/ 88500 h 807302"/>
              <a:gd name="connsiteX13" fmla="*/ 952102 w 1041974"/>
              <a:gd name="connsiteY13" fmla="*/ 32516 h 80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1974" h="807302">
                <a:moveTo>
                  <a:pt x="952102" y="32516"/>
                </a:moveTo>
                <a:cubicBezTo>
                  <a:pt x="970763" y="119602"/>
                  <a:pt x="1014306" y="492826"/>
                  <a:pt x="1026747" y="611014"/>
                </a:cubicBezTo>
                <a:cubicBezTo>
                  <a:pt x="1039188" y="729202"/>
                  <a:pt x="1026747" y="741643"/>
                  <a:pt x="1026747" y="741643"/>
                </a:cubicBezTo>
                <a:cubicBezTo>
                  <a:pt x="1023637" y="772745"/>
                  <a:pt x="1073400" y="788296"/>
                  <a:pt x="1008086" y="797626"/>
                </a:cubicBezTo>
                <a:cubicBezTo>
                  <a:pt x="942772" y="806957"/>
                  <a:pt x="634861" y="797626"/>
                  <a:pt x="634861" y="797626"/>
                </a:cubicBezTo>
                <a:lnTo>
                  <a:pt x="448249" y="797626"/>
                </a:lnTo>
                <a:lnTo>
                  <a:pt x="280298" y="797626"/>
                </a:lnTo>
                <a:cubicBezTo>
                  <a:pt x="205653" y="797626"/>
                  <a:pt x="9710" y="819397"/>
                  <a:pt x="380" y="797626"/>
                </a:cubicBezTo>
                <a:cubicBezTo>
                  <a:pt x="-8950" y="775855"/>
                  <a:pt x="155890" y="704320"/>
                  <a:pt x="224315" y="666998"/>
                </a:cubicBezTo>
                <a:cubicBezTo>
                  <a:pt x="292739" y="629676"/>
                  <a:pt x="342503" y="611014"/>
                  <a:pt x="410927" y="573692"/>
                </a:cubicBezTo>
                <a:cubicBezTo>
                  <a:pt x="479351" y="536370"/>
                  <a:pt x="575767" y="499047"/>
                  <a:pt x="634861" y="443063"/>
                </a:cubicBezTo>
                <a:cubicBezTo>
                  <a:pt x="693955" y="387079"/>
                  <a:pt x="718837" y="296884"/>
                  <a:pt x="765490" y="237790"/>
                </a:cubicBezTo>
                <a:cubicBezTo>
                  <a:pt x="812143" y="178696"/>
                  <a:pt x="914780" y="88500"/>
                  <a:pt x="914780" y="88500"/>
                </a:cubicBezTo>
                <a:cubicBezTo>
                  <a:pt x="948992" y="57398"/>
                  <a:pt x="933441" y="-54570"/>
                  <a:pt x="952102" y="32516"/>
                </a:cubicBezTo>
                <a:close/>
              </a:path>
            </a:pathLst>
          </a:cu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58E453-EF45-F037-B545-9085AB0DEF10}"/>
                  </a:ext>
                </a:extLst>
              </p:cNvPr>
              <p:cNvSpPr txBox="1"/>
              <p:nvPr/>
            </p:nvSpPr>
            <p:spPr>
              <a:xfrm>
                <a:off x="11204870" y="1798825"/>
                <a:ext cx="3002301" cy="523220"/>
              </a:xfrm>
              <a:custGeom>
                <a:avLst/>
                <a:gdLst>
                  <a:gd name="connsiteX0" fmla="*/ 0 w 3002301"/>
                  <a:gd name="connsiteY0" fmla="*/ 0 h 523220"/>
                  <a:gd name="connsiteX1" fmla="*/ 630483 w 3002301"/>
                  <a:gd name="connsiteY1" fmla="*/ 0 h 523220"/>
                  <a:gd name="connsiteX2" fmla="*/ 1140874 w 3002301"/>
                  <a:gd name="connsiteY2" fmla="*/ 0 h 523220"/>
                  <a:gd name="connsiteX3" fmla="*/ 1681289 w 3002301"/>
                  <a:gd name="connsiteY3" fmla="*/ 0 h 523220"/>
                  <a:gd name="connsiteX4" fmla="*/ 2221703 w 3002301"/>
                  <a:gd name="connsiteY4" fmla="*/ 0 h 523220"/>
                  <a:gd name="connsiteX5" fmla="*/ 3002301 w 3002301"/>
                  <a:gd name="connsiteY5" fmla="*/ 0 h 523220"/>
                  <a:gd name="connsiteX6" fmla="*/ 3002301 w 3002301"/>
                  <a:gd name="connsiteY6" fmla="*/ 523220 h 523220"/>
                  <a:gd name="connsiteX7" fmla="*/ 2341795 w 3002301"/>
                  <a:gd name="connsiteY7" fmla="*/ 523220 h 523220"/>
                  <a:gd name="connsiteX8" fmla="*/ 1681289 w 3002301"/>
                  <a:gd name="connsiteY8" fmla="*/ 523220 h 523220"/>
                  <a:gd name="connsiteX9" fmla="*/ 1140874 w 3002301"/>
                  <a:gd name="connsiteY9" fmla="*/ 523220 h 523220"/>
                  <a:gd name="connsiteX10" fmla="*/ 0 w 3002301"/>
                  <a:gd name="connsiteY10" fmla="*/ 523220 h 523220"/>
                  <a:gd name="connsiteX11" fmla="*/ 0 w 3002301"/>
                  <a:gd name="connsiteY11"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2301" h="523220" fill="none" extrusionOk="0">
                    <a:moveTo>
                      <a:pt x="0" y="0"/>
                    </a:moveTo>
                    <a:cubicBezTo>
                      <a:pt x="228269" y="13602"/>
                      <a:pt x="338196" y="-9052"/>
                      <a:pt x="630483" y="0"/>
                    </a:cubicBezTo>
                    <a:cubicBezTo>
                      <a:pt x="922770" y="9052"/>
                      <a:pt x="961957" y="-21347"/>
                      <a:pt x="1140874" y="0"/>
                    </a:cubicBezTo>
                    <a:cubicBezTo>
                      <a:pt x="1319791" y="21347"/>
                      <a:pt x="1423387" y="16068"/>
                      <a:pt x="1681289" y="0"/>
                    </a:cubicBezTo>
                    <a:cubicBezTo>
                      <a:pt x="1939192" y="-16068"/>
                      <a:pt x="2063056" y="-16017"/>
                      <a:pt x="2221703" y="0"/>
                    </a:cubicBezTo>
                    <a:cubicBezTo>
                      <a:pt x="2380350" y="16017"/>
                      <a:pt x="2808418" y="-5415"/>
                      <a:pt x="3002301" y="0"/>
                    </a:cubicBezTo>
                    <a:cubicBezTo>
                      <a:pt x="3015832" y="145768"/>
                      <a:pt x="2998858" y="414288"/>
                      <a:pt x="3002301" y="523220"/>
                    </a:cubicBezTo>
                    <a:cubicBezTo>
                      <a:pt x="2813009" y="549484"/>
                      <a:pt x="2576984" y="513606"/>
                      <a:pt x="2341795" y="523220"/>
                    </a:cubicBezTo>
                    <a:cubicBezTo>
                      <a:pt x="2106606" y="532834"/>
                      <a:pt x="2008756" y="538268"/>
                      <a:pt x="1681289" y="523220"/>
                    </a:cubicBezTo>
                    <a:cubicBezTo>
                      <a:pt x="1353822" y="508172"/>
                      <a:pt x="1322553" y="520614"/>
                      <a:pt x="1140874" y="523220"/>
                    </a:cubicBezTo>
                    <a:cubicBezTo>
                      <a:pt x="959196" y="525826"/>
                      <a:pt x="260101" y="519835"/>
                      <a:pt x="0" y="523220"/>
                    </a:cubicBezTo>
                    <a:cubicBezTo>
                      <a:pt x="-2919" y="381799"/>
                      <a:pt x="13006" y="200395"/>
                      <a:pt x="0" y="0"/>
                    </a:cubicBezTo>
                    <a:close/>
                  </a:path>
                  <a:path w="3002301" h="523220" stroke="0" extrusionOk="0">
                    <a:moveTo>
                      <a:pt x="0" y="0"/>
                    </a:moveTo>
                    <a:cubicBezTo>
                      <a:pt x="292633" y="-31104"/>
                      <a:pt x="330812" y="-24021"/>
                      <a:pt x="660506" y="0"/>
                    </a:cubicBezTo>
                    <a:cubicBezTo>
                      <a:pt x="990200" y="24021"/>
                      <a:pt x="1063631" y="5483"/>
                      <a:pt x="1200920" y="0"/>
                    </a:cubicBezTo>
                    <a:cubicBezTo>
                      <a:pt x="1338209" y="-5483"/>
                      <a:pt x="1566760" y="20137"/>
                      <a:pt x="1771358" y="0"/>
                    </a:cubicBezTo>
                    <a:cubicBezTo>
                      <a:pt x="1975956" y="-20137"/>
                      <a:pt x="2157849" y="5167"/>
                      <a:pt x="2311772" y="0"/>
                    </a:cubicBezTo>
                    <a:cubicBezTo>
                      <a:pt x="2465695" y="-5167"/>
                      <a:pt x="2699837" y="-23494"/>
                      <a:pt x="3002301" y="0"/>
                    </a:cubicBezTo>
                    <a:cubicBezTo>
                      <a:pt x="3027148" y="127774"/>
                      <a:pt x="3014967" y="381207"/>
                      <a:pt x="3002301" y="523220"/>
                    </a:cubicBezTo>
                    <a:cubicBezTo>
                      <a:pt x="2844298" y="520180"/>
                      <a:pt x="2601072" y="522406"/>
                      <a:pt x="2491910" y="523220"/>
                    </a:cubicBezTo>
                    <a:cubicBezTo>
                      <a:pt x="2382748" y="524034"/>
                      <a:pt x="2045291" y="530229"/>
                      <a:pt x="1921473" y="523220"/>
                    </a:cubicBezTo>
                    <a:cubicBezTo>
                      <a:pt x="1797655" y="516211"/>
                      <a:pt x="1583525" y="532315"/>
                      <a:pt x="1260966" y="523220"/>
                    </a:cubicBezTo>
                    <a:cubicBezTo>
                      <a:pt x="938407" y="514125"/>
                      <a:pt x="872748" y="542946"/>
                      <a:pt x="690529" y="523220"/>
                    </a:cubicBezTo>
                    <a:cubicBezTo>
                      <a:pt x="508310" y="503494"/>
                      <a:pt x="190191" y="551631"/>
                      <a:pt x="0" y="523220"/>
                    </a:cubicBezTo>
                    <a:cubicBezTo>
                      <a:pt x="12116" y="300134"/>
                      <a:pt x="15728" y="114452"/>
                      <a:pt x="0" y="0"/>
                    </a:cubicBezTo>
                    <a:close/>
                  </a:path>
                </a:pathLst>
              </a:custGeom>
              <a:solidFill>
                <a:srgbClr val="FFC000"/>
              </a:solidFill>
              <a:ln>
                <a:solidFill>
                  <a:schemeClr val="tx1"/>
                </a:solidFill>
                <a:extLst>
                  <a:ext uri="{C807C97D-BFC1-408E-A445-0C87EB9F89A2}">
                    <ask:lineSketchStyleProps xmlns:ask="http://schemas.microsoft.com/office/drawing/2018/sketchyshapes" sd="1918094196">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𝜇</m:t>
                      </m:r>
                      <m:r>
                        <a:rPr lang="en-US" sz="2800" b="0" i="1" smtClean="0">
                          <a:latin typeface="Cambria Math" panose="02040503050406030204" pitchFamily="18" charset="0"/>
                        </a:rPr>
                        <m:t>&gt;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oMath>
                  </m:oMathPara>
                </a14:m>
                <a:endParaRPr lang="en-US" sz="2800" dirty="0"/>
              </a:p>
            </p:txBody>
          </p:sp>
        </mc:Choice>
        <mc:Fallback xmlns="">
          <p:sp>
            <p:nvSpPr>
              <p:cNvPr id="4" name="TextBox 3">
                <a:extLst>
                  <a:ext uri="{FF2B5EF4-FFF2-40B4-BE49-F238E27FC236}">
                    <a16:creationId xmlns:a16="http://schemas.microsoft.com/office/drawing/2014/main" id="{7A58E453-EF45-F037-B545-9085AB0DEF10}"/>
                  </a:ext>
                </a:extLst>
              </p:cNvPr>
              <p:cNvSpPr txBox="1">
                <a:spLocks noRot="1" noChangeAspect="1" noMove="1" noResize="1" noEditPoints="1" noAdjustHandles="1" noChangeArrowheads="1" noChangeShapeType="1" noTextEdit="1"/>
              </p:cNvSpPr>
              <p:nvPr/>
            </p:nvSpPr>
            <p:spPr>
              <a:xfrm>
                <a:off x="11204870" y="1798825"/>
                <a:ext cx="3002301" cy="523220"/>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918094196">
                      <a:custGeom>
                        <a:avLst/>
                        <a:gdLst>
                          <a:gd name="connsiteX0" fmla="*/ 0 w 3002301"/>
                          <a:gd name="connsiteY0" fmla="*/ 0 h 523220"/>
                          <a:gd name="connsiteX1" fmla="*/ 630483 w 3002301"/>
                          <a:gd name="connsiteY1" fmla="*/ 0 h 523220"/>
                          <a:gd name="connsiteX2" fmla="*/ 1140874 w 3002301"/>
                          <a:gd name="connsiteY2" fmla="*/ 0 h 523220"/>
                          <a:gd name="connsiteX3" fmla="*/ 1681289 w 3002301"/>
                          <a:gd name="connsiteY3" fmla="*/ 0 h 523220"/>
                          <a:gd name="connsiteX4" fmla="*/ 2221703 w 3002301"/>
                          <a:gd name="connsiteY4" fmla="*/ 0 h 523220"/>
                          <a:gd name="connsiteX5" fmla="*/ 3002301 w 3002301"/>
                          <a:gd name="connsiteY5" fmla="*/ 0 h 523220"/>
                          <a:gd name="connsiteX6" fmla="*/ 3002301 w 3002301"/>
                          <a:gd name="connsiteY6" fmla="*/ 523220 h 523220"/>
                          <a:gd name="connsiteX7" fmla="*/ 2341795 w 3002301"/>
                          <a:gd name="connsiteY7" fmla="*/ 523220 h 523220"/>
                          <a:gd name="connsiteX8" fmla="*/ 1681289 w 3002301"/>
                          <a:gd name="connsiteY8" fmla="*/ 523220 h 523220"/>
                          <a:gd name="connsiteX9" fmla="*/ 1140874 w 3002301"/>
                          <a:gd name="connsiteY9" fmla="*/ 523220 h 523220"/>
                          <a:gd name="connsiteX10" fmla="*/ 0 w 3002301"/>
                          <a:gd name="connsiteY10" fmla="*/ 523220 h 523220"/>
                          <a:gd name="connsiteX11" fmla="*/ 0 w 3002301"/>
                          <a:gd name="connsiteY11"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02301" h="523220" fill="none" extrusionOk="0">
                            <a:moveTo>
                              <a:pt x="0" y="0"/>
                            </a:moveTo>
                            <a:cubicBezTo>
                              <a:pt x="228269" y="13602"/>
                              <a:pt x="338196" y="-9052"/>
                              <a:pt x="630483" y="0"/>
                            </a:cubicBezTo>
                            <a:cubicBezTo>
                              <a:pt x="922770" y="9052"/>
                              <a:pt x="961957" y="-21347"/>
                              <a:pt x="1140874" y="0"/>
                            </a:cubicBezTo>
                            <a:cubicBezTo>
                              <a:pt x="1319791" y="21347"/>
                              <a:pt x="1423387" y="16068"/>
                              <a:pt x="1681289" y="0"/>
                            </a:cubicBezTo>
                            <a:cubicBezTo>
                              <a:pt x="1939192" y="-16068"/>
                              <a:pt x="2063056" y="-16017"/>
                              <a:pt x="2221703" y="0"/>
                            </a:cubicBezTo>
                            <a:cubicBezTo>
                              <a:pt x="2380350" y="16017"/>
                              <a:pt x="2808418" y="-5415"/>
                              <a:pt x="3002301" y="0"/>
                            </a:cubicBezTo>
                            <a:cubicBezTo>
                              <a:pt x="3015832" y="145768"/>
                              <a:pt x="2998858" y="414288"/>
                              <a:pt x="3002301" y="523220"/>
                            </a:cubicBezTo>
                            <a:cubicBezTo>
                              <a:pt x="2813009" y="549484"/>
                              <a:pt x="2576984" y="513606"/>
                              <a:pt x="2341795" y="523220"/>
                            </a:cubicBezTo>
                            <a:cubicBezTo>
                              <a:pt x="2106606" y="532834"/>
                              <a:pt x="2008756" y="538268"/>
                              <a:pt x="1681289" y="523220"/>
                            </a:cubicBezTo>
                            <a:cubicBezTo>
                              <a:pt x="1353822" y="508172"/>
                              <a:pt x="1322553" y="520614"/>
                              <a:pt x="1140874" y="523220"/>
                            </a:cubicBezTo>
                            <a:cubicBezTo>
                              <a:pt x="959196" y="525826"/>
                              <a:pt x="260101" y="519835"/>
                              <a:pt x="0" y="523220"/>
                            </a:cubicBezTo>
                            <a:cubicBezTo>
                              <a:pt x="-2919" y="381799"/>
                              <a:pt x="13006" y="200395"/>
                              <a:pt x="0" y="0"/>
                            </a:cubicBezTo>
                            <a:close/>
                          </a:path>
                          <a:path w="3002301" h="523220" stroke="0" extrusionOk="0">
                            <a:moveTo>
                              <a:pt x="0" y="0"/>
                            </a:moveTo>
                            <a:cubicBezTo>
                              <a:pt x="292633" y="-31104"/>
                              <a:pt x="330812" y="-24021"/>
                              <a:pt x="660506" y="0"/>
                            </a:cubicBezTo>
                            <a:cubicBezTo>
                              <a:pt x="990200" y="24021"/>
                              <a:pt x="1063631" y="5483"/>
                              <a:pt x="1200920" y="0"/>
                            </a:cubicBezTo>
                            <a:cubicBezTo>
                              <a:pt x="1338209" y="-5483"/>
                              <a:pt x="1566760" y="20137"/>
                              <a:pt x="1771358" y="0"/>
                            </a:cubicBezTo>
                            <a:cubicBezTo>
                              <a:pt x="1975956" y="-20137"/>
                              <a:pt x="2157849" y="5167"/>
                              <a:pt x="2311772" y="0"/>
                            </a:cubicBezTo>
                            <a:cubicBezTo>
                              <a:pt x="2465695" y="-5167"/>
                              <a:pt x="2699837" y="-23494"/>
                              <a:pt x="3002301" y="0"/>
                            </a:cubicBezTo>
                            <a:cubicBezTo>
                              <a:pt x="3027148" y="127774"/>
                              <a:pt x="3014967" y="381207"/>
                              <a:pt x="3002301" y="523220"/>
                            </a:cubicBezTo>
                            <a:cubicBezTo>
                              <a:pt x="2844298" y="520180"/>
                              <a:pt x="2601072" y="522406"/>
                              <a:pt x="2491910" y="523220"/>
                            </a:cubicBezTo>
                            <a:cubicBezTo>
                              <a:pt x="2382748" y="524034"/>
                              <a:pt x="2045291" y="530229"/>
                              <a:pt x="1921473" y="523220"/>
                            </a:cubicBezTo>
                            <a:cubicBezTo>
                              <a:pt x="1797655" y="516211"/>
                              <a:pt x="1583525" y="532315"/>
                              <a:pt x="1260966" y="523220"/>
                            </a:cubicBezTo>
                            <a:cubicBezTo>
                              <a:pt x="938407" y="514125"/>
                              <a:pt x="872748" y="542946"/>
                              <a:pt x="690529" y="523220"/>
                            </a:cubicBezTo>
                            <a:cubicBezTo>
                              <a:pt x="508310" y="503494"/>
                              <a:pt x="190191" y="551631"/>
                              <a:pt x="0" y="523220"/>
                            </a:cubicBezTo>
                            <a:cubicBezTo>
                              <a:pt x="12116" y="300134"/>
                              <a:pt x="15728" y="11445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BC6B64-8DC6-84B0-82E8-09AE4B7D55F6}"/>
                  </a:ext>
                </a:extLst>
              </p:cNvPr>
              <p:cNvSpPr txBox="1"/>
              <p:nvPr/>
            </p:nvSpPr>
            <p:spPr>
              <a:xfrm>
                <a:off x="4401802" y="7473004"/>
                <a:ext cx="2614818" cy="523220"/>
              </a:xfrm>
              <a:custGeom>
                <a:avLst/>
                <a:gdLst>
                  <a:gd name="connsiteX0" fmla="*/ 0 w 2614818"/>
                  <a:gd name="connsiteY0" fmla="*/ 0 h 523220"/>
                  <a:gd name="connsiteX1" fmla="*/ 653705 w 2614818"/>
                  <a:gd name="connsiteY1" fmla="*/ 0 h 523220"/>
                  <a:gd name="connsiteX2" fmla="*/ 1307409 w 2614818"/>
                  <a:gd name="connsiteY2" fmla="*/ 0 h 523220"/>
                  <a:gd name="connsiteX3" fmla="*/ 1882669 w 2614818"/>
                  <a:gd name="connsiteY3" fmla="*/ 0 h 523220"/>
                  <a:gd name="connsiteX4" fmla="*/ 2614818 w 2614818"/>
                  <a:gd name="connsiteY4" fmla="*/ 0 h 523220"/>
                  <a:gd name="connsiteX5" fmla="*/ 2614818 w 2614818"/>
                  <a:gd name="connsiteY5" fmla="*/ 523220 h 523220"/>
                  <a:gd name="connsiteX6" fmla="*/ 2039558 w 2614818"/>
                  <a:gd name="connsiteY6" fmla="*/ 523220 h 523220"/>
                  <a:gd name="connsiteX7" fmla="*/ 1464298 w 2614818"/>
                  <a:gd name="connsiteY7" fmla="*/ 523220 h 523220"/>
                  <a:gd name="connsiteX8" fmla="*/ 784445 w 2614818"/>
                  <a:gd name="connsiteY8" fmla="*/ 523220 h 523220"/>
                  <a:gd name="connsiteX9" fmla="*/ 0 w 2614818"/>
                  <a:gd name="connsiteY9" fmla="*/ 523220 h 523220"/>
                  <a:gd name="connsiteX10" fmla="*/ 0 w 261481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818" h="523220" fill="none" extrusionOk="0">
                    <a:moveTo>
                      <a:pt x="0" y="0"/>
                    </a:moveTo>
                    <a:cubicBezTo>
                      <a:pt x="215595" y="-238"/>
                      <a:pt x="421757" y="3260"/>
                      <a:pt x="653705" y="0"/>
                    </a:cubicBezTo>
                    <a:cubicBezTo>
                      <a:pt x="885653" y="-3260"/>
                      <a:pt x="1100235" y="3253"/>
                      <a:pt x="1307409" y="0"/>
                    </a:cubicBezTo>
                    <a:cubicBezTo>
                      <a:pt x="1514583" y="-3253"/>
                      <a:pt x="1612804" y="-2072"/>
                      <a:pt x="1882669" y="0"/>
                    </a:cubicBezTo>
                    <a:cubicBezTo>
                      <a:pt x="2152534" y="2072"/>
                      <a:pt x="2265703" y="-3483"/>
                      <a:pt x="2614818" y="0"/>
                    </a:cubicBezTo>
                    <a:cubicBezTo>
                      <a:pt x="2609719" y="149279"/>
                      <a:pt x="2636447" y="344005"/>
                      <a:pt x="2614818" y="523220"/>
                    </a:cubicBezTo>
                    <a:cubicBezTo>
                      <a:pt x="2405474" y="533715"/>
                      <a:pt x="2186842" y="515797"/>
                      <a:pt x="2039558" y="523220"/>
                    </a:cubicBezTo>
                    <a:cubicBezTo>
                      <a:pt x="1892274" y="530643"/>
                      <a:pt x="1635505" y="517528"/>
                      <a:pt x="1464298" y="523220"/>
                    </a:cubicBezTo>
                    <a:cubicBezTo>
                      <a:pt x="1293091" y="528912"/>
                      <a:pt x="959361" y="491474"/>
                      <a:pt x="784445" y="523220"/>
                    </a:cubicBezTo>
                    <a:cubicBezTo>
                      <a:pt x="609529" y="554966"/>
                      <a:pt x="298226" y="562021"/>
                      <a:pt x="0" y="523220"/>
                    </a:cubicBezTo>
                    <a:cubicBezTo>
                      <a:pt x="-15582" y="359693"/>
                      <a:pt x="15475" y="170314"/>
                      <a:pt x="0" y="0"/>
                    </a:cubicBezTo>
                    <a:close/>
                  </a:path>
                  <a:path w="2614818" h="523220" stroke="0" extrusionOk="0">
                    <a:moveTo>
                      <a:pt x="0" y="0"/>
                    </a:moveTo>
                    <a:cubicBezTo>
                      <a:pt x="300157" y="16825"/>
                      <a:pt x="361123" y="19257"/>
                      <a:pt x="706001" y="0"/>
                    </a:cubicBezTo>
                    <a:cubicBezTo>
                      <a:pt x="1050879" y="-19257"/>
                      <a:pt x="1042348" y="20978"/>
                      <a:pt x="1307409" y="0"/>
                    </a:cubicBezTo>
                    <a:cubicBezTo>
                      <a:pt x="1572470" y="-20978"/>
                      <a:pt x="1657097" y="19268"/>
                      <a:pt x="1934965" y="0"/>
                    </a:cubicBezTo>
                    <a:cubicBezTo>
                      <a:pt x="2212833" y="-19268"/>
                      <a:pt x="2377863" y="-21662"/>
                      <a:pt x="2614818" y="0"/>
                    </a:cubicBezTo>
                    <a:cubicBezTo>
                      <a:pt x="2620509" y="112709"/>
                      <a:pt x="2594163" y="289145"/>
                      <a:pt x="2614818" y="523220"/>
                    </a:cubicBezTo>
                    <a:cubicBezTo>
                      <a:pt x="2363889" y="545058"/>
                      <a:pt x="2163027" y="510298"/>
                      <a:pt x="2039558" y="523220"/>
                    </a:cubicBezTo>
                    <a:cubicBezTo>
                      <a:pt x="1916089" y="536142"/>
                      <a:pt x="1629518" y="535160"/>
                      <a:pt x="1438150" y="523220"/>
                    </a:cubicBezTo>
                    <a:cubicBezTo>
                      <a:pt x="1246782" y="511280"/>
                      <a:pt x="1107953" y="541702"/>
                      <a:pt x="810594" y="523220"/>
                    </a:cubicBezTo>
                    <a:cubicBezTo>
                      <a:pt x="513235" y="504738"/>
                      <a:pt x="343277" y="536663"/>
                      <a:pt x="0" y="523220"/>
                    </a:cubicBezTo>
                    <a:cubicBezTo>
                      <a:pt x="-13075" y="325483"/>
                      <a:pt x="-14415" y="254724"/>
                      <a:pt x="0" y="0"/>
                    </a:cubicBezTo>
                    <a:close/>
                  </a:path>
                </a:pathLst>
              </a:custGeom>
              <a:solidFill>
                <a:srgbClr val="FFC000"/>
              </a:solidFill>
              <a:ln>
                <a:solidFill>
                  <a:schemeClr val="tx1"/>
                </a:solidFill>
                <a:extLst>
                  <a:ext uri="{C807C97D-BFC1-408E-A445-0C87EB9F89A2}">
                    <ask:lineSketchStyleProps xmlns:ask="http://schemas.microsoft.com/office/drawing/2018/sketchyshapes" sd="1918094196">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𝜇</m:t>
                      </m:r>
                      <m:r>
                        <a:rPr lang="en-US" sz="2800" b="0" i="1" smtClean="0">
                          <a:latin typeface="Cambria Math" panose="02040503050406030204" pitchFamily="18" charset="0"/>
                        </a:rPr>
                        <m:t>&lt;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oMath>
                  </m:oMathPara>
                </a14:m>
                <a:endParaRPr lang="en-US" sz="2800" dirty="0"/>
              </a:p>
            </p:txBody>
          </p:sp>
        </mc:Choice>
        <mc:Fallback xmlns="">
          <p:sp>
            <p:nvSpPr>
              <p:cNvPr id="5" name="TextBox 4">
                <a:extLst>
                  <a:ext uri="{FF2B5EF4-FFF2-40B4-BE49-F238E27FC236}">
                    <a16:creationId xmlns:a16="http://schemas.microsoft.com/office/drawing/2014/main" id="{12BC6B64-8DC6-84B0-82E8-09AE4B7D55F6}"/>
                  </a:ext>
                </a:extLst>
              </p:cNvPr>
              <p:cNvSpPr txBox="1">
                <a:spLocks noRot="1" noChangeAspect="1" noMove="1" noResize="1" noEditPoints="1" noAdjustHandles="1" noChangeArrowheads="1" noChangeShapeType="1" noTextEdit="1"/>
              </p:cNvSpPr>
              <p:nvPr/>
            </p:nvSpPr>
            <p:spPr>
              <a:xfrm>
                <a:off x="4401802" y="7473004"/>
                <a:ext cx="2614818" cy="523220"/>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918094196">
                      <a:custGeom>
                        <a:avLst/>
                        <a:gdLst>
                          <a:gd name="connsiteX0" fmla="*/ 0 w 2614818"/>
                          <a:gd name="connsiteY0" fmla="*/ 0 h 523220"/>
                          <a:gd name="connsiteX1" fmla="*/ 653705 w 2614818"/>
                          <a:gd name="connsiteY1" fmla="*/ 0 h 523220"/>
                          <a:gd name="connsiteX2" fmla="*/ 1307409 w 2614818"/>
                          <a:gd name="connsiteY2" fmla="*/ 0 h 523220"/>
                          <a:gd name="connsiteX3" fmla="*/ 1882669 w 2614818"/>
                          <a:gd name="connsiteY3" fmla="*/ 0 h 523220"/>
                          <a:gd name="connsiteX4" fmla="*/ 2614818 w 2614818"/>
                          <a:gd name="connsiteY4" fmla="*/ 0 h 523220"/>
                          <a:gd name="connsiteX5" fmla="*/ 2614818 w 2614818"/>
                          <a:gd name="connsiteY5" fmla="*/ 523220 h 523220"/>
                          <a:gd name="connsiteX6" fmla="*/ 2039558 w 2614818"/>
                          <a:gd name="connsiteY6" fmla="*/ 523220 h 523220"/>
                          <a:gd name="connsiteX7" fmla="*/ 1464298 w 2614818"/>
                          <a:gd name="connsiteY7" fmla="*/ 523220 h 523220"/>
                          <a:gd name="connsiteX8" fmla="*/ 784445 w 2614818"/>
                          <a:gd name="connsiteY8" fmla="*/ 523220 h 523220"/>
                          <a:gd name="connsiteX9" fmla="*/ 0 w 2614818"/>
                          <a:gd name="connsiteY9" fmla="*/ 523220 h 523220"/>
                          <a:gd name="connsiteX10" fmla="*/ 0 w 261481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818" h="523220" fill="none" extrusionOk="0">
                            <a:moveTo>
                              <a:pt x="0" y="0"/>
                            </a:moveTo>
                            <a:cubicBezTo>
                              <a:pt x="215595" y="-238"/>
                              <a:pt x="421757" y="3260"/>
                              <a:pt x="653705" y="0"/>
                            </a:cubicBezTo>
                            <a:cubicBezTo>
                              <a:pt x="885653" y="-3260"/>
                              <a:pt x="1100235" y="3253"/>
                              <a:pt x="1307409" y="0"/>
                            </a:cubicBezTo>
                            <a:cubicBezTo>
                              <a:pt x="1514583" y="-3253"/>
                              <a:pt x="1612804" y="-2072"/>
                              <a:pt x="1882669" y="0"/>
                            </a:cubicBezTo>
                            <a:cubicBezTo>
                              <a:pt x="2152534" y="2072"/>
                              <a:pt x="2265703" y="-3483"/>
                              <a:pt x="2614818" y="0"/>
                            </a:cubicBezTo>
                            <a:cubicBezTo>
                              <a:pt x="2609719" y="149279"/>
                              <a:pt x="2636447" y="344005"/>
                              <a:pt x="2614818" y="523220"/>
                            </a:cubicBezTo>
                            <a:cubicBezTo>
                              <a:pt x="2405474" y="533715"/>
                              <a:pt x="2186842" y="515797"/>
                              <a:pt x="2039558" y="523220"/>
                            </a:cubicBezTo>
                            <a:cubicBezTo>
                              <a:pt x="1892274" y="530643"/>
                              <a:pt x="1635505" y="517528"/>
                              <a:pt x="1464298" y="523220"/>
                            </a:cubicBezTo>
                            <a:cubicBezTo>
                              <a:pt x="1293091" y="528912"/>
                              <a:pt x="959361" y="491474"/>
                              <a:pt x="784445" y="523220"/>
                            </a:cubicBezTo>
                            <a:cubicBezTo>
                              <a:pt x="609529" y="554966"/>
                              <a:pt x="298226" y="562021"/>
                              <a:pt x="0" y="523220"/>
                            </a:cubicBezTo>
                            <a:cubicBezTo>
                              <a:pt x="-15582" y="359693"/>
                              <a:pt x="15475" y="170314"/>
                              <a:pt x="0" y="0"/>
                            </a:cubicBezTo>
                            <a:close/>
                          </a:path>
                          <a:path w="2614818" h="523220" stroke="0" extrusionOk="0">
                            <a:moveTo>
                              <a:pt x="0" y="0"/>
                            </a:moveTo>
                            <a:cubicBezTo>
                              <a:pt x="300157" y="16825"/>
                              <a:pt x="361123" y="19257"/>
                              <a:pt x="706001" y="0"/>
                            </a:cubicBezTo>
                            <a:cubicBezTo>
                              <a:pt x="1050879" y="-19257"/>
                              <a:pt x="1042348" y="20978"/>
                              <a:pt x="1307409" y="0"/>
                            </a:cubicBezTo>
                            <a:cubicBezTo>
                              <a:pt x="1572470" y="-20978"/>
                              <a:pt x="1657097" y="19268"/>
                              <a:pt x="1934965" y="0"/>
                            </a:cubicBezTo>
                            <a:cubicBezTo>
                              <a:pt x="2212833" y="-19268"/>
                              <a:pt x="2377863" y="-21662"/>
                              <a:pt x="2614818" y="0"/>
                            </a:cubicBezTo>
                            <a:cubicBezTo>
                              <a:pt x="2620509" y="112709"/>
                              <a:pt x="2594163" y="289145"/>
                              <a:pt x="2614818" y="523220"/>
                            </a:cubicBezTo>
                            <a:cubicBezTo>
                              <a:pt x="2363889" y="545058"/>
                              <a:pt x="2163027" y="510298"/>
                              <a:pt x="2039558" y="523220"/>
                            </a:cubicBezTo>
                            <a:cubicBezTo>
                              <a:pt x="1916089" y="536142"/>
                              <a:pt x="1629518" y="535160"/>
                              <a:pt x="1438150" y="523220"/>
                            </a:cubicBezTo>
                            <a:cubicBezTo>
                              <a:pt x="1246782" y="511280"/>
                              <a:pt x="1107953" y="541702"/>
                              <a:pt x="810594" y="523220"/>
                            </a:cubicBezTo>
                            <a:cubicBezTo>
                              <a:pt x="513235" y="504738"/>
                              <a:pt x="343277" y="536663"/>
                              <a:pt x="0" y="523220"/>
                            </a:cubicBezTo>
                            <a:cubicBezTo>
                              <a:pt x="-13075" y="325483"/>
                              <a:pt x="-14415" y="2547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9AE4AF-9686-1482-0AF7-CC4CD843E0A1}"/>
                  </a:ext>
                </a:extLst>
              </p:cNvPr>
              <p:cNvSpPr txBox="1"/>
              <p:nvPr/>
            </p:nvSpPr>
            <p:spPr>
              <a:xfrm rot="19959357">
                <a:off x="123899" y="4599395"/>
                <a:ext cx="2614818" cy="523220"/>
              </a:xfrm>
              <a:custGeom>
                <a:avLst/>
                <a:gdLst>
                  <a:gd name="connsiteX0" fmla="*/ 0 w 2614818"/>
                  <a:gd name="connsiteY0" fmla="*/ 0 h 523220"/>
                  <a:gd name="connsiteX1" fmla="*/ 653705 w 2614818"/>
                  <a:gd name="connsiteY1" fmla="*/ 0 h 523220"/>
                  <a:gd name="connsiteX2" fmla="*/ 1307409 w 2614818"/>
                  <a:gd name="connsiteY2" fmla="*/ 0 h 523220"/>
                  <a:gd name="connsiteX3" fmla="*/ 1882669 w 2614818"/>
                  <a:gd name="connsiteY3" fmla="*/ 0 h 523220"/>
                  <a:gd name="connsiteX4" fmla="*/ 2614818 w 2614818"/>
                  <a:gd name="connsiteY4" fmla="*/ 0 h 523220"/>
                  <a:gd name="connsiteX5" fmla="*/ 2614818 w 2614818"/>
                  <a:gd name="connsiteY5" fmla="*/ 523220 h 523220"/>
                  <a:gd name="connsiteX6" fmla="*/ 2039558 w 2614818"/>
                  <a:gd name="connsiteY6" fmla="*/ 523220 h 523220"/>
                  <a:gd name="connsiteX7" fmla="*/ 1464298 w 2614818"/>
                  <a:gd name="connsiteY7" fmla="*/ 523220 h 523220"/>
                  <a:gd name="connsiteX8" fmla="*/ 784445 w 2614818"/>
                  <a:gd name="connsiteY8" fmla="*/ 523220 h 523220"/>
                  <a:gd name="connsiteX9" fmla="*/ 0 w 2614818"/>
                  <a:gd name="connsiteY9" fmla="*/ 523220 h 523220"/>
                  <a:gd name="connsiteX10" fmla="*/ 0 w 261481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818" h="523220" fill="none" extrusionOk="0">
                    <a:moveTo>
                      <a:pt x="0" y="0"/>
                    </a:moveTo>
                    <a:cubicBezTo>
                      <a:pt x="215595" y="-238"/>
                      <a:pt x="421757" y="3260"/>
                      <a:pt x="653705" y="0"/>
                    </a:cubicBezTo>
                    <a:cubicBezTo>
                      <a:pt x="885653" y="-3260"/>
                      <a:pt x="1100235" y="3253"/>
                      <a:pt x="1307409" y="0"/>
                    </a:cubicBezTo>
                    <a:cubicBezTo>
                      <a:pt x="1514583" y="-3253"/>
                      <a:pt x="1612804" y="-2072"/>
                      <a:pt x="1882669" y="0"/>
                    </a:cubicBezTo>
                    <a:cubicBezTo>
                      <a:pt x="2152534" y="2072"/>
                      <a:pt x="2265703" y="-3483"/>
                      <a:pt x="2614818" y="0"/>
                    </a:cubicBezTo>
                    <a:cubicBezTo>
                      <a:pt x="2609719" y="149279"/>
                      <a:pt x="2636447" y="344005"/>
                      <a:pt x="2614818" y="523220"/>
                    </a:cubicBezTo>
                    <a:cubicBezTo>
                      <a:pt x="2405474" y="533715"/>
                      <a:pt x="2186842" y="515797"/>
                      <a:pt x="2039558" y="523220"/>
                    </a:cubicBezTo>
                    <a:cubicBezTo>
                      <a:pt x="1892274" y="530643"/>
                      <a:pt x="1635505" y="517528"/>
                      <a:pt x="1464298" y="523220"/>
                    </a:cubicBezTo>
                    <a:cubicBezTo>
                      <a:pt x="1293091" y="528912"/>
                      <a:pt x="959361" y="491474"/>
                      <a:pt x="784445" y="523220"/>
                    </a:cubicBezTo>
                    <a:cubicBezTo>
                      <a:pt x="609529" y="554966"/>
                      <a:pt x="298226" y="562021"/>
                      <a:pt x="0" y="523220"/>
                    </a:cubicBezTo>
                    <a:cubicBezTo>
                      <a:pt x="-15582" y="359693"/>
                      <a:pt x="15475" y="170314"/>
                      <a:pt x="0" y="0"/>
                    </a:cubicBezTo>
                    <a:close/>
                  </a:path>
                  <a:path w="2614818" h="523220" stroke="0" extrusionOk="0">
                    <a:moveTo>
                      <a:pt x="0" y="0"/>
                    </a:moveTo>
                    <a:cubicBezTo>
                      <a:pt x="300157" y="16825"/>
                      <a:pt x="361123" y="19257"/>
                      <a:pt x="706001" y="0"/>
                    </a:cubicBezTo>
                    <a:cubicBezTo>
                      <a:pt x="1050879" y="-19257"/>
                      <a:pt x="1042348" y="20978"/>
                      <a:pt x="1307409" y="0"/>
                    </a:cubicBezTo>
                    <a:cubicBezTo>
                      <a:pt x="1572470" y="-20978"/>
                      <a:pt x="1657097" y="19268"/>
                      <a:pt x="1934965" y="0"/>
                    </a:cubicBezTo>
                    <a:cubicBezTo>
                      <a:pt x="2212833" y="-19268"/>
                      <a:pt x="2377863" y="-21662"/>
                      <a:pt x="2614818" y="0"/>
                    </a:cubicBezTo>
                    <a:cubicBezTo>
                      <a:pt x="2620509" y="112709"/>
                      <a:pt x="2594163" y="289145"/>
                      <a:pt x="2614818" y="523220"/>
                    </a:cubicBezTo>
                    <a:cubicBezTo>
                      <a:pt x="2363889" y="545058"/>
                      <a:pt x="2163027" y="510298"/>
                      <a:pt x="2039558" y="523220"/>
                    </a:cubicBezTo>
                    <a:cubicBezTo>
                      <a:pt x="1916089" y="536142"/>
                      <a:pt x="1629518" y="535160"/>
                      <a:pt x="1438150" y="523220"/>
                    </a:cubicBezTo>
                    <a:cubicBezTo>
                      <a:pt x="1246782" y="511280"/>
                      <a:pt x="1107953" y="541702"/>
                      <a:pt x="810594" y="523220"/>
                    </a:cubicBezTo>
                    <a:cubicBezTo>
                      <a:pt x="513235" y="504738"/>
                      <a:pt x="343277" y="536663"/>
                      <a:pt x="0" y="523220"/>
                    </a:cubicBezTo>
                    <a:cubicBezTo>
                      <a:pt x="-13075" y="325483"/>
                      <a:pt x="-14415" y="254724"/>
                      <a:pt x="0" y="0"/>
                    </a:cubicBezTo>
                    <a:close/>
                  </a:path>
                </a:pathLst>
              </a:custGeom>
              <a:solidFill>
                <a:srgbClr val="FFC000"/>
              </a:solidFill>
              <a:ln>
                <a:solidFill>
                  <a:schemeClr val="tx1"/>
                </a:solidFill>
                <a:extLst>
                  <a:ext uri="{C807C97D-BFC1-408E-A445-0C87EB9F89A2}">
                    <ask:lineSketchStyleProps xmlns:ask="http://schemas.microsoft.com/office/drawing/2018/sketchyshapes" sd="1918094196">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𝜇</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oMath>
                  </m:oMathPara>
                </a14:m>
                <a:endParaRPr lang="en-US" sz="2800" dirty="0"/>
              </a:p>
            </p:txBody>
          </p:sp>
        </mc:Choice>
        <mc:Fallback xmlns="">
          <p:sp>
            <p:nvSpPr>
              <p:cNvPr id="6" name="TextBox 5">
                <a:extLst>
                  <a:ext uri="{FF2B5EF4-FFF2-40B4-BE49-F238E27FC236}">
                    <a16:creationId xmlns:a16="http://schemas.microsoft.com/office/drawing/2014/main" id="{FA9AE4AF-9686-1482-0AF7-CC4CD843E0A1}"/>
                  </a:ext>
                </a:extLst>
              </p:cNvPr>
              <p:cNvSpPr txBox="1">
                <a:spLocks noRot="1" noChangeAspect="1" noMove="1" noResize="1" noEditPoints="1" noAdjustHandles="1" noChangeArrowheads="1" noChangeShapeType="1" noTextEdit="1"/>
              </p:cNvSpPr>
              <p:nvPr/>
            </p:nvSpPr>
            <p:spPr>
              <a:xfrm rot="19959357">
                <a:off x="123899" y="4599395"/>
                <a:ext cx="2614818" cy="523220"/>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918094196">
                      <a:custGeom>
                        <a:avLst/>
                        <a:gdLst>
                          <a:gd name="connsiteX0" fmla="*/ 0 w 2614818"/>
                          <a:gd name="connsiteY0" fmla="*/ 0 h 523220"/>
                          <a:gd name="connsiteX1" fmla="*/ 653705 w 2614818"/>
                          <a:gd name="connsiteY1" fmla="*/ 0 h 523220"/>
                          <a:gd name="connsiteX2" fmla="*/ 1307409 w 2614818"/>
                          <a:gd name="connsiteY2" fmla="*/ 0 h 523220"/>
                          <a:gd name="connsiteX3" fmla="*/ 1882669 w 2614818"/>
                          <a:gd name="connsiteY3" fmla="*/ 0 h 523220"/>
                          <a:gd name="connsiteX4" fmla="*/ 2614818 w 2614818"/>
                          <a:gd name="connsiteY4" fmla="*/ 0 h 523220"/>
                          <a:gd name="connsiteX5" fmla="*/ 2614818 w 2614818"/>
                          <a:gd name="connsiteY5" fmla="*/ 523220 h 523220"/>
                          <a:gd name="connsiteX6" fmla="*/ 2039558 w 2614818"/>
                          <a:gd name="connsiteY6" fmla="*/ 523220 h 523220"/>
                          <a:gd name="connsiteX7" fmla="*/ 1464298 w 2614818"/>
                          <a:gd name="connsiteY7" fmla="*/ 523220 h 523220"/>
                          <a:gd name="connsiteX8" fmla="*/ 784445 w 2614818"/>
                          <a:gd name="connsiteY8" fmla="*/ 523220 h 523220"/>
                          <a:gd name="connsiteX9" fmla="*/ 0 w 2614818"/>
                          <a:gd name="connsiteY9" fmla="*/ 523220 h 523220"/>
                          <a:gd name="connsiteX10" fmla="*/ 0 w 2614818"/>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14818" h="523220" fill="none" extrusionOk="0">
                            <a:moveTo>
                              <a:pt x="0" y="0"/>
                            </a:moveTo>
                            <a:cubicBezTo>
                              <a:pt x="215595" y="-238"/>
                              <a:pt x="421757" y="3260"/>
                              <a:pt x="653705" y="0"/>
                            </a:cubicBezTo>
                            <a:cubicBezTo>
                              <a:pt x="885653" y="-3260"/>
                              <a:pt x="1100235" y="3253"/>
                              <a:pt x="1307409" y="0"/>
                            </a:cubicBezTo>
                            <a:cubicBezTo>
                              <a:pt x="1514583" y="-3253"/>
                              <a:pt x="1612804" y="-2072"/>
                              <a:pt x="1882669" y="0"/>
                            </a:cubicBezTo>
                            <a:cubicBezTo>
                              <a:pt x="2152534" y="2072"/>
                              <a:pt x="2265703" y="-3483"/>
                              <a:pt x="2614818" y="0"/>
                            </a:cubicBezTo>
                            <a:cubicBezTo>
                              <a:pt x="2609719" y="149279"/>
                              <a:pt x="2636447" y="344005"/>
                              <a:pt x="2614818" y="523220"/>
                            </a:cubicBezTo>
                            <a:cubicBezTo>
                              <a:pt x="2405474" y="533715"/>
                              <a:pt x="2186842" y="515797"/>
                              <a:pt x="2039558" y="523220"/>
                            </a:cubicBezTo>
                            <a:cubicBezTo>
                              <a:pt x="1892274" y="530643"/>
                              <a:pt x="1635505" y="517528"/>
                              <a:pt x="1464298" y="523220"/>
                            </a:cubicBezTo>
                            <a:cubicBezTo>
                              <a:pt x="1293091" y="528912"/>
                              <a:pt x="959361" y="491474"/>
                              <a:pt x="784445" y="523220"/>
                            </a:cubicBezTo>
                            <a:cubicBezTo>
                              <a:pt x="609529" y="554966"/>
                              <a:pt x="298226" y="562021"/>
                              <a:pt x="0" y="523220"/>
                            </a:cubicBezTo>
                            <a:cubicBezTo>
                              <a:pt x="-15582" y="359693"/>
                              <a:pt x="15475" y="170314"/>
                              <a:pt x="0" y="0"/>
                            </a:cubicBezTo>
                            <a:close/>
                          </a:path>
                          <a:path w="2614818" h="523220" stroke="0" extrusionOk="0">
                            <a:moveTo>
                              <a:pt x="0" y="0"/>
                            </a:moveTo>
                            <a:cubicBezTo>
                              <a:pt x="300157" y="16825"/>
                              <a:pt x="361123" y="19257"/>
                              <a:pt x="706001" y="0"/>
                            </a:cubicBezTo>
                            <a:cubicBezTo>
                              <a:pt x="1050879" y="-19257"/>
                              <a:pt x="1042348" y="20978"/>
                              <a:pt x="1307409" y="0"/>
                            </a:cubicBezTo>
                            <a:cubicBezTo>
                              <a:pt x="1572470" y="-20978"/>
                              <a:pt x="1657097" y="19268"/>
                              <a:pt x="1934965" y="0"/>
                            </a:cubicBezTo>
                            <a:cubicBezTo>
                              <a:pt x="2212833" y="-19268"/>
                              <a:pt x="2377863" y="-21662"/>
                              <a:pt x="2614818" y="0"/>
                            </a:cubicBezTo>
                            <a:cubicBezTo>
                              <a:pt x="2620509" y="112709"/>
                              <a:pt x="2594163" y="289145"/>
                              <a:pt x="2614818" y="523220"/>
                            </a:cubicBezTo>
                            <a:cubicBezTo>
                              <a:pt x="2363889" y="545058"/>
                              <a:pt x="2163027" y="510298"/>
                              <a:pt x="2039558" y="523220"/>
                            </a:cubicBezTo>
                            <a:cubicBezTo>
                              <a:pt x="1916089" y="536142"/>
                              <a:pt x="1629518" y="535160"/>
                              <a:pt x="1438150" y="523220"/>
                            </a:cubicBezTo>
                            <a:cubicBezTo>
                              <a:pt x="1246782" y="511280"/>
                              <a:pt x="1107953" y="541702"/>
                              <a:pt x="810594" y="523220"/>
                            </a:cubicBezTo>
                            <a:cubicBezTo>
                              <a:pt x="513235" y="504738"/>
                              <a:pt x="343277" y="536663"/>
                              <a:pt x="0" y="523220"/>
                            </a:cubicBezTo>
                            <a:cubicBezTo>
                              <a:pt x="-13075" y="325483"/>
                              <a:pt x="-14415" y="25472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2EE143D-0067-1A7D-DDAB-355AB5033271}"/>
                  </a:ext>
                </a:extLst>
              </p14:cNvPr>
              <p14:cNvContentPartPr/>
              <p14:nvPr/>
            </p14:nvContentPartPr>
            <p14:xfrm>
              <a:off x="1698164" y="5071967"/>
              <a:ext cx="1250640" cy="414360"/>
            </p14:xfrm>
          </p:contentPart>
        </mc:Choice>
        <mc:Fallback xmlns="">
          <p:pic>
            <p:nvPicPr>
              <p:cNvPr id="8" name="Ink 7">
                <a:extLst>
                  <a:ext uri="{FF2B5EF4-FFF2-40B4-BE49-F238E27FC236}">
                    <a16:creationId xmlns:a16="http://schemas.microsoft.com/office/drawing/2014/main" id="{72EE143D-0067-1A7D-DDAB-355AB5033271}"/>
                  </a:ext>
                </a:extLst>
              </p:cNvPr>
              <p:cNvPicPr/>
              <p:nvPr/>
            </p:nvPicPr>
            <p:blipFill>
              <a:blip r:embed="rId7"/>
              <a:stretch>
                <a:fillRect/>
              </a:stretch>
            </p:blipFill>
            <p:spPr>
              <a:xfrm>
                <a:off x="1688804" y="5062607"/>
                <a:ext cx="1269360" cy="433080"/>
              </a:xfrm>
              <a:prstGeom prst="rect">
                <a:avLst/>
              </a:prstGeom>
            </p:spPr>
          </p:pic>
        </mc:Fallback>
      </mc:AlternateContent>
    </p:spTree>
    <p:extLst>
      <p:ext uri="{BB962C8B-B14F-4D97-AF65-F5344CB8AC3E}">
        <p14:creationId xmlns:p14="http://schemas.microsoft.com/office/powerpoint/2010/main" val="299901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ircle(in)">
                                      <p:cBhvr>
                                        <p:cTn id="19" dur="2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ircle(in)">
                                      <p:cBhvr>
                                        <p:cTn id="24" dur="2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ircle(in)">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ircle(in)">
                                      <p:cBhvr>
                                        <p:cTn id="39" dur="20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circle(in)">
                                      <p:cBhvr>
                                        <p:cTn id="44" dur="2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21" grpId="0" animBg="1"/>
      <p:bldP spid="23" grpId="0" animBg="1"/>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The mean life time of a sample of 100 light tubes produced by a company is found to be 1570 hours with standard deviation of 80 hours. Test the hypothesis that the mean life time of the tubes produced by the company is 1600 hours.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CDCC6C-5A1F-C123-59BF-060178AAA14E}"/>
                  </a:ext>
                </a:extLst>
              </p:cNvPr>
              <p:cNvSpPr txBox="1"/>
              <p:nvPr/>
            </p:nvSpPr>
            <p:spPr>
              <a:xfrm>
                <a:off x="4601407" y="5378792"/>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4" name="TextBox 3">
                <a:extLst>
                  <a:ext uri="{FF2B5EF4-FFF2-40B4-BE49-F238E27FC236}">
                    <a16:creationId xmlns:a16="http://schemas.microsoft.com/office/drawing/2014/main" id="{A9CDCC6C-5A1F-C123-59BF-060178AAA14E}"/>
                  </a:ext>
                </a:extLst>
              </p:cNvPr>
              <p:cNvSpPr txBox="1">
                <a:spLocks noRot="1" noChangeAspect="1" noMove="1" noResize="1" noEditPoints="1" noAdjustHandles="1" noChangeArrowheads="1" noChangeShapeType="1" noTextEdit="1"/>
              </p:cNvSpPr>
              <p:nvPr/>
            </p:nvSpPr>
            <p:spPr>
              <a:xfrm>
                <a:off x="4601407" y="5378792"/>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B9B61E-9EEA-6374-96FF-6F261D8DCB1A}"/>
                  </a:ext>
                </a:extLst>
              </p:cNvPr>
              <p:cNvSpPr txBox="1"/>
              <p:nvPr/>
            </p:nvSpPr>
            <p:spPr>
              <a:xfrm>
                <a:off x="4601407" y="6506318"/>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5" name="TextBox 4">
                <a:extLst>
                  <a:ext uri="{FF2B5EF4-FFF2-40B4-BE49-F238E27FC236}">
                    <a16:creationId xmlns:a16="http://schemas.microsoft.com/office/drawing/2014/main" id="{79B9B61E-9EEA-6374-96FF-6F261D8DCB1A}"/>
                  </a:ext>
                </a:extLst>
              </p:cNvPr>
              <p:cNvSpPr txBox="1">
                <a:spLocks noRot="1" noChangeAspect="1" noMove="1" noResize="1" noEditPoints="1" noAdjustHandles="1" noChangeArrowheads="1" noChangeShapeType="1" noTextEdit="1"/>
              </p:cNvSpPr>
              <p:nvPr/>
            </p:nvSpPr>
            <p:spPr>
              <a:xfrm>
                <a:off x="4601407" y="6506318"/>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CF3E74-8BC8-F83D-DF8B-F711D04CFB5D}"/>
                  </a:ext>
                </a:extLst>
              </p:cNvPr>
              <p:cNvSpPr txBox="1"/>
              <p:nvPr/>
            </p:nvSpPr>
            <p:spPr>
              <a:xfrm>
                <a:off x="8322905" y="5963567"/>
                <a:ext cx="3433665" cy="584775"/>
              </a:xfrm>
              <a:custGeom>
                <a:avLst/>
                <a:gdLst>
                  <a:gd name="connsiteX0" fmla="*/ 0 w 3433665"/>
                  <a:gd name="connsiteY0" fmla="*/ 0 h 584775"/>
                  <a:gd name="connsiteX1" fmla="*/ 686733 w 3433665"/>
                  <a:gd name="connsiteY1" fmla="*/ 0 h 584775"/>
                  <a:gd name="connsiteX2" fmla="*/ 1407803 w 3433665"/>
                  <a:gd name="connsiteY2" fmla="*/ 0 h 584775"/>
                  <a:gd name="connsiteX3" fmla="*/ 2094536 w 3433665"/>
                  <a:gd name="connsiteY3" fmla="*/ 0 h 584775"/>
                  <a:gd name="connsiteX4" fmla="*/ 2815605 w 3433665"/>
                  <a:gd name="connsiteY4" fmla="*/ 0 h 584775"/>
                  <a:gd name="connsiteX5" fmla="*/ 3433665 w 3433665"/>
                  <a:gd name="connsiteY5" fmla="*/ 0 h 584775"/>
                  <a:gd name="connsiteX6" fmla="*/ 3433665 w 3433665"/>
                  <a:gd name="connsiteY6" fmla="*/ 584775 h 584775"/>
                  <a:gd name="connsiteX7" fmla="*/ 2781269 w 3433665"/>
                  <a:gd name="connsiteY7" fmla="*/ 584775 h 584775"/>
                  <a:gd name="connsiteX8" fmla="*/ 2094536 w 3433665"/>
                  <a:gd name="connsiteY8" fmla="*/ 584775 h 584775"/>
                  <a:gd name="connsiteX9" fmla="*/ 1339129 w 3433665"/>
                  <a:gd name="connsiteY9" fmla="*/ 584775 h 584775"/>
                  <a:gd name="connsiteX10" fmla="*/ 686733 w 3433665"/>
                  <a:gd name="connsiteY10" fmla="*/ 584775 h 584775"/>
                  <a:gd name="connsiteX11" fmla="*/ 0 w 3433665"/>
                  <a:gd name="connsiteY11" fmla="*/ 584775 h 584775"/>
                  <a:gd name="connsiteX12" fmla="*/ 0 w 3433665"/>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33665" h="584775" fill="none" extrusionOk="0">
                    <a:moveTo>
                      <a:pt x="0" y="0"/>
                    </a:moveTo>
                    <a:cubicBezTo>
                      <a:pt x="234431" y="-16806"/>
                      <a:pt x="352434" y="-15363"/>
                      <a:pt x="686733" y="0"/>
                    </a:cubicBezTo>
                    <a:cubicBezTo>
                      <a:pt x="1021032" y="15363"/>
                      <a:pt x="1091596" y="5343"/>
                      <a:pt x="1407803" y="0"/>
                    </a:cubicBezTo>
                    <a:cubicBezTo>
                      <a:pt x="1724010" y="-5343"/>
                      <a:pt x="1756316" y="1661"/>
                      <a:pt x="2094536" y="0"/>
                    </a:cubicBezTo>
                    <a:cubicBezTo>
                      <a:pt x="2432756" y="-1661"/>
                      <a:pt x="2470284" y="10267"/>
                      <a:pt x="2815605" y="0"/>
                    </a:cubicBezTo>
                    <a:cubicBezTo>
                      <a:pt x="3160926" y="-10267"/>
                      <a:pt x="3215284" y="22917"/>
                      <a:pt x="3433665" y="0"/>
                    </a:cubicBezTo>
                    <a:cubicBezTo>
                      <a:pt x="3441751" y="224712"/>
                      <a:pt x="3415561" y="426942"/>
                      <a:pt x="3433665" y="584775"/>
                    </a:cubicBezTo>
                    <a:cubicBezTo>
                      <a:pt x="3147335" y="554133"/>
                      <a:pt x="2925653" y="607436"/>
                      <a:pt x="2781269" y="584775"/>
                    </a:cubicBezTo>
                    <a:cubicBezTo>
                      <a:pt x="2636885" y="562114"/>
                      <a:pt x="2245446" y="554336"/>
                      <a:pt x="2094536" y="584775"/>
                    </a:cubicBezTo>
                    <a:cubicBezTo>
                      <a:pt x="1943626" y="615214"/>
                      <a:pt x="1496296" y="554343"/>
                      <a:pt x="1339129" y="584775"/>
                    </a:cubicBezTo>
                    <a:cubicBezTo>
                      <a:pt x="1181962" y="615207"/>
                      <a:pt x="859182" y="568678"/>
                      <a:pt x="686733" y="584775"/>
                    </a:cubicBezTo>
                    <a:cubicBezTo>
                      <a:pt x="514284" y="600872"/>
                      <a:pt x="209916" y="584281"/>
                      <a:pt x="0" y="584775"/>
                    </a:cubicBezTo>
                    <a:cubicBezTo>
                      <a:pt x="-21665" y="371023"/>
                      <a:pt x="-17290" y="126039"/>
                      <a:pt x="0" y="0"/>
                    </a:cubicBezTo>
                    <a:close/>
                  </a:path>
                  <a:path w="3433665" h="584775" stroke="0" extrusionOk="0">
                    <a:moveTo>
                      <a:pt x="0" y="0"/>
                    </a:moveTo>
                    <a:cubicBezTo>
                      <a:pt x="316426" y="23745"/>
                      <a:pt x="463064" y="30659"/>
                      <a:pt x="652396" y="0"/>
                    </a:cubicBezTo>
                    <a:cubicBezTo>
                      <a:pt x="841728" y="-30659"/>
                      <a:pt x="1181895" y="536"/>
                      <a:pt x="1339129" y="0"/>
                    </a:cubicBezTo>
                    <a:cubicBezTo>
                      <a:pt x="1496363" y="-536"/>
                      <a:pt x="1675499" y="-11437"/>
                      <a:pt x="1922852" y="0"/>
                    </a:cubicBezTo>
                    <a:cubicBezTo>
                      <a:pt x="2170205" y="11437"/>
                      <a:pt x="2380156" y="-7824"/>
                      <a:pt x="2506575" y="0"/>
                    </a:cubicBezTo>
                    <a:cubicBezTo>
                      <a:pt x="2632994" y="7824"/>
                      <a:pt x="3064074" y="32756"/>
                      <a:pt x="3433665" y="0"/>
                    </a:cubicBezTo>
                    <a:cubicBezTo>
                      <a:pt x="3449535" y="118310"/>
                      <a:pt x="3428340" y="351491"/>
                      <a:pt x="3433665" y="584775"/>
                    </a:cubicBezTo>
                    <a:cubicBezTo>
                      <a:pt x="3176934" y="595777"/>
                      <a:pt x="2996253" y="610650"/>
                      <a:pt x="2815605" y="584775"/>
                    </a:cubicBezTo>
                    <a:cubicBezTo>
                      <a:pt x="2634957" y="558900"/>
                      <a:pt x="2357613" y="588909"/>
                      <a:pt x="2231882" y="584775"/>
                    </a:cubicBezTo>
                    <a:cubicBezTo>
                      <a:pt x="2106151" y="580641"/>
                      <a:pt x="1827367" y="586400"/>
                      <a:pt x="1545149" y="584775"/>
                    </a:cubicBezTo>
                    <a:cubicBezTo>
                      <a:pt x="1262931" y="583150"/>
                      <a:pt x="1037797" y="589410"/>
                      <a:pt x="892753" y="584775"/>
                    </a:cubicBezTo>
                    <a:cubicBezTo>
                      <a:pt x="747709" y="580140"/>
                      <a:pt x="303525" y="572267"/>
                      <a:pt x="0" y="584775"/>
                    </a:cubicBezTo>
                    <a:cubicBezTo>
                      <a:pt x="22672" y="441202"/>
                      <a:pt x="1282" y="23464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𝑇𝑤𝑜</m:t>
                      </m:r>
                      <m:r>
                        <a:rPr lang="en-US" sz="3200" b="0" i="1" smtClean="0">
                          <a:latin typeface="Cambria Math" panose="02040503050406030204" pitchFamily="18" charset="0"/>
                        </a:rPr>
                        <m:t> </m:t>
                      </m:r>
                      <m:r>
                        <a:rPr lang="en-US" sz="3200" b="0" i="1" smtClean="0">
                          <a:latin typeface="Cambria Math" panose="02040503050406030204" pitchFamily="18" charset="0"/>
                        </a:rPr>
                        <m:t>𝑇𝑎𝑖𝑙𝑒𝑑</m:t>
                      </m:r>
                      <m:r>
                        <a:rPr lang="en-US" sz="3200" b="0" i="1" smtClean="0">
                          <a:latin typeface="Cambria Math" panose="02040503050406030204" pitchFamily="18" charset="0"/>
                        </a:rPr>
                        <m:t> </m:t>
                      </m:r>
                      <m:r>
                        <a:rPr lang="en-US" sz="3200" b="0" i="1" smtClean="0">
                          <a:latin typeface="Cambria Math" panose="02040503050406030204" pitchFamily="18" charset="0"/>
                        </a:rPr>
                        <m:t>𝑇𝑒𝑠𝑡</m:t>
                      </m:r>
                    </m:oMath>
                  </m:oMathPara>
                </a14:m>
                <a:endParaRPr lang="en-US" sz="3200" dirty="0"/>
              </a:p>
            </p:txBody>
          </p:sp>
        </mc:Choice>
        <mc:Fallback xmlns="">
          <p:sp>
            <p:nvSpPr>
              <p:cNvPr id="6" name="TextBox 5">
                <a:extLst>
                  <a:ext uri="{FF2B5EF4-FFF2-40B4-BE49-F238E27FC236}">
                    <a16:creationId xmlns:a16="http://schemas.microsoft.com/office/drawing/2014/main" id="{8ECF3E74-8BC8-F83D-DF8B-F711D04CFB5D}"/>
                  </a:ext>
                </a:extLst>
              </p:cNvPr>
              <p:cNvSpPr txBox="1">
                <a:spLocks noRot="1" noChangeAspect="1" noMove="1" noResize="1" noEditPoints="1" noAdjustHandles="1" noChangeArrowheads="1" noChangeShapeType="1" noTextEdit="1"/>
              </p:cNvSpPr>
              <p:nvPr/>
            </p:nvSpPr>
            <p:spPr>
              <a:xfrm>
                <a:off x="8322905" y="5963567"/>
                <a:ext cx="3433665"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433665"/>
                          <a:gd name="connsiteY0" fmla="*/ 0 h 584775"/>
                          <a:gd name="connsiteX1" fmla="*/ 686733 w 3433665"/>
                          <a:gd name="connsiteY1" fmla="*/ 0 h 584775"/>
                          <a:gd name="connsiteX2" fmla="*/ 1407803 w 3433665"/>
                          <a:gd name="connsiteY2" fmla="*/ 0 h 584775"/>
                          <a:gd name="connsiteX3" fmla="*/ 2094536 w 3433665"/>
                          <a:gd name="connsiteY3" fmla="*/ 0 h 584775"/>
                          <a:gd name="connsiteX4" fmla="*/ 2815605 w 3433665"/>
                          <a:gd name="connsiteY4" fmla="*/ 0 h 584775"/>
                          <a:gd name="connsiteX5" fmla="*/ 3433665 w 3433665"/>
                          <a:gd name="connsiteY5" fmla="*/ 0 h 584775"/>
                          <a:gd name="connsiteX6" fmla="*/ 3433665 w 3433665"/>
                          <a:gd name="connsiteY6" fmla="*/ 584775 h 584775"/>
                          <a:gd name="connsiteX7" fmla="*/ 2781269 w 3433665"/>
                          <a:gd name="connsiteY7" fmla="*/ 584775 h 584775"/>
                          <a:gd name="connsiteX8" fmla="*/ 2094536 w 3433665"/>
                          <a:gd name="connsiteY8" fmla="*/ 584775 h 584775"/>
                          <a:gd name="connsiteX9" fmla="*/ 1339129 w 3433665"/>
                          <a:gd name="connsiteY9" fmla="*/ 584775 h 584775"/>
                          <a:gd name="connsiteX10" fmla="*/ 686733 w 3433665"/>
                          <a:gd name="connsiteY10" fmla="*/ 584775 h 584775"/>
                          <a:gd name="connsiteX11" fmla="*/ 0 w 3433665"/>
                          <a:gd name="connsiteY11" fmla="*/ 584775 h 584775"/>
                          <a:gd name="connsiteX12" fmla="*/ 0 w 3433665"/>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33665" h="584775" fill="none" extrusionOk="0">
                            <a:moveTo>
                              <a:pt x="0" y="0"/>
                            </a:moveTo>
                            <a:cubicBezTo>
                              <a:pt x="234431" y="-16806"/>
                              <a:pt x="352434" y="-15363"/>
                              <a:pt x="686733" y="0"/>
                            </a:cubicBezTo>
                            <a:cubicBezTo>
                              <a:pt x="1021032" y="15363"/>
                              <a:pt x="1091596" y="5343"/>
                              <a:pt x="1407803" y="0"/>
                            </a:cubicBezTo>
                            <a:cubicBezTo>
                              <a:pt x="1724010" y="-5343"/>
                              <a:pt x="1756316" y="1661"/>
                              <a:pt x="2094536" y="0"/>
                            </a:cubicBezTo>
                            <a:cubicBezTo>
                              <a:pt x="2432756" y="-1661"/>
                              <a:pt x="2470284" y="10267"/>
                              <a:pt x="2815605" y="0"/>
                            </a:cubicBezTo>
                            <a:cubicBezTo>
                              <a:pt x="3160926" y="-10267"/>
                              <a:pt x="3215284" y="22917"/>
                              <a:pt x="3433665" y="0"/>
                            </a:cubicBezTo>
                            <a:cubicBezTo>
                              <a:pt x="3441751" y="224712"/>
                              <a:pt x="3415561" y="426942"/>
                              <a:pt x="3433665" y="584775"/>
                            </a:cubicBezTo>
                            <a:cubicBezTo>
                              <a:pt x="3147335" y="554133"/>
                              <a:pt x="2925653" y="607436"/>
                              <a:pt x="2781269" y="584775"/>
                            </a:cubicBezTo>
                            <a:cubicBezTo>
                              <a:pt x="2636885" y="562114"/>
                              <a:pt x="2245446" y="554336"/>
                              <a:pt x="2094536" y="584775"/>
                            </a:cubicBezTo>
                            <a:cubicBezTo>
                              <a:pt x="1943626" y="615214"/>
                              <a:pt x="1496296" y="554343"/>
                              <a:pt x="1339129" y="584775"/>
                            </a:cubicBezTo>
                            <a:cubicBezTo>
                              <a:pt x="1181962" y="615207"/>
                              <a:pt x="859182" y="568678"/>
                              <a:pt x="686733" y="584775"/>
                            </a:cubicBezTo>
                            <a:cubicBezTo>
                              <a:pt x="514284" y="600872"/>
                              <a:pt x="209916" y="584281"/>
                              <a:pt x="0" y="584775"/>
                            </a:cubicBezTo>
                            <a:cubicBezTo>
                              <a:pt x="-21665" y="371023"/>
                              <a:pt x="-17290" y="126039"/>
                              <a:pt x="0" y="0"/>
                            </a:cubicBezTo>
                            <a:close/>
                          </a:path>
                          <a:path w="3433665" h="584775" stroke="0" extrusionOk="0">
                            <a:moveTo>
                              <a:pt x="0" y="0"/>
                            </a:moveTo>
                            <a:cubicBezTo>
                              <a:pt x="316426" y="23745"/>
                              <a:pt x="463064" y="30659"/>
                              <a:pt x="652396" y="0"/>
                            </a:cubicBezTo>
                            <a:cubicBezTo>
                              <a:pt x="841728" y="-30659"/>
                              <a:pt x="1181895" y="536"/>
                              <a:pt x="1339129" y="0"/>
                            </a:cubicBezTo>
                            <a:cubicBezTo>
                              <a:pt x="1496363" y="-536"/>
                              <a:pt x="1675499" y="-11437"/>
                              <a:pt x="1922852" y="0"/>
                            </a:cubicBezTo>
                            <a:cubicBezTo>
                              <a:pt x="2170205" y="11437"/>
                              <a:pt x="2380156" y="-7824"/>
                              <a:pt x="2506575" y="0"/>
                            </a:cubicBezTo>
                            <a:cubicBezTo>
                              <a:pt x="2632994" y="7824"/>
                              <a:pt x="3064074" y="32756"/>
                              <a:pt x="3433665" y="0"/>
                            </a:cubicBezTo>
                            <a:cubicBezTo>
                              <a:pt x="3449535" y="118310"/>
                              <a:pt x="3428340" y="351491"/>
                              <a:pt x="3433665" y="584775"/>
                            </a:cubicBezTo>
                            <a:cubicBezTo>
                              <a:pt x="3176934" y="595777"/>
                              <a:pt x="2996253" y="610650"/>
                              <a:pt x="2815605" y="584775"/>
                            </a:cubicBezTo>
                            <a:cubicBezTo>
                              <a:pt x="2634957" y="558900"/>
                              <a:pt x="2357613" y="588909"/>
                              <a:pt x="2231882" y="584775"/>
                            </a:cubicBezTo>
                            <a:cubicBezTo>
                              <a:pt x="2106151" y="580641"/>
                              <a:pt x="1827367" y="586400"/>
                              <a:pt x="1545149" y="584775"/>
                            </a:cubicBezTo>
                            <a:cubicBezTo>
                              <a:pt x="1262931" y="583150"/>
                              <a:pt x="1037797" y="589410"/>
                              <a:pt x="892753" y="584775"/>
                            </a:cubicBezTo>
                            <a:cubicBezTo>
                              <a:pt x="747709" y="580140"/>
                              <a:pt x="303525" y="572267"/>
                              <a:pt x="0" y="584775"/>
                            </a:cubicBezTo>
                            <a:cubicBezTo>
                              <a:pt x="22672" y="441202"/>
                              <a:pt x="1282" y="23464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872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 </a:t>
            </a:r>
            <a:r>
              <a:rPr lang="en-US" sz="3200" dirty="0">
                <a:highlight>
                  <a:srgbClr val="FFFF00"/>
                </a:highlight>
              </a:rPr>
              <a:t>hypothesis</a:t>
            </a:r>
            <a:r>
              <a:rPr lang="en-US" sz="3200" dirty="0"/>
              <a:t> is an assumption/statement to be tested.</a:t>
            </a:r>
          </a:p>
          <a:p>
            <a:endParaRPr lang="en-US" sz="3200" dirty="0"/>
          </a:p>
          <a:p>
            <a:endParaRPr lang="en-US" sz="3200" dirty="0"/>
          </a:p>
        </p:txBody>
      </p:sp>
      <p:pic>
        <p:nvPicPr>
          <p:cNvPr id="1028" name="Picture 4" descr="Trash Talk | Animation, Illustration, Animated gif">
            <a:extLst>
              <a:ext uri="{FF2B5EF4-FFF2-40B4-BE49-F238E27FC236}">
                <a16:creationId xmlns:a16="http://schemas.microsoft.com/office/drawing/2014/main" id="{DFDF8D6C-7A55-FCFB-E480-854474472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743701"/>
            <a:ext cx="7184571" cy="538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7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Is the temperature required to damage a computer on the average less than 110 degrees?  Because of the price of testing, twenty computers were tested to see what minimum temperature will damage the computer.  The damaging temperature averaged 109 degrees with a standard deviation of 3 degrees.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4FD341-FC78-CCA2-8B62-71F40AEC49B9}"/>
                  </a:ext>
                </a:extLst>
              </p:cNvPr>
              <p:cNvSpPr txBox="1"/>
              <p:nvPr/>
            </p:nvSpPr>
            <p:spPr>
              <a:xfrm>
                <a:off x="4470778" y="6181225"/>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≥110</m:t>
                      </m:r>
                    </m:oMath>
                  </m:oMathPara>
                </a14:m>
                <a:endParaRPr lang="en-US" sz="3200" dirty="0"/>
              </a:p>
            </p:txBody>
          </p:sp>
        </mc:Choice>
        <mc:Fallback xmlns="">
          <p:sp>
            <p:nvSpPr>
              <p:cNvPr id="4" name="TextBox 3">
                <a:extLst>
                  <a:ext uri="{FF2B5EF4-FFF2-40B4-BE49-F238E27FC236}">
                    <a16:creationId xmlns:a16="http://schemas.microsoft.com/office/drawing/2014/main" id="{854FD341-FC78-CCA2-8B62-71F40AEC49B9}"/>
                  </a:ext>
                </a:extLst>
              </p:cNvPr>
              <p:cNvSpPr txBox="1">
                <a:spLocks noRot="1" noChangeAspect="1" noMove="1" noResize="1" noEditPoints="1" noAdjustHandles="1" noChangeArrowheads="1" noChangeShapeType="1" noTextEdit="1"/>
              </p:cNvSpPr>
              <p:nvPr/>
            </p:nvSpPr>
            <p:spPr>
              <a:xfrm>
                <a:off x="4470778" y="6181225"/>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F024AF-0F98-AE98-7027-3A8F0558ACCA}"/>
                  </a:ext>
                </a:extLst>
              </p:cNvPr>
              <p:cNvSpPr txBox="1"/>
              <p:nvPr/>
            </p:nvSpPr>
            <p:spPr>
              <a:xfrm>
                <a:off x="4470778" y="7308751"/>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&lt;110</m:t>
                      </m:r>
                    </m:oMath>
                  </m:oMathPara>
                </a14:m>
                <a:endParaRPr lang="en-US" sz="3200" dirty="0"/>
              </a:p>
            </p:txBody>
          </p:sp>
        </mc:Choice>
        <mc:Fallback xmlns="">
          <p:sp>
            <p:nvSpPr>
              <p:cNvPr id="5" name="TextBox 4">
                <a:extLst>
                  <a:ext uri="{FF2B5EF4-FFF2-40B4-BE49-F238E27FC236}">
                    <a16:creationId xmlns:a16="http://schemas.microsoft.com/office/drawing/2014/main" id="{4AF024AF-0F98-AE98-7027-3A8F0558ACCA}"/>
                  </a:ext>
                </a:extLst>
              </p:cNvPr>
              <p:cNvSpPr txBox="1">
                <a:spLocks noRot="1" noChangeAspect="1" noMove="1" noResize="1" noEditPoints="1" noAdjustHandles="1" noChangeArrowheads="1" noChangeShapeType="1" noTextEdit="1"/>
              </p:cNvSpPr>
              <p:nvPr/>
            </p:nvSpPr>
            <p:spPr>
              <a:xfrm>
                <a:off x="4470778" y="7308751"/>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98F00F-2F07-1290-9B99-DB7F05DE3A0A}"/>
                  </a:ext>
                </a:extLst>
              </p:cNvPr>
              <p:cNvSpPr txBox="1"/>
              <p:nvPr/>
            </p:nvSpPr>
            <p:spPr>
              <a:xfrm>
                <a:off x="8192277" y="6766000"/>
                <a:ext cx="3247054" cy="584775"/>
              </a:xfrm>
              <a:custGeom>
                <a:avLst/>
                <a:gdLst>
                  <a:gd name="connsiteX0" fmla="*/ 0 w 3247054"/>
                  <a:gd name="connsiteY0" fmla="*/ 0 h 584775"/>
                  <a:gd name="connsiteX1" fmla="*/ 649411 w 3247054"/>
                  <a:gd name="connsiteY1" fmla="*/ 0 h 584775"/>
                  <a:gd name="connsiteX2" fmla="*/ 1331292 w 3247054"/>
                  <a:gd name="connsiteY2" fmla="*/ 0 h 584775"/>
                  <a:gd name="connsiteX3" fmla="*/ 1980703 w 3247054"/>
                  <a:gd name="connsiteY3" fmla="*/ 0 h 584775"/>
                  <a:gd name="connsiteX4" fmla="*/ 2662584 w 3247054"/>
                  <a:gd name="connsiteY4" fmla="*/ 0 h 584775"/>
                  <a:gd name="connsiteX5" fmla="*/ 3247054 w 3247054"/>
                  <a:gd name="connsiteY5" fmla="*/ 0 h 584775"/>
                  <a:gd name="connsiteX6" fmla="*/ 3247054 w 3247054"/>
                  <a:gd name="connsiteY6" fmla="*/ 584775 h 584775"/>
                  <a:gd name="connsiteX7" fmla="*/ 2630114 w 3247054"/>
                  <a:gd name="connsiteY7" fmla="*/ 584775 h 584775"/>
                  <a:gd name="connsiteX8" fmla="*/ 1980703 w 3247054"/>
                  <a:gd name="connsiteY8" fmla="*/ 584775 h 584775"/>
                  <a:gd name="connsiteX9" fmla="*/ 1266351 w 3247054"/>
                  <a:gd name="connsiteY9" fmla="*/ 584775 h 584775"/>
                  <a:gd name="connsiteX10" fmla="*/ 649411 w 3247054"/>
                  <a:gd name="connsiteY10" fmla="*/ 584775 h 584775"/>
                  <a:gd name="connsiteX11" fmla="*/ 0 w 3247054"/>
                  <a:gd name="connsiteY11" fmla="*/ 584775 h 584775"/>
                  <a:gd name="connsiteX12" fmla="*/ 0 w 3247054"/>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7054" h="584775" fill="none" extrusionOk="0">
                    <a:moveTo>
                      <a:pt x="0" y="0"/>
                    </a:moveTo>
                    <a:cubicBezTo>
                      <a:pt x="250849" y="6311"/>
                      <a:pt x="434265" y="28291"/>
                      <a:pt x="649411" y="0"/>
                    </a:cubicBezTo>
                    <a:cubicBezTo>
                      <a:pt x="864557" y="-28291"/>
                      <a:pt x="1071166" y="32381"/>
                      <a:pt x="1331292" y="0"/>
                    </a:cubicBezTo>
                    <a:cubicBezTo>
                      <a:pt x="1591418" y="-32381"/>
                      <a:pt x="1719914" y="-20372"/>
                      <a:pt x="1980703" y="0"/>
                    </a:cubicBezTo>
                    <a:cubicBezTo>
                      <a:pt x="2241492" y="20372"/>
                      <a:pt x="2370688" y="-23319"/>
                      <a:pt x="2662584" y="0"/>
                    </a:cubicBezTo>
                    <a:cubicBezTo>
                      <a:pt x="2954480" y="23319"/>
                      <a:pt x="3086126" y="6188"/>
                      <a:pt x="3247054" y="0"/>
                    </a:cubicBezTo>
                    <a:cubicBezTo>
                      <a:pt x="3255140" y="224712"/>
                      <a:pt x="3228950" y="426942"/>
                      <a:pt x="3247054" y="584775"/>
                    </a:cubicBezTo>
                    <a:cubicBezTo>
                      <a:pt x="3050501" y="579388"/>
                      <a:pt x="2828002" y="594109"/>
                      <a:pt x="2630114" y="584775"/>
                    </a:cubicBezTo>
                    <a:cubicBezTo>
                      <a:pt x="2432226" y="575441"/>
                      <a:pt x="2179352" y="593354"/>
                      <a:pt x="1980703" y="584775"/>
                    </a:cubicBezTo>
                    <a:cubicBezTo>
                      <a:pt x="1782054" y="576196"/>
                      <a:pt x="1419851" y="585319"/>
                      <a:pt x="1266351" y="584775"/>
                    </a:cubicBezTo>
                    <a:cubicBezTo>
                      <a:pt x="1112851" y="584231"/>
                      <a:pt x="903861" y="581371"/>
                      <a:pt x="649411" y="584775"/>
                    </a:cubicBezTo>
                    <a:cubicBezTo>
                      <a:pt x="394961" y="588179"/>
                      <a:pt x="317601" y="610407"/>
                      <a:pt x="0" y="584775"/>
                    </a:cubicBezTo>
                    <a:cubicBezTo>
                      <a:pt x="-21665" y="371023"/>
                      <a:pt x="-17290" y="126039"/>
                      <a:pt x="0" y="0"/>
                    </a:cubicBezTo>
                    <a:close/>
                  </a:path>
                  <a:path w="3247054" h="584775" stroke="0" extrusionOk="0">
                    <a:moveTo>
                      <a:pt x="0" y="0"/>
                    </a:moveTo>
                    <a:cubicBezTo>
                      <a:pt x="213282" y="5253"/>
                      <a:pt x="401529" y="21928"/>
                      <a:pt x="616940" y="0"/>
                    </a:cubicBezTo>
                    <a:cubicBezTo>
                      <a:pt x="832351" y="-21928"/>
                      <a:pt x="975111" y="-2254"/>
                      <a:pt x="1266351" y="0"/>
                    </a:cubicBezTo>
                    <a:cubicBezTo>
                      <a:pt x="1557591" y="2254"/>
                      <a:pt x="1542435" y="-17895"/>
                      <a:pt x="1818350" y="0"/>
                    </a:cubicBezTo>
                    <a:cubicBezTo>
                      <a:pt x="2094265" y="17895"/>
                      <a:pt x="2139803" y="-1394"/>
                      <a:pt x="2370349" y="0"/>
                    </a:cubicBezTo>
                    <a:cubicBezTo>
                      <a:pt x="2600895" y="1394"/>
                      <a:pt x="2903979" y="18932"/>
                      <a:pt x="3247054" y="0"/>
                    </a:cubicBezTo>
                    <a:cubicBezTo>
                      <a:pt x="3262924" y="118310"/>
                      <a:pt x="3241729" y="351491"/>
                      <a:pt x="3247054" y="584775"/>
                    </a:cubicBezTo>
                    <a:cubicBezTo>
                      <a:pt x="2992636" y="576768"/>
                      <a:pt x="2782448" y="558848"/>
                      <a:pt x="2662584" y="584775"/>
                    </a:cubicBezTo>
                    <a:cubicBezTo>
                      <a:pt x="2542720" y="610703"/>
                      <a:pt x="2232482" y="573500"/>
                      <a:pt x="2110585" y="584775"/>
                    </a:cubicBezTo>
                    <a:cubicBezTo>
                      <a:pt x="1988688" y="596050"/>
                      <a:pt x="1627560" y="573056"/>
                      <a:pt x="1461174" y="584775"/>
                    </a:cubicBezTo>
                    <a:cubicBezTo>
                      <a:pt x="1294788" y="596494"/>
                      <a:pt x="1127791" y="592196"/>
                      <a:pt x="844234" y="584775"/>
                    </a:cubicBezTo>
                    <a:cubicBezTo>
                      <a:pt x="560677" y="577354"/>
                      <a:pt x="358202" y="574397"/>
                      <a:pt x="0" y="584775"/>
                    </a:cubicBezTo>
                    <a:cubicBezTo>
                      <a:pt x="22672" y="441202"/>
                      <a:pt x="1282" y="23464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𝐿𝑒𝑓𝑡</m:t>
                      </m:r>
                      <m:r>
                        <a:rPr lang="en-US" sz="3200" b="0" i="1" smtClean="0">
                          <a:latin typeface="Cambria Math" panose="02040503050406030204" pitchFamily="18" charset="0"/>
                        </a:rPr>
                        <m:t> </m:t>
                      </m:r>
                      <m:r>
                        <a:rPr lang="en-US" sz="3200" b="0" i="1" smtClean="0">
                          <a:latin typeface="Cambria Math" panose="02040503050406030204" pitchFamily="18" charset="0"/>
                        </a:rPr>
                        <m:t>𝑇𝑎𝑖𝑙𝑒𝑑</m:t>
                      </m:r>
                      <m:r>
                        <a:rPr lang="en-US" sz="3200" b="0" i="1" smtClean="0">
                          <a:latin typeface="Cambria Math" panose="02040503050406030204" pitchFamily="18" charset="0"/>
                        </a:rPr>
                        <m:t> </m:t>
                      </m:r>
                      <m:r>
                        <a:rPr lang="en-US" sz="3200" b="0" i="1" smtClean="0">
                          <a:latin typeface="Cambria Math" panose="02040503050406030204" pitchFamily="18" charset="0"/>
                        </a:rPr>
                        <m:t>𝑇𝑒𝑠𝑡</m:t>
                      </m:r>
                    </m:oMath>
                  </m:oMathPara>
                </a14:m>
                <a:endParaRPr lang="en-US" sz="3200" dirty="0"/>
              </a:p>
            </p:txBody>
          </p:sp>
        </mc:Choice>
        <mc:Fallback xmlns="">
          <p:sp>
            <p:nvSpPr>
              <p:cNvPr id="6" name="TextBox 5">
                <a:extLst>
                  <a:ext uri="{FF2B5EF4-FFF2-40B4-BE49-F238E27FC236}">
                    <a16:creationId xmlns:a16="http://schemas.microsoft.com/office/drawing/2014/main" id="{9C98F00F-2F07-1290-9B99-DB7F05DE3A0A}"/>
                  </a:ext>
                </a:extLst>
              </p:cNvPr>
              <p:cNvSpPr txBox="1">
                <a:spLocks noRot="1" noChangeAspect="1" noMove="1" noResize="1" noEditPoints="1" noAdjustHandles="1" noChangeArrowheads="1" noChangeShapeType="1" noTextEdit="1"/>
              </p:cNvSpPr>
              <p:nvPr/>
            </p:nvSpPr>
            <p:spPr>
              <a:xfrm>
                <a:off x="8192277" y="6766000"/>
                <a:ext cx="3247054"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247054"/>
                          <a:gd name="connsiteY0" fmla="*/ 0 h 584775"/>
                          <a:gd name="connsiteX1" fmla="*/ 649411 w 3247054"/>
                          <a:gd name="connsiteY1" fmla="*/ 0 h 584775"/>
                          <a:gd name="connsiteX2" fmla="*/ 1331292 w 3247054"/>
                          <a:gd name="connsiteY2" fmla="*/ 0 h 584775"/>
                          <a:gd name="connsiteX3" fmla="*/ 1980703 w 3247054"/>
                          <a:gd name="connsiteY3" fmla="*/ 0 h 584775"/>
                          <a:gd name="connsiteX4" fmla="*/ 2662584 w 3247054"/>
                          <a:gd name="connsiteY4" fmla="*/ 0 h 584775"/>
                          <a:gd name="connsiteX5" fmla="*/ 3247054 w 3247054"/>
                          <a:gd name="connsiteY5" fmla="*/ 0 h 584775"/>
                          <a:gd name="connsiteX6" fmla="*/ 3247054 w 3247054"/>
                          <a:gd name="connsiteY6" fmla="*/ 584775 h 584775"/>
                          <a:gd name="connsiteX7" fmla="*/ 2630114 w 3247054"/>
                          <a:gd name="connsiteY7" fmla="*/ 584775 h 584775"/>
                          <a:gd name="connsiteX8" fmla="*/ 1980703 w 3247054"/>
                          <a:gd name="connsiteY8" fmla="*/ 584775 h 584775"/>
                          <a:gd name="connsiteX9" fmla="*/ 1266351 w 3247054"/>
                          <a:gd name="connsiteY9" fmla="*/ 584775 h 584775"/>
                          <a:gd name="connsiteX10" fmla="*/ 649411 w 3247054"/>
                          <a:gd name="connsiteY10" fmla="*/ 584775 h 584775"/>
                          <a:gd name="connsiteX11" fmla="*/ 0 w 3247054"/>
                          <a:gd name="connsiteY11" fmla="*/ 584775 h 584775"/>
                          <a:gd name="connsiteX12" fmla="*/ 0 w 3247054"/>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47054" h="584775" fill="none" extrusionOk="0">
                            <a:moveTo>
                              <a:pt x="0" y="0"/>
                            </a:moveTo>
                            <a:cubicBezTo>
                              <a:pt x="250849" y="6311"/>
                              <a:pt x="434265" y="28291"/>
                              <a:pt x="649411" y="0"/>
                            </a:cubicBezTo>
                            <a:cubicBezTo>
                              <a:pt x="864557" y="-28291"/>
                              <a:pt x="1071166" y="32381"/>
                              <a:pt x="1331292" y="0"/>
                            </a:cubicBezTo>
                            <a:cubicBezTo>
                              <a:pt x="1591418" y="-32381"/>
                              <a:pt x="1719914" y="-20372"/>
                              <a:pt x="1980703" y="0"/>
                            </a:cubicBezTo>
                            <a:cubicBezTo>
                              <a:pt x="2241492" y="20372"/>
                              <a:pt x="2370688" y="-23319"/>
                              <a:pt x="2662584" y="0"/>
                            </a:cubicBezTo>
                            <a:cubicBezTo>
                              <a:pt x="2954480" y="23319"/>
                              <a:pt x="3086126" y="6188"/>
                              <a:pt x="3247054" y="0"/>
                            </a:cubicBezTo>
                            <a:cubicBezTo>
                              <a:pt x="3255140" y="224712"/>
                              <a:pt x="3228950" y="426942"/>
                              <a:pt x="3247054" y="584775"/>
                            </a:cubicBezTo>
                            <a:cubicBezTo>
                              <a:pt x="3050501" y="579388"/>
                              <a:pt x="2828002" y="594109"/>
                              <a:pt x="2630114" y="584775"/>
                            </a:cubicBezTo>
                            <a:cubicBezTo>
                              <a:pt x="2432226" y="575441"/>
                              <a:pt x="2179352" y="593354"/>
                              <a:pt x="1980703" y="584775"/>
                            </a:cubicBezTo>
                            <a:cubicBezTo>
                              <a:pt x="1782054" y="576196"/>
                              <a:pt x="1419851" y="585319"/>
                              <a:pt x="1266351" y="584775"/>
                            </a:cubicBezTo>
                            <a:cubicBezTo>
                              <a:pt x="1112851" y="584231"/>
                              <a:pt x="903861" y="581371"/>
                              <a:pt x="649411" y="584775"/>
                            </a:cubicBezTo>
                            <a:cubicBezTo>
                              <a:pt x="394961" y="588179"/>
                              <a:pt x="317601" y="610407"/>
                              <a:pt x="0" y="584775"/>
                            </a:cubicBezTo>
                            <a:cubicBezTo>
                              <a:pt x="-21665" y="371023"/>
                              <a:pt x="-17290" y="126039"/>
                              <a:pt x="0" y="0"/>
                            </a:cubicBezTo>
                            <a:close/>
                          </a:path>
                          <a:path w="3247054" h="584775" stroke="0" extrusionOk="0">
                            <a:moveTo>
                              <a:pt x="0" y="0"/>
                            </a:moveTo>
                            <a:cubicBezTo>
                              <a:pt x="213282" y="5253"/>
                              <a:pt x="401529" y="21928"/>
                              <a:pt x="616940" y="0"/>
                            </a:cubicBezTo>
                            <a:cubicBezTo>
                              <a:pt x="832351" y="-21928"/>
                              <a:pt x="975111" y="-2254"/>
                              <a:pt x="1266351" y="0"/>
                            </a:cubicBezTo>
                            <a:cubicBezTo>
                              <a:pt x="1557591" y="2254"/>
                              <a:pt x="1542435" y="-17895"/>
                              <a:pt x="1818350" y="0"/>
                            </a:cubicBezTo>
                            <a:cubicBezTo>
                              <a:pt x="2094265" y="17895"/>
                              <a:pt x="2139803" y="-1394"/>
                              <a:pt x="2370349" y="0"/>
                            </a:cubicBezTo>
                            <a:cubicBezTo>
                              <a:pt x="2600895" y="1394"/>
                              <a:pt x="2903979" y="18932"/>
                              <a:pt x="3247054" y="0"/>
                            </a:cubicBezTo>
                            <a:cubicBezTo>
                              <a:pt x="3262924" y="118310"/>
                              <a:pt x="3241729" y="351491"/>
                              <a:pt x="3247054" y="584775"/>
                            </a:cubicBezTo>
                            <a:cubicBezTo>
                              <a:pt x="2992636" y="576768"/>
                              <a:pt x="2782448" y="558848"/>
                              <a:pt x="2662584" y="584775"/>
                            </a:cubicBezTo>
                            <a:cubicBezTo>
                              <a:pt x="2542720" y="610703"/>
                              <a:pt x="2232482" y="573500"/>
                              <a:pt x="2110585" y="584775"/>
                            </a:cubicBezTo>
                            <a:cubicBezTo>
                              <a:pt x="1988688" y="596050"/>
                              <a:pt x="1627560" y="573056"/>
                              <a:pt x="1461174" y="584775"/>
                            </a:cubicBezTo>
                            <a:cubicBezTo>
                              <a:pt x="1294788" y="596494"/>
                              <a:pt x="1127791" y="592196"/>
                              <a:pt x="844234" y="584775"/>
                            </a:cubicBezTo>
                            <a:cubicBezTo>
                              <a:pt x="560677" y="577354"/>
                              <a:pt x="358202" y="574397"/>
                              <a:pt x="0" y="584775"/>
                            </a:cubicBezTo>
                            <a:cubicBezTo>
                              <a:pt x="22672" y="441202"/>
                              <a:pt x="1282" y="23464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401784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 (Z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00000"/>
                  </a:lnSpc>
                  <a:buFont typeface="+mj-lt"/>
                  <a:buAutoNum type="arabicPeriod"/>
                </a:pPr>
                <a:r>
                  <a:rPr lang="en-US" sz="3200" dirty="0"/>
                  <a:t>Identify the hypotheses</a:t>
                </a:r>
              </a:p>
              <a:p>
                <a:pPr marL="514350" indent="-514350" algn="just">
                  <a:lnSpc>
                    <a:spcPct val="100000"/>
                  </a:lnSpc>
                  <a:buFont typeface="+mj-lt"/>
                  <a:buAutoNum type="arabicPeriod"/>
                </a:pPr>
                <a:r>
                  <a:rPr lang="en-US" sz="3200" dirty="0"/>
                  <a:t>Choose the value of </a:t>
                </a:r>
                <a14:m>
                  <m:oMath xmlns:m="http://schemas.openxmlformats.org/officeDocument/2006/math">
                    <m:r>
                      <a:rPr lang="en-US" sz="3200" b="0" i="1" smtClean="0">
                        <a:latin typeface="Cambria Math" panose="02040503050406030204" pitchFamily="18" charset="0"/>
                      </a:rPr>
                      <m:t>𝛼</m:t>
                    </m:r>
                  </m:oMath>
                </a14:m>
                <a:r>
                  <a:rPr lang="en-US" sz="3200" dirty="0"/>
                  <a:t>; level of significance</a:t>
                </a:r>
              </a:p>
              <a:p>
                <a:pPr marL="514350" indent="-514350" algn="just">
                  <a:lnSpc>
                    <a:spcPct val="100000"/>
                  </a:lnSpc>
                  <a:buFont typeface="+mj-lt"/>
                  <a:buAutoNum type="arabicPeriod"/>
                </a:pPr>
                <a:r>
                  <a:rPr lang="en-US" sz="3200" dirty="0"/>
                  <a:t>Appropriate test statistic (</a:t>
                </a:r>
                <a14:m>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𝑡</m:t>
                    </m:r>
                    <m:r>
                      <a:rPr lang="en-US" sz="3200" b="0" i="1" smtClean="0">
                        <a:latin typeface="Cambria Math" panose="02040503050406030204" pitchFamily="18" charset="0"/>
                      </a:rPr>
                      <m:t>)</m:t>
                    </m:r>
                  </m:oMath>
                </a14:m>
                <a:r>
                  <a:rPr lang="en-US" sz="3200" dirty="0"/>
                  <a:t> and determine the value.</a:t>
                </a:r>
              </a:p>
              <a:p>
                <a:pPr marL="514350" indent="-514350" algn="just">
                  <a:lnSpc>
                    <a:spcPct val="100000"/>
                  </a:lnSpc>
                  <a:buFont typeface="+mj-lt"/>
                  <a:buAutoNum type="arabicPeriod"/>
                </a:pPr>
                <a:r>
                  <a:rPr lang="en-US" sz="3200" dirty="0"/>
                  <a:t>Compare this value with critical value obtained by using </a:t>
                </a:r>
                <a14:m>
                  <m:oMath xmlns:m="http://schemas.openxmlformats.org/officeDocument/2006/math">
                    <m:r>
                      <a:rPr lang="en-US" sz="3200" b="0" i="1" smtClean="0">
                        <a:latin typeface="Cambria Math" panose="02040503050406030204" pitchFamily="18" charset="0"/>
                      </a:rPr>
                      <m:t>𝛼</m:t>
                    </m:r>
                  </m:oMath>
                </a14:m>
                <a:endParaRPr lang="en-US" sz="3200" dirty="0"/>
              </a:p>
              <a:p>
                <a:pPr marL="514350" indent="-514350" algn="just">
                  <a:lnSpc>
                    <a:spcPct val="100000"/>
                  </a:lnSpc>
                  <a:buFont typeface="+mj-lt"/>
                  <a:buAutoNum type="arabicPeriod"/>
                </a:pPr>
                <a:r>
                  <a:rPr lang="en-US" sz="3200" dirty="0"/>
                  <a:t>Decision</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910A02-300A-92CD-E513-0BBB5DFAB0E5}"/>
                  </a:ext>
                </a:extLst>
              </p:cNvPr>
              <p:cNvSpPr txBox="1"/>
              <p:nvPr/>
            </p:nvSpPr>
            <p:spPr>
              <a:xfrm>
                <a:off x="11869860" y="198210"/>
                <a:ext cx="2671946" cy="1526828"/>
              </a:xfrm>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𝜎</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den>
                          </m:f>
                        </m:den>
                      </m:f>
                    </m:oMath>
                  </m:oMathPara>
                </a14:m>
                <a:endParaRPr lang="en-US" sz="3200" dirty="0"/>
              </a:p>
            </p:txBody>
          </p:sp>
        </mc:Choice>
        <mc:Fallback xmlns="">
          <p:sp>
            <p:nvSpPr>
              <p:cNvPr id="4" name="TextBox 3">
                <a:extLst>
                  <a:ext uri="{FF2B5EF4-FFF2-40B4-BE49-F238E27FC236}">
                    <a16:creationId xmlns:a16="http://schemas.microsoft.com/office/drawing/2014/main" id="{55910A02-300A-92CD-E513-0BBB5DFAB0E5}"/>
                  </a:ext>
                </a:extLst>
              </p:cNvPr>
              <p:cNvSpPr txBox="1">
                <a:spLocks noRot="1" noChangeAspect="1" noMove="1" noResize="1" noEditPoints="1" noAdjustHandles="1" noChangeArrowheads="1" noChangeShapeType="1" noTextEdit="1"/>
              </p:cNvSpPr>
              <p:nvPr/>
            </p:nvSpPr>
            <p:spPr>
              <a:xfrm>
                <a:off x="11869860" y="198210"/>
                <a:ext cx="2671946" cy="152682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D1C079-91A3-6062-219F-C9AB0ED1C794}"/>
                  </a:ext>
                </a:extLst>
              </p:cNvPr>
              <p:cNvSpPr txBox="1"/>
              <p:nvPr/>
            </p:nvSpPr>
            <p:spPr>
              <a:xfrm>
                <a:off x="8268244" y="195004"/>
                <a:ext cx="2671946" cy="1530034"/>
              </a:xfrm>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5" name="TextBox 4">
                <a:extLst>
                  <a:ext uri="{FF2B5EF4-FFF2-40B4-BE49-F238E27FC236}">
                    <a16:creationId xmlns:a16="http://schemas.microsoft.com/office/drawing/2014/main" id="{04D1C079-91A3-6062-219F-C9AB0ED1C794}"/>
                  </a:ext>
                </a:extLst>
              </p:cNvPr>
              <p:cNvSpPr txBox="1">
                <a:spLocks noRot="1" noChangeAspect="1" noMove="1" noResize="1" noEditPoints="1" noAdjustHandles="1" noChangeArrowheads="1" noChangeShapeType="1" noTextEdit="1"/>
              </p:cNvSpPr>
              <p:nvPr/>
            </p:nvSpPr>
            <p:spPr>
              <a:xfrm>
                <a:off x="8268244" y="195004"/>
                <a:ext cx="2671946" cy="15300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F6A9B26-E534-5CAC-0BBF-456E34BDD9C9}"/>
                  </a:ext>
                </a:extLst>
              </p:cNvPr>
              <p:cNvSpPr txBox="1"/>
              <p:nvPr/>
            </p:nvSpPr>
            <p:spPr>
              <a:xfrm>
                <a:off x="10030896" y="4943237"/>
                <a:ext cx="4341088" cy="3088153"/>
              </a:xfrm>
              <a:custGeom>
                <a:avLst/>
                <a:gdLst>
                  <a:gd name="connsiteX0" fmla="*/ 0 w 4341088"/>
                  <a:gd name="connsiteY0" fmla="*/ 0 h 3088153"/>
                  <a:gd name="connsiteX1" fmla="*/ 489923 w 4341088"/>
                  <a:gd name="connsiteY1" fmla="*/ 0 h 3088153"/>
                  <a:gd name="connsiteX2" fmla="*/ 1196900 w 4341088"/>
                  <a:gd name="connsiteY2" fmla="*/ 0 h 3088153"/>
                  <a:gd name="connsiteX3" fmla="*/ 1773645 w 4341088"/>
                  <a:gd name="connsiteY3" fmla="*/ 0 h 3088153"/>
                  <a:gd name="connsiteX4" fmla="*/ 2480622 w 4341088"/>
                  <a:gd name="connsiteY4" fmla="*/ 0 h 3088153"/>
                  <a:gd name="connsiteX5" fmla="*/ 3187599 w 4341088"/>
                  <a:gd name="connsiteY5" fmla="*/ 0 h 3088153"/>
                  <a:gd name="connsiteX6" fmla="*/ 3807754 w 4341088"/>
                  <a:gd name="connsiteY6" fmla="*/ 0 h 3088153"/>
                  <a:gd name="connsiteX7" fmla="*/ 4341088 w 4341088"/>
                  <a:gd name="connsiteY7" fmla="*/ 0 h 3088153"/>
                  <a:gd name="connsiteX8" fmla="*/ 4341088 w 4341088"/>
                  <a:gd name="connsiteY8" fmla="*/ 586749 h 3088153"/>
                  <a:gd name="connsiteX9" fmla="*/ 4341088 w 4341088"/>
                  <a:gd name="connsiteY9" fmla="*/ 1173498 h 3088153"/>
                  <a:gd name="connsiteX10" fmla="*/ 4341088 w 4341088"/>
                  <a:gd name="connsiteY10" fmla="*/ 1698484 h 3088153"/>
                  <a:gd name="connsiteX11" fmla="*/ 4341088 w 4341088"/>
                  <a:gd name="connsiteY11" fmla="*/ 2316115 h 3088153"/>
                  <a:gd name="connsiteX12" fmla="*/ 4341088 w 4341088"/>
                  <a:gd name="connsiteY12" fmla="*/ 3088153 h 3088153"/>
                  <a:gd name="connsiteX13" fmla="*/ 3764343 w 4341088"/>
                  <a:gd name="connsiteY13" fmla="*/ 3088153 h 3088153"/>
                  <a:gd name="connsiteX14" fmla="*/ 3144188 w 4341088"/>
                  <a:gd name="connsiteY14" fmla="*/ 3088153 h 3088153"/>
                  <a:gd name="connsiteX15" fmla="*/ 2654265 w 4341088"/>
                  <a:gd name="connsiteY15" fmla="*/ 3088153 h 3088153"/>
                  <a:gd name="connsiteX16" fmla="*/ 2120932 w 4341088"/>
                  <a:gd name="connsiteY16" fmla="*/ 3088153 h 3088153"/>
                  <a:gd name="connsiteX17" fmla="*/ 1544187 w 4341088"/>
                  <a:gd name="connsiteY17" fmla="*/ 3088153 h 3088153"/>
                  <a:gd name="connsiteX18" fmla="*/ 967442 w 4341088"/>
                  <a:gd name="connsiteY18" fmla="*/ 3088153 h 3088153"/>
                  <a:gd name="connsiteX19" fmla="*/ 0 w 4341088"/>
                  <a:gd name="connsiteY19" fmla="*/ 3088153 h 3088153"/>
                  <a:gd name="connsiteX20" fmla="*/ 0 w 4341088"/>
                  <a:gd name="connsiteY20" fmla="*/ 2501404 h 3088153"/>
                  <a:gd name="connsiteX21" fmla="*/ 0 w 4341088"/>
                  <a:gd name="connsiteY21" fmla="*/ 1976418 h 3088153"/>
                  <a:gd name="connsiteX22" fmla="*/ 0 w 4341088"/>
                  <a:gd name="connsiteY22" fmla="*/ 1420550 h 3088153"/>
                  <a:gd name="connsiteX23" fmla="*/ 0 w 4341088"/>
                  <a:gd name="connsiteY23" fmla="*/ 833801 h 3088153"/>
                  <a:gd name="connsiteX24" fmla="*/ 0 w 4341088"/>
                  <a:gd name="connsiteY24" fmla="*/ 0 h 308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41088" h="3088153" fill="none" extrusionOk="0">
                    <a:moveTo>
                      <a:pt x="0" y="0"/>
                    </a:moveTo>
                    <a:cubicBezTo>
                      <a:pt x="187692" y="23288"/>
                      <a:pt x="262420" y="-16841"/>
                      <a:pt x="489923" y="0"/>
                    </a:cubicBezTo>
                    <a:cubicBezTo>
                      <a:pt x="717426" y="16841"/>
                      <a:pt x="1014798" y="26124"/>
                      <a:pt x="1196900" y="0"/>
                    </a:cubicBezTo>
                    <a:cubicBezTo>
                      <a:pt x="1379002" y="-26124"/>
                      <a:pt x="1545158" y="18628"/>
                      <a:pt x="1773645" y="0"/>
                    </a:cubicBezTo>
                    <a:cubicBezTo>
                      <a:pt x="2002132" y="-18628"/>
                      <a:pt x="2248642" y="33790"/>
                      <a:pt x="2480622" y="0"/>
                    </a:cubicBezTo>
                    <a:cubicBezTo>
                      <a:pt x="2712602" y="-33790"/>
                      <a:pt x="3009571" y="20634"/>
                      <a:pt x="3187599" y="0"/>
                    </a:cubicBezTo>
                    <a:cubicBezTo>
                      <a:pt x="3365627" y="-20634"/>
                      <a:pt x="3552217" y="-2688"/>
                      <a:pt x="3807754" y="0"/>
                    </a:cubicBezTo>
                    <a:cubicBezTo>
                      <a:pt x="4063292" y="2688"/>
                      <a:pt x="4187819" y="11573"/>
                      <a:pt x="4341088" y="0"/>
                    </a:cubicBezTo>
                    <a:cubicBezTo>
                      <a:pt x="4325749" y="284070"/>
                      <a:pt x="4331358" y="311647"/>
                      <a:pt x="4341088" y="586749"/>
                    </a:cubicBezTo>
                    <a:cubicBezTo>
                      <a:pt x="4350818" y="861851"/>
                      <a:pt x="4335469" y="897147"/>
                      <a:pt x="4341088" y="1173498"/>
                    </a:cubicBezTo>
                    <a:cubicBezTo>
                      <a:pt x="4346707" y="1449849"/>
                      <a:pt x="4321040" y="1494880"/>
                      <a:pt x="4341088" y="1698484"/>
                    </a:cubicBezTo>
                    <a:cubicBezTo>
                      <a:pt x="4361136" y="1902088"/>
                      <a:pt x="4326032" y="2032308"/>
                      <a:pt x="4341088" y="2316115"/>
                    </a:cubicBezTo>
                    <a:cubicBezTo>
                      <a:pt x="4356144" y="2599922"/>
                      <a:pt x="4328760" y="2862658"/>
                      <a:pt x="4341088" y="3088153"/>
                    </a:cubicBezTo>
                    <a:cubicBezTo>
                      <a:pt x="4155040" y="3072386"/>
                      <a:pt x="3979864" y="3094311"/>
                      <a:pt x="3764343" y="3088153"/>
                    </a:cubicBezTo>
                    <a:cubicBezTo>
                      <a:pt x="3548822" y="3081995"/>
                      <a:pt x="3411384" y="3084118"/>
                      <a:pt x="3144188" y="3088153"/>
                    </a:cubicBezTo>
                    <a:cubicBezTo>
                      <a:pt x="2876992" y="3092188"/>
                      <a:pt x="2860648" y="3078972"/>
                      <a:pt x="2654265" y="3088153"/>
                    </a:cubicBezTo>
                    <a:cubicBezTo>
                      <a:pt x="2447882" y="3097334"/>
                      <a:pt x="2292332" y="3095813"/>
                      <a:pt x="2120932" y="3088153"/>
                    </a:cubicBezTo>
                    <a:cubicBezTo>
                      <a:pt x="1949532" y="3080493"/>
                      <a:pt x="1667181" y="3085639"/>
                      <a:pt x="1544187" y="3088153"/>
                    </a:cubicBezTo>
                    <a:cubicBezTo>
                      <a:pt x="1421194" y="3090667"/>
                      <a:pt x="1226623" y="3087702"/>
                      <a:pt x="967442" y="3088153"/>
                    </a:cubicBezTo>
                    <a:cubicBezTo>
                      <a:pt x="708262" y="3088604"/>
                      <a:pt x="466463" y="3054290"/>
                      <a:pt x="0" y="3088153"/>
                    </a:cubicBezTo>
                    <a:cubicBezTo>
                      <a:pt x="-27864" y="2825315"/>
                      <a:pt x="6553" y="2632781"/>
                      <a:pt x="0" y="2501404"/>
                    </a:cubicBezTo>
                    <a:cubicBezTo>
                      <a:pt x="-6553" y="2370027"/>
                      <a:pt x="15510" y="2123953"/>
                      <a:pt x="0" y="1976418"/>
                    </a:cubicBezTo>
                    <a:cubicBezTo>
                      <a:pt x="-15510" y="1828883"/>
                      <a:pt x="1586" y="1680881"/>
                      <a:pt x="0" y="1420550"/>
                    </a:cubicBezTo>
                    <a:cubicBezTo>
                      <a:pt x="-1586" y="1160219"/>
                      <a:pt x="-11394" y="1079738"/>
                      <a:pt x="0" y="833801"/>
                    </a:cubicBezTo>
                    <a:cubicBezTo>
                      <a:pt x="11394" y="587864"/>
                      <a:pt x="6840" y="249395"/>
                      <a:pt x="0" y="0"/>
                    </a:cubicBezTo>
                    <a:close/>
                  </a:path>
                  <a:path w="4341088" h="3088153" stroke="0" extrusionOk="0">
                    <a:moveTo>
                      <a:pt x="0" y="0"/>
                    </a:moveTo>
                    <a:cubicBezTo>
                      <a:pt x="230599" y="-25707"/>
                      <a:pt x="484968" y="20871"/>
                      <a:pt x="663566" y="0"/>
                    </a:cubicBezTo>
                    <a:cubicBezTo>
                      <a:pt x="842164" y="-20871"/>
                      <a:pt x="1124207" y="-28228"/>
                      <a:pt x="1240311" y="0"/>
                    </a:cubicBezTo>
                    <a:cubicBezTo>
                      <a:pt x="1356415" y="28228"/>
                      <a:pt x="1611185" y="4521"/>
                      <a:pt x="1730234" y="0"/>
                    </a:cubicBezTo>
                    <a:cubicBezTo>
                      <a:pt x="1849283" y="-4521"/>
                      <a:pt x="2110348" y="27256"/>
                      <a:pt x="2306978" y="0"/>
                    </a:cubicBezTo>
                    <a:cubicBezTo>
                      <a:pt x="2503608" y="-27256"/>
                      <a:pt x="2718654" y="-9451"/>
                      <a:pt x="2883723" y="0"/>
                    </a:cubicBezTo>
                    <a:cubicBezTo>
                      <a:pt x="3048793" y="9451"/>
                      <a:pt x="3208928" y="11813"/>
                      <a:pt x="3373646" y="0"/>
                    </a:cubicBezTo>
                    <a:cubicBezTo>
                      <a:pt x="3538364" y="-11813"/>
                      <a:pt x="3980167" y="36359"/>
                      <a:pt x="4341088" y="0"/>
                    </a:cubicBezTo>
                    <a:cubicBezTo>
                      <a:pt x="4344714" y="282957"/>
                      <a:pt x="4313868" y="338495"/>
                      <a:pt x="4341088" y="586749"/>
                    </a:cubicBezTo>
                    <a:cubicBezTo>
                      <a:pt x="4368308" y="835003"/>
                      <a:pt x="4366565" y="978002"/>
                      <a:pt x="4341088" y="1142617"/>
                    </a:cubicBezTo>
                    <a:cubicBezTo>
                      <a:pt x="4315611" y="1307232"/>
                      <a:pt x="4345380" y="1613461"/>
                      <a:pt x="4341088" y="1791129"/>
                    </a:cubicBezTo>
                    <a:cubicBezTo>
                      <a:pt x="4336796" y="1968797"/>
                      <a:pt x="4360906" y="2161505"/>
                      <a:pt x="4341088" y="2470522"/>
                    </a:cubicBezTo>
                    <a:cubicBezTo>
                      <a:pt x="4321270" y="2779539"/>
                      <a:pt x="4336567" y="2806430"/>
                      <a:pt x="4341088" y="3088153"/>
                    </a:cubicBezTo>
                    <a:cubicBezTo>
                      <a:pt x="4145286" y="3068658"/>
                      <a:pt x="3894019" y="3102801"/>
                      <a:pt x="3677522" y="3088153"/>
                    </a:cubicBezTo>
                    <a:cubicBezTo>
                      <a:pt x="3461025" y="3073505"/>
                      <a:pt x="3192159" y="3095429"/>
                      <a:pt x="2970545" y="3088153"/>
                    </a:cubicBezTo>
                    <a:cubicBezTo>
                      <a:pt x="2748931" y="3080877"/>
                      <a:pt x="2618858" y="3074225"/>
                      <a:pt x="2437211" y="3088153"/>
                    </a:cubicBezTo>
                    <a:cubicBezTo>
                      <a:pt x="2255564" y="3102081"/>
                      <a:pt x="2086509" y="3082749"/>
                      <a:pt x="1903877" y="3088153"/>
                    </a:cubicBezTo>
                    <a:cubicBezTo>
                      <a:pt x="1721245" y="3093557"/>
                      <a:pt x="1408520" y="3069232"/>
                      <a:pt x="1283722" y="3088153"/>
                    </a:cubicBezTo>
                    <a:cubicBezTo>
                      <a:pt x="1158924" y="3107074"/>
                      <a:pt x="763950" y="3055609"/>
                      <a:pt x="576745" y="3088153"/>
                    </a:cubicBezTo>
                    <a:cubicBezTo>
                      <a:pt x="389540" y="3120697"/>
                      <a:pt x="269481" y="3094885"/>
                      <a:pt x="0" y="3088153"/>
                    </a:cubicBezTo>
                    <a:cubicBezTo>
                      <a:pt x="18483" y="2942081"/>
                      <a:pt x="22509" y="2773438"/>
                      <a:pt x="0" y="2532285"/>
                    </a:cubicBezTo>
                    <a:cubicBezTo>
                      <a:pt x="-22509" y="2291132"/>
                      <a:pt x="-16857" y="2127117"/>
                      <a:pt x="0" y="2007299"/>
                    </a:cubicBezTo>
                    <a:cubicBezTo>
                      <a:pt x="16857" y="1887481"/>
                      <a:pt x="296" y="1635209"/>
                      <a:pt x="0" y="1389669"/>
                    </a:cubicBezTo>
                    <a:cubicBezTo>
                      <a:pt x="-296" y="1144129"/>
                      <a:pt x="19603" y="938604"/>
                      <a:pt x="0" y="710275"/>
                    </a:cubicBezTo>
                    <a:cubicBezTo>
                      <a:pt x="-19603" y="481946"/>
                      <a:pt x="2245" y="273253"/>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3829486671">
                      <a:prstGeom prst="rect">
                        <a:avLst/>
                      </a:prstGeom>
                      <ask:type>
                        <ask:lineSketchFreehand/>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Critical value:</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When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=0.05</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one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=1.645</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two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=1.96</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Critical value:</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When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=0.01</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one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=2.33</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=2.56</m:t>
                    </m:r>
                  </m:oMath>
                </a14:m>
                <a:endParaRPr lang="en-US" sz="2400" dirty="0"/>
              </a:p>
            </p:txBody>
          </p:sp>
        </mc:Choice>
        <mc:Fallback>
          <p:sp>
            <p:nvSpPr>
              <p:cNvPr id="7" name="TextBox 6">
                <a:extLst>
                  <a:ext uri="{FF2B5EF4-FFF2-40B4-BE49-F238E27FC236}">
                    <a16:creationId xmlns:a16="http://schemas.microsoft.com/office/drawing/2014/main" id="{9F6A9B26-E534-5CAC-0BBF-456E34BDD9C9}"/>
                  </a:ext>
                </a:extLst>
              </p:cNvPr>
              <p:cNvSpPr txBox="1">
                <a:spLocks noRot="1" noChangeAspect="1" noMove="1" noResize="1" noEditPoints="1" noAdjustHandles="1" noChangeArrowheads="1" noChangeShapeType="1" noTextEdit="1"/>
              </p:cNvSpPr>
              <p:nvPr/>
            </p:nvSpPr>
            <p:spPr>
              <a:xfrm>
                <a:off x="10030896" y="4943237"/>
                <a:ext cx="4341088" cy="3088153"/>
              </a:xfrm>
              <a:prstGeom prst="rect">
                <a:avLst/>
              </a:prstGeom>
              <a:blipFill>
                <a:blip r:embed="rId5"/>
                <a:stretch>
                  <a:fillRect l="-1667" t="-780"/>
                </a:stretch>
              </a:blipFill>
              <a:ln w="12700">
                <a:solidFill>
                  <a:schemeClr val="tx1"/>
                </a:solidFill>
                <a:extLst>
                  <a:ext uri="{C807C97D-BFC1-408E-A445-0C87EB9F89A2}">
                    <ask:lineSketchStyleProps xmlns:ask="http://schemas.microsoft.com/office/drawing/2018/sketchyshapes" sd="3829486671">
                      <a:custGeom>
                        <a:avLst/>
                        <a:gdLst>
                          <a:gd name="connsiteX0" fmla="*/ 0 w 4341088"/>
                          <a:gd name="connsiteY0" fmla="*/ 0 h 3088153"/>
                          <a:gd name="connsiteX1" fmla="*/ 489923 w 4341088"/>
                          <a:gd name="connsiteY1" fmla="*/ 0 h 3088153"/>
                          <a:gd name="connsiteX2" fmla="*/ 1196900 w 4341088"/>
                          <a:gd name="connsiteY2" fmla="*/ 0 h 3088153"/>
                          <a:gd name="connsiteX3" fmla="*/ 1773645 w 4341088"/>
                          <a:gd name="connsiteY3" fmla="*/ 0 h 3088153"/>
                          <a:gd name="connsiteX4" fmla="*/ 2480622 w 4341088"/>
                          <a:gd name="connsiteY4" fmla="*/ 0 h 3088153"/>
                          <a:gd name="connsiteX5" fmla="*/ 3187599 w 4341088"/>
                          <a:gd name="connsiteY5" fmla="*/ 0 h 3088153"/>
                          <a:gd name="connsiteX6" fmla="*/ 3807754 w 4341088"/>
                          <a:gd name="connsiteY6" fmla="*/ 0 h 3088153"/>
                          <a:gd name="connsiteX7" fmla="*/ 4341088 w 4341088"/>
                          <a:gd name="connsiteY7" fmla="*/ 0 h 3088153"/>
                          <a:gd name="connsiteX8" fmla="*/ 4341088 w 4341088"/>
                          <a:gd name="connsiteY8" fmla="*/ 586749 h 3088153"/>
                          <a:gd name="connsiteX9" fmla="*/ 4341088 w 4341088"/>
                          <a:gd name="connsiteY9" fmla="*/ 1173498 h 3088153"/>
                          <a:gd name="connsiteX10" fmla="*/ 4341088 w 4341088"/>
                          <a:gd name="connsiteY10" fmla="*/ 1698484 h 3088153"/>
                          <a:gd name="connsiteX11" fmla="*/ 4341088 w 4341088"/>
                          <a:gd name="connsiteY11" fmla="*/ 2316115 h 3088153"/>
                          <a:gd name="connsiteX12" fmla="*/ 4341088 w 4341088"/>
                          <a:gd name="connsiteY12" fmla="*/ 3088153 h 3088153"/>
                          <a:gd name="connsiteX13" fmla="*/ 3764343 w 4341088"/>
                          <a:gd name="connsiteY13" fmla="*/ 3088153 h 3088153"/>
                          <a:gd name="connsiteX14" fmla="*/ 3144188 w 4341088"/>
                          <a:gd name="connsiteY14" fmla="*/ 3088153 h 3088153"/>
                          <a:gd name="connsiteX15" fmla="*/ 2654265 w 4341088"/>
                          <a:gd name="connsiteY15" fmla="*/ 3088153 h 3088153"/>
                          <a:gd name="connsiteX16" fmla="*/ 2120932 w 4341088"/>
                          <a:gd name="connsiteY16" fmla="*/ 3088153 h 3088153"/>
                          <a:gd name="connsiteX17" fmla="*/ 1544187 w 4341088"/>
                          <a:gd name="connsiteY17" fmla="*/ 3088153 h 3088153"/>
                          <a:gd name="connsiteX18" fmla="*/ 967442 w 4341088"/>
                          <a:gd name="connsiteY18" fmla="*/ 3088153 h 3088153"/>
                          <a:gd name="connsiteX19" fmla="*/ 0 w 4341088"/>
                          <a:gd name="connsiteY19" fmla="*/ 3088153 h 3088153"/>
                          <a:gd name="connsiteX20" fmla="*/ 0 w 4341088"/>
                          <a:gd name="connsiteY20" fmla="*/ 2501404 h 3088153"/>
                          <a:gd name="connsiteX21" fmla="*/ 0 w 4341088"/>
                          <a:gd name="connsiteY21" fmla="*/ 1976418 h 3088153"/>
                          <a:gd name="connsiteX22" fmla="*/ 0 w 4341088"/>
                          <a:gd name="connsiteY22" fmla="*/ 1420550 h 3088153"/>
                          <a:gd name="connsiteX23" fmla="*/ 0 w 4341088"/>
                          <a:gd name="connsiteY23" fmla="*/ 833801 h 3088153"/>
                          <a:gd name="connsiteX24" fmla="*/ 0 w 4341088"/>
                          <a:gd name="connsiteY24" fmla="*/ 0 h 308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41088" h="3088153" fill="none" extrusionOk="0">
                            <a:moveTo>
                              <a:pt x="0" y="0"/>
                            </a:moveTo>
                            <a:cubicBezTo>
                              <a:pt x="187692" y="23288"/>
                              <a:pt x="262420" y="-16841"/>
                              <a:pt x="489923" y="0"/>
                            </a:cubicBezTo>
                            <a:cubicBezTo>
                              <a:pt x="717426" y="16841"/>
                              <a:pt x="1014798" y="26124"/>
                              <a:pt x="1196900" y="0"/>
                            </a:cubicBezTo>
                            <a:cubicBezTo>
                              <a:pt x="1379002" y="-26124"/>
                              <a:pt x="1545158" y="18628"/>
                              <a:pt x="1773645" y="0"/>
                            </a:cubicBezTo>
                            <a:cubicBezTo>
                              <a:pt x="2002132" y="-18628"/>
                              <a:pt x="2248642" y="33790"/>
                              <a:pt x="2480622" y="0"/>
                            </a:cubicBezTo>
                            <a:cubicBezTo>
                              <a:pt x="2712602" y="-33790"/>
                              <a:pt x="3009571" y="20634"/>
                              <a:pt x="3187599" y="0"/>
                            </a:cubicBezTo>
                            <a:cubicBezTo>
                              <a:pt x="3365627" y="-20634"/>
                              <a:pt x="3552217" y="-2688"/>
                              <a:pt x="3807754" y="0"/>
                            </a:cubicBezTo>
                            <a:cubicBezTo>
                              <a:pt x="4063292" y="2688"/>
                              <a:pt x="4187819" y="11573"/>
                              <a:pt x="4341088" y="0"/>
                            </a:cubicBezTo>
                            <a:cubicBezTo>
                              <a:pt x="4325749" y="284070"/>
                              <a:pt x="4331358" y="311647"/>
                              <a:pt x="4341088" y="586749"/>
                            </a:cubicBezTo>
                            <a:cubicBezTo>
                              <a:pt x="4350818" y="861851"/>
                              <a:pt x="4335469" y="897147"/>
                              <a:pt x="4341088" y="1173498"/>
                            </a:cubicBezTo>
                            <a:cubicBezTo>
                              <a:pt x="4346707" y="1449849"/>
                              <a:pt x="4321040" y="1494880"/>
                              <a:pt x="4341088" y="1698484"/>
                            </a:cubicBezTo>
                            <a:cubicBezTo>
                              <a:pt x="4361136" y="1902088"/>
                              <a:pt x="4326032" y="2032308"/>
                              <a:pt x="4341088" y="2316115"/>
                            </a:cubicBezTo>
                            <a:cubicBezTo>
                              <a:pt x="4356144" y="2599922"/>
                              <a:pt x="4328760" y="2862658"/>
                              <a:pt x="4341088" y="3088153"/>
                            </a:cubicBezTo>
                            <a:cubicBezTo>
                              <a:pt x="4155040" y="3072386"/>
                              <a:pt x="3979864" y="3094311"/>
                              <a:pt x="3764343" y="3088153"/>
                            </a:cubicBezTo>
                            <a:cubicBezTo>
                              <a:pt x="3548822" y="3081995"/>
                              <a:pt x="3411384" y="3084118"/>
                              <a:pt x="3144188" y="3088153"/>
                            </a:cubicBezTo>
                            <a:cubicBezTo>
                              <a:pt x="2876992" y="3092188"/>
                              <a:pt x="2860648" y="3078972"/>
                              <a:pt x="2654265" y="3088153"/>
                            </a:cubicBezTo>
                            <a:cubicBezTo>
                              <a:pt x="2447882" y="3097334"/>
                              <a:pt x="2292332" y="3095813"/>
                              <a:pt x="2120932" y="3088153"/>
                            </a:cubicBezTo>
                            <a:cubicBezTo>
                              <a:pt x="1949532" y="3080493"/>
                              <a:pt x="1667181" y="3085639"/>
                              <a:pt x="1544187" y="3088153"/>
                            </a:cubicBezTo>
                            <a:cubicBezTo>
                              <a:pt x="1421194" y="3090667"/>
                              <a:pt x="1226623" y="3087702"/>
                              <a:pt x="967442" y="3088153"/>
                            </a:cubicBezTo>
                            <a:cubicBezTo>
                              <a:pt x="708262" y="3088604"/>
                              <a:pt x="466463" y="3054290"/>
                              <a:pt x="0" y="3088153"/>
                            </a:cubicBezTo>
                            <a:cubicBezTo>
                              <a:pt x="-27864" y="2825315"/>
                              <a:pt x="6553" y="2632781"/>
                              <a:pt x="0" y="2501404"/>
                            </a:cubicBezTo>
                            <a:cubicBezTo>
                              <a:pt x="-6553" y="2370027"/>
                              <a:pt x="15510" y="2123953"/>
                              <a:pt x="0" y="1976418"/>
                            </a:cubicBezTo>
                            <a:cubicBezTo>
                              <a:pt x="-15510" y="1828883"/>
                              <a:pt x="1586" y="1680881"/>
                              <a:pt x="0" y="1420550"/>
                            </a:cubicBezTo>
                            <a:cubicBezTo>
                              <a:pt x="-1586" y="1160219"/>
                              <a:pt x="-11394" y="1079738"/>
                              <a:pt x="0" y="833801"/>
                            </a:cubicBezTo>
                            <a:cubicBezTo>
                              <a:pt x="11394" y="587864"/>
                              <a:pt x="6840" y="249395"/>
                              <a:pt x="0" y="0"/>
                            </a:cubicBezTo>
                            <a:close/>
                          </a:path>
                          <a:path w="4341088" h="3088153" stroke="0" extrusionOk="0">
                            <a:moveTo>
                              <a:pt x="0" y="0"/>
                            </a:moveTo>
                            <a:cubicBezTo>
                              <a:pt x="230599" y="-25707"/>
                              <a:pt x="484968" y="20871"/>
                              <a:pt x="663566" y="0"/>
                            </a:cubicBezTo>
                            <a:cubicBezTo>
                              <a:pt x="842164" y="-20871"/>
                              <a:pt x="1124207" y="-28228"/>
                              <a:pt x="1240311" y="0"/>
                            </a:cubicBezTo>
                            <a:cubicBezTo>
                              <a:pt x="1356415" y="28228"/>
                              <a:pt x="1611185" y="4521"/>
                              <a:pt x="1730234" y="0"/>
                            </a:cubicBezTo>
                            <a:cubicBezTo>
                              <a:pt x="1849283" y="-4521"/>
                              <a:pt x="2110348" y="27256"/>
                              <a:pt x="2306978" y="0"/>
                            </a:cubicBezTo>
                            <a:cubicBezTo>
                              <a:pt x="2503608" y="-27256"/>
                              <a:pt x="2718654" y="-9451"/>
                              <a:pt x="2883723" y="0"/>
                            </a:cubicBezTo>
                            <a:cubicBezTo>
                              <a:pt x="3048793" y="9451"/>
                              <a:pt x="3208928" y="11813"/>
                              <a:pt x="3373646" y="0"/>
                            </a:cubicBezTo>
                            <a:cubicBezTo>
                              <a:pt x="3538364" y="-11813"/>
                              <a:pt x="3980167" y="36359"/>
                              <a:pt x="4341088" y="0"/>
                            </a:cubicBezTo>
                            <a:cubicBezTo>
                              <a:pt x="4344714" y="282957"/>
                              <a:pt x="4313868" y="338495"/>
                              <a:pt x="4341088" y="586749"/>
                            </a:cubicBezTo>
                            <a:cubicBezTo>
                              <a:pt x="4368308" y="835003"/>
                              <a:pt x="4366565" y="978002"/>
                              <a:pt x="4341088" y="1142617"/>
                            </a:cubicBezTo>
                            <a:cubicBezTo>
                              <a:pt x="4315611" y="1307232"/>
                              <a:pt x="4345380" y="1613461"/>
                              <a:pt x="4341088" y="1791129"/>
                            </a:cubicBezTo>
                            <a:cubicBezTo>
                              <a:pt x="4336796" y="1968797"/>
                              <a:pt x="4360906" y="2161505"/>
                              <a:pt x="4341088" y="2470522"/>
                            </a:cubicBezTo>
                            <a:cubicBezTo>
                              <a:pt x="4321270" y="2779539"/>
                              <a:pt x="4336567" y="2806430"/>
                              <a:pt x="4341088" y="3088153"/>
                            </a:cubicBezTo>
                            <a:cubicBezTo>
                              <a:pt x="4145286" y="3068658"/>
                              <a:pt x="3894019" y="3102801"/>
                              <a:pt x="3677522" y="3088153"/>
                            </a:cubicBezTo>
                            <a:cubicBezTo>
                              <a:pt x="3461025" y="3073505"/>
                              <a:pt x="3192159" y="3095429"/>
                              <a:pt x="2970545" y="3088153"/>
                            </a:cubicBezTo>
                            <a:cubicBezTo>
                              <a:pt x="2748931" y="3080877"/>
                              <a:pt x="2618858" y="3074225"/>
                              <a:pt x="2437211" y="3088153"/>
                            </a:cubicBezTo>
                            <a:cubicBezTo>
                              <a:pt x="2255564" y="3102081"/>
                              <a:pt x="2086509" y="3082749"/>
                              <a:pt x="1903877" y="3088153"/>
                            </a:cubicBezTo>
                            <a:cubicBezTo>
                              <a:pt x="1721245" y="3093557"/>
                              <a:pt x="1408520" y="3069232"/>
                              <a:pt x="1283722" y="3088153"/>
                            </a:cubicBezTo>
                            <a:cubicBezTo>
                              <a:pt x="1158924" y="3107074"/>
                              <a:pt x="763950" y="3055609"/>
                              <a:pt x="576745" y="3088153"/>
                            </a:cubicBezTo>
                            <a:cubicBezTo>
                              <a:pt x="389540" y="3120697"/>
                              <a:pt x="269481" y="3094885"/>
                              <a:pt x="0" y="3088153"/>
                            </a:cubicBezTo>
                            <a:cubicBezTo>
                              <a:pt x="18483" y="2942081"/>
                              <a:pt x="22509" y="2773438"/>
                              <a:pt x="0" y="2532285"/>
                            </a:cubicBezTo>
                            <a:cubicBezTo>
                              <a:pt x="-22509" y="2291132"/>
                              <a:pt x="-16857" y="2127117"/>
                              <a:pt x="0" y="2007299"/>
                            </a:cubicBezTo>
                            <a:cubicBezTo>
                              <a:pt x="16857" y="1887481"/>
                              <a:pt x="296" y="1635209"/>
                              <a:pt x="0" y="1389669"/>
                            </a:cubicBezTo>
                            <a:cubicBezTo>
                              <a:pt x="-296" y="1144129"/>
                              <a:pt x="19603" y="938604"/>
                              <a:pt x="0" y="710275"/>
                            </a:cubicBezTo>
                            <a:cubicBezTo>
                              <a:pt x="-19603" y="481946"/>
                              <a:pt x="2245" y="27325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65B46A-5906-F08C-16BD-858941F148BA}"/>
                  </a:ext>
                </a:extLst>
              </p:cNvPr>
              <p:cNvSpPr txBox="1"/>
              <p:nvPr/>
            </p:nvSpPr>
            <p:spPr>
              <a:xfrm>
                <a:off x="1096529" y="5559758"/>
                <a:ext cx="4594469" cy="2036711"/>
              </a:xfrm>
              <a:custGeom>
                <a:avLst/>
                <a:gdLst>
                  <a:gd name="connsiteX0" fmla="*/ 0 w 4594469"/>
                  <a:gd name="connsiteY0" fmla="*/ 0 h 2036711"/>
                  <a:gd name="connsiteX1" fmla="*/ 436475 w 4594469"/>
                  <a:gd name="connsiteY1" fmla="*/ 0 h 2036711"/>
                  <a:gd name="connsiteX2" fmla="*/ 964838 w 4594469"/>
                  <a:gd name="connsiteY2" fmla="*/ 0 h 2036711"/>
                  <a:gd name="connsiteX3" fmla="*/ 1585092 w 4594469"/>
                  <a:gd name="connsiteY3" fmla="*/ 0 h 2036711"/>
                  <a:gd name="connsiteX4" fmla="*/ 2067511 w 4594469"/>
                  <a:gd name="connsiteY4" fmla="*/ 0 h 2036711"/>
                  <a:gd name="connsiteX5" fmla="*/ 2549930 w 4594469"/>
                  <a:gd name="connsiteY5" fmla="*/ 0 h 2036711"/>
                  <a:gd name="connsiteX6" fmla="*/ 3216128 w 4594469"/>
                  <a:gd name="connsiteY6" fmla="*/ 0 h 2036711"/>
                  <a:gd name="connsiteX7" fmla="*/ 3744492 w 4594469"/>
                  <a:gd name="connsiteY7" fmla="*/ 0 h 2036711"/>
                  <a:gd name="connsiteX8" fmla="*/ 4594469 w 4594469"/>
                  <a:gd name="connsiteY8" fmla="*/ 0 h 2036711"/>
                  <a:gd name="connsiteX9" fmla="*/ 4594469 w 4594469"/>
                  <a:gd name="connsiteY9" fmla="*/ 488811 h 2036711"/>
                  <a:gd name="connsiteX10" fmla="*/ 4594469 w 4594469"/>
                  <a:gd name="connsiteY10" fmla="*/ 977621 h 2036711"/>
                  <a:gd name="connsiteX11" fmla="*/ 4594469 w 4594469"/>
                  <a:gd name="connsiteY11" fmla="*/ 1425698 h 2036711"/>
                  <a:gd name="connsiteX12" fmla="*/ 4594469 w 4594469"/>
                  <a:gd name="connsiteY12" fmla="*/ 2036711 h 2036711"/>
                  <a:gd name="connsiteX13" fmla="*/ 4020160 w 4594469"/>
                  <a:gd name="connsiteY13" fmla="*/ 2036711 h 2036711"/>
                  <a:gd name="connsiteX14" fmla="*/ 3583686 w 4594469"/>
                  <a:gd name="connsiteY14" fmla="*/ 2036711 h 2036711"/>
                  <a:gd name="connsiteX15" fmla="*/ 2963433 w 4594469"/>
                  <a:gd name="connsiteY15" fmla="*/ 2036711 h 2036711"/>
                  <a:gd name="connsiteX16" fmla="*/ 2481013 w 4594469"/>
                  <a:gd name="connsiteY16" fmla="*/ 2036711 h 2036711"/>
                  <a:gd name="connsiteX17" fmla="*/ 2044539 w 4594469"/>
                  <a:gd name="connsiteY17" fmla="*/ 2036711 h 2036711"/>
                  <a:gd name="connsiteX18" fmla="*/ 1470230 w 4594469"/>
                  <a:gd name="connsiteY18" fmla="*/ 2036711 h 2036711"/>
                  <a:gd name="connsiteX19" fmla="*/ 1033756 w 4594469"/>
                  <a:gd name="connsiteY19" fmla="*/ 2036711 h 2036711"/>
                  <a:gd name="connsiteX20" fmla="*/ 597281 w 4594469"/>
                  <a:gd name="connsiteY20" fmla="*/ 2036711 h 2036711"/>
                  <a:gd name="connsiteX21" fmla="*/ 0 w 4594469"/>
                  <a:gd name="connsiteY21" fmla="*/ 2036711 h 2036711"/>
                  <a:gd name="connsiteX22" fmla="*/ 0 w 4594469"/>
                  <a:gd name="connsiteY22" fmla="*/ 1507166 h 2036711"/>
                  <a:gd name="connsiteX23" fmla="*/ 0 w 4594469"/>
                  <a:gd name="connsiteY23" fmla="*/ 997988 h 2036711"/>
                  <a:gd name="connsiteX24" fmla="*/ 0 w 4594469"/>
                  <a:gd name="connsiteY24" fmla="*/ 549912 h 2036711"/>
                  <a:gd name="connsiteX25" fmla="*/ 0 w 4594469"/>
                  <a:gd name="connsiteY25" fmla="*/ 0 h 203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36711"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42469" y="232934"/>
                      <a:pt x="4581384" y="248946"/>
                      <a:pt x="4594469" y="488811"/>
                    </a:cubicBezTo>
                    <a:cubicBezTo>
                      <a:pt x="4607554" y="728676"/>
                      <a:pt x="4537764" y="750687"/>
                      <a:pt x="4594469" y="977621"/>
                    </a:cubicBezTo>
                    <a:cubicBezTo>
                      <a:pt x="4651174" y="1204555"/>
                      <a:pt x="4568765" y="1269675"/>
                      <a:pt x="4594469" y="1425698"/>
                    </a:cubicBezTo>
                    <a:cubicBezTo>
                      <a:pt x="4620173" y="1581721"/>
                      <a:pt x="4546519" y="1776955"/>
                      <a:pt x="4594469" y="2036711"/>
                    </a:cubicBezTo>
                    <a:cubicBezTo>
                      <a:pt x="4315306" y="2078688"/>
                      <a:pt x="4239207" y="1989252"/>
                      <a:pt x="4020160" y="2036711"/>
                    </a:cubicBezTo>
                    <a:cubicBezTo>
                      <a:pt x="3801113" y="2084170"/>
                      <a:pt x="3785685" y="1991438"/>
                      <a:pt x="3583686" y="2036711"/>
                    </a:cubicBezTo>
                    <a:cubicBezTo>
                      <a:pt x="3381687" y="2081984"/>
                      <a:pt x="3264838" y="2016801"/>
                      <a:pt x="2963433" y="2036711"/>
                    </a:cubicBezTo>
                    <a:cubicBezTo>
                      <a:pt x="2662028" y="2056621"/>
                      <a:pt x="2632700" y="1984730"/>
                      <a:pt x="2481013" y="2036711"/>
                    </a:cubicBezTo>
                    <a:cubicBezTo>
                      <a:pt x="2329326" y="2088692"/>
                      <a:pt x="2179031" y="2016149"/>
                      <a:pt x="2044539" y="2036711"/>
                    </a:cubicBezTo>
                    <a:cubicBezTo>
                      <a:pt x="1910047" y="2057273"/>
                      <a:pt x="1747270" y="1997434"/>
                      <a:pt x="1470230" y="2036711"/>
                    </a:cubicBezTo>
                    <a:cubicBezTo>
                      <a:pt x="1193190" y="2075988"/>
                      <a:pt x="1231775" y="2001315"/>
                      <a:pt x="1033756" y="2036711"/>
                    </a:cubicBezTo>
                    <a:cubicBezTo>
                      <a:pt x="835737" y="2072107"/>
                      <a:pt x="749557" y="2016289"/>
                      <a:pt x="597281" y="2036711"/>
                    </a:cubicBezTo>
                    <a:cubicBezTo>
                      <a:pt x="445006" y="2057133"/>
                      <a:pt x="252476" y="2022177"/>
                      <a:pt x="0" y="2036711"/>
                    </a:cubicBezTo>
                    <a:cubicBezTo>
                      <a:pt x="-14637" y="1803132"/>
                      <a:pt x="13111" y="1704576"/>
                      <a:pt x="0" y="1507166"/>
                    </a:cubicBezTo>
                    <a:cubicBezTo>
                      <a:pt x="-13111" y="1309756"/>
                      <a:pt x="25645" y="1112409"/>
                      <a:pt x="0" y="997988"/>
                    </a:cubicBezTo>
                    <a:cubicBezTo>
                      <a:pt x="-25645" y="883567"/>
                      <a:pt x="1939" y="742554"/>
                      <a:pt x="0" y="549912"/>
                    </a:cubicBezTo>
                    <a:cubicBezTo>
                      <a:pt x="-1939" y="357270"/>
                      <a:pt x="12796" y="163886"/>
                      <a:pt x="0" y="0"/>
                    </a:cubicBezTo>
                    <a:close/>
                  </a:path>
                  <a:path w="4594469" h="2036711"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01096" y="103780"/>
                      <a:pt x="4548926" y="356692"/>
                      <a:pt x="4594469" y="509178"/>
                    </a:cubicBezTo>
                    <a:cubicBezTo>
                      <a:pt x="4640012" y="661664"/>
                      <a:pt x="4593971" y="829815"/>
                      <a:pt x="4594469" y="1018356"/>
                    </a:cubicBezTo>
                    <a:cubicBezTo>
                      <a:pt x="4594967" y="1206897"/>
                      <a:pt x="4566743" y="1305504"/>
                      <a:pt x="4594469" y="1568267"/>
                    </a:cubicBezTo>
                    <a:cubicBezTo>
                      <a:pt x="4622195" y="1831030"/>
                      <a:pt x="4558383" y="1821507"/>
                      <a:pt x="4594469" y="2036711"/>
                    </a:cubicBezTo>
                    <a:cubicBezTo>
                      <a:pt x="4446487" y="2112015"/>
                      <a:pt x="4088503" y="1995429"/>
                      <a:pt x="3928271" y="2036711"/>
                    </a:cubicBezTo>
                    <a:cubicBezTo>
                      <a:pt x="3768039" y="2077993"/>
                      <a:pt x="3606498" y="2025784"/>
                      <a:pt x="3491796" y="2036711"/>
                    </a:cubicBezTo>
                    <a:cubicBezTo>
                      <a:pt x="3377094" y="2047638"/>
                      <a:pt x="3082890" y="2011604"/>
                      <a:pt x="2825598" y="2036711"/>
                    </a:cubicBezTo>
                    <a:cubicBezTo>
                      <a:pt x="2568306" y="2061818"/>
                      <a:pt x="2293939" y="1957914"/>
                      <a:pt x="2159400" y="2036711"/>
                    </a:cubicBezTo>
                    <a:cubicBezTo>
                      <a:pt x="2024861" y="2115508"/>
                      <a:pt x="1830238" y="2010527"/>
                      <a:pt x="1585092" y="2036711"/>
                    </a:cubicBezTo>
                    <a:cubicBezTo>
                      <a:pt x="1339946" y="2062895"/>
                      <a:pt x="1081030" y="2030822"/>
                      <a:pt x="918894" y="2036711"/>
                    </a:cubicBezTo>
                    <a:cubicBezTo>
                      <a:pt x="756758" y="2042600"/>
                      <a:pt x="410960" y="1982743"/>
                      <a:pt x="0" y="2036711"/>
                    </a:cubicBezTo>
                    <a:cubicBezTo>
                      <a:pt x="-10862" y="1801066"/>
                      <a:pt x="34417" y="1778138"/>
                      <a:pt x="0" y="1547900"/>
                    </a:cubicBezTo>
                    <a:cubicBezTo>
                      <a:pt x="-34417" y="1317662"/>
                      <a:pt x="28974" y="1253016"/>
                      <a:pt x="0" y="1059090"/>
                    </a:cubicBezTo>
                    <a:cubicBezTo>
                      <a:pt x="-28974" y="865164"/>
                      <a:pt x="247" y="792705"/>
                      <a:pt x="0" y="529545"/>
                    </a:cubicBezTo>
                    <a:cubicBezTo>
                      <a:pt x="-247" y="266385"/>
                      <a:pt x="2947" y="197763"/>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4187975338">
                      <a:prstGeom prst="rect">
                        <a:avLst/>
                      </a:prstGeom>
                      <ask:type>
                        <ask:lineSketchScribble/>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Decision:</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We may reject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if,</a:t>
                </a:r>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left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e>
                    </m:d>
                  </m:oMath>
                </a14:m>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right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oMath>
                </a14:m>
                <a:endParaRPr lang="en-US" sz="2400" dirty="0"/>
              </a:p>
            </p:txBody>
          </p:sp>
        </mc:Choice>
        <mc:Fallback xmlns="">
          <p:sp>
            <p:nvSpPr>
              <p:cNvPr id="9" name="TextBox 8">
                <a:extLst>
                  <a:ext uri="{FF2B5EF4-FFF2-40B4-BE49-F238E27FC236}">
                    <a16:creationId xmlns:a16="http://schemas.microsoft.com/office/drawing/2014/main" id="{FC65B46A-5906-F08C-16BD-858941F148BA}"/>
                  </a:ext>
                </a:extLst>
              </p:cNvPr>
              <p:cNvSpPr txBox="1">
                <a:spLocks noRot="1" noChangeAspect="1" noMove="1" noResize="1" noEditPoints="1" noAdjustHandles="1" noChangeArrowheads="1" noChangeShapeType="1" noTextEdit="1"/>
              </p:cNvSpPr>
              <p:nvPr/>
            </p:nvSpPr>
            <p:spPr>
              <a:xfrm>
                <a:off x="1096529" y="5559758"/>
                <a:ext cx="4594469" cy="2036711"/>
              </a:xfrm>
              <a:prstGeom prst="rect">
                <a:avLst/>
              </a:prstGeom>
              <a:blipFill>
                <a:blip r:embed="rId6"/>
                <a:stretch>
                  <a:fillRect l="-1704" t="-578"/>
                </a:stretch>
              </a:blipFill>
              <a:ln w="19050">
                <a:solidFill>
                  <a:schemeClr val="tx1"/>
                </a:solidFill>
                <a:extLst>
                  <a:ext uri="{C807C97D-BFC1-408E-A445-0C87EB9F89A2}">
                    <ask:lineSketchStyleProps xmlns:ask="http://schemas.microsoft.com/office/drawing/2018/sketchyshapes" sd="4187975338">
                      <a:custGeom>
                        <a:avLst/>
                        <a:gdLst>
                          <a:gd name="connsiteX0" fmla="*/ 0 w 4594469"/>
                          <a:gd name="connsiteY0" fmla="*/ 0 h 2036711"/>
                          <a:gd name="connsiteX1" fmla="*/ 436475 w 4594469"/>
                          <a:gd name="connsiteY1" fmla="*/ 0 h 2036711"/>
                          <a:gd name="connsiteX2" fmla="*/ 964838 w 4594469"/>
                          <a:gd name="connsiteY2" fmla="*/ 0 h 2036711"/>
                          <a:gd name="connsiteX3" fmla="*/ 1585092 w 4594469"/>
                          <a:gd name="connsiteY3" fmla="*/ 0 h 2036711"/>
                          <a:gd name="connsiteX4" fmla="*/ 2067511 w 4594469"/>
                          <a:gd name="connsiteY4" fmla="*/ 0 h 2036711"/>
                          <a:gd name="connsiteX5" fmla="*/ 2549930 w 4594469"/>
                          <a:gd name="connsiteY5" fmla="*/ 0 h 2036711"/>
                          <a:gd name="connsiteX6" fmla="*/ 3216128 w 4594469"/>
                          <a:gd name="connsiteY6" fmla="*/ 0 h 2036711"/>
                          <a:gd name="connsiteX7" fmla="*/ 3744492 w 4594469"/>
                          <a:gd name="connsiteY7" fmla="*/ 0 h 2036711"/>
                          <a:gd name="connsiteX8" fmla="*/ 4594469 w 4594469"/>
                          <a:gd name="connsiteY8" fmla="*/ 0 h 2036711"/>
                          <a:gd name="connsiteX9" fmla="*/ 4594469 w 4594469"/>
                          <a:gd name="connsiteY9" fmla="*/ 488811 h 2036711"/>
                          <a:gd name="connsiteX10" fmla="*/ 4594469 w 4594469"/>
                          <a:gd name="connsiteY10" fmla="*/ 977621 h 2036711"/>
                          <a:gd name="connsiteX11" fmla="*/ 4594469 w 4594469"/>
                          <a:gd name="connsiteY11" fmla="*/ 1425698 h 2036711"/>
                          <a:gd name="connsiteX12" fmla="*/ 4594469 w 4594469"/>
                          <a:gd name="connsiteY12" fmla="*/ 2036711 h 2036711"/>
                          <a:gd name="connsiteX13" fmla="*/ 4020160 w 4594469"/>
                          <a:gd name="connsiteY13" fmla="*/ 2036711 h 2036711"/>
                          <a:gd name="connsiteX14" fmla="*/ 3583686 w 4594469"/>
                          <a:gd name="connsiteY14" fmla="*/ 2036711 h 2036711"/>
                          <a:gd name="connsiteX15" fmla="*/ 2963433 w 4594469"/>
                          <a:gd name="connsiteY15" fmla="*/ 2036711 h 2036711"/>
                          <a:gd name="connsiteX16" fmla="*/ 2481013 w 4594469"/>
                          <a:gd name="connsiteY16" fmla="*/ 2036711 h 2036711"/>
                          <a:gd name="connsiteX17" fmla="*/ 2044539 w 4594469"/>
                          <a:gd name="connsiteY17" fmla="*/ 2036711 h 2036711"/>
                          <a:gd name="connsiteX18" fmla="*/ 1470230 w 4594469"/>
                          <a:gd name="connsiteY18" fmla="*/ 2036711 h 2036711"/>
                          <a:gd name="connsiteX19" fmla="*/ 1033756 w 4594469"/>
                          <a:gd name="connsiteY19" fmla="*/ 2036711 h 2036711"/>
                          <a:gd name="connsiteX20" fmla="*/ 597281 w 4594469"/>
                          <a:gd name="connsiteY20" fmla="*/ 2036711 h 2036711"/>
                          <a:gd name="connsiteX21" fmla="*/ 0 w 4594469"/>
                          <a:gd name="connsiteY21" fmla="*/ 2036711 h 2036711"/>
                          <a:gd name="connsiteX22" fmla="*/ 0 w 4594469"/>
                          <a:gd name="connsiteY22" fmla="*/ 1507166 h 2036711"/>
                          <a:gd name="connsiteX23" fmla="*/ 0 w 4594469"/>
                          <a:gd name="connsiteY23" fmla="*/ 997988 h 2036711"/>
                          <a:gd name="connsiteX24" fmla="*/ 0 w 4594469"/>
                          <a:gd name="connsiteY24" fmla="*/ 549912 h 2036711"/>
                          <a:gd name="connsiteX25" fmla="*/ 0 w 4594469"/>
                          <a:gd name="connsiteY25" fmla="*/ 0 h 203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36711"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42469" y="232934"/>
                              <a:pt x="4581384" y="248946"/>
                              <a:pt x="4594469" y="488811"/>
                            </a:cubicBezTo>
                            <a:cubicBezTo>
                              <a:pt x="4607554" y="728676"/>
                              <a:pt x="4537764" y="750687"/>
                              <a:pt x="4594469" y="977621"/>
                            </a:cubicBezTo>
                            <a:cubicBezTo>
                              <a:pt x="4651174" y="1204555"/>
                              <a:pt x="4568765" y="1269675"/>
                              <a:pt x="4594469" y="1425698"/>
                            </a:cubicBezTo>
                            <a:cubicBezTo>
                              <a:pt x="4620173" y="1581721"/>
                              <a:pt x="4546519" y="1776955"/>
                              <a:pt x="4594469" y="2036711"/>
                            </a:cubicBezTo>
                            <a:cubicBezTo>
                              <a:pt x="4315306" y="2078688"/>
                              <a:pt x="4239207" y="1989252"/>
                              <a:pt x="4020160" y="2036711"/>
                            </a:cubicBezTo>
                            <a:cubicBezTo>
                              <a:pt x="3801113" y="2084170"/>
                              <a:pt x="3785685" y="1991438"/>
                              <a:pt x="3583686" y="2036711"/>
                            </a:cubicBezTo>
                            <a:cubicBezTo>
                              <a:pt x="3381687" y="2081984"/>
                              <a:pt x="3264838" y="2016801"/>
                              <a:pt x="2963433" y="2036711"/>
                            </a:cubicBezTo>
                            <a:cubicBezTo>
                              <a:pt x="2662028" y="2056621"/>
                              <a:pt x="2632700" y="1984730"/>
                              <a:pt x="2481013" y="2036711"/>
                            </a:cubicBezTo>
                            <a:cubicBezTo>
                              <a:pt x="2329326" y="2088692"/>
                              <a:pt x="2179031" y="2016149"/>
                              <a:pt x="2044539" y="2036711"/>
                            </a:cubicBezTo>
                            <a:cubicBezTo>
                              <a:pt x="1910047" y="2057273"/>
                              <a:pt x="1747270" y="1997434"/>
                              <a:pt x="1470230" y="2036711"/>
                            </a:cubicBezTo>
                            <a:cubicBezTo>
                              <a:pt x="1193190" y="2075988"/>
                              <a:pt x="1231775" y="2001315"/>
                              <a:pt x="1033756" y="2036711"/>
                            </a:cubicBezTo>
                            <a:cubicBezTo>
                              <a:pt x="835737" y="2072107"/>
                              <a:pt x="749557" y="2016289"/>
                              <a:pt x="597281" y="2036711"/>
                            </a:cubicBezTo>
                            <a:cubicBezTo>
                              <a:pt x="445006" y="2057133"/>
                              <a:pt x="252476" y="2022177"/>
                              <a:pt x="0" y="2036711"/>
                            </a:cubicBezTo>
                            <a:cubicBezTo>
                              <a:pt x="-14637" y="1803132"/>
                              <a:pt x="13111" y="1704576"/>
                              <a:pt x="0" y="1507166"/>
                            </a:cubicBezTo>
                            <a:cubicBezTo>
                              <a:pt x="-13111" y="1309756"/>
                              <a:pt x="25645" y="1112409"/>
                              <a:pt x="0" y="997988"/>
                            </a:cubicBezTo>
                            <a:cubicBezTo>
                              <a:pt x="-25645" y="883567"/>
                              <a:pt x="1939" y="742554"/>
                              <a:pt x="0" y="549912"/>
                            </a:cubicBezTo>
                            <a:cubicBezTo>
                              <a:pt x="-1939" y="357270"/>
                              <a:pt x="12796" y="163886"/>
                              <a:pt x="0" y="0"/>
                            </a:cubicBezTo>
                            <a:close/>
                          </a:path>
                          <a:path w="4594469" h="2036711"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01096" y="103780"/>
                              <a:pt x="4548926" y="356692"/>
                              <a:pt x="4594469" y="509178"/>
                            </a:cubicBezTo>
                            <a:cubicBezTo>
                              <a:pt x="4640012" y="661664"/>
                              <a:pt x="4593971" y="829815"/>
                              <a:pt x="4594469" y="1018356"/>
                            </a:cubicBezTo>
                            <a:cubicBezTo>
                              <a:pt x="4594967" y="1206897"/>
                              <a:pt x="4566743" y="1305504"/>
                              <a:pt x="4594469" y="1568267"/>
                            </a:cubicBezTo>
                            <a:cubicBezTo>
                              <a:pt x="4622195" y="1831030"/>
                              <a:pt x="4558383" y="1821507"/>
                              <a:pt x="4594469" y="2036711"/>
                            </a:cubicBezTo>
                            <a:cubicBezTo>
                              <a:pt x="4446487" y="2112015"/>
                              <a:pt x="4088503" y="1995429"/>
                              <a:pt x="3928271" y="2036711"/>
                            </a:cubicBezTo>
                            <a:cubicBezTo>
                              <a:pt x="3768039" y="2077993"/>
                              <a:pt x="3606498" y="2025784"/>
                              <a:pt x="3491796" y="2036711"/>
                            </a:cubicBezTo>
                            <a:cubicBezTo>
                              <a:pt x="3377094" y="2047638"/>
                              <a:pt x="3082890" y="2011604"/>
                              <a:pt x="2825598" y="2036711"/>
                            </a:cubicBezTo>
                            <a:cubicBezTo>
                              <a:pt x="2568306" y="2061818"/>
                              <a:pt x="2293939" y="1957914"/>
                              <a:pt x="2159400" y="2036711"/>
                            </a:cubicBezTo>
                            <a:cubicBezTo>
                              <a:pt x="2024861" y="2115508"/>
                              <a:pt x="1830238" y="2010527"/>
                              <a:pt x="1585092" y="2036711"/>
                            </a:cubicBezTo>
                            <a:cubicBezTo>
                              <a:pt x="1339946" y="2062895"/>
                              <a:pt x="1081030" y="2030822"/>
                              <a:pt x="918894" y="2036711"/>
                            </a:cubicBezTo>
                            <a:cubicBezTo>
                              <a:pt x="756758" y="2042600"/>
                              <a:pt x="410960" y="1982743"/>
                              <a:pt x="0" y="2036711"/>
                            </a:cubicBezTo>
                            <a:cubicBezTo>
                              <a:pt x="-10862" y="1801066"/>
                              <a:pt x="34417" y="1778138"/>
                              <a:pt x="0" y="1547900"/>
                            </a:cubicBezTo>
                            <a:cubicBezTo>
                              <a:pt x="-34417" y="1317662"/>
                              <a:pt x="28974" y="1253016"/>
                              <a:pt x="0" y="1059090"/>
                            </a:cubicBezTo>
                            <a:cubicBezTo>
                              <a:pt x="-28974" y="865164"/>
                              <a:pt x="247" y="792705"/>
                              <a:pt x="0" y="529545"/>
                            </a:cubicBezTo>
                            <a:cubicBezTo>
                              <a:pt x="-247" y="266385"/>
                              <a:pt x="2947" y="197763"/>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43713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The mean life time of a sample of 100 light tubes produced by a company is found to be 1570 hours with standard deviation of 80 hours. Test the hypothesis that the mean life time of the tubes produced by the company is 1600 hours.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473DA-430B-0484-0841-6E37B731C3F5}"/>
                  </a:ext>
                </a:extLst>
              </p:cNvPr>
              <p:cNvSpPr txBox="1"/>
              <p:nvPr/>
            </p:nvSpPr>
            <p:spPr>
              <a:xfrm>
                <a:off x="5105259" y="97470"/>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7" name="TextBox 6">
                <a:extLst>
                  <a:ext uri="{FF2B5EF4-FFF2-40B4-BE49-F238E27FC236}">
                    <a16:creationId xmlns:a16="http://schemas.microsoft.com/office/drawing/2014/main" id="{F2F473DA-430B-0484-0841-6E37B731C3F5}"/>
                  </a:ext>
                </a:extLst>
              </p:cNvPr>
              <p:cNvSpPr txBox="1">
                <a:spLocks noRot="1" noChangeAspect="1" noMove="1" noResize="1" noEditPoints="1" noAdjustHandles="1" noChangeArrowheads="1" noChangeShapeType="1" noTextEdit="1"/>
              </p:cNvSpPr>
              <p:nvPr/>
            </p:nvSpPr>
            <p:spPr>
              <a:xfrm>
                <a:off x="5105259" y="97470"/>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5A72B-B9A8-42C1-F8D5-455DE51CF4B1}"/>
                  </a:ext>
                </a:extLst>
              </p:cNvPr>
              <p:cNvSpPr txBox="1"/>
              <p:nvPr/>
            </p:nvSpPr>
            <p:spPr>
              <a:xfrm>
                <a:off x="5105259" y="921674"/>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8" name="TextBox 7">
                <a:extLst>
                  <a:ext uri="{FF2B5EF4-FFF2-40B4-BE49-F238E27FC236}">
                    <a16:creationId xmlns:a16="http://schemas.microsoft.com/office/drawing/2014/main" id="{ACC5A72B-B9A8-42C1-F8D5-455DE51CF4B1}"/>
                  </a:ext>
                </a:extLst>
              </p:cNvPr>
              <p:cNvSpPr txBox="1">
                <a:spLocks noRot="1" noChangeAspect="1" noMove="1" noResize="1" noEditPoints="1" noAdjustHandles="1" noChangeArrowheads="1" noChangeShapeType="1" noTextEdit="1"/>
              </p:cNvSpPr>
              <p:nvPr/>
            </p:nvSpPr>
            <p:spPr>
              <a:xfrm>
                <a:off x="5105259" y="921674"/>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C919C0-E581-7A9F-4AB4-8877A9990EC6}"/>
                  </a:ext>
                </a:extLst>
              </p:cNvPr>
              <p:cNvSpPr txBox="1"/>
              <p:nvPr/>
            </p:nvSpPr>
            <p:spPr>
              <a:xfrm>
                <a:off x="5105259" y="1745878"/>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=0.05</m:t>
                      </m:r>
                    </m:oMath>
                  </m:oMathPara>
                </a14:m>
                <a:endParaRPr lang="en-US" sz="3200" dirty="0"/>
              </a:p>
            </p:txBody>
          </p:sp>
        </mc:Choice>
        <mc:Fallback xmlns="">
          <p:sp>
            <p:nvSpPr>
              <p:cNvPr id="9" name="TextBox 8">
                <a:extLst>
                  <a:ext uri="{FF2B5EF4-FFF2-40B4-BE49-F238E27FC236}">
                    <a16:creationId xmlns:a16="http://schemas.microsoft.com/office/drawing/2014/main" id="{54C919C0-E581-7A9F-4AB4-8877A9990EC6}"/>
                  </a:ext>
                </a:extLst>
              </p:cNvPr>
              <p:cNvSpPr txBox="1">
                <a:spLocks noRot="1" noChangeAspect="1" noMove="1" noResize="1" noEditPoints="1" noAdjustHandles="1" noChangeArrowheads="1" noChangeShapeType="1" noTextEdit="1"/>
              </p:cNvSpPr>
              <p:nvPr/>
            </p:nvSpPr>
            <p:spPr>
              <a:xfrm>
                <a:off x="5105259" y="1745878"/>
                <a:ext cx="2713417"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4E96E0-A16E-8B48-F27D-A4E1F0D7ABBB}"/>
                  </a:ext>
                </a:extLst>
              </p:cNvPr>
              <p:cNvSpPr txBox="1"/>
              <p:nvPr/>
            </p:nvSpPr>
            <p:spPr>
              <a:xfrm>
                <a:off x="2665278" y="5284116"/>
                <a:ext cx="3080798" cy="1526828"/>
              </a:xfrm>
              <a:custGeom>
                <a:avLst/>
                <a:gdLst>
                  <a:gd name="connsiteX0" fmla="*/ 0 w 3080798"/>
                  <a:gd name="connsiteY0" fmla="*/ 0 h 1526828"/>
                  <a:gd name="connsiteX1" fmla="*/ 677776 w 3080798"/>
                  <a:gd name="connsiteY1" fmla="*/ 0 h 1526828"/>
                  <a:gd name="connsiteX2" fmla="*/ 1355551 w 3080798"/>
                  <a:gd name="connsiteY2" fmla="*/ 0 h 1526828"/>
                  <a:gd name="connsiteX3" fmla="*/ 1879287 w 3080798"/>
                  <a:gd name="connsiteY3" fmla="*/ 0 h 1526828"/>
                  <a:gd name="connsiteX4" fmla="*/ 2557062 w 3080798"/>
                  <a:gd name="connsiteY4" fmla="*/ 0 h 1526828"/>
                  <a:gd name="connsiteX5" fmla="*/ 3080798 w 3080798"/>
                  <a:gd name="connsiteY5" fmla="*/ 0 h 1526828"/>
                  <a:gd name="connsiteX6" fmla="*/ 3080798 w 3080798"/>
                  <a:gd name="connsiteY6" fmla="*/ 478406 h 1526828"/>
                  <a:gd name="connsiteX7" fmla="*/ 3080798 w 3080798"/>
                  <a:gd name="connsiteY7" fmla="*/ 972080 h 1526828"/>
                  <a:gd name="connsiteX8" fmla="*/ 3080798 w 3080798"/>
                  <a:gd name="connsiteY8" fmla="*/ 1526828 h 1526828"/>
                  <a:gd name="connsiteX9" fmla="*/ 2433830 w 3080798"/>
                  <a:gd name="connsiteY9" fmla="*/ 1526828 h 1526828"/>
                  <a:gd name="connsiteX10" fmla="*/ 1756055 w 3080798"/>
                  <a:gd name="connsiteY10" fmla="*/ 1526828 h 1526828"/>
                  <a:gd name="connsiteX11" fmla="*/ 1109087 w 3080798"/>
                  <a:gd name="connsiteY11" fmla="*/ 1526828 h 1526828"/>
                  <a:gd name="connsiteX12" fmla="*/ 554544 w 3080798"/>
                  <a:gd name="connsiteY12" fmla="*/ 1526828 h 1526828"/>
                  <a:gd name="connsiteX13" fmla="*/ 0 w 3080798"/>
                  <a:gd name="connsiteY13" fmla="*/ 1526828 h 1526828"/>
                  <a:gd name="connsiteX14" fmla="*/ 0 w 3080798"/>
                  <a:gd name="connsiteY14" fmla="*/ 1033154 h 1526828"/>
                  <a:gd name="connsiteX15" fmla="*/ 0 w 3080798"/>
                  <a:gd name="connsiteY15" fmla="*/ 570016 h 1526828"/>
                  <a:gd name="connsiteX16" fmla="*/ 0 w 3080798"/>
                  <a:gd name="connsiteY16"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0798" h="1526828" fill="none" extrusionOk="0">
                    <a:moveTo>
                      <a:pt x="0" y="0"/>
                    </a:moveTo>
                    <a:cubicBezTo>
                      <a:pt x="243073" y="20304"/>
                      <a:pt x="454674" y="29424"/>
                      <a:pt x="677776" y="0"/>
                    </a:cubicBezTo>
                    <a:cubicBezTo>
                      <a:pt x="900878" y="-29424"/>
                      <a:pt x="1021948" y="13086"/>
                      <a:pt x="1355551" y="0"/>
                    </a:cubicBezTo>
                    <a:cubicBezTo>
                      <a:pt x="1689154" y="-13086"/>
                      <a:pt x="1632189" y="-12730"/>
                      <a:pt x="1879287" y="0"/>
                    </a:cubicBezTo>
                    <a:cubicBezTo>
                      <a:pt x="2126385" y="12730"/>
                      <a:pt x="2270866" y="30723"/>
                      <a:pt x="2557062" y="0"/>
                    </a:cubicBezTo>
                    <a:cubicBezTo>
                      <a:pt x="2843258" y="-30723"/>
                      <a:pt x="2895919" y="-3935"/>
                      <a:pt x="3080798" y="0"/>
                    </a:cubicBezTo>
                    <a:cubicBezTo>
                      <a:pt x="3094409" y="116597"/>
                      <a:pt x="3098168" y="284833"/>
                      <a:pt x="3080798" y="478406"/>
                    </a:cubicBezTo>
                    <a:cubicBezTo>
                      <a:pt x="3063428" y="671979"/>
                      <a:pt x="3094891" y="804132"/>
                      <a:pt x="3080798" y="972080"/>
                    </a:cubicBezTo>
                    <a:cubicBezTo>
                      <a:pt x="3066705" y="1140028"/>
                      <a:pt x="3087625" y="1280051"/>
                      <a:pt x="3080798" y="1526828"/>
                    </a:cubicBezTo>
                    <a:cubicBezTo>
                      <a:pt x="2932682" y="1503813"/>
                      <a:pt x="2747663" y="1512055"/>
                      <a:pt x="2433830" y="1526828"/>
                    </a:cubicBezTo>
                    <a:cubicBezTo>
                      <a:pt x="2119997" y="1541601"/>
                      <a:pt x="1972269" y="1555973"/>
                      <a:pt x="1756055" y="1526828"/>
                    </a:cubicBezTo>
                    <a:cubicBezTo>
                      <a:pt x="1539842" y="1497683"/>
                      <a:pt x="1338401" y="1520420"/>
                      <a:pt x="1109087" y="1526828"/>
                    </a:cubicBezTo>
                    <a:cubicBezTo>
                      <a:pt x="879773" y="1533236"/>
                      <a:pt x="673192" y="1549529"/>
                      <a:pt x="554544" y="1526828"/>
                    </a:cubicBezTo>
                    <a:cubicBezTo>
                      <a:pt x="435896" y="1504127"/>
                      <a:pt x="177690" y="1528054"/>
                      <a:pt x="0" y="1526828"/>
                    </a:cubicBezTo>
                    <a:cubicBezTo>
                      <a:pt x="-13799" y="1308486"/>
                      <a:pt x="-6682" y="1244409"/>
                      <a:pt x="0" y="1033154"/>
                    </a:cubicBezTo>
                    <a:cubicBezTo>
                      <a:pt x="6682" y="821899"/>
                      <a:pt x="-3699" y="727182"/>
                      <a:pt x="0" y="570016"/>
                    </a:cubicBezTo>
                    <a:cubicBezTo>
                      <a:pt x="3699" y="412850"/>
                      <a:pt x="13232" y="121917"/>
                      <a:pt x="0" y="0"/>
                    </a:cubicBezTo>
                    <a:close/>
                  </a:path>
                  <a:path w="3080798" h="1526828" stroke="0" extrusionOk="0">
                    <a:moveTo>
                      <a:pt x="0" y="0"/>
                    </a:moveTo>
                    <a:cubicBezTo>
                      <a:pt x="148383" y="-11816"/>
                      <a:pt x="467061" y="7616"/>
                      <a:pt x="585352" y="0"/>
                    </a:cubicBezTo>
                    <a:cubicBezTo>
                      <a:pt x="703643" y="-7616"/>
                      <a:pt x="914797" y="-21061"/>
                      <a:pt x="1201511" y="0"/>
                    </a:cubicBezTo>
                    <a:cubicBezTo>
                      <a:pt x="1488225" y="21061"/>
                      <a:pt x="1548990" y="-8182"/>
                      <a:pt x="1725247" y="0"/>
                    </a:cubicBezTo>
                    <a:cubicBezTo>
                      <a:pt x="1901504" y="8182"/>
                      <a:pt x="2111704" y="20835"/>
                      <a:pt x="2248983" y="0"/>
                    </a:cubicBezTo>
                    <a:cubicBezTo>
                      <a:pt x="2386262" y="-20835"/>
                      <a:pt x="2697155" y="-21825"/>
                      <a:pt x="3080798" y="0"/>
                    </a:cubicBezTo>
                    <a:cubicBezTo>
                      <a:pt x="3079006" y="207199"/>
                      <a:pt x="3059201" y="283153"/>
                      <a:pt x="3080798" y="524211"/>
                    </a:cubicBezTo>
                    <a:cubicBezTo>
                      <a:pt x="3102395" y="765269"/>
                      <a:pt x="3101698" y="799693"/>
                      <a:pt x="3080798" y="1002617"/>
                    </a:cubicBezTo>
                    <a:cubicBezTo>
                      <a:pt x="3059898" y="1205541"/>
                      <a:pt x="3091725" y="1269437"/>
                      <a:pt x="3080798" y="1526828"/>
                    </a:cubicBezTo>
                    <a:cubicBezTo>
                      <a:pt x="2954637" y="1545386"/>
                      <a:pt x="2749689" y="1507132"/>
                      <a:pt x="2495446" y="1526828"/>
                    </a:cubicBezTo>
                    <a:cubicBezTo>
                      <a:pt x="2241203" y="1546524"/>
                      <a:pt x="2149198" y="1519398"/>
                      <a:pt x="1910095" y="1526828"/>
                    </a:cubicBezTo>
                    <a:cubicBezTo>
                      <a:pt x="1670992" y="1534258"/>
                      <a:pt x="1394396" y="1545354"/>
                      <a:pt x="1263127" y="1526828"/>
                    </a:cubicBezTo>
                    <a:cubicBezTo>
                      <a:pt x="1131858" y="1508302"/>
                      <a:pt x="829212" y="1534553"/>
                      <a:pt x="585352" y="1526828"/>
                    </a:cubicBezTo>
                    <a:cubicBezTo>
                      <a:pt x="341493" y="1519103"/>
                      <a:pt x="174697" y="1498023"/>
                      <a:pt x="0" y="1526828"/>
                    </a:cubicBezTo>
                    <a:cubicBezTo>
                      <a:pt x="-1912" y="1406910"/>
                      <a:pt x="-15191" y="1214465"/>
                      <a:pt x="0" y="1048422"/>
                    </a:cubicBezTo>
                    <a:cubicBezTo>
                      <a:pt x="15191" y="882379"/>
                      <a:pt x="-16760" y="762859"/>
                      <a:pt x="0" y="585284"/>
                    </a:cubicBezTo>
                    <a:cubicBezTo>
                      <a:pt x="16760" y="407709"/>
                      <a:pt x="-24245" y="279541"/>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𝑍</m:t>
                          </m:r>
                        </m:e>
                        <m:sub>
                          <m:r>
                            <a:rPr lang="en-US" sz="3200" i="1">
                              <a:latin typeface="Cambria Math" panose="02040503050406030204" pitchFamily="18" charset="0"/>
                            </a:rPr>
                            <m:t>𝑐𝑎𝑙</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𝜎</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10" name="TextBox 9">
                <a:extLst>
                  <a:ext uri="{FF2B5EF4-FFF2-40B4-BE49-F238E27FC236}">
                    <a16:creationId xmlns:a16="http://schemas.microsoft.com/office/drawing/2014/main" id="{6A4E96E0-A16E-8B48-F27D-A4E1F0D7ABBB}"/>
                  </a:ext>
                </a:extLst>
              </p:cNvPr>
              <p:cNvSpPr txBox="1">
                <a:spLocks noRot="1" noChangeAspect="1" noMove="1" noResize="1" noEditPoints="1" noAdjustHandles="1" noChangeArrowheads="1" noChangeShapeType="1" noTextEdit="1"/>
              </p:cNvSpPr>
              <p:nvPr/>
            </p:nvSpPr>
            <p:spPr>
              <a:xfrm>
                <a:off x="2665278" y="5284116"/>
                <a:ext cx="3080798" cy="1526828"/>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080798"/>
                          <a:gd name="connsiteY0" fmla="*/ 0 h 1526828"/>
                          <a:gd name="connsiteX1" fmla="*/ 677776 w 3080798"/>
                          <a:gd name="connsiteY1" fmla="*/ 0 h 1526828"/>
                          <a:gd name="connsiteX2" fmla="*/ 1355551 w 3080798"/>
                          <a:gd name="connsiteY2" fmla="*/ 0 h 1526828"/>
                          <a:gd name="connsiteX3" fmla="*/ 1879287 w 3080798"/>
                          <a:gd name="connsiteY3" fmla="*/ 0 h 1526828"/>
                          <a:gd name="connsiteX4" fmla="*/ 2557062 w 3080798"/>
                          <a:gd name="connsiteY4" fmla="*/ 0 h 1526828"/>
                          <a:gd name="connsiteX5" fmla="*/ 3080798 w 3080798"/>
                          <a:gd name="connsiteY5" fmla="*/ 0 h 1526828"/>
                          <a:gd name="connsiteX6" fmla="*/ 3080798 w 3080798"/>
                          <a:gd name="connsiteY6" fmla="*/ 478406 h 1526828"/>
                          <a:gd name="connsiteX7" fmla="*/ 3080798 w 3080798"/>
                          <a:gd name="connsiteY7" fmla="*/ 972080 h 1526828"/>
                          <a:gd name="connsiteX8" fmla="*/ 3080798 w 3080798"/>
                          <a:gd name="connsiteY8" fmla="*/ 1526828 h 1526828"/>
                          <a:gd name="connsiteX9" fmla="*/ 2433830 w 3080798"/>
                          <a:gd name="connsiteY9" fmla="*/ 1526828 h 1526828"/>
                          <a:gd name="connsiteX10" fmla="*/ 1756055 w 3080798"/>
                          <a:gd name="connsiteY10" fmla="*/ 1526828 h 1526828"/>
                          <a:gd name="connsiteX11" fmla="*/ 1109087 w 3080798"/>
                          <a:gd name="connsiteY11" fmla="*/ 1526828 h 1526828"/>
                          <a:gd name="connsiteX12" fmla="*/ 554544 w 3080798"/>
                          <a:gd name="connsiteY12" fmla="*/ 1526828 h 1526828"/>
                          <a:gd name="connsiteX13" fmla="*/ 0 w 3080798"/>
                          <a:gd name="connsiteY13" fmla="*/ 1526828 h 1526828"/>
                          <a:gd name="connsiteX14" fmla="*/ 0 w 3080798"/>
                          <a:gd name="connsiteY14" fmla="*/ 1033154 h 1526828"/>
                          <a:gd name="connsiteX15" fmla="*/ 0 w 3080798"/>
                          <a:gd name="connsiteY15" fmla="*/ 570016 h 1526828"/>
                          <a:gd name="connsiteX16" fmla="*/ 0 w 3080798"/>
                          <a:gd name="connsiteY16"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0798" h="1526828" fill="none" extrusionOk="0">
                            <a:moveTo>
                              <a:pt x="0" y="0"/>
                            </a:moveTo>
                            <a:cubicBezTo>
                              <a:pt x="243073" y="20304"/>
                              <a:pt x="454674" y="29424"/>
                              <a:pt x="677776" y="0"/>
                            </a:cubicBezTo>
                            <a:cubicBezTo>
                              <a:pt x="900878" y="-29424"/>
                              <a:pt x="1021948" y="13086"/>
                              <a:pt x="1355551" y="0"/>
                            </a:cubicBezTo>
                            <a:cubicBezTo>
                              <a:pt x="1689154" y="-13086"/>
                              <a:pt x="1632189" y="-12730"/>
                              <a:pt x="1879287" y="0"/>
                            </a:cubicBezTo>
                            <a:cubicBezTo>
                              <a:pt x="2126385" y="12730"/>
                              <a:pt x="2270866" y="30723"/>
                              <a:pt x="2557062" y="0"/>
                            </a:cubicBezTo>
                            <a:cubicBezTo>
                              <a:pt x="2843258" y="-30723"/>
                              <a:pt x="2895919" y="-3935"/>
                              <a:pt x="3080798" y="0"/>
                            </a:cubicBezTo>
                            <a:cubicBezTo>
                              <a:pt x="3094409" y="116597"/>
                              <a:pt x="3098168" y="284833"/>
                              <a:pt x="3080798" y="478406"/>
                            </a:cubicBezTo>
                            <a:cubicBezTo>
                              <a:pt x="3063428" y="671979"/>
                              <a:pt x="3094891" y="804132"/>
                              <a:pt x="3080798" y="972080"/>
                            </a:cubicBezTo>
                            <a:cubicBezTo>
                              <a:pt x="3066705" y="1140028"/>
                              <a:pt x="3087625" y="1280051"/>
                              <a:pt x="3080798" y="1526828"/>
                            </a:cubicBezTo>
                            <a:cubicBezTo>
                              <a:pt x="2932682" y="1503813"/>
                              <a:pt x="2747663" y="1512055"/>
                              <a:pt x="2433830" y="1526828"/>
                            </a:cubicBezTo>
                            <a:cubicBezTo>
                              <a:pt x="2119997" y="1541601"/>
                              <a:pt x="1972269" y="1555973"/>
                              <a:pt x="1756055" y="1526828"/>
                            </a:cubicBezTo>
                            <a:cubicBezTo>
                              <a:pt x="1539842" y="1497683"/>
                              <a:pt x="1338401" y="1520420"/>
                              <a:pt x="1109087" y="1526828"/>
                            </a:cubicBezTo>
                            <a:cubicBezTo>
                              <a:pt x="879773" y="1533236"/>
                              <a:pt x="673192" y="1549529"/>
                              <a:pt x="554544" y="1526828"/>
                            </a:cubicBezTo>
                            <a:cubicBezTo>
                              <a:pt x="435896" y="1504127"/>
                              <a:pt x="177690" y="1528054"/>
                              <a:pt x="0" y="1526828"/>
                            </a:cubicBezTo>
                            <a:cubicBezTo>
                              <a:pt x="-13799" y="1308486"/>
                              <a:pt x="-6682" y="1244409"/>
                              <a:pt x="0" y="1033154"/>
                            </a:cubicBezTo>
                            <a:cubicBezTo>
                              <a:pt x="6682" y="821899"/>
                              <a:pt x="-3699" y="727182"/>
                              <a:pt x="0" y="570016"/>
                            </a:cubicBezTo>
                            <a:cubicBezTo>
                              <a:pt x="3699" y="412850"/>
                              <a:pt x="13232" y="121917"/>
                              <a:pt x="0" y="0"/>
                            </a:cubicBezTo>
                            <a:close/>
                          </a:path>
                          <a:path w="3080798" h="1526828" stroke="0" extrusionOk="0">
                            <a:moveTo>
                              <a:pt x="0" y="0"/>
                            </a:moveTo>
                            <a:cubicBezTo>
                              <a:pt x="148383" y="-11816"/>
                              <a:pt x="467061" y="7616"/>
                              <a:pt x="585352" y="0"/>
                            </a:cubicBezTo>
                            <a:cubicBezTo>
                              <a:pt x="703643" y="-7616"/>
                              <a:pt x="914797" y="-21061"/>
                              <a:pt x="1201511" y="0"/>
                            </a:cubicBezTo>
                            <a:cubicBezTo>
                              <a:pt x="1488225" y="21061"/>
                              <a:pt x="1548990" y="-8182"/>
                              <a:pt x="1725247" y="0"/>
                            </a:cubicBezTo>
                            <a:cubicBezTo>
                              <a:pt x="1901504" y="8182"/>
                              <a:pt x="2111704" y="20835"/>
                              <a:pt x="2248983" y="0"/>
                            </a:cubicBezTo>
                            <a:cubicBezTo>
                              <a:pt x="2386262" y="-20835"/>
                              <a:pt x="2697155" y="-21825"/>
                              <a:pt x="3080798" y="0"/>
                            </a:cubicBezTo>
                            <a:cubicBezTo>
                              <a:pt x="3079006" y="207199"/>
                              <a:pt x="3059201" y="283153"/>
                              <a:pt x="3080798" y="524211"/>
                            </a:cubicBezTo>
                            <a:cubicBezTo>
                              <a:pt x="3102395" y="765269"/>
                              <a:pt x="3101698" y="799693"/>
                              <a:pt x="3080798" y="1002617"/>
                            </a:cubicBezTo>
                            <a:cubicBezTo>
                              <a:pt x="3059898" y="1205541"/>
                              <a:pt x="3091725" y="1269437"/>
                              <a:pt x="3080798" y="1526828"/>
                            </a:cubicBezTo>
                            <a:cubicBezTo>
                              <a:pt x="2954637" y="1545386"/>
                              <a:pt x="2749689" y="1507132"/>
                              <a:pt x="2495446" y="1526828"/>
                            </a:cubicBezTo>
                            <a:cubicBezTo>
                              <a:pt x="2241203" y="1546524"/>
                              <a:pt x="2149198" y="1519398"/>
                              <a:pt x="1910095" y="1526828"/>
                            </a:cubicBezTo>
                            <a:cubicBezTo>
                              <a:pt x="1670992" y="1534258"/>
                              <a:pt x="1394396" y="1545354"/>
                              <a:pt x="1263127" y="1526828"/>
                            </a:cubicBezTo>
                            <a:cubicBezTo>
                              <a:pt x="1131858" y="1508302"/>
                              <a:pt x="829212" y="1534553"/>
                              <a:pt x="585352" y="1526828"/>
                            </a:cubicBezTo>
                            <a:cubicBezTo>
                              <a:pt x="341493" y="1519103"/>
                              <a:pt x="174697" y="1498023"/>
                              <a:pt x="0" y="1526828"/>
                            </a:cubicBezTo>
                            <a:cubicBezTo>
                              <a:pt x="-1912" y="1406910"/>
                              <a:pt x="-15191" y="1214465"/>
                              <a:pt x="0" y="1048422"/>
                            </a:cubicBezTo>
                            <a:cubicBezTo>
                              <a:pt x="15191" y="882379"/>
                              <a:pt x="-16760" y="762859"/>
                              <a:pt x="0" y="585284"/>
                            </a:cubicBezTo>
                            <a:cubicBezTo>
                              <a:pt x="16760" y="407709"/>
                              <a:pt x="-24245" y="27954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1726002-EC37-BA7B-598F-7BD2EE0CE1B8}"/>
                  </a:ext>
                </a:extLst>
              </p:cNvPr>
              <p:cNvSpPr txBox="1"/>
              <p:nvPr/>
            </p:nvSpPr>
            <p:spPr>
              <a:xfrm>
                <a:off x="6786954" y="5284116"/>
                <a:ext cx="5705287" cy="1559658"/>
              </a:xfrm>
              <a:custGeom>
                <a:avLst/>
                <a:gdLst>
                  <a:gd name="connsiteX0" fmla="*/ 0 w 5705287"/>
                  <a:gd name="connsiteY0" fmla="*/ 0 h 1559658"/>
                  <a:gd name="connsiteX1" fmla="*/ 690974 w 5705287"/>
                  <a:gd name="connsiteY1" fmla="*/ 0 h 1559658"/>
                  <a:gd name="connsiteX2" fmla="*/ 1210789 w 5705287"/>
                  <a:gd name="connsiteY2" fmla="*/ 0 h 1559658"/>
                  <a:gd name="connsiteX3" fmla="*/ 1730604 w 5705287"/>
                  <a:gd name="connsiteY3" fmla="*/ 0 h 1559658"/>
                  <a:gd name="connsiteX4" fmla="*/ 2421577 w 5705287"/>
                  <a:gd name="connsiteY4" fmla="*/ 0 h 1559658"/>
                  <a:gd name="connsiteX5" fmla="*/ 2884340 w 5705287"/>
                  <a:gd name="connsiteY5" fmla="*/ 0 h 1559658"/>
                  <a:gd name="connsiteX6" fmla="*/ 3518260 w 5705287"/>
                  <a:gd name="connsiteY6" fmla="*/ 0 h 1559658"/>
                  <a:gd name="connsiteX7" fmla="*/ 4038075 w 5705287"/>
                  <a:gd name="connsiteY7" fmla="*/ 0 h 1559658"/>
                  <a:gd name="connsiteX8" fmla="*/ 4500838 w 5705287"/>
                  <a:gd name="connsiteY8" fmla="*/ 0 h 1559658"/>
                  <a:gd name="connsiteX9" fmla="*/ 5705287 w 5705287"/>
                  <a:gd name="connsiteY9" fmla="*/ 0 h 1559658"/>
                  <a:gd name="connsiteX10" fmla="*/ 5705287 w 5705287"/>
                  <a:gd name="connsiteY10" fmla="*/ 535483 h 1559658"/>
                  <a:gd name="connsiteX11" fmla="*/ 5705287 w 5705287"/>
                  <a:gd name="connsiteY11" fmla="*/ 1039772 h 1559658"/>
                  <a:gd name="connsiteX12" fmla="*/ 5705287 w 5705287"/>
                  <a:gd name="connsiteY12" fmla="*/ 1559658 h 1559658"/>
                  <a:gd name="connsiteX13" fmla="*/ 5242525 w 5705287"/>
                  <a:gd name="connsiteY13" fmla="*/ 1559658 h 1559658"/>
                  <a:gd name="connsiteX14" fmla="*/ 4608604 w 5705287"/>
                  <a:gd name="connsiteY14" fmla="*/ 1559658 h 1559658"/>
                  <a:gd name="connsiteX15" fmla="*/ 3917630 w 5705287"/>
                  <a:gd name="connsiteY15" fmla="*/ 1559658 h 1559658"/>
                  <a:gd name="connsiteX16" fmla="*/ 3340762 w 5705287"/>
                  <a:gd name="connsiteY16" fmla="*/ 1559658 h 1559658"/>
                  <a:gd name="connsiteX17" fmla="*/ 2820947 w 5705287"/>
                  <a:gd name="connsiteY17" fmla="*/ 1559658 h 1559658"/>
                  <a:gd name="connsiteX18" fmla="*/ 2187027 w 5705287"/>
                  <a:gd name="connsiteY18" fmla="*/ 1559658 h 1559658"/>
                  <a:gd name="connsiteX19" fmla="*/ 1667212 w 5705287"/>
                  <a:gd name="connsiteY19" fmla="*/ 1559658 h 1559658"/>
                  <a:gd name="connsiteX20" fmla="*/ 1033291 w 5705287"/>
                  <a:gd name="connsiteY20" fmla="*/ 1559658 h 1559658"/>
                  <a:gd name="connsiteX21" fmla="*/ 0 w 5705287"/>
                  <a:gd name="connsiteY21" fmla="*/ 1559658 h 1559658"/>
                  <a:gd name="connsiteX22" fmla="*/ 0 w 5705287"/>
                  <a:gd name="connsiteY22" fmla="*/ 1008579 h 1559658"/>
                  <a:gd name="connsiteX23" fmla="*/ 0 w 5705287"/>
                  <a:gd name="connsiteY23" fmla="*/ 473096 h 1559658"/>
                  <a:gd name="connsiteX24" fmla="*/ 0 w 5705287"/>
                  <a:gd name="connsiteY24" fmla="*/ 0 h 1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05287" h="1559658" fill="none" extrusionOk="0">
                    <a:moveTo>
                      <a:pt x="0" y="0"/>
                    </a:moveTo>
                    <a:cubicBezTo>
                      <a:pt x="320109" y="9793"/>
                      <a:pt x="389619" y="-129"/>
                      <a:pt x="690974" y="0"/>
                    </a:cubicBezTo>
                    <a:cubicBezTo>
                      <a:pt x="992329" y="129"/>
                      <a:pt x="1087753" y="-7957"/>
                      <a:pt x="1210789" y="0"/>
                    </a:cubicBezTo>
                    <a:cubicBezTo>
                      <a:pt x="1333825" y="7957"/>
                      <a:pt x="1614508" y="5145"/>
                      <a:pt x="1730604" y="0"/>
                    </a:cubicBezTo>
                    <a:cubicBezTo>
                      <a:pt x="1846701" y="-5145"/>
                      <a:pt x="2228344" y="13238"/>
                      <a:pt x="2421577" y="0"/>
                    </a:cubicBezTo>
                    <a:cubicBezTo>
                      <a:pt x="2614810" y="-13238"/>
                      <a:pt x="2673699" y="2690"/>
                      <a:pt x="2884340" y="0"/>
                    </a:cubicBezTo>
                    <a:cubicBezTo>
                      <a:pt x="3094981" y="-2690"/>
                      <a:pt x="3297074" y="12989"/>
                      <a:pt x="3518260" y="0"/>
                    </a:cubicBezTo>
                    <a:cubicBezTo>
                      <a:pt x="3739446" y="-12989"/>
                      <a:pt x="3877375" y="12110"/>
                      <a:pt x="4038075" y="0"/>
                    </a:cubicBezTo>
                    <a:cubicBezTo>
                      <a:pt x="4198775" y="-12110"/>
                      <a:pt x="4406145" y="-3549"/>
                      <a:pt x="4500838" y="0"/>
                    </a:cubicBezTo>
                    <a:cubicBezTo>
                      <a:pt x="4595531" y="3549"/>
                      <a:pt x="5378626" y="16716"/>
                      <a:pt x="5705287" y="0"/>
                    </a:cubicBezTo>
                    <a:cubicBezTo>
                      <a:pt x="5684745" y="131022"/>
                      <a:pt x="5714920" y="322583"/>
                      <a:pt x="5705287" y="535483"/>
                    </a:cubicBezTo>
                    <a:cubicBezTo>
                      <a:pt x="5695654" y="748383"/>
                      <a:pt x="5704407" y="897724"/>
                      <a:pt x="5705287" y="1039772"/>
                    </a:cubicBezTo>
                    <a:cubicBezTo>
                      <a:pt x="5706167" y="1181820"/>
                      <a:pt x="5723975" y="1320862"/>
                      <a:pt x="5705287" y="1559658"/>
                    </a:cubicBezTo>
                    <a:cubicBezTo>
                      <a:pt x="5507837" y="1556759"/>
                      <a:pt x="5445739" y="1579875"/>
                      <a:pt x="5242525" y="1559658"/>
                    </a:cubicBezTo>
                    <a:cubicBezTo>
                      <a:pt x="5039311" y="1539441"/>
                      <a:pt x="4856032" y="1581249"/>
                      <a:pt x="4608604" y="1559658"/>
                    </a:cubicBezTo>
                    <a:cubicBezTo>
                      <a:pt x="4361176" y="1538067"/>
                      <a:pt x="4058421" y="1593085"/>
                      <a:pt x="3917630" y="1559658"/>
                    </a:cubicBezTo>
                    <a:cubicBezTo>
                      <a:pt x="3776839" y="1526231"/>
                      <a:pt x="3572668" y="1552137"/>
                      <a:pt x="3340762" y="1559658"/>
                    </a:cubicBezTo>
                    <a:cubicBezTo>
                      <a:pt x="3108856" y="1567179"/>
                      <a:pt x="2932199" y="1563967"/>
                      <a:pt x="2820947" y="1559658"/>
                    </a:cubicBezTo>
                    <a:cubicBezTo>
                      <a:pt x="2709695" y="1555349"/>
                      <a:pt x="2355928" y="1566964"/>
                      <a:pt x="2187027" y="1559658"/>
                    </a:cubicBezTo>
                    <a:cubicBezTo>
                      <a:pt x="2018126" y="1552352"/>
                      <a:pt x="1802562" y="1562710"/>
                      <a:pt x="1667212" y="1559658"/>
                    </a:cubicBezTo>
                    <a:cubicBezTo>
                      <a:pt x="1531862" y="1556606"/>
                      <a:pt x="1241688" y="1576951"/>
                      <a:pt x="1033291" y="1559658"/>
                    </a:cubicBezTo>
                    <a:cubicBezTo>
                      <a:pt x="824894" y="1542365"/>
                      <a:pt x="454390" y="1509701"/>
                      <a:pt x="0" y="1559658"/>
                    </a:cubicBezTo>
                    <a:cubicBezTo>
                      <a:pt x="539" y="1358190"/>
                      <a:pt x="1725" y="1141027"/>
                      <a:pt x="0" y="1008579"/>
                    </a:cubicBezTo>
                    <a:cubicBezTo>
                      <a:pt x="-1725" y="876131"/>
                      <a:pt x="-6701" y="586195"/>
                      <a:pt x="0" y="473096"/>
                    </a:cubicBezTo>
                    <a:cubicBezTo>
                      <a:pt x="6701" y="359997"/>
                      <a:pt x="-9149" y="113212"/>
                      <a:pt x="0" y="0"/>
                    </a:cubicBezTo>
                    <a:close/>
                  </a:path>
                  <a:path w="5705287" h="1559658" stroke="0" extrusionOk="0">
                    <a:moveTo>
                      <a:pt x="0" y="0"/>
                    </a:moveTo>
                    <a:cubicBezTo>
                      <a:pt x="162372" y="21545"/>
                      <a:pt x="459363" y="-14638"/>
                      <a:pt x="576868" y="0"/>
                    </a:cubicBezTo>
                    <a:cubicBezTo>
                      <a:pt x="694373" y="14638"/>
                      <a:pt x="1083718" y="-12123"/>
                      <a:pt x="1210789" y="0"/>
                    </a:cubicBezTo>
                    <a:cubicBezTo>
                      <a:pt x="1337860" y="12123"/>
                      <a:pt x="1577342" y="20121"/>
                      <a:pt x="1673551" y="0"/>
                    </a:cubicBezTo>
                    <a:cubicBezTo>
                      <a:pt x="1769760" y="-20121"/>
                      <a:pt x="1962249" y="7103"/>
                      <a:pt x="2136313" y="0"/>
                    </a:cubicBezTo>
                    <a:cubicBezTo>
                      <a:pt x="2310377" y="-7103"/>
                      <a:pt x="2466410" y="25710"/>
                      <a:pt x="2770234" y="0"/>
                    </a:cubicBezTo>
                    <a:cubicBezTo>
                      <a:pt x="3074058" y="-25710"/>
                      <a:pt x="3238083" y="-4534"/>
                      <a:pt x="3461207" y="0"/>
                    </a:cubicBezTo>
                    <a:cubicBezTo>
                      <a:pt x="3684331" y="4534"/>
                      <a:pt x="3824723" y="10190"/>
                      <a:pt x="4095128" y="0"/>
                    </a:cubicBezTo>
                    <a:cubicBezTo>
                      <a:pt x="4365533" y="-10190"/>
                      <a:pt x="4425676" y="4092"/>
                      <a:pt x="4557890" y="0"/>
                    </a:cubicBezTo>
                    <a:cubicBezTo>
                      <a:pt x="4690104" y="-4092"/>
                      <a:pt x="4846088" y="4742"/>
                      <a:pt x="5020653" y="0"/>
                    </a:cubicBezTo>
                    <a:cubicBezTo>
                      <a:pt x="5195218" y="-4742"/>
                      <a:pt x="5561129" y="32126"/>
                      <a:pt x="5705287" y="0"/>
                    </a:cubicBezTo>
                    <a:cubicBezTo>
                      <a:pt x="5680143" y="206304"/>
                      <a:pt x="5717440" y="404201"/>
                      <a:pt x="5705287" y="551079"/>
                    </a:cubicBezTo>
                    <a:cubicBezTo>
                      <a:pt x="5693134" y="697957"/>
                      <a:pt x="5712217" y="851546"/>
                      <a:pt x="5705287" y="1024175"/>
                    </a:cubicBezTo>
                    <a:cubicBezTo>
                      <a:pt x="5698357" y="1196804"/>
                      <a:pt x="5692674" y="1418102"/>
                      <a:pt x="5705287" y="1559658"/>
                    </a:cubicBezTo>
                    <a:cubicBezTo>
                      <a:pt x="5331776" y="1549911"/>
                      <a:pt x="5175904" y="1541528"/>
                      <a:pt x="4957260" y="1559658"/>
                    </a:cubicBezTo>
                    <a:cubicBezTo>
                      <a:pt x="4738616" y="1577788"/>
                      <a:pt x="4633399" y="1572839"/>
                      <a:pt x="4437445" y="1559658"/>
                    </a:cubicBezTo>
                    <a:cubicBezTo>
                      <a:pt x="4241492" y="1546477"/>
                      <a:pt x="4084125" y="1543213"/>
                      <a:pt x="3860578" y="1559658"/>
                    </a:cubicBezTo>
                    <a:cubicBezTo>
                      <a:pt x="3637031" y="1576103"/>
                      <a:pt x="3562786" y="1559821"/>
                      <a:pt x="3340762" y="1559658"/>
                    </a:cubicBezTo>
                    <a:cubicBezTo>
                      <a:pt x="3118738" y="1559495"/>
                      <a:pt x="2954052" y="1544756"/>
                      <a:pt x="2820947" y="1559658"/>
                    </a:cubicBezTo>
                    <a:cubicBezTo>
                      <a:pt x="2687843" y="1574560"/>
                      <a:pt x="2577494" y="1540646"/>
                      <a:pt x="2358185" y="1559658"/>
                    </a:cubicBezTo>
                    <a:cubicBezTo>
                      <a:pt x="2138876" y="1578670"/>
                      <a:pt x="1922291" y="1580338"/>
                      <a:pt x="1667212" y="1559658"/>
                    </a:cubicBezTo>
                    <a:cubicBezTo>
                      <a:pt x="1412133" y="1538978"/>
                      <a:pt x="1285973" y="1554692"/>
                      <a:pt x="1090344" y="1559658"/>
                    </a:cubicBezTo>
                    <a:cubicBezTo>
                      <a:pt x="894715" y="1564624"/>
                      <a:pt x="481555" y="1544168"/>
                      <a:pt x="0" y="1559658"/>
                    </a:cubicBezTo>
                    <a:cubicBezTo>
                      <a:pt x="5771" y="1367185"/>
                      <a:pt x="4729" y="1304594"/>
                      <a:pt x="0" y="1086562"/>
                    </a:cubicBezTo>
                    <a:cubicBezTo>
                      <a:pt x="-4729" y="868530"/>
                      <a:pt x="-15106" y="798063"/>
                      <a:pt x="0" y="582272"/>
                    </a:cubicBezTo>
                    <a:cubicBezTo>
                      <a:pt x="15106" y="366481"/>
                      <a:pt x="12874" y="125691"/>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𝑐𝑎𝑙</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1570−1600</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80</m:t>
                              </m:r>
                            </m:num>
                            <m:den>
                              <m:rad>
                                <m:radPr>
                                  <m:degHide m:val="on"/>
                                  <m:ctrlPr>
                                    <a:rPr lang="en-US" sz="3200" i="1">
                                      <a:latin typeface="Cambria Math" panose="02040503050406030204" pitchFamily="18" charset="0"/>
                                    </a:rPr>
                                  </m:ctrlPr>
                                </m:radPr>
                                <m:deg/>
                                <m:e>
                                  <m:r>
                                    <a:rPr lang="en-US" sz="3200" b="0" i="1" smtClean="0">
                                      <a:latin typeface="Cambria Math" panose="02040503050406030204" pitchFamily="18" charset="0"/>
                                    </a:rPr>
                                    <m:t>100</m:t>
                                  </m:r>
                                </m:e>
                              </m:rad>
                            </m:den>
                          </m:f>
                        </m:den>
                      </m:f>
                      <m:r>
                        <a:rPr lang="en-US" sz="3200" b="0" i="0" smtClean="0">
                          <a:latin typeface="Cambria Math" panose="02040503050406030204" pitchFamily="18" charset="0"/>
                        </a:rPr>
                        <m:t>=−3.75</m:t>
                      </m:r>
                    </m:oMath>
                  </m:oMathPara>
                </a14:m>
                <a:endParaRPr lang="en-US" sz="3200" dirty="0"/>
              </a:p>
            </p:txBody>
          </p:sp>
        </mc:Choice>
        <mc:Fallback xmlns="">
          <p:sp>
            <p:nvSpPr>
              <p:cNvPr id="11" name="TextBox 10">
                <a:extLst>
                  <a:ext uri="{FF2B5EF4-FFF2-40B4-BE49-F238E27FC236}">
                    <a16:creationId xmlns:a16="http://schemas.microsoft.com/office/drawing/2014/main" id="{01726002-EC37-BA7B-598F-7BD2EE0CE1B8}"/>
                  </a:ext>
                </a:extLst>
              </p:cNvPr>
              <p:cNvSpPr txBox="1">
                <a:spLocks noRot="1" noChangeAspect="1" noMove="1" noResize="1" noEditPoints="1" noAdjustHandles="1" noChangeArrowheads="1" noChangeShapeType="1" noTextEdit="1"/>
              </p:cNvSpPr>
              <p:nvPr/>
            </p:nvSpPr>
            <p:spPr>
              <a:xfrm>
                <a:off x="6786954" y="5284116"/>
                <a:ext cx="5705287" cy="1559658"/>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5705287"/>
                          <a:gd name="connsiteY0" fmla="*/ 0 h 1559658"/>
                          <a:gd name="connsiteX1" fmla="*/ 690974 w 5705287"/>
                          <a:gd name="connsiteY1" fmla="*/ 0 h 1559658"/>
                          <a:gd name="connsiteX2" fmla="*/ 1210789 w 5705287"/>
                          <a:gd name="connsiteY2" fmla="*/ 0 h 1559658"/>
                          <a:gd name="connsiteX3" fmla="*/ 1730604 w 5705287"/>
                          <a:gd name="connsiteY3" fmla="*/ 0 h 1559658"/>
                          <a:gd name="connsiteX4" fmla="*/ 2421577 w 5705287"/>
                          <a:gd name="connsiteY4" fmla="*/ 0 h 1559658"/>
                          <a:gd name="connsiteX5" fmla="*/ 2884340 w 5705287"/>
                          <a:gd name="connsiteY5" fmla="*/ 0 h 1559658"/>
                          <a:gd name="connsiteX6" fmla="*/ 3518260 w 5705287"/>
                          <a:gd name="connsiteY6" fmla="*/ 0 h 1559658"/>
                          <a:gd name="connsiteX7" fmla="*/ 4038075 w 5705287"/>
                          <a:gd name="connsiteY7" fmla="*/ 0 h 1559658"/>
                          <a:gd name="connsiteX8" fmla="*/ 4500838 w 5705287"/>
                          <a:gd name="connsiteY8" fmla="*/ 0 h 1559658"/>
                          <a:gd name="connsiteX9" fmla="*/ 5705287 w 5705287"/>
                          <a:gd name="connsiteY9" fmla="*/ 0 h 1559658"/>
                          <a:gd name="connsiteX10" fmla="*/ 5705287 w 5705287"/>
                          <a:gd name="connsiteY10" fmla="*/ 535483 h 1559658"/>
                          <a:gd name="connsiteX11" fmla="*/ 5705287 w 5705287"/>
                          <a:gd name="connsiteY11" fmla="*/ 1039772 h 1559658"/>
                          <a:gd name="connsiteX12" fmla="*/ 5705287 w 5705287"/>
                          <a:gd name="connsiteY12" fmla="*/ 1559658 h 1559658"/>
                          <a:gd name="connsiteX13" fmla="*/ 5242525 w 5705287"/>
                          <a:gd name="connsiteY13" fmla="*/ 1559658 h 1559658"/>
                          <a:gd name="connsiteX14" fmla="*/ 4608604 w 5705287"/>
                          <a:gd name="connsiteY14" fmla="*/ 1559658 h 1559658"/>
                          <a:gd name="connsiteX15" fmla="*/ 3917630 w 5705287"/>
                          <a:gd name="connsiteY15" fmla="*/ 1559658 h 1559658"/>
                          <a:gd name="connsiteX16" fmla="*/ 3340762 w 5705287"/>
                          <a:gd name="connsiteY16" fmla="*/ 1559658 h 1559658"/>
                          <a:gd name="connsiteX17" fmla="*/ 2820947 w 5705287"/>
                          <a:gd name="connsiteY17" fmla="*/ 1559658 h 1559658"/>
                          <a:gd name="connsiteX18" fmla="*/ 2187027 w 5705287"/>
                          <a:gd name="connsiteY18" fmla="*/ 1559658 h 1559658"/>
                          <a:gd name="connsiteX19" fmla="*/ 1667212 w 5705287"/>
                          <a:gd name="connsiteY19" fmla="*/ 1559658 h 1559658"/>
                          <a:gd name="connsiteX20" fmla="*/ 1033291 w 5705287"/>
                          <a:gd name="connsiteY20" fmla="*/ 1559658 h 1559658"/>
                          <a:gd name="connsiteX21" fmla="*/ 0 w 5705287"/>
                          <a:gd name="connsiteY21" fmla="*/ 1559658 h 1559658"/>
                          <a:gd name="connsiteX22" fmla="*/ 0 w 5705287"/>
                          <a:gd name="connsiteY22" fmla="*/ 1008579 h 1559658"/>
                          <a:gd name="connsiteX23" fmla="*/ 0 w 5705287"/>
                          <a:gd name="connsiteY23" fmla="*/ 473096 h 1559658"/>
                          <a:gd name="connsiteX24" fmla="*/ 0 w 5705287"/>
                          <a:gd name="connsiteY24" fmla="*/ 0 h 1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05287" h="1559658" fill="none" extrusionOk="0">
                            <a:moveTo>
                              <a:pt x="0" y="0"/>
                            </a:moveTo>
                            <a:cubicBezTo>
                              <a:pt x="320109" y="9793"/>
                              <a:pt x="389619" y="-129"/>
                              <a:pt x="690974" y="0"/>
                            </a:cubicBezTo>
                            <a:cubicBezTo>
                              <a:pt x="992329" y="129"/>
                              <a:pt x="1087753" y="-7957"/>
                              <a:pt x="1210789" y="0"/>
                            </a:cubicBezTo>
                            <a:cubicBezTo>
                              <a:pt x="1333825" y="7957"/>
                              <a:pt x="1614508" y="5145"/>
                              <a:pt x="1730604" y="0"/>
                            </a:cubicBezTo>
                            <a:cubicBezTo>
                              <a:pt x="1846701" y="-5145"/>
                              <a:pt x="2228344" y="13238"/>
                              <a:pt x="2421577" y="0"/>
                            </a:cubicBezTo>
                            <a:cubicBezTo>
                              <a:pt x="2614810" y="-13238"/>
                              <a:pt x="2673699" y="2690"/>
                              <a:pt x="2884340" y="0"/>
                            </a:cubicBezTo>
                            <a:cubicBezTo>
                              <a:pt x="3094981" y="-2690"/>
                              <a:pt x="3297074" y="12989"/>
                              <a:pt x="3518260" y="0"/>
                            </a:cubicBezTo>
                            <a:cubicBezTo>
                              <a:pt x="3739446" y="-12989"/>
                              <a:pt x="3877375" y="12110"/>
                              <a:pt x="4038075" y="0"/>
                            </a:cubicBezTo>
                            <a:cubicBezTo>
                              <a:pt x="4198775" y="-12110"/>
                              <a:pt x="4406145" y="-3549"/>
                              <a:pt x="4500838" y="0"/>
                            </a:cubicBezTo>
                            <a:cubicBezTo>
                              <a:pt x="4595531" y="3549"/>
                              <a:pt x="5378626" y="16716"/>
                              <a:pt x="5705287" y="0"/>
                            </a:cubicBezTo>
                            <a:cubicBezTo>
                              <a:pt x="5684745" y="131022"/>
                              <a:pt x="5714920" y="322583"/>
                              <a:pt x="5705287" y="535483"/>
                            </a:cubicBezTo>
                            <a:cubicBezTo>
                              <a:pt x="5695654" y="748383"/>
                              <a:pt x="5704407" y="897724"/>
                              <a:pt x="5705287" y="1039772"/>
                            </a:cubicBezTo>
                            <a:cubicBezTo>
                              <a:pt x="5706167" y="1181820"/>
                              <a:pt x="5723975" y="1320862"/>
                              <a:pt x="5705287" y="1559658"/>
                            </a:cubicBezTo>
                            <a:cubicBezTo>
                              <a:pt x="5507837" y="1556759"/>
                              <a:pt x="5445739" y="1579875"/>
                              <a:pt x="5242525" y="1559658"/>
                            </a:cubicBezTo>
                            <a:cubicBezTo>
                              <a:pt x="5039311" y="1539441"/>
                              <a:pt x="4856032" y="1581249"/>
                              <a:pt x="4608604" y="1559658"/>
                            </a:cubicBezTo>
                            <a:cubicBezTo>
                              <a:pt x="4361176" y="1538067"/>
                              <a:pt x="4058421" y="1593085"/>
                              <a:pt x="3917630" y="1559658"/>
                            </a:cubicBezTo>
                            <a:cubicBezTo>
                              <a:pt x="3776839" y="1526231"/>
                              <a:pt x="3572668" y="1552137"/>
                              <a:pt x="3340762" y="1559658"/>
                            </a:cubicBezTo>
                            <a:cubicBezTo>
                              <a:pt x="3108856" y="1567179"/>
                              <a:pt x="2932199" y="1563967"/>
                              <a:pt x="2820947" y="1559658"/>
                            </a:cubicBezTo>
                            <a:cubicBezTo>
                              <a:pt x="2709695" y="1555349"/>
                              <a:pt x="2355928" y="1566964"/>
                              <a:pt x="2187027" y="1559658"/>
                            </a:cubicBezTo>
                            <a:cubicBezTo>
                              <a:pt x="2018126" y="1552352"/>
                              <a:pt x="1802562" y="1562710"/>
                              <a:pt x="1667212" y="1559658"/>
                            </a:cubicBezTo>
                            <a:cubicBezTo>
                              <a:pt x="1531862" y="1556606"/>
                              <a:pt x="1241688" y="1576951"/>
                              <a:pt x="1033291" y="1559658"/>
                            </a:cubicBezTo>
                            <a:cubicBezTo>
                              <a:pt x="824894" y="1542365"/>
                              <a:pt x="454390" y="1509701"/>
                              <a:pt x="0" y="1559658"/>
                            </a:cubicBezTo>
                            <a:cubicBezTo>
                              <a:pt x="539" y="1358190"/>
                              <a:pt x="1725" y="1141027"/>
                              <a:pt x="0" y="1008579"/>
                            </a:cubicBezTo>
                            <a:cubicBezTo>
                              <a:pt x="-1725" y="876131"/>
                              <a:pt x="-6701" y="586195"/>
                              <a:pt x="0" y="473096"/>
                            </a:cubicBezTo>
                            <a:cubicBezTo>
                              <a:pt x="6701" y="359997"/>
                              <a:pt x="-9149" y="113212"/>
                              <a:pt x="0" y="0"/>
                            </a:cubicBezTo>
                            <a:close/>
                          </a:path>
                          <a:path w="5705287" h="1559658" stroke="0" extrusionOk="0">
                            <a:moveTo>
                              <a:pt x="0" y="0"/>
                            </a:moveTo>
                            <a:cubicBezTo>
                              <a:pt x="162372" y="21545"/>
                              <a:pt x="459363" y="-14638"/>
                              <a:pt x="576868" y="0"/>
                            </a:cubicBezTo>
                            <a:cubicBezTo>
                              <a:pt x="694373" y="14638"/>
                              <a:pt x="1083718" y="-12123"/>
                              <a:pt x="1210789" y="0"/>
                            </a:cubicBezTo>
                            <a:cubicBezTo>
                              <a:pt x="1337860" y="12123"/>
                              <a:pt x="1577342" y="20121"/>
                              <a:pt x="1673551" y="0"/>
                            </a:cubicBezTo>
                            <a:cubicBezTo>
                              <a:pt x="1769760" y="-20121"/>
                              <a:pt x="1962249" y="7103"/>
                              <a:pt x="2136313" y="0"/>
                            </a:cubicBezTo>
                            <a:cubicBezTo>
                              <a:pt x="2310377" y="-7103"/>
                              <a:pt x="2466410" y="25710"/>
                              <a:pt x="2770234" y="0"/>
                            </a:cubicBezTo>
                            <a:cubicBezTo>
                              <a:pt x="3074058" y="-25710"/>
                              <a:pt x="3238083" y="-4534"/>
                              <a:pt x="3461207" y="0"/>
                            </a:cubicBezTo>
                            <a:cubicBezTo>
                              <a:pt x="3684331" y="4534"/>
                              <a:pt x="3824723" y="10190"/>
                              <a:pt x="4095128" y="0"/>
                            </a:cubicBezTo>
                            <a:cubicBezTo>
                              <a:pt x="4365533" y="-10190"/>
                              <a:pt x="4425676" y="4092"/>
                              <a:pt x="4557890" y="0"/>
                            </a:cubicBezTo>
                            <a:cubicBezTo>
                              <a:pt x="4690104" y="-4092"/>
                              <a:pt x="4846088" y="4742"/>
                              <a:pt x="5020653" y="0"/>
                            </a:cubicBezTo>
                            <a:cubicBezTo>
                              <a:pt x="5195218" y="-4742"/>
                              <a:pt x="5561129" y="32126"/>
                              <a:pt x="5705287" y="0"/>
                            </a:cubicBezTo>
                            <a:cubicBezTo>
                              <a:pt x="5680143" y="206304"/>
                              <a:pt x="5717440" y="404201"/>
                              <a:pt x="5705287" y="551079"/>
                            </a:cubicBezTo>
                            <a:cubicBezTo>
                              <a:pt x="5693134" y="697957"/>
                              <a:pt x="5712217" y="851546"/>
                              <a:pt x="5705287" y="1024175"/>
                            </a:cubicBezTo>
                            <a:cubicBezTo>
                              <a:pt x="5698357" y="1196804"/>
                              <a:pt x="5692674" y="1418102"/>
                              <a:pt x="5705287" y="1559658"/>
                            </a:cubicBezTo>
                            <a:cubicBezTo>
                              <a:pt x="5331776" y="1549911"/>
                              <a:pt x="5175904" y="1541528"/>
                              <a:pt x="4957260" y="1559658"/>
                            </a:cubicBezTo>
                            <a:cubicBezTo>
                              <a:pt x="4738616" y="1577788"/>
                              <a:pt x="4633399" y="1572839"/>
                              <a:pt x="4437445" y="1559658"/>
                            </a:cubicBezTo>
                            <a:cubicBezTo>
                              <a:pt x="4241492" y="1546477"/>
                              <a:pt x="4084125" y="1543213"/>
                              <a:pt x="3860578" y="1559658"/>
                            </a:cubicBezTo>
                            <a:cubicBezTo>
                              <a:pt x="3637031" y="1576103"/>
                              <a:pt x="3562786" y="1559821"/>
                              <a:pt x="3340762" y="1559658"/>
                            </a:cubicBezTo>
                            <a:cubicBezTo>
                              <a:pt x="3118738" y="1559495"/>
                              <a:pt x="2954052" y="1544756"/>
                              <a:pt x="2820947" y="1559658"/>
                            </a:cubicBezTo>
                            <a:cubicBezTo>
                              <a:pt x="2687843" y="1574560"/>
                              <a:pt x="2577494" y="1540646"/>
                              <a:pt x="2358185" y="1559658"/>
                            </a:cubicBezTo>
                            <a:cubicBezTo>
                              <a:pt x="2138876" y="1578670"/>
                              <a:pt x="1922291" y="1580338"/>
                              <a:pt x="1667212" y="1559658"/>
                            </a:cubicBezTo>
                            <a:cubicBezTo>
                              <a:pt x="1412133" y="1538978"/>
                              <a:pt x="1285973" y="1554692"/>
                              <a:pt x="1090344" y="1559658"/>
                            </a:cubicBezTo>
                            <a:cubicBezTo>
                              <a:pt x="894715" y="1564624"/>
                              <a:pt x="481555" y="1544168"/>
                              <a:pt x="0" y="1559658"/>
                            </a:cubicBezTo>
                            <a:cubicBezTo>
                              <a:pt x="5771" y="1367185"/>
                              <a:pt x="4729" y="1304594"/>
                              <a:pt x="0" y="1086562"/>
                            </a:cubicBezTo>
                            <a:cubicBezTo>
                              <a:pt x="-4729" y="868530"/>
                              <a:pt x="-15106" y="798063"/>
                              <a:pt x="0" y="582272"/>
                            </a:cubicBezTo>
                            <a:cubicBezTo>
                              <a:pt x="15106" y="366481"/>
                              <a:pt x="12874" y="12569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506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The mean life time of a sample of 100 light tubes produced by a company is found to be 1570 hours with standard deviation of 80 hours. Test the hypothesis that the mean life time of the tubes produced by the company is 1600 hours.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473DA-430B-0484-0841-6E37B731C3F5}"/>
                  </a:ext>
                </a:extLst>
              </p:cNvPr>
              <p:cNvSpPr txBox="1"/>
              <p:nvPr/>
            </p:nvSpPr>
            <p:spPr>
              <a:xfrm>
                <a:off x="5105259" y="97470"/>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7" name="TextBox 6">
                <a:extLst>
                  <a:ext uri="{FF2B5EF4-FFF2-40B4-BE49-F238E27FC236}">
                    <a16:creationId xmlns:a16="http://schemas.microsoft.com/office/drawing/2014/main" id="{F2F473DA-430B-0484-0841-6E37B731C3F5}"/>
                  </a:ext>
                </a:extLst>
              </p:cNvPr>
              <p:cNvSpPr txBox="1">
                <a:spLocks noRot="1" noChangeAspect="1" noMove="1" noResize="1" noEditPoints="1" noAdjustHandles="1" noChangeArrowheads="1" noChangeShapeType="1" noTextEdit="1"/>
              </p:cNvSpPr>
              <p:nvPr/>
            </p:nvSpPr>
            <p:spPr>
              <a:xfrm>
                <a:off x="5105259" y="97470"/>
                <a:ext cx="271341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C5A72B-B9A8-42C1-F8D5-455DE51CF4B1}"/>
                  </a:ext>
                </a:extLst>
              </p:cNvPr>
              <p:cNvSpPr txBox="1"/>
              <p:nvPr/>
            </p:nvSpPr>
            <p:spPr>
              <a:xfrm>
                <a:off x="5105259" y="921674"/>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≠1600</m:t>
                      </m:r>
                    </m:oMath>
                  </m:oMathPara>
                </a14:m>
                <a:endParaRPr lang="en-US" sz="3200" dirty="0"/>
              </a:p>
            </p:txBody>
          </p:sp>
        </mc:Choice>
        <mc:Fallback xmlns="">
          <p:sp>
            <p:nvSpPr>
              <p:cNvPr id="8" name="TextBox 7">
                <a:extLst>
                  <a:ext uri="{FF2B5EF4-FFF2-40B4-BE49-F238E27FC236}">
                    <a16:creationId xmlns:a16="http://schemas.microsoft.com/office/drawing/2014/main" id="{ACC5A72B-B9A8-42C1-F8D5-455DE51CF4B1}"/>
                  </a:ext>
                </a:extLst>
              </p:cNvPr>
              <p:cNvSpPr txBox="1">
                <a:spLocks noRot="1" noChangeAspect="1" noMove="1" noResize="1" noEditPoints="1" noAdjustHandles="1" noChangeArrowheads="1" noChangeShapeType="1" noTextEdit="1"/>
              </p:cNvSpPr>
              <p:nvPr/>
            </p:nvSpPr>
            <p:spPr>
              <a:xfrm>
                <a:off x="5105259" y="921674"/>
                <a:ext cx="2713417"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C919C0-E581-7A9F-4AB4-8877A9990EC6}"/>
                  </a:ext>
                </a:extLst>
              </p:cNvPr>
              <p:cNvSpPr txBox="1"/>
              <p:nvPr/>
            </p:nvSpPr>
            <p:spPr>
              <a:xfrm>
                <a:off x="5105259" y="1745878"/>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=0.05</m:t>
                      </m:r>
                    </m:oMath>
                  </m:oMathPara>
                </a14:m>
                <a:endParaRPr lang="en-US" sz="3200" dirty="0"/>
              </a:p>
            </p:txBody>
          </p:sp>
        </mc:Choice>
        <mc:Fallback xmlns="">
          <p:sp>
            <p:nvSpPr>
              <p:cNvPr id="9" name="TextBox 8">
                <a:extLst>
                  <a:ext uri="{FF2B5EF4-FFF2-40B4-BE49-F238E27FC236}">
                    <a16:creationId xmlns:a16="http://schemas.microsoft.com/office/drawing/2014/main" id="{54C919C0-E581-7A9F-4AB4-8877A9990EC6}"/>
                  </a:ext>
                </a:extLst>
              </p:cNvPr>
              <p:cNvSpPr txBox="1">
                <a:spLocks noRot="1" noChangeAspect="1" noMove="1" noResize="1" noEditPoints="1" noAdjustHandles="1" noChangeArrowheads="1" noChangeShapeType="1" noTextEdit="1"/>
              </p:cNvSpPr>
              <p:nvPr/>
            </p:nvSpPr>
            <p:spPr>
              <a:xfrm>
                <a:off x="5105259" y="1745878"/>
                <a:ext cx="2713417"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1726002-EC37-BA7B-598F-7BD2EE0CE1B8}"/>
                  </a:ext>
                </a:extLst>
              </p:cNvPr>
              <p:cNvSpPr txBox="1"/>
              <p:nvPr/>
            </p:nvSpPr>
            <p:spPr>
              <a:xfrm>
                <a:off x="8373158" y="389857"/>
                <a:ext cx="5705287" cy="1559658"/>
              </a:xfrm>
              <a:custGeom>
                <a:avLst/>
                <a:gdLst>
                  <a:gd name="connsiteX0" fmla="*/ 0 w 5705287"/>
                  <a:gd name="connsiteY0" fmla="*/ 0 h 1559658"/>
                  <a:gd name="connsiteX1" fmla="*/ 690974 w 5705287"/>
                  <a:gd name="connsiteY1" fmla="*/ 0 h 1559658"/>
                  <a:gd name="connsiteX2" fmla="*/ 1210789 w 5705287"/>
                  <a:gd name="connsiteY2" fmla="*/ 0 h 1559658"/>
                  <a:gd name="connsiteX3" fmla="*/ 1730604 w 5705287"/>
                  <a:gd name="connsiteY3" fmla="*/ 0 h 1559658"/>
                  <a:gd name="connsiteX4" fmla="*/ 2421577 w 5705287"/>
                  <a:gd name="connsiteY4" fmla="*/ 0 h 1559658"/>
                  <a:gd name="connsiteX5" fmla="*/ 2884340 w 5705287"/>
                  <a:gd name="connsiteY5" fmla="*/ 0 h 1559658"/>
                  <a:gd name="connsiteX6" fmla="*/ 3518260 w 5705287"/>
                  <a:gd name="connsiteY6" fmla="*/ 0 h 1559658"/>
                  <a:gd name="connsiteX7" fmla="*/ 4038075 w 5705287"/>
                  <a:gd name="connsiteY7" fmla="*/ 0 h 1559658"/>
                  <a:gd name="connsiteX8" fmla="*/ 4500838 w 5705287"/>
                  <a:gd name="connsiteY8" fmla="*/ 0 h 1559658"/>
                  <a:gd name="connsiteX9" fmla="*/ 5705287 w 5705287"/>
                  <a:gd name="connsiteY9" fmla="*/ 0 h 1559658"/>
                  <a:gd name="connsiteX10" fmla="*/ 5705287 w 5705287"/>
                  <a:gd name="connsiteY10" fmla="*/ 535483 h 1559658"/>
                  <a:gd name="connsiteX11" fmla="*/ 5705287 w 5705287"/>
                  <a:gd name="connsiteY11" fmla="*/ 1039772 h 1559658"/>
                  <a:gd name="connsiteX12" fmla="*/ 5705287 w 5705287"/>
                  <a:gd name="connsiteY12" fmla="*/ 1559658 h 1559658"/>
                  <a:gd name="connsiteX13" fmla="*/ 5242525 w 5705287"/>
                  <a:gd name="connsiteY13" fmla="*/ 1559658 h 1559658"/>
                  <a:gd name="connsiteX14" fmla="*/ 4608604 w 5705287"/>
                  <a:gd name="connsiteY14" fmla="*/ 1559658 h 1559658"/>
                  <a:gd name="connsiteX15" fmla="*/ 3917630 w 5705287"/>
                  <a:gd name="connsiteY15" fmla="*/ 1559658 h 1559658"/>
                  <a:gd name="connsiteX16" fmla="*/ 3340762 w 5705287"/>
                  <a:gd name="connsiteY16" fmla="*/ 1559658 h 1559658"/>
                  <a:gd name="connsiteX17" fmla="*/ 2820947 w 5705287"/>
                  <a:gd name="connsiteY17" fmla="*/ 1559658 h 1559658"/>
                  <a:gd name="connsiteX18" fmla="*/ 2187027 w 5705287"/>
                  <a:gd name="connsiteY18" fmla="*/ 1559658 h 1559658"/>
                  <a:gd name="connsiteX19" fmla="*/ 1667212 w 5705287"/>
                  <a:gd name="connsiteY19" fmla="*/ 1559658 h 1559658"/>
                  <a:gd name="connsiteX20" fmla="*/ 1033291 w 5705287"/>
                  <a:gd name="connsiteY20" fmla="*/ 1559658 h 1559658"/>
                  <a:gd name="connsiteX21" fmla="*/ 0 w 5705287"/>
                  <a:gd name="connsiteY21" fmla="*/ 1559658 h 1559658"/>
                  <a:gd name="connsiteX22" fmla="*/ 0 w 5705287"/>
                  <a:gd name="connsiteY22" fmla="*/ 1008579 h 1559658"/>
                  <a:gd name="connsiteX23" fmla="*/ 0 w 5705287"/>
                  <a:gd name="connsiteY23" fmla="*/ 473096 h 1559658"/>
                  <a:gd name="connsiteX24" fmla="*/ 0 w 5705287"/>
                  <a:gd name="connsiteY24" fmla="*/ 0 h 1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05287" h="1559658" fill="none" extrusionOk="0">
                    <a:moveTo>
                      <a:pt x="0" y="0"/>
                    </a:moveTo>
                    <a:cubicBezTo>
                      <a:pt x="320109" y="9793"/>
                      <a:pt x="389619" y="-129"/>
                      <a:pt x="690974" y="0"/>
                    </a:cubicBezTo>
                    <a:cubicBezTo>
                      <a:pt x="992329" y="129"/>
                      <a:pt x="1087753" y="-7957"/>
                      <a:pt x="1210789" y="0"/>
                    </a:cubicBezTo>
                    <a:cubicBezTo>
                      <a:pt x="1333825" y="7957"/>
                      <a:pt x="1614508" y="5145"/>
                      <a:pt x="1730604" y="0"/>
                    </a:cubicBezTo>
                    <a:cubicBezTo>
                      <a:pt x="1846701" y="-5145"/>
                      <a:pt x="2228344" y="13238"/>
                      <a:pt x="2421577" y="0"/>
                    </a:cubicBezTo>
                    <a:cubicBezTo>
                      <a:pt x="2614810" y="-13238"/>
                      <a:pt x="2673699" y="2690"/>
                      <a:pt x="2884340" y="0"/>
                    </a:cubicBezTo>
                    <a:cubicBezTo>
                      <a:pt x="3094981" y="-2690"/>
                      <a:pt x="3297074" y="12989"/>
                      <a:pt x="3518260" y="0"/>
                    </a:cubicBezTo>
                    <a:cubicBezTo>
                      <a:pt x="3739446" y="-12989"/>
                      <a:pt x="3877375" y="12110"/>
                      <a:pt x="4038075" y="0"/>
                    </a:cubicBezTo>
                    <a:cubicBezTo>
                      <a:pt x="4198775" y="-12110"/>
                      <a:pt x="4406145" y="-3549"/>
                      <a:pt x="4500838" y="0"/>
                    </a:cubicBezTo>
                    <a:cubicBezTo>
                      <a:pt x="4595531" y="3549"/>
                      <a:pt x="5378626" y="16716"/>
                      <a:pt x="5705287" y="0"/>
                    </a:cubicBezTo>
                    <a:cubicBezTo>
                      <a:pt x="5684745" y="131022"/>
                      <a:pt x="5714920" y="322583"/>
                      <a:pt x="5705287" y="535483"/>
                    </a:cubicBezTo>
                    <a:cubicBezTo>
                      <a:pt x="5695654" y="748383"/>
                      <a:pt x="5704407" y="897724"/>
                      <a:pt x="5705287" y="1039772"/>
                    </a:cubicBezTo>
                    <a:cubicBezTo>
                      <a:pt x="5706167" y="1181820"/>
                      <a:pt x="5723975" y="1320862"/>
                      <a:pt x="5705287" y="1559658"/>
                    </a:cubicBezTo>
                    <a:cubicBezTo>
                      <a:pt x="5507837" y="1556759"/>
                      <a:pt x="5445739" y="1579875"/>
                      <a:pt x="5242525" y="1559658"/>
                    </a:cubicBezTo>
                    <a:cubicBezTo>
                      <a:pt x="5039311" y="1539441"/>
                      <a:pt x="4856032" y="1581249"/>
                      <a:pt x="4608604" y="1559658"/>
                    </a:cubicBezTo>
                    <a:cubicBezTo>
                      <a:pt x="4361176" y="1538067"/>
                      <a:pt x="4058421" y="1593085"/>
                      <a:pt x="3917630" y="1559658"/>
                    </a:cubicBezTo>
                    <a:cubicBezTo>
                      <a:pt x="3776839" y="1526231"/>
                      <a:pt x="3572668" y="1552137"/>
                      <a:pt x="3340762" y="1559658"/>
                    </a:cubicBezTo>
                    <a:cubicBezTo>
                      <a:pt x="3108856" y="1567179"/>
                      <a:pt x="2932199" y="1563967"/>
                      <a:pt x="2820947" y="1559658"/>
                    </a:cubicBezTo>
                    <a:cubicBezTo>
                      <a:pt x="2709695" y="1555349"/>
                      <a:pt x="2355928" y="1566964"/>
                      <a:pt x="2187027" y="1559658"/>
                    </a:cubicBezTo>
                    <a:cubicBezTo>
                      <a:pt x="2018126" y="1552352"/>
                      <a:pt x="1802562" y="1562710"/>
                      <a:pt x="1667212" y="1559658"/>
                    </a:cubicBezTo>
                    <a:cubicBezTo>
                      <a:pt x="1531862" y="1556606"/>
                      <a:pt x="1241688" y="1576951"/>
                      <a:pt x="1033291" y="1559658"/>
                    </a:cubicBezTo>
                    <a:cubicBezTo>
                      <a:pt x="824894" y="1542365"/>
                      <a:pt x="454390" y="1509701"/>
                      <a:pt x="0" y="1559658"/>
                    </a:cubicBezTo>
                    <a:cubicBezTo>
                      <a:pt x="539" y="1358190"/>
                      <a:pt x="1725" y="1141027"/>
                      <a:pt x="0" y="1008579"/>
                    </a:cubicBezTo>
                    <a:cubicBezTo>
                      <a:pt x="-1725" y="876131"/>
                      <a:pt x="-6701" y="586195"/>
                      <a:pt x="0" y="473096"/>
                    </a:cubicBezTo>
                    <a:cubicBezTo>
                      <a:pt x="6701" y="359997"/>
                      <a:pt x="-9149" y="113212"/>
                      <a:pt x="0" y="0"/>
                    </a:cubicBezTo>
                    <a:close/>
                  </a:path>
                  <a:path w="5705287" h="1559658" stroke="0" extrusionOk="0">
                    <a:moveTo>
                      <a:pt x="0" y="0"/>
                    </a:moveTo>
                    <a:cubicBezTo>
                      <a:pt x="162372" y="21545"/>
                      <a:pt x="459363" y="-14638"/>
                      <a:pt x="576868" y="0"/>
                    </a:cubicBezTo>
                    <a:cubicBezTo>
                      <a:pt x="694373" y="14638"/>
                      <a:pt x="1083718" y="-12123"/>
                      <a:pt x="1210789" y="0"/>
                    </a:cubicBezTo>
                    <a:cubicBezTo>
                      <a:pt x="1337860" y="12123"/>
                      <a:pt x="1577342" y="20121"/>
                      <a:pt x="1673551" y="0"/>
                    </a:cubicBezTo>
                    <a:cubicBezTo>
                      <a:pt x="1769760" y="-20121"/>
                      <a:pt x="1962249" y="7103"/>
                      <a:pt x="2136313" y="0"/>
                    </a:cubicBezTo>
                    <a:cubicBezTo>
                      <a:pt x="2310377" y="-7103"/>
                      <a:pt x="2466410" y="25710"/>
                      <a:pt x="2770234" y="0"/>
                    </a:cubicBezTo>
                    <a:cubicBezTo>
                      <a:pt x="3074058" y="-25710"/>
                      <a:pt x="3238083" y="-4534"/>
                      <a:pt x="3461207" y="0"/>
                    </a:cubicBezTo>
                    <a:cubicBezTo>
                      <a:pt x="3684331" y="4534"/>
                      <a:pt x="3824723" y="10190"/>
                      <a:pt x="4095128" y="0"/>
                    </a:cubicBezTo>
                    <a:cubicBezTo>
                      <a:pt x="4365533" y="-10190"/>
                      <a:pt x="4425676" y="4092"/>
                      <a:pt x="4557890" y="0"/>
                    </a:cubicBezTo>
                    <a:cubicBezTo>
                      <a:pt x="4690104" y="-4092"/>
                      <a:pt x="4846088" y="4742"/>
                      <a:pt x="5020653" y="0"/>
                    </a:cubicBezTo>
                    <a:cubicBezTo>
                      <a:pt x="5195218" y="-4742"/>
                      <a:pt x="5561129" y="32126"/>
                      <a:pt x="5705287" y="0"/>
                    </a:cubicBezTo>
                    <a:cubicBezTo>
                      <a:pt x="5680143" y="206304"/>
                      <a:pt x="5717440" y="404201"/>
                      <a:pt x="5705287" y="551079"/>
                    </a:cubicBezTo>
                    <a:cubicBezTo>
                      <a:pt x="5693134" y="697957"/>
                      <a:pt x="5712217" y="851546"/>
                      <a:pt x="5705287" y="1024175"/>
                    </a:cubicBezTo>
                    <a:cubicBezTo>
                      <a:pt x="5698357" y="1196804"/>
                      <a:pt x="5692674" y="1418102"/>
                      <a:pt x="5705287" y="1559658"/>
                    </a:cubicBezTo>
                    <a:cubicBezTo>
                      <a:pt x="5331776" y="1549911"/>
                      <a:pt x="5175904" y="1541528"/>
                      <a:pt x="4957260" y="1559658"/>
                    </a:cubicBezTo>
                    <a:cubicBezTo>
                      <a:pt x="4738616" y="1577788"/>
                      <a:pt x="4633399" y="1572839"/>
                      <a:pt x="4437445" y="1559658"/>
                    </a:cubicBezTo>
                    <a:cubicBezTo>
                      <a:pt x="4241492" y="1546477"/>
                      <a:pt x="4084125" y="1543213"/>
                      <a:pt x="3860578" y="1559658"/>
                    </a:cubicBezTo>
                    <a:cubicBezTo>
                      <a:pt x="3637031" y="1576103"/>
                      <a:pt x="3562786" y="1559821"/>
                      <a:pt x="3340762" y="1559658"/>
                    </a:cubicBezTo>
                    <a:cubicBezTo>
                      <a:pt x="3118738" y="1559495"/>
                      <a:pt x="2954052" y="1544756"/>
                      <a:pt x="2820947" y="1559658"/>
                    </a:cubicBezTo>
                    <a:cubicBezTo>
                      <a:pt x="2687843" y="1574560"/>
                      <a:pt x="2577494" y="1540646"/>
                      <a:pt x="2358185" y="1559658"/>
                    </a:cubicBezTo>
                    <a:cubicBezTo>
                      <a:pt x="2138876" y="1578670"/>
                      <a:pt x="1922291" y="1580338"/>
                      <a:pt x="1667212" y="1559658"/>
                    </a:cubicBezTo>
                    <a:cubicBezTo>
                      <a:pt x="1412133" y="1538978"/>
                      <a:pt x="1285973" y="1554692"/>
                      <a:pt x="1090344" y="1559658"/>
                    </a:cubicBezTo>
                    <a:cubicBezTo>
                      <a:pt x="894715" y="1564624"/>
                      <a:pt x="481555" y="1544168"/>
                      <a:pt x="0" y="1559658"/>
                    </a:cubicBezTo>
                    <a:cubicBezTo>
                      <a:pt x="5771" y="1367185"/>
                      <a:pt x="4729" y="1304594"/>
                      <a:pt x="0" y="1086562"/>
                    </a:cubicBezTo>
                    <a:cubicBezTo>
                      <a:pt x="-4729" y="868530"/>
                      <a:pt x="-15106" y="798063"/>
                      <a:pt x="0" y="582272"/>
                    </a:cubicBezTo>
                    <a:cubicBezTo>
                      <a:pt x="15106" y="366481"/>
                      <a:pt x="12874" y="125691"/>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𝑐𝑎𝑙</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1570−1600</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80</m:t>
                              </m:r>
                            </m:num>
                            <m:den>
                              <m:rad>
                                <m:radPr>
                                  <m:degHide m:val="on"/>
                                  <m:ctrlPr>
                                    <a:rPr lang="en-US" sz="3200" i="1">
                                      <a:latin typeface="Cambria Math" panose="02040503050406030204" pitchFamily="18" charset="0"/>
                                    </a:rPr>
                                  </m:ctrlPr>
                                </m:radPr>
                                <m:deg/>
                                <m:e>
                                  <m:r>
                                    <a:rPr lang="en-US" sz="3200" b="0" i="1" smtClean="0">
                                      <a:latin typeface="Cambria Math" panose="02040503050406030204" pitchFamily="18" charset="0"/>
                                    </a:rPr>
                                    <m:t>100</m:t>
                                  </m:r>
                                </m:e>
                              </m:rad>
                            </m:den>
                          </m:f>
                        </m:den>
                      </m:f>
                      <m:r>
                        <a:rPr lang="en-US" sz="3200" b="0" i="0" smtClean="0">
                          <a:latin typeface="Cambria Math" panose="02040503050406030204" pitchFamily="18" charset="0"/>
                        </a:rPr>
                        <m:t>=−3.75</m:t>
                      </m:r>
                    </m:oMath>
                  </m:oMathPara>
                </a14:m>
                <a:endParaRPr lang="en-US" sz="3200" dirty="0"/>
              </a:p>
            </p:txBody>
          </p:sp>
        </mc:Choice>
        <mc:Fallback xmlns="">
          <p:sp>
            <p:nvSpPr>
              <p:cNvPr id="11" name="TextBox 10">
                <a:extLst>
                  <a:ext uri="{FF2B5EF4-FFF2-40B4-BE49-F238E27FC236}">
                    <a16:creationId xmlns:a16="http://schemas.microsoft.com/office/drawing/2014/main" id="{01726002-EC37-BA7B-598F-7BD2EE0CE1B8}"/>
                  </a:ext>
                </a:extLst>
              </p:cNvPr>
              <p:cNvSpPr txBox="1">
                <a:spLocks noRot="1" noChangeAspect="1" noMove="1" noResize="1" noEditPoints="1" noAdjustHandles="1" noChangeArrowheads="1" noChangeShapeType="1" noTextEdit="1"/>
              </p:cNvSpPr>
              <p:nvPr/>
            </p:nvSpPr>
            <p:spPr>
              <a:xfrm>
                <a:off x="8373158" y="389857"/>
                <a:ext cx="5705287" cy="1559658"/>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5705287"/>
                          <a:gd name="connsiteY0" fmla="*/ 0 h 1559658"/>
                          <a:gd name="connsiteX1" fmla="*/ 690974 w 5705287"/>
                          <a:gd name="connsiteY1" fmla="*/ 0 h 1559658"/>
                          <a:gd name="connsiteX2" fmla="*/ 1210789 w 5705287"/>
                          <a:gd name="connsiteY2" fmla="*/ 0 h 1559658"/>
                          <a:gd name="connsiteX3" fmla="*/ 1730604 w 5705287"/>
                          <a:gd name="connsiteY3" fmla="*/ 0 h 1559658"/>
                          <a:gd name="connsiteX4" fmla="*/ 2421577 w 5705287"/>
                          <a:gd name="connsiteY4" fmla="*/ 0 h 1559658"/>
                          <a:gd name="connsiteX5" fmla="*/ 2884340 w 5705287"/>
                          <a:gd name="connsiteY5" fmla="*/ 0 h 1559658"/>
                          <a:gd name="connsiteX6" fmla="*/ 3518260 w 5705287"/>
                          <a:gd name="connsiteY6" fmla="*/ 0 h 1559658"/>
                          <a:gd name="connsiteX7" fmla="*/ 4038075 w 5705287"/>
                          <a:gd name="connsiteY7" fmla="*/ 0 h 1559658"/>
                          <a:gd name="connsiteX8" fmla="*/ 4500838 w 5705287"/>
                          <a:gd name="connsiteY8" fmla="*/ 0 h 1559658"/>
                          <a:gd name="connsiteX9" fmla="*/ 5705287 w 5705287"/>
                          <a:gd name="connsiteY9" fmla="*/ 0 h 1559658"/>
                          <a:gd name="connsiteX10" fmla="*/ 5705287 w 5705287"/>
                          <a:gd name="connsiteY10" fmla="*/ 535483 h 1559658"/>
                          <a:gd name="connsiteX11" fmla="*/ 5705287 w 5705287"/>
                          <a:gd name="connsiteY11" fmla="*/ 1039772 h 1559658"/>
                          <a:gd name="connsiteX12" fmla="*/ 5705287 w 5705287"/>
                          <a:gd name="connsiteY12" fmla="*/ 1559658 h 1559658"/>
                          <a:gd name="connsiteX13" fmla="*/ 5242525 w 5705287"/>
                          <a:gd name="connsiteY13" fmla="*/ 1559658 h 1559658"/>
                          <a:gd name="connsiteX14" fmla="*/ 4608604 w 5705287"/>
                          <a:gd name="connsiteY14" fmla="*/ 1559658 h 1559658"/>
                          <a:gd name="connsiteX15" fmla="*/ 3917630 w 5705287"/>
                          <a:gd name="connsiteY15" fmla="*/ 1559658 h 1559658"/>
                          <a:gd name="connsiteX16" fmla="*/ 3340762 w 5705287"/>
                          <a:gd name="connsiteY16" fmla="*/ 1559658 h 1559658"/>
                          <a:gd name="connsiteX17" fmla="*/ 2820947 w 5705287"/>
                          <a:gd name="connsiteY17" fmla="*/ 1559658 h 1559658"/>
                          <a:gd name="connsiteX18" fmla="*/ 2187027 w 5705287"/>
                          <a:gd name="connsiteY18" fmla="*/ 1559658 h 1559658"/>
                          <a:gd name="connsiteX19" fmla="*/ 1667212 w 5705287"/>
                          <a:gd name="connsiteY19" fmla="*/ 1559658 h 1559658"/>
                          <a:gd name="connsiteX20" fmla="*/ 1033291 w 5705287"/>
                          <a:gd name="connsiteY20" fmla="*/ 1559658 h 1559658"/>
                          <a:gd name="connsiteX21" fmla="*/ 0 w 5705287"/>
                          <a:gd name="connsiteY21" fmla="*/ 1559658 h 1559658"/>
                          <a:gd name="connsiteX22" fmla="*/ 0 w 5705287"/>
                          <a:gd name="connsiteY22" fmla="*/ 1008579 h 1559658"/>
                          <a:gd name="connsiteX23" fmla="*/ 0 w 5705287"/>
                          <a:gd name="connsiteY23" fmla="*/ 473096 h 1559658"/>
                          <a:gd name="connsiteX24" fmla="*/ 0 w 5705287"/>
                          <a:gd name="connsiteY24" fmla="*/ 0 h 155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05287" h="1559658" fill="none" extrusionOk="0">
                            <a:moveTo>
                              <a:pt x="0" y="0"/>
                            </a:moveTo>
                            <a:cubicBezTo>
                              <a:pt x="320109" y="9793"/>
                              <a:pt x="389619" y="-129"/>
                              <a:pt x="690974" y="0"/>
                            </a:cubicBezTo>
                            <a:cubicBezTo>
                              <a:pt x="992329" y="129"/>
                              <a:pt x="1087753" y="-7957"/>
                              <a:pt x="1210789" y="0"/>
                            </a:cubicBezTo>
                            <a:cubicBezTo>
                              <a:pt x="1333825" y="7957"/>
                              <a:pt x="1614508" y="5145"/>
                              <a:pt x="1730604" y="0"/>
                            </a:cubicBezTo>
                            <a:cubicBezTo>
                              <a:pt x="1846701" y="-5145"/>
                              <a:pt x="2228344" y="13238"/>
                              <a:pt x="2421577" y="0"/>
                            </a:cubicBezTo>
                            <a:cubicBezTo>
                              <a:pt x="2614810" y="-13238"/>
                              <a:pt x="2673699" y="2690"/>
                              <a:pt x="2884340" y="0"/>
                            </a:cubicBezTo>
                            <a:cubicBezTo>
                              <a:pt x="3094981" y="-2690"/>
                              <a:pt x="3297074" y="12989"/>
                              <a:pt x="3518260" y="0"/>
                            </a:cubicBezTo>
                            <a:cubicBezTo>
                              <a:pt x="3739446" y="-12989"/>
                              <a:pt x="3877375" y="12110"/>
                              <a:pt x="4038075" y="0"/>
                            </a:cubicBezTo>
                            <a:cubicBezTo>
                              <a:pt x="4198775" y="-12110"/>
                              <a:pt x="4406145" y="-3549"/>
                              <a:pt x="4500838" y="0"/>
                            </a:cubicBezTo>
                            <a:cubicBezTo>
                              <a:pt x="4595531" y="3549"/>
                              <a:pt x="5378626" y="16716"/>
                              <a:pt x="5705287" y="0"/>
                            </a:cubicBezTo>
                            <a:cubicBezTo>
                              <a:pt x="5684745" y="131022"/>
                              <a:pt x="5714920" y="322583"/>
                              <a:pt x="5705287" y="535483"/>
                            </a:cubicBezTo>
                            <a:cubicBezTo>
                              <a:pt x="5695654" y="748383"/>
                              <a:pt x="5704407" y="897724"/>
                              <a:pt x="5705287" y="1039772"/>
                            </a:cubicBezTo>
                            <a:cubicBezTo>
                              <a:pt x="5706167" y="1181820"/>
                              <a:pt x="5723975" y="1320862"/>
                              <a:pt x="5705287" y="1559658"/>
                            </a:cubicBezTo>
                            <a:cubicBezTo>
                              <a:pt x="5507837" y="1556759"/>
                              <a:pt x="5445739" y="1579875"/>
                              <a:pt x="5242525" y="1559658"/>
                            </a:cubicBezTo>
                            <a:cubicBezTo>
                              <a:pt x="5039311" y="1539441"/>
                              <a:pt x="4856032" y="1581249"/>
                              <a:pt x="4608604" y="1559658"/>
                            </a:cubicBezTo>
                            <a:cubicBezTo>
                              <a:pt x="4361176" y="1538067"/>
                              <a:pt x="4058421" y="1593085"/>
                              <a:pt x="3917630" y="1559658"/>
                            </a:cubicBezTo>
                            <a:cubicBezTo>
                              <a:pt x="3776839" y="1526231"/>
                              <a:pt x="3572668" y="1552137"/>
                              <a:pt x="3340762" y="1559658"/>
                            </a:cubicBezTo>
                            <a:cubicBezTo>
                              <a:pt x="3108856" y="1567179"/>
                              <a:pt x="2932199" y="1563967"/>
                              <a:pt x="2820947" y="1559658"/>
                            </a:cubicBezTo>
                            <a:cubicBezTo>
                              <a:pt x="2709695" y="1555349"/>
                              <a:pt x="2355928" y="1566964"/>
                              <a:pt x="2187027" y="1559658"/>
                            </a:cubicBezTo>
                            <a:cubicBezTo>
                              <a:pt x="2018126" y="1552352"/>
                              <a:pt x="1802562" y="1562710"/>
                              <a:pt x="1667212" y="1559658"/>
                            </a:cubicBezTo>
                            <a:cubicBezTo>
                              <a:pt x="1531862" y="1556606"/>
                              <a:pt x="1241688" y="1576951"/>
                              <a:pt x="1033291" y="1559658"/>
                            </a:cubicBezTo>
                            <a:cubicBezTo>
                              <a:pt x="824894" y="1542365"/>
                              <a:pt x="454390" y="1509701"/>
                              <a:pt x="0" y="1559658"/>
                            </a:cubicBezTo>
                            <a:cubicBezTo>
                              <a:pt x="539" y="1358190"/>
                              <a:pt x="1725" y="1141027"/>
                              <a:pt x="0" y="1008579"/>
                            </a:cubicBezTo>
                            <a:cubicBezTo>
                              <a:pt x="-1725" y="876131"/>
                              <a:pt x="-6701" y="586195"/>
                              <a:pt x="0" y="473096"/>
                            </a:cubicBezTo>
                            <a:cubicBezTo>
                              <a:pt x="6701" y="359997"/>
                              <a:pt x="-9149" y="113212"/>
                              <a:pt x="0" y="0"/>
                            </a:cubicBezTo>
                            <a:close/>
                          </a:path>
                          <a:path w="5705287" h="1559658" stroke="0" extrusionOk="0">
                            <a:moveTo>
                              <a:pt x="0" y="0"/>
                            </a:moveTo>
                            <a:cubicBezTo>
                              <a:pt x="162372" y="21545"/>
                              <a:pt x="459363" y="-14638"/>
                              <a:pt x="576868" y="0"/>
                            </a:cubicBezTo>
                            <a:cubicBezTo>
                              <a:pt x="694373" y="14638"/>
                              <a:pt x="1083718" y="-12123"/>
                              <a:pt x="1210789" y="0"/>
                            </a:cubicBezTo>
                            <a:cubicBezTo>
                              <a:pt x="1337860" y="12123"/>
                              <a:pt x="1577342" y="20121"/>
                              <a:pt x="1673551" y="0"/>
                            </a:cubicBezTo>
                            <a:cubicBezTo>
                              <a:pt x="1769760" y="-20121"/>
                              <a:pt x="1962249" y="7103"/>
                              <a:pt x="2136313" y="0"/>
                            </a:cubicBezTo>
                            <a:cubicBezTo>
                              <a:pt x="2310377" y="-7103"/>
                              <a:pt x="2466410" y="25710"/>
                              <a:pt x="2770234" y="0"/>
                            </a:cubicBezTo>
                            <a:cubicBezTo>
                              <a:pt x="3074058" y="-25710"/>
                              <a:pt x="3238083" y="-4534"/>
                              <a:pt x="3461207" y="0"/>
                            </a:cubicBezTo>
                            <a:cubicBezTo>
                              <a:pt x="3684331" y="4534"/>
                              <a:pt x="3824723" y="10190"/>
                              <a:pt x="4095128" y="0"/>
                            </a:cubicBezTo>
                            <a:cubicBezTo>
                              <a:pt x="4365533" y="-10190"/>
                              <a:pt x="4425676" y="4092"/>
                              <a:pt x="4557890" y="0"/>
                            </a:cubicBezTo>
                            <a:cubicBezTo>
                              <a:pt x="4690104" y="-4092"/>
                              <a:pt x="4846088" y="4742"/>
                              <a:pt x="5020653" y="0"/>
                            </a:cubicBezTo>
                            <a:cubicBezTo>
                              <a:pt x="5195218" y="-4742"/>
                              <a:pt x="5561129" y="32126"/>
                              <a:pt x="5705287" y="0"/>
                            </a:cubicBezTo>
                            <a:cubicBezTo>
                              <a:pt x="5680143" y="206304"/>
                              <a:pt x="5717440" y="404201"/>
                              <a:pt x="5705287" y="551079"/>
                            </a:cubicBezTo>
                            <a:cubicBezTo>
                              <a:pt x="5693134" y="697957"/>
                              <a:pt x="5712217" y="851546"/>
                              <a:pt x="5705287" y="1024175"/>
                            </a:cubicBezTo>
                            <a:cubicBezTo>
                              <a:pt x="5698357" y="1196804"/>
                              <a:pt x="5692674" y="1418102"/>
                              <a:pt x="5705287" y="1559658"/>
                            </a:cubicBezTo>
                            <a:cubicBezTo>
                              <a:pt x="5331776" y="1549911"/>
                              <a:pt x="5175904" y="1541528"/>
                              <a:pt x="4957260" y="1559658"/>
                            </a:cubicBezTo>
                            <a:cubicBezTo>
                              <a:pt x="4738616" y="1577788"/>
                              <a:pt x="4633399" y="1572839"/>
                              <a:pt x="4437445" y="1559658"/>
                            </a:cubicBezTo>
                            <a:cubicBezTo>
                              <a:pt x="4241492" y="1546477"/>
                              <a:pt x="4084125" y="1543213"/>
                              <a:pt x="3860578" y="1559658"/>
                            </a:cubicBezTo>
                            <a:cubicBezTo>
                              <a:pt x="3637031" y="1576103"/>
                              <a:pt x="3562786" y="1559821"/>
                              <a:pt x="3340762" y="1559658"/>
                            </a:cubicBezTo>
                            <a:cubicBezTo>
                              <a:pt x="3118738" y="1559495"/>
                              <a:pt x="2954052" y="1544756"/>
                              <a:pt x="2820947" y="1559658"/>
                            </a:cubicBezTo>
                            <a:cubicBezTo>
                              <a:pt x="2687843" y="1574560"/>
                              <a:pt x="2577494" y="1540646"/>
                              <a:pt x="2358185" y="1559658"/>
                            </a:cubicBezTo>
                            <a:cubicBezTo>
                              <a:pt x="2138876" y="1578670"/>
                              <a:pt x="1922291" y="1580338"/>
                              <a:pt x="1667212" y="1559658"/>
                            </a:cubicBezTo>
                            <a:cubicBezTo>
                              <a:pt x="1412133" y="1538978"/>
                              <a:pt x="1285973" y="1554692"/>
                              <a:pt x="1090344" y="1559658"/>
                            </a:cubicBezTo>
                            <a:cubicBezTo>
                              <a:pt x="894715" y="1564624"/>
                              <a:pt x="481555" y="1544168"/>
                              <a:pt x="0" y="1559658"/>
                            </a:cubicBezTo>
                            <a:cubicBezTo>
                              <a:pt x="5771" y="1367185"/>
                              <a:pt x="4729" y="1304594"/>
                              <a:pt x="0" y="1086562"/>
                            </a:cubicBezTo>
                            <a:cubicBezTo>
                              <a:pt x="-4729" y="868530"/>
                              <a:pt x="-15106" y="798063"/>
                              <a:pt x="0" y="582272"/>
                            </a:cubicBezTo>
                            <a:cubicBezTo>
                              <a:pt x="15106" y="366481"/>
                              <a:pt x="12874" y="125691"/>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501E45-BE63-6C4E-EC4B-B4F1EB95C92E}"/>
                  </a:ext>
                </a:extLst>
              </p:cNvPr>
              <p:cNvSpPr txBox="1"/>
              <p:nvPr/>
            </p:nvSpPr>
            <p:spPr>
              <a:xfrm>
                <a:off x="6099055" y="5182977"/>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𝑡𝑎𝑏</m:t>
                          </m:r>
                        </m:sub>
                      </m:sSub>
                      <m:r>
                        <a:rPr lang="en-US" sz="3200" b="0" i="1" smtClean="0">
                          <a:latin typeface="Cambria Math" panose="02040503050406030204" pitchFamily="18" charset="0"/>
                        </a:rPr>
                        <m:t>=1.96</m:t>
                      </m:r>
                    </m:oMath>
                  </m:oMathPara>
                </a14:m>
                <a:endParaRPr lang="en-US" sz="3200" dirty="0"/>
              </a:p>
            </p:txBody>
          </p:sp>
        </mc:Choice>
        <mc:Fallback xmlns="">
          <p:sp>
            <p:nvSpPr>
              <p:cNvPr id="5" name="TextBox 4">
                <a:extLst>
                  <a:ext uri="{FF2B5EF4-FFF2-40B4-BE49-F238E27FC236}">
                    <a16:creationId xmlns:a16="http://schemas.microsoft.com/office/drawing/2014/main" id="{91501E45-BE63-6C4E-EC4B-B4F1EB95C92E}"/>
                  </a:ext>
                </a:extLst>
              </p:cNvPr>
              <p:cNvSpPr txBox="1">
                <a:spLocks noRot="1" noChangeAspect="1" noMove="1" noResize="1" noEditPoints="1" noAdjustHandles="1" noChangeArrowheads="1" noChangeShapeType="1" noTextEdit="1"/>
              </p:cNvSpPr>
              <p:nvPr/>
            </p:nvSpPr>
            <p:spPr>
              <a:xfrm>
                <a:off x="6099055" y="5182977"/>
                <a:ext cx="2713417" cy="584775"/>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821A23-7219-C405-5E7D-7AFDC8AF3789}"/>
                  </a:ext>
                </a:extLst>
              </p:cNvPr>
              <p:cNvSpPr txBox="1"/>
              <p:nvPr/>
            </p:nvSpPr>
            <p:spPr>
              <a:xfrm>
                <a:off x="47351" y="5864360"/>
                <a:ext cx="4594469" cy="2036711"/>
              </a:xfrm>
              <a:custGeom>
                <a:avLst/>
                <a:gdLst>
                  <a:gd name="connsiteX0" fmla="*/ 0 w 4594469"/>
                  <a:gd name="connsiteY0" fmla="*/ 0 h 2036711"/>
                  <a:gd name="connsiteX1" fmla="*/ 436475 w 4594469"/>
                  <a:gd name="connsiteY1" fmla="*/ 0 h 2036711"/>
                  <a:gd name="connsiteX2" fmla="*/ 964838 w 4594469"/>
                  <a:gd name="connsiteY2" fmla="*/ 0 h 2036711"/>
                  <a:gd name="connsiteX3" fmla="*/ 1585092 w 4594469"/>
                  <a:gd name="connsiteY3" fmla="*/ 0 h 2036711"/>
                  <a:gd name="connsiteX4" fmla="*/ 2067511 w 4594469"/>
                  <a:gd name="connsiteY4" fmla="*/ 0 h 2036711"/>
                  <a:gd name="connsiteX5" fmla="*/ 2549930 w 4594469"/>
                  <a:gd name="connsiteY5" fmla="*/ 0 h 2036711"/>
                  <a:gd name="connsiteX6" fmla="*/ 3216128 w 4594469"/>
                  <a:gd name="connsiteY6" fmla="*/ 0 h 2036711"/>
                  <a:gd name="connsiteX7" fmla="*/ 3744492 w 4594469"/>
                  <a:gd name="connsiteY7" fmla="*/ 0 h 2036711"/>
                  <a:gd name="connsiteX8" fmla="*/ 4594469 w 4594469"/>
                  <a:gd name="connsiteY8" fmla="*/ 0 h 2036711"/>
                  <a:gd name="connsiteX9" fmla="*/ 4594469 w 4594469"/>
                  <a:gd name="connsiteY9" fmla="*/ 488811 h 2036711"/>
                  <a:gd name="connsiteX10" fmla="*/ 4594469 w 4594469"/>
                  <a:gd name="connsiteY10" fmla="*/ 977621 h 2036711"/>
                  <a:gd name="connsiteX11" fmla="*/ 4594469 w 4594469"/>
                  <a:gd name="connsiteY11" fmla="*/ 1425698 h 2036711"/>
                  <a:gd name="connsiteX12" fmla="*/ 4594469 w 4594469"/>
                  <a:gd name="connsiteY12" fmla="*/ 2036711 h 2036711"/>
                  <a:gd name="connsiteX13" fmla="*/ 4020160 w 4594469"/>
                  <a:gd name="connsiteY13" fmla="*/ 2036711 h 2036711"/>
                  <a:gd name="connsiteX14" fmla="*/ 3583686 w 4594469"/>
                  <a:gd name="connsiteY14" fmla="*/ 2036711 h 2036711"/>
                  <a:gd name="connsiteX15" fmla="*/ 2963433 w 4594469"/>
                  <a:gd name="connsiteY15" fmla="*/ 2036711 h 2036711"/>
                  <a:gd name="connsiteX16" fmla="*/ 2481013 w 4594469"/>
                  <a:gd name="connsiteY16" fmla="*/ 2036711 h 2036711"/>
                  <a:gd name="connsiteX17" fmla="*/ 2044539 w 4594469"/>
                  <a:gd name="connsiteY17" fmla="*/ 2036711 h 2036711"/>
                  <a:gd name="connsiteX18" fmla="*/ 1470230 w 4594469"/>
                  <a:gd name="connsiteY18" fmla="*/ 2036711 h 2036711"/>
                  <a:gd name="connsiteX19" fmla="*/ 1033756 w 4594469"/>
                  <a:gd name="connsiteY19" fmla="*/ 2036711 h 2036711"/>
                  <a:gd name="connsiteX20" fmla="*/ 597281 w 4594469"/>
                  <a:gd name="connsiteY20" fmla="*/ 2036711 h 2036711"/>
                  <a:gd name="connsiteX21" fmla="*/ 0 w 4594469"/>
                  <a:gd name="connsiteY21" fmla="*/ 2036711 h 2036711"/>
                  <a:gd name="connsiteX22" fmla="*/ 0 w 4594469"/>
                  <a:gd name="connsiteY22" fmla="*/ 1507166 h 2036711"/>
                  <a:gd name="connsiteX23" fmla="*/ 0 w 4594469"/>
                  <a:gd name="connsiteY23" fmla="*/ 997988 h 2036711"/>
                  <a:gd name="connsiteX24" fmla="*/ 0 w 4594469"/>
                  <a:gd name="connsiteY24" fmla="*/ 549912 h 2036711"/>
                  <a:gd name="connsiteX25" fmla="*/ 0 w 4594469"/>
                  <a:gd name="connsiteY25" fmla="*/ 0 h 203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36711"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42469" y="232934"/>
                      <a:pt x="4581384" y="248946"/>
                      <a:pt x="4594469" y="488811"/>
                    </a:cubicBezTo>
                    <a:cubicBezTo>
                      <a:pt x="4607554" y="728676"/>
                      <a:pt x="4537764" y="750687"/>
                      <a:pt x="4594469" y="977621"/>
                    </a:cubicBezTo>
                    <a:cubicBezTo>
                      <a:pt x="4651174" y="1204555"/>
                      <a:pt x="4568765" y="1269675"/>
                      <a:pt x="4594469" y="1425698"/>
                    </a:cubicBezTo>
                    <a:cubicBezTo>
                      <a:pt x="4620173" y="1581721"/>
                      <a:pt x="4546519" y="1776955"/>
                      <a:pt x="4594469" y="2036711"/>
                    </a:cubicBezTo>
                    <a:cubicBezTo>
                      <a:pt x="4315306" y="2078688"/>
                      <a:pt x="4239207" y="1989252"/>
                      <a:pt x="4020160" y="2036711"/>
                    </a:cubicBezTo>
                    <a:cubicBezTo>
                      <a:pt x="3801113" y="2084170"/>
                      <a:pt x="3785685" y="1991438"/>
                      <a:pt x="3583686" y="2036711"/>
                    </a:cubicBezTo>
                    <a:cubicBezTo>
                      <a:pt x="3381687" y="2081984"/>
                      <a:pt x="3264838" y="2016801"/>
                      <a:pt x="2963433" y="2036711"/>
                    </a:cubicBezTo>
                    <a:cubicBezTo>
                      <a:pt x="2662028" y="2056621"/>
                      <a:pt x="2632700" y="1984730"/>
                      <a:pt x="2481013" y="2036711"/>
                    </a:cubicBezTo>
                    <a:cubicBezTo>
                      <a:pt x="2329326" y="2088692"/>
                      <a:pt x="2179031" y="2016149"/>
                      <a:pt x="2044539" y="2036711"/>
                    </a:cubicBezTo>
                    <a:cubicBezTo>
                      <a:pt x="1910047" y="2057273"/>
                      <a:pt x="1747270" y="1997434"/>
                      <a:pt x="1470230" y="2036711"/>
                    </a:cubicBezTo>
                    <a:cubicBezTo>
                      <a:pt x="1193190" y="2075988"/>
                      <a:pt x="1231775" y="2001315"/>
                      <a:pt x="1033756" y="2036711"/>
                    </a:cubicBezTo>
                    <a:cubicBezTo>
                      <a:pt x="835737" y="2072107"/>
                      <a:pt x="749557" y="2016289"/>
                      <a:pt x="597281" y="2036711"/>
                    </a:cubicBezTo>
                    <a:cubicBezTo>
                      <a:pt x="445006" y="2057133"/>
                      <a:pt x="252476" y="2022177"/>
                      <a:pt x="0" y="2036711"/>
                    </a:cubicBezTo>
                    <a:cubicBezTo>
                      <a:pt x="-14637" y="1803132"/>
                      <a:pt x="13111" y="1704576"/>
                      <a:pt x="0" y="1507166"/>
                    </a:cubicBezTo>
                    <a:cubicBezTo>
                      <a:pt x="-13111" y="1309756"/>
                      <a:pt x="25645" y="1112409"/>
                      <a:pt x="0" y="997988"/>
                    </a:cubicBezTo>
                    <a:cubicBezTo>
                      <a:pt x="-25645" y="883567"/>
                      <a:pt x="1939" y="742554"/>
                      <a:pt x="0" y="549912"/>
                    </a:cubicBezTo>
                    <a:cubicBezTo>
                      <a:pt x="-1939" y="357270"/>
                      <a:pt x="12796" y="163886"/>
                      <a:pt x="0" y="0"/>
                    </a:cubicBezTo>
                    <a:close/>
                  </a:path>
                  <a:path w="4594469" h="2036711"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01096" y="103780"/>
                      <a:pt x="4548926" y="356692"/>
                      <a:pt x="4594469" y="509178"/>
                    </a:cubicBezTo>
                    <a:cubicBezTo>
                      <a:pt x="4640012" y="661664"/>
                      <a:pt x="4593971" y="829815"/>
                      <a:pt x="4594469" y="1018356"/>
                    </a:cubicBezTo>
                    <a:cubicBezTo>
                      <a:pt x="4594967" y="1206897"/>
                      <a:pt x="4566743" y="1305504"/>
                      <a:pt x="4594469" y="1568267"/>
                    </a:cubicBezTo>
                    <a:cubicBezTo>
                      <a:pt x="4622195" y="1831030"/>
                      <a:pt x="4558383" y="1821507"/>
                      <a:pt x="4594469" y="2036711"/>
                    </a:cubicBezTo>
                    <a:cubicBezTo>
                      <a:pt x="4446487" y="2112015"/>
                      <a:pt x="4088503" y="1995429"/>
                      <a:pt x="3928271" y="2036711"/>
                    </a:cubicBezTo>
                    <a:cubicBezTo>
                      <a:pt x="3768039" y="2077993"/>
                      <a:pt x="3606498" y="2025784"/>
                      <a:pt x="3491796" y="2036711"/>
                    </a:cubicBezTo>
                    <a:cubicBezTo>
                      <a:pt x="3377094" y="2047638"/>
                      <a:pt x="3082890" y="2011604"/>
                      <a:pt x="2825598" y="2036711"/>
                    </a:cubicBezTo>
                    <a:cubicBezTo>
                      <a:pt x="2568306" y="2061818"/>
                      <a:pt x="2293939" y="1957914"/>
                      <a:pt x="2159400" y="2036711"/>
                    </a:cubicBezTo>
                    <a:cubicBezTo>
                      <a:pt x="2024861" y="2115508"/>
                      <a:pt x="1830238" y="2010527"/>
                      <a:pt x="1585092" y="2036711"/>
                    </a:cubicBezTo>
                    <a:cubicBezTo>
                      <a:pt x="1339946" y="2062895"/>
                      <a:pt x="1081030" y="2030822"/>
                      <a:pt x="918894" y="2036711"/>
                    </a:cubicBezTo>
                    <a:cubicBezTo>
                      <a:pt x="756758" y="2042600"/>
                      <a:pt x="410960" y="1982743"/>
                      <a:pt x="0" y="2036711"/>
                    </a:cubicBezTo>
                    <a:cubicBezTo>
                      <a:pt x="-10862" y="1801066"/>
                      <a:pt x="34417" y="1778138"/>
                      <a:pt x="0" y="1547900"/>
                    </a:cubicBezTo>
                    <a:cubicBezTo>
                      <a:pt x="-34417" y="1317662"/>
                      <a:pt x="28974" y="1253016"/>
                      <a:pt x="0" y="1059090"/>
                    </a:cubicBezTo>
                    <a:cubicBezTo>
                      <a:pt x="-28974" y="865164"/>
                      <a:pt x="247" y="792705"/>
                      <a:pt x="0" y="529545"/>
                    </a:cubicBezTo>
                    <a:cubicBezTo>
                      <a:pt x="-247" y="266385"/>
                      <a:pt x="2947" y="197763"/>
                      <a:pt x="0" y="0"/>
                    </a:cubicBezTo>
                    <a:close/>
                  </a:path>
                </a:pathLst>
              </a:custGeom>
              <a:solidFill>
                <a:schemeClr val="accent1">
                  <a:lumMod val="60000"/>
                  <a:lumOff val="40000"/>
                </a:schemeClr>
              </a:solidFill>
              <a:ln w="19050">
                <a:solidFill>
                  <a:schemeClr val="tx1"/>
                </a:solidFill>
                <a:extLst>
                  <a:ext uri="{C807C97D-BFC1-408E-A445-0C87EB9F89A2}">
                    <ask:lineSketchStyleProps xmlns:ask="http://schemas.microsoft.com/office/drawing/2018/sketchyshapes" sd="4187975338">
                      <a:prstGeom prst="rect">
                        <a:avLst/>
                      </a:prstGeom>
                      <ask:type>
                        <ask:lineSketchScribble/>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Decision:</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We may reject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if,</a:t>
                </a:r>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left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oMath>
                </a14:m>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right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oMath>
                </a14:m>
                <a:endParaRPr lang="en-US" sz="2400" dirty="0"/>
              </a:p>
            </p:txBody>
          </p:sp>
        </mc:Choice>
        <mc:Fallback xmlns="">
          <p:sp>
            <p:nvSpPr>
              <p:cNvPr id="6" name="TextBox 5">
                <a:extLst>
                  <a:ext uri="{FF2B5EF4-FFF2-40B4-BE49-F238E27FC236}">
                    <a16:creationId xmlns:a16="http://schemas.microsoft.com/office/drawing/2014/main" id="{95821A23-7219-C405-5E7D-7AFDC8AF3789}"/>
                  </a:ext>
                </a:extLst>
              </p:cNvPr>
              <p:cNvSpPr txBox="1">
                <a:spLocks noRot="1" noChangeAspect="1" noMove="1" noResize="1" noEditPoints="1" noAdjustHandles="1" noChangeArrowheads="1" noChangeShapeType="1" noTextEdit="1"/>
              </p:cNvSpPr>
              <p:nvPr/>
            </p:nvSpPr>
            <p:spPr>
              <a:xfrm>
                <a:off x="47351" y="5864360"/>
                <a:ext cx="4594469" cy="2036711"/>
              </a:xfrm>
              <a:prstGeom prst="rect">
                <a:avLst/>
              </a:prstGeom>
              <a:blipFill>
                <a:blip r:embed="rId8"/>
                <a:stretch>
                  <a:fillRect l="-1706" t="-578"/>
                </a:stretch>
              </a:blipFill>
              <a:ln w="19050">
                <a:solidFill>
                  <a:schemeClr val="tx1"/>
                </a:solidFill>
                <a:extLst>
                  <a:ext uri="{C807C97D-BFC1-408E-A445-0C87EB9F89A2}">
                    <ask:lineSketchStyleProps xmlns:ask="http://schemas.microsoft.com/office/drawing/2018/sketchyshapes" sd="4187975338">
                      <a:custGeom>
                        <a:avLst/>
                        <a:gdLst>
                          <a:gd name="connsiteX0" fmla="*/ 0 w 4594469"/>
                          <a:gd name="connsiteY0" fmla="*/ 0 h 2036711"/>
                          <a:gd name="connsiteX1" fmla="*/ 436475 w 4594469"/>
                          <a:gd name="connsiteY1" fmla="*/ 0 h 2036711"/>
                          <a:gd name="connsiteX2" fmla="*/ 964838 w 4594469"/>
                          <a:gd name="connsiteY2" fmla="*/ 0 h 2036711"/>
                          <a:gd name="connsiteX3" fmla="*/ 1585092 w 4594469"/>
                          <a:gd name="connsiteY3" fmla="*/ 0 h 2036711"/>
                          <a:gd name="connsiteX4" fmla="*/ 2067511 w 4594469"/>
                          <a:gd name="connsiteY4" fmla="*/ 0 h 2036711"/>
                          <a:gd name="connsiteX5" fmla="*/ 2549930 w 4594469"/>
                          <a:gd name="connsiteY5" fmla="*/ 0 h 2036711"/>
                          <a:gd name="connsiteX6" fmla="*/ 3216128 w 4594469"/>
                          <a:gd name="connsiteY6" fmla="*/ 0 h 2036711"/>
                          <a:gd name="connsiteX7" fmla="*/ 3744492 w 4594469"/>
                          <a:gd name="connsiteY7" fmla="*/ 0 h 2036711"/>
                          <a:gd name="connsiteX8" fmla="*/ 4594469 w 4594469"/>
                          <a:gd name="connsiteY8" fmla="*/ 0 h 2036711"/>
                          <a:gd name="connsiteX9" fmla="*/ 4594469 w 4594469"/>
                          <a:gd name="connsiteY9" fmla="*/ 488811 h 2036711"/>
                          <a:gd name="connsiteX10" fmla="*/ 4594469 w 4594469"/>
                          <a:gd name="connsiteY10" fmla="*/ 977621 h 2036711"/>
                          <a:gd name="connsiteX11" fmla="*/ 4594469 w 4594469"/>
                          <a:gd name="connsiteY11" fmla="*/ 1425698 h 2036711"/>
                          <a:gd name="connsiteX12" fmla="*/ 4594469 w 4594469"/>
                          <a:gd name="connsiteY12" fmla="*/ 2036711 h 2036711"/>
                          <a:gd name="connsiteX13" fmla="*/ 4020160 w 4594469"/>
                          <a:gd name="connsiteY13" fmla="*/ 2036711 h 2036711"/>
                          <a:gd name="connsiteX14" fmla="*/ 3583686 w 4594469"/>
                          <a:gd name="connsiteY14" fmla="*/ 2036711 h 2036711"/>
                          <a:gd name="connsiteX15" fmla="*/ 2963433 w 4594469"/>
                          <a:gd name="connsiteY15" fmla="*/ 2036711 h 2036711"/>
                          <a:gd name="connsiteX16" fmla="*/ 2481013 w 4594469"/>
                          <a:gd name="connsiteY16" fmla="*/ 2036711 h 2036711"/>
                          <a:gd name="connsiteX17" fmla="*/ 2044539 w 4594469"/>
                          <a:gd name="connsiteY17" fmla="*/ 2036711 h 2036711"/>
                          <a:gd name="connsiteX18" fmla="*/ 1470230 w 4594469"/>
                          <a:gd name="connsiteY18" fmla="*/ 2036711 h 2036711"/>
                          <a:gd name="connsiteX19" fmla="*/ 1033756 w 4594469"/>
                          <a:gd name="connsiteY19" fmla="*/ 2036711 h 2036711"/>
                          <a:gd name="connsiteX20" fmla="*/ 597281 w 4594469"/>
                          <a:gd name="connsiteY20" fmla="*/ 2036711 h 2036711"/>
                          <a:gd name="connsiteX21" fmla="*/ 0 w 4594469"/>
                          <a:gd name="connsiteY21" fmla="*/ 2036711 h 2036711"/>
                          <a:gd name="connsiteX22" fmla="*/ 0 w 4594469"/>
                          <a:gd name="connsiteY22" fmla="*/ 1507166 h 2036711"/>
                          <a:gd name="connsiteX23" fmla="*/ 0 w 4594469"/>
                          <a:gd name="connsiteY23" fmla="*/ 997988 h 2036711"/>
                          <a:gd name="connsiteX24" fmla="*/ 0 w 4594469"/>
                          <a:gd name="connsiteY24" fmla="*/ 549912 h 2036711"/>
                          <a:gd name="connsiteX25" fmla="*/ 0 w 4594469"/>
                          <a:gd name="connsiteY25" fmla="*/ 0 h 203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36711"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42469" y="232934"/>
                              <a:pt x="4581384" y="248946"/>
                              <a:pt x="4594469" y="488811"/>
                            </a:cubicBezTo>
                            <a:cubicBezTo>
                              <a:pt x="4607554" y="728676"/>
                              <a:pt x="4537764" y="750687"/>
                              <a:pt x="4594469" y="977621"/>
                            </a:cubicBezTo>
                            <a:cubicBezTo>
                              <a:pt x="4651174" y="1204555"/>
                              <a:pt x="4568765" y="1269675"/>
                              <a:pt x="4594469" y="1425698"/>
                            </a:cubicBezTo>
                            <a:cubicBezTo>
                              <a:pt x="4620173" y="1581721"/>
                              <a:pt x="4546519" y="1776955"/>
                              <a:pt x="4594469" y="2036711"/>
                            </a:cubicBezTo>
                            <a:cubicBezTo>
                              <a:pt x="4315306" y="2078688"/>
                              <a:pt x="4239207" y="1989252"/>
                              <a:pt x="4020160" y="2036711"/>
                            </a:cubicBezTo>
                            <a:cubicBezTo>
                              <a:pt x="3801113" y="2084170"/>
                              <a:pt x="3785685" y="1991438"/>
                              <a:pt x="3583686" y="2036711"/>
                            </a:cubicBezTo>
                            <a:cubicBezTo>
                              <a:pt x="3381687" y="2081984"/>
                              <a:pt x="3264838" y="2016801"/>
                              <a:pt x="2963433" y="2036711"/>
                            </a:cubicBezTo>
                            <a:cubicBezTo>
                              <a:pt x="2662028" y="2056621"/>
                              <a:pt x="2632700" y="1984730"/>
                              <a:pt x="2481013" y="2036711"/>
                            </a:cubicBezTo>
                            <a:cubicBezTo>
                              <a:pt x="2329326" y="2088692"/>
                              <a:pt x="2179031" y="2016149"/>
                              <a:pt x="2044539" y="2036711"/>
                            </a:cubicBezTo>
                            <a:cubicBezTo>
                              <a:pt x="1910047" y="2057273"/>
                              <a:pt x="1747270" y="1997434"/>
                              <a:pt x="1470230" y="2036711"/>
                            </a:cubicBezTo>
                            <a:cubicBezTo>
                              <a:pt x="1193190" y="2075988"/>
                              <a:pt x="1231775" y="2001315"/>
                              <a:pt x="1033756" y="2036711"/>
                            </a:cubicBezTo>
                            <a:cubicBezTo>
                              <a:pt x="835737" y="2072107"/>
                              <a:pt x="749557" y="2016289"/>
                              <a:pt x="597281" y="2036711"/>
                            </a:cubicBezTo>
                            <a:cubicBezTo>
                              <a:pt x="445006" y="2057133"/>
                              <a:pt x="252476" y="2022177"/>
                              <a:pt x="0" y="2036711"/>
                            </a:cubicBezTo>
                            <a:cubicBezTo>
                              <a:pt x="-14637" y="1803132"/>
                              <a:pt x="13111" y="1704576"/>
                              <a:pt x="0" y="1507166"/>
                            </a:cubicBezTo>
                            <a:cubicBezTo>
                              <a:pt x="-13111" y="1309756"/>
                              <a:pt x="25645" y="1112409"/>
                              <a:pt x="0" y="997988"/>
                            </a:cubicBezTo>
                            <a:cubicBezTo>
                              <a:pt x="-25645" y="883567"/>
                              <a:pt x="1939" y="742554"/>
                              <a:pt x="0" y="549912"/>
                            </a:cubicBezTo>
                            <a:cubicBezTo>
                              <a:pt x="-1939" y="357270"/>
                              <a:pt x="12796" y="163886"/>
                              <a:pt x="0" y="0"/>
                            </a:cubicBezTo>
                            <a:close/>
                          </a:path>
                          <a:path w="4594469" h="2036711"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01096" y="103780"/>
                              <a:pt x="4548926" y="356692"/>
                              <a:pt x="4594469" y="509178"/>
                            </a:cubicBezTo>
                            <a:cubicBezTo>
                              <a:pt x="4640012" y="661664"/>
                              <a:pt x="4593971" y="829815"/>
                              <a:pt x="4594469" y="1018356"/>
                            </a:cubicBezTo>
                            <a:cubicBezTo>
                              <a:pt x="4594967" y="1206897"/>
                              <a:pt x="4566743" y="1305504"/>
                              <a:pt x="4594469" y="1568267"/>
                            </a:cubicBezTo>
                            <a:cubicBezTo>
                              <a:pt x="4622195" y="1831030"/>
                              <a:pt x="4558383" y="1821507"/>
                              <a:pt x="4594469" y="2036711"/>
                            </a:cubicBezTo>
                            <a:cubicBezTo>
                              <a:pt x="4446487" y="2112015"/>
                              <a:pt x="4088503" y="1995429"/>
                              <a:pt x="3928271" y="2036711"/>
                            </a:cubicBezTo>
                            <a:cubicBezTo>
                              <a:pt x="3768039" y="2077993"/>
                              <a:pt x="3606498" y="2025784"/>
                              <a:pt x="3491796" y="2036711"/>
                            </a:cubicBezTo>
                            <a:cubicBezTo>
                              <a:pt x="3377094" y="2047638"/>
                              <a:pt x="3082890" y="2011604"/>
                              <a:pt x="2825598" y="2036711"/>
                            </a:cubicBezTo>
                            <a:cubicBezTo>
                              <a:pt x="2568306" y="2061818"/>
                              <a:pt x="2293939" y="1957914"/>
                              <a:pt x="2159400" y="2036711"/>
                            </a:cubicBezTo>
                            <a:cubicBezTo>
                              <a:pt x="2024861" y="2115508"/>
                              <a:pt x="1830238" y="2010527"/>
                              <a:pt x="1585092" y="2036711"/>
                            </a:cubicBezTo>
                            <a:cubicBezTo>
                              <a:pt x="1339946" y="2062895"/>
                              <a:pt x="1081030" y="2030822"/>
                              <a:pt x="918894" y="2036711"/>
                            </a:cubicBezTo>
                            <a:cubicBezTo>
                              <a:pt x="756758" y="2042600"/>
                              <a:pt x="410960" y="1982743"/>
                              <a:pt x="0" y="2036711"/>
                            </a:cubicBezTo>
                            <a:cubicBezTo>
                              <a:pt x="-10862" y="1801066"/>
                              <a:pt x="34417" y="1778138"/>
                              <a:pt x="0" y="1547900"/>
                            </a:cubicBezTo>
                            <a:cubicBezTo>
                              <a:pt x="-34417" y="1317662"/>
                              <a:pt x="28974" y="1253016"/>
                              <a:pt x="0" y="1059090"/>
                            </a:cubicBezTo>
                            <a:cubicBezTo>
                              <a:pt x="-28974" y="865164"/>
                              <a:pt x="247" y="792705"/>
                              <a:pt x="0" y="529545"/>
                            </a:cubicBezTo>
                            <a:cubicBezTo>
                              <a:pt x="-247" y="266385"/>
                              <a:pt x="2947" y="197763"/>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423530-5D45-B553-8AF6-9E80DEAED7FC}"/>
                  </a:ext>
                </a:extLst>
              </p:cNvPr>
              <p:cNvSpPr txBox="1"/>
              <p:nvPr/>
            </p:nvSpPr>
            <p:spPr>
              <a:xfrm>
                <a:off x="6099055" y="6297941"/>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𝑐𝑎𝑙</m:t>
                              </m:r>
                            </m:sub>
                          </m:sSub>
                        </m:e>
                      </m:d>
                      <m:r>
                        <a:rPr lang="en-US" sz="3200" b="0" i="1" smtClean="0">
                          <a:latin typeface="Cambria Math" panose="02040503050406030204" pitchFamily="18" charset="0"/>
                        </a:rPr>
                        <m:t>&gt;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𝑡𝑎𝑏</m:t>
                          </m:r>
                        </m:sub>
                      </m:sSub>
                    </m:oMath>
                  </m:oMathPara>
                </a14:m>
                <a:endParaRPr lang="en-US" sz="3200" dirty="0"/>
              </a:p>
            </p:txBody>
          </p:sp>
        </mc:Choice>
        <mc:Fallback xmlns="">
          <p:sp>
            <p:nvSpPr>
              <p:cNvPr id="12" name="TextBox 11">
                <a:extLst>
                  <a:ext uri="{FF2B5EF4-FFF2-40B4-BE49-F238E27FC236}">
                    <a16:creationId xmlns:a16="http://schemas.microsoft.com/office/drawing/2014/main" id="{31423530-5D45-B553-8AF6-9E80DEAED7FC}"/>
                  </a:ext>
                </a:extLst>
              </p:cNvPr>
              <p:cNvSpPr txBox="1">
                <a:spLocks noRot="1" noChangeAspect="1" noMove="1" noResize="1" noEditPoints="1" noAdjustHandles="1" noChangeArrowheads="1" noChangeShapeType="1" noTextEdit="1"/>
              </p:cNvSpPr>
              <p:nvPr/>
            </p:nvSpPr>
            <p:spPr>
              <a:xfrm>
                <a:off x="6099055" y="6297941"/>
                <a:ext cx="2713417" cy="584775"/>
              </a:xfrm>
              <a:prstGeom prst="rect">
                <a:avLst/>
              </a:prstGeom>
              <a:blipFill>
                <a:blip r:embed="rId9"/>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5B4500-26DD-13E8-0163-034457C7D5D5}"/>
                  </a:ext>
                </a:extLst>
              </p:cNvPr>
              <p:cNvSpPr txBox="1"/>
              <p:nvPr/>
            </p:nvSpPr>
            <p:spPr>
              <a:xfrm>
                <a:off x="6099055" y="7319714"/>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𝑅𝑒𝑗𝑒𝑐𝑡</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m:oMathPara>
                </a14:m>
                <a:endParaRPr lang="en-US" sz="3200" dirty="0"/>
              </a:p>
            </p:txBody>
          </p:sp>
        </mc:Choice>
        <mc:Fallback xmlns="">
          <p:sp>
            <p:nvSpPr>
              <p:cNvPr id="13" name="TextBox 12">
                <a:extLst>
                  <a:ext uri="{FF2B5EF4-FFF2-40B4-BE49-F238E27FC236}">
                    <a16:creationId xmlns:a16="http://schemas.microsoft.com/office/drawing/2014/main" id="{BB5B4500-26DD-13E8-0163-034457C7D5D5}"/>
                  </a:ext>
                </a:extLst>
              </p:cNvPr>
              <p:cNvSpPr txBox="1">
                <a:spLocks noRot="1" noChangeAspect="1" noMove="1" noResize="1" noEditPoints="1" noAdjustHandles="1" noChangeArrowheads="1" noChangeShapeType="1" noTextEdit="1"/>
              </p:cNvSpPr>
              <p:nvPr/>
            </p:nvSpPr>
            <p:spPr>
              <a:xfrm>
                <a:off x="6099055" y="7319714"/>
                <a:ext cx="2713417" cy="584775"/>
              </a:xfrm>
              <a:prstGeom prst="rect">
                <a:avLst/>
              </a:prstGeom>
              <a:blipFill>
                <a:blip r:embed="rId10"/>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E6A9E6F-D99C-4FC8-D787-F4674F8C2311}"/>
                  </a:ext>
                </a:extLst>
              </p:cNvPr>
              <p:cNvSpPr txBox="1"/>
              <p:nvPr/>
            </p:nvSpPr>
            <p:spPr>
              <a:xfrm>
                <a:off x="10030896" y="4943237"/>
                <a:ext cx="4341088" cy="3088153"/>
              </a:xfrm>
              <a:custGeom>
                <a:avLst/>
                <a:gdLst>
                  <a:gd name="connsiteX0" fmla="*/ 0 w 4341088"/>
                  <a:gd name="connsiteY0" fmla="*/ 0 h 3088153"/>
                  <a:gd name="connsiteX1" fmla="*/ 489923 w 4341088"/>
                  <a:gd name="connsiteY1" fmla="*/ 0 h 3088153"/>
                  <a:gd name="connsiteX2" fmla="*/ 1196900 w 4341088"/>
                  <a:gd name="connsiteY2" fmla="*/ 0 h 3088153"/>
                  <a:gd name="connsiteX3" fmla="*/ 1773645 w 4341088"/>
                  <a:gd name="connsiteY3" fmla="*/ 0 h 3088153"/>
                  <a:gd name="connsiteX4" fmla="*/ 2480622 w 4341088"/>
                  <a:gd name="connsiteY4" fmla="*/ 0 h 3088153"/>
                  <a:gd name="connsiteX5" fmla="*/ 3187599 w 4341088"/>
                  <a:gd name="connsiteY5" fmla="*/ 0 h 3088153"/>
                  <a:gd name="connsiteX6" fmla="*/ 3807754 w 4341088"/>
                  <a:gd name="connsiteY6" fmla="*/ 0 h 3088153"/>
                  <a:gd name="connsiteX7" fmla="*/ 4341088 w 4341088"/>
                  <a:gd name="connsiteY7" fmla="*/ 0 h 3088153"/>
                  <a:gd name="connsiteX8" fmla="*/ 4341088 w 4341088"/>
                  <a:gd name="connsiteY8" fmla="*/ 586749 h 3088153"/>
                  <a:gd name="connsiteX9" fmla="*/ 4341088 w 4341088"/>
                  <a:gd name="connsiteY9" fmla="*/ 1173498 h 3088153"/>
                  <a:gd name="connsiteX10" fmla="*/ 4341088 w 4341088"/>
                  <a:gd name="connsiteY10" fmla="*/ 1698484 h 3088153"/>
                  <a:gd name="connsiteX11" fmla="*/ 4341088 w 4341088"/>
                  <a:gd name="connsiteY11" fmla="*/ 2316115 h 3088153"/>
                  <a:gd name="connsiteX12" fmla="*/ 4341088 w 4341088"/>
                  <a:gd name="connsiteY12" fmla="*/ 3088153 h 3088153"/>
                  <a:gd name="connsiteX13" fmla="*/ 3764343 w 4341088"/>
                  <a:gd name="connsiteY13" fmla="*/ 3088153 h 3088153"/>
                  <a:gd name="connsiteX14" fmla="*/ 3144188 w 4341088"/>
                  <a:gd name="connsiteY14" fmla="*/ 3088153 h 3088153"/>
                  <a:gd name="connsiteX15" fmla="*/ 2654265 w 4341088"/>
                  <a:gd name="connsiteY15" fmla="*/ 3088153 h 3088153"/>
                  <a:gd name="connsiteX16" fmla="*/ 2120932 w 4341088"/>
                  <a:gd name="connsiteY16" fmla="*/ 3088153 h 3088153"/>
                  <a:gd name="connsiteX17" fmla="*/ 1544187 w 4341088"/>
                  <a:gd name="connsiteY17" fmla="*/ 3088153 h 3088153"/>
                  <a:gd name="connsiteX18" fmla="*/ 967442 w 4341088"/>
                  <a:gd name="connsiteY18" fmla="*/ 3088153 h 3088153"/>
                  <a:gd name="connsiteX19" fmla="*/ 0 w 4341088"/>
                  <a:gd name="connsiteY19" fmla="*/ 3088153 h 3088153"/>
                  <a:gd name="connsiteX20" fmla="*/ 0 w 4341088"/>
                  <a:gd name="connsiteY20" fmla="*/ 2501404 h 3088153"/>
                  <a:gd name="connsiteX21" fmla="*/ 0 w 4341088"/>
                  <a:gd name="connsiteY21" fmla="*/ 1976418 h 3088153"/>
                  <a:gd name="connsiteX22" fmla="*/ 0 w 4341088"/>
                  <a:gd name="connsiteY22" fmla="*/ 1420550 h 3088153"/>
                  <a:gd name="connsiteX23" fmla="*/ 0 w 4341088"/>
                  <a:gd name="connsiteY23" fmla="*/ 833801 h 3088153"/>
                  <a:gd name="connsiteX24" fmla="*/ 0 w 4341088"/>
                  <a:gd name="connsiteY24" fmla="*/ 0 h 308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41088" h="3088153" fill="none" extrusionOk="0">
                    <a:moveTo>
                      <a:pt x="0" y="0"/>
                    </a:moveTo>
                    <a:cubicBezTo>
                      <a:pt x="187692" y="23288"/>
                      <a:pt x="262420" y="-16841"/>
                      <a:pt x="489923" y="0"/>
                    </a:cubicBezTo>
                    <a:cubicBezTo>
                      <a:pt x="717426" y="16841"/>
                      <a:pt x="1014798" y="26124"/>
                      <a:pt x="1196900" y="0"/>
                    </a:cubicBezTo>
                    <a:cubicBezTo>
                      <a:pt x="1379002" y="-26124"/>
                      <a:pt x="1545158" y="18628"/>
                      <a:pt x="1773645" y="0"/>
                    </a:cubicBezTo>
                    <a:cubicBezTo>
                      <a:pt x="2002132" y="-18628"/>
                      <a:pt x="2248642" y="33790"/>
                      <a:pt x="2480622" y="0"/>
                    </a:cubicBezTo>
                    <a:cubicBezTo>
                      <a:pt x="2712602" y="-33790"/>
                      <a:pt x="3009571" y="20634"/>
                      <a:pt x="3187599" y="0"/>
                    </a:cubicBezTo>
                    <a:cubicBezTo>
                      <a:pt x="3365627" y="-20634"/>
                      <a:pt x="3552217" y="-2688"/>
                      <a:pt x="3807754" y="0"/>
                    </a:cubicBezTo>
                    <a:cubicBezTo>
                      <a:pt x="4063292" y="2688"/>
                      <a:pt x="4187819" y="11573"/>
                      <a:pt x="4341088" y="0"/>
                    </a:cubicBezTo>
                    <a:cubicBezTo>
                      <a:pt x="4325749" y="284070"/>
                      <a:pt x="4331358" y="311647"/>
                      <a:pt x="4341088" y="586749"/>
                    </a:cubicBezTo>
                    <a:cubicBezTo>
                      <a:pt x="4350818" y="861851"/>
                      <a:pt x="4335469" y="897147"/>
                      <a:pt x="4341088" y="1173498"/>
                    </a:cubicBezTo>
                    <a:cubicBezTo>
                      <a:pt x="4346707" y="1449849"/>
                      <a:pt x="4321040" y="1494880"/>
                      <a:pt x="4341088" y="1698484"/>
                    </a:cubicBezTo>
                    <a:cubicBezTo>
                      <a:pt x="4361136" y="1902088"/>
                      <a:pt x="4326032" y="2032308"/>
                      <a:pt x="4341088" y="2316115"/>
                    </a:cubicBezTo>
                    <a:cubicBezTo>
                      <a:pt x="4356144" y="2599922"/>
                      <a:pt x="4328760" y="2862658"/>
                      <a:pt x="4341088" y="3088153"/>
                    </a:cubicBezTo>
                    <a:cubicBezTo>
                      <a:pt x="4155040" y="3072386"/>
                      <a:pt x="3979864" y="3094311"/>
                      <a:pt x="3764343" y="3088153"/>
                    </a:cubicBezTo>
                    <a:cubicBezTo>
                      <a:pt x="3548822" y="3081995"/>
                      <a:pt x="3411384" y="3084118"/>
                      <a:pt x="3144188" y="3088153"/>
                    </a:cubicBezTo>
                    <a:cubicBezTo>
                      <a:pt x="2876992" y="3092188"/>
                      <a:pt x="2860648" y="3078972"/>
                      <a:pt x="2654265" y="3088153"/>
                    </a:cubicBezTo>
                    <a:cubicBezTo>
                      <a:pt x="2447882" y="3097334"/>
                      <a:pt x="2292332" y="3095813"/>
                      <a:pt x="2120932" y="3088153"/>
                    </a:cubicBezTo>
                    <a:cubicBezTo>
                      <a:pt x="1949532" y="3080493"/>
                      <a:pt x="1667181" y="3085639"/>
                      <a:pt x="1544187" y="3088153"/>
                    </a:cubicBezTo>
                    <a:cubicBezTo>
                      <a:pt x="1421194" y="3090667"/>
                      <a:pt x="1226623" y="3087702"/>
                      <a:pt x="967442" y="3088153"/>
                    </a:cubicBezTo>
                    <a:cubicBezTo>
                      <a:pt x="708262" y="3088604"/>
                      <a:pt x="466463" y="3054290"/>
                      <a:pt x="0" y="3088153"/>
                    </a:cubicBezTo>
                    <a:cubicBezTo>
                      <a:pt x="-27864" y="2825315"/>
                      <a:pt x="6553" y="2632781"/>
                      <a:pt x="0" y="2501404"/>
                    </a:cubicBezTo>
                    <a:cubicBezTo>
                      <a:pt x="-6553" y="2370027"/>
                      <a:pt x="15510" y="2123953"/>
                      <a:pt x="0" y="1976418"/>
                    </a:cubicBezTo>
                    <a:cubicBezTo>
                      <a:pt x="-15510" y="1828883"/>
                      <a:pt x="1586" y="1680881"/>
                      <a:pt x="0" y="1420550"/>
                    </a:cubicBezTo>
                    <a:cubicBezTo>
                      <a:pt x="-1586" y="1160219"/>
                      <a:pt x="-11394" y="1079738"/>
                      <a:pt x="0" y="833801"/>
                    </a:cubicBezTo>
                    <a:cubicBezTo>
                      <a:pt x="11394" y="587864"/>
                      <a:pt x="6840" y="249395"/>
                      <a:pt x="0" y="0"/>
                    </a:cubicBezTo>
                    <a:close/>
                  </a:path>
                  <a:path w="4341088" h="3088153" stroke="0" extrusionOk="0">
                    <a:moveTo>
                      <a:pt x="0" y="0"/>
                    </a:moveTo>
                    <a:cubicBezTo>
                      <a:pt x="230599" y="-25707"/>
                      <a:pt x="484968" y="20871"/>
                      <a:pt x="663566" y="0"/>
                    </a:cubicBezTo>
                    <a:cubicBezTo>
                      <a:pt x="842164" y="-20871"/>
                      <a:pt x="1124207" y="-28228"/>
                      <a:pt x="1240311" y="0"/>
                    </a:cubicBezTo>
                    <a:cubicBezTo>
                      <a:pt x="1356415" y="28228"/>
                      <a:pt x="1611185" y="4521"/>
                      <a:pt x="1730234" y="0"/>
                    </a:cubicBezTo>
                    <a:cubicBezTo>
                      <a:pt x="1849283" y="-4521"/>
                      <a:pt x="2110348" y="27256"/>
                      <a:pt x="2306978" y="0"/>
                    </a:cubicBezTo>
                    <a:cubicBezTo>
                      <a:pt x="2503608" y="-27256"/>
                      <a:pt x="2718654" y="-9451"/>
                      <a:pt x="2883723" y="0"/>
                    </a:cubicBezTo>
                    <a:cubicBezTo>
                      <a:pt x="3048793" y="9451"/>
                      <a:pt x="3208928" y="11813"/>
                      <a:pt x="3373646" y="0"/>
                    </a:cubicBezTo>
                    <a:cubicBezTo>
                      <a:pt x="3538364" y="-11813"/>
                      <a:pt x="3980167" y="36359"/>
                      <a:pt x="4341088" y="0"/>
                    </a:cubicBezTo>
                    <a:cubicBezTo>
                      <a:pt x="4344714" y="282957"/>
                      <a:pt x="4313868" y="338495"/>
                      <a:pt x="4341088" y="586749"/>
                    </a:cubicBezTo>
                    <a:cubicBezTo>
                      <a:pt x="4368308" y="835003"/>
                      <a:pt x="4366565" y="978002"/>
                      <a:pt x="4341088" y="1142617"/>
                    </a:cubicBezTo>
                    <a:cubicBezTo>
                      <a:pt x="4315611" y="1307232"/>
                      <a:pt x="4345380" y="1613461"/>
                      <a:pt x="4341088" y="1791129"/>
                    </a:cubicBezTo>
                    <a:cubicBezTo>
                      <a:pt x="4336796" y="1968797"/>
                      <a:pt x="4360906" y="2161505"/>
                      <a:pt x="4341088" y="2470522"/>
                    </a:cubicBezTo>
                    <a:cubicBezTo>
                      <a:pt x="4321270" y="2779539"/>
                      <a:pt x="4336567" y="2806430"/>
                      <a:pt x="4341088" y="3088153"/>
                    </a:cubicBezTo>
                    <a:cubicBezTo>
                      <a:pt x="4145286" y="3068658"/>
                      <a:pt x="3894019" y="3102801"/>
                      <a:pt x="3677522" y="3088153"/>
                    </a:cubicBezTo>
                    <a:cubicBezTo>
                      <a:pt x="3461025" y="3073505"/>
                      <a:pt x="3192159" y="3095429"/>
                      <a:pt x="2970545" y="3088153"/>
                    </a:cubicBezTo>
                    <a:cubicBezTo>
                      <a:pt x="2748931" y="3080877"/>
                      <a:pt x="2618858" y="3074225"/>
                      <a:pt x="2437211" y="3088153"/>
                    </a:cubicBezTo>
                    <a:cubicBezTo>
                      <a:pt x="2255564" y="3102081"/>
                      <a:pt x="2086509" y="3082749"/>
                      <a:pt x="1903877" y="3088153"/>
                    </a:cubicBezTo>
                    <a:cubicBezTo>
                      <a:pt x="1721245" y="3093557"/>
                      <a:pt x="1408520" y="3069232"/>
                      <a:pt x="1283722" y="3088153"/>
                    </a:cubicBezTo>
                    <a:cubicBezTo>
                      <a:pt x="1158924" y="3107074"/>
                      <a:pt x="763950" y="3055609"/>
                      <a:pt x="576745" y="3088153"/>
                    </a:cubicBezTo>
                    <a:cubicBezTo>
                      <a:pt x="389540" y="3120697"/>
                      <a:pt x="269481" y="3094885"/>
                      <a:pt x="0" y="3088153"/>
                    </a:cubicBezTo>
                    <a:cubicBezTo>
                      <a:pt x="18483" y="2942081"/>
                      <a:pt x="22509" y="2773438"/>
                      <a:pt x="0" y="2532285"/>
                    </a:cubicBezTo>
                    <a:cubicBezTo>
                      <a:pt x="-22509" y="2291132"/>
                      <a:pt x="-16857" y="2127117"/>
                      <a:pt x="0" y="2007299"/>
                    </a:cubicBezTo>
                    <a:cubicBezTo>
                      <a:pt x="16857" y="1887481"/>
                      <a:pt x="296" y="1635209"/>
                      <a:pt x="0" y="1389669"/>
                    </a:cubicBezTo>
                    <a:cubicBezTo>
                      <a:pt x="-296" y="1144129"/>
                      <a:pt x="19603" y="938604"/>
                      <a:pt x="0" y="710275"/>
                    </a:cubicBezTo>
                    <a:cubicBezTo>
                      <a:pt x="-19603" y="481946"/>
                      <a:pt x="2245" y="273253"/>
                      <a:pt x="0" y="0"/>
                    </a:cubicBezTo>
                    <a:close/>
                  </a:path>
                </a:pathLst>
              </a:custGeom>
              <a:solidFill>
                <a:schemeClr val="accent1">
                  <a:lumMod val="60000"/>
                  <a:lumOff val="40000"/>
                </a:schemeClr>
              </a:solidFill>
              <a:ln w="12700">
                <a:solidFill>
                  <a:schemeClr val="tx1"/>
                </a:solidFill>
                <a:extLst>
                  <a:ext uri="{C807C97D-BFC1-408E-A445-0C87EB9F89A2}">
                    <ask:lineSketchStyleProps xmlns:ask="http://schemas.microsoft.com/office/drawing/2018/sketchyshapes" sd="3829486671">
                      <a:prstGeom prst="rect">
                        <a:avLst/>
                      </a:prstGeom>
                      <ask:type>
                        <ask:lineSketchFreehand/>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Critical value:</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When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=0.05</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one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=1.645</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two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=1.96</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Critical value:</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When </a:t>
                </a:r>
                <a14:m>
                  <m:oMath xmlns:m="http://schemas.openxmlformats.org/officeDocument/2006/math">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=0.01</m:t>
                    </m:r>
                  </m:oMath>
                </a14:m>
                <a:endParaRPr lang="en-US" sz="24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one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=2.33</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=2.56</m:t>
                    </m:r>
                  </m:oMath>
                </a14:m>
                <a:endParaRPr lang="en-US" sz="2400" dirty="0"/>
              </a:p>
            </p:txBody>
          </p:sp>
        </mc:Choice>
        <mc:Fallback>
          <p:sp>
            <p:nvSpPr>
              <p:cNvPr id="10" name="TextBox 9">
                <a:extLst>
                  <a:ext uri="{FF2B5EF4-FFF2-40B4-BE49-F238E27FC236}">
                    <a16:creationId xmlns:a16="http://schemas.microsoft.com/office/drawing/2014/main" id="{DE6A9E6F-D99C-4FC8-D787-F4674F8C2311}"/>
                  </a:ext>
                </a:extLst>
              </p:cNvPr>
              <p:cNvSpPr txBox="1">
                <a:spLocks noRot="1" noChangeAspect="1" noMove="1" noResize="1" noEditPoints="1" noAdjustHandles="1" noChangeArrowheads="1" noChangeShapeType="1" noTextEdit="1"/>
              </p:cNvSpPr>
              <p:nvPr/>
            </p:nvSpPr>
            <p:spPr>
              <a:xfrm>
                <a:off x="10030896" y="4943237"/>
                <a:ext cx="4341088" cy="3088153"/>
              </a:xfrm>
              <a:prstGeom prst="rect">
                <a:avLst/>
              </a:prstGeom>
              <a:blipFill>
                <a:blip r:embed="rId11"/>
                <a:stretch>
                  <a:fillRect l="-1667" t="-780"/>
                </a:stretch>
              </a:blipFill>
              <a:ln w="12700">
                <a:solidFill>
                  <a:schemeClr val="tx1"/>
                </a:solidFill>
                <a:extLst>
                  <a:ext uri="{C807C97D-BFC1-408E-A445-0C87EB9F89A2}">
                    <ask:lineSketchStyleProps xmlns:ask="http://schemas.microsoft.com/office/drawing/2018/sketchyshapes" sd="3829486671">
                      <a:custGeom>
                        <a:avLst/>
                        <a:gdLst>
                          <a:gd name="connsiteX0" fmla="*/ 0 w 4341088"/>
                          <a:gd name="connsiteY0" fmla="*/ 0 h 3088153"/>
                          <a:gd name="connsiteX1" fmla="*/ 489923 w 4341088"/>
                          <a:gd name="connsiteY1" fmla="*/ 0 h 3088153"/>
                          <a:gd name="connsiteX2" fmla="*/ 1196900 w 4341088"/>
                          <a:gd name="connsiteY2" fmla="*/ 0 h 3088153"/>
                          <a:gd name="connsiteX3" fmla="*/ 1773645 w 4341088"/>
                          <a:gd name="connsiteY3" fmla="*/ 0 h 3088153"/>
                          <a:gd name="connsiteX4" fmla="*/ 2480622 w 4341088"/>
                          <a:gd name="connsiteY4" fmla="*/ 0 h 3088153"/>
                          <a:gd name="connsiteX5" fmla="*/ 3187599 w 4341088"/>
                          <a:gd name="connsiteY5" fmla="*/ 0 h 3088153"/>
                          <a:gd name="connsiteX6" fmla="*/ 3807754 w 4341088"/>
                          <a:gd name="connsiteY6" fmla="*/ 0 h 3088153"/>
                          <a:gd name="connsiteX7" fmla="*/ 4341088 w 4341088"/>
                          <a:gd name="connsiteY7" fmla="*/ 0 h 3088153"/>
                          <a:gd name="connsiteX8" fmla="*/ 4341088 w 4341088"/>
                          <a:gd name="connsiteY8" fmla="*/ 586749 h 3088153"/>
                          <a:gd name="connsiteX9" fmla="*/ 4341088 w 4341088"/>
                          <a:gd name="connsiteY9" fmla="*/ 1173498 h 3088153"/>
                          <a:gd name="connsiteX10" fmla="*/ 4341088 w 4341088"/>
                          <a:gd name="connsiteY10" fmla="*/ 1698484 h 3088153"/>
                          <a:gd name="connsiteX11" fmla="*/ 4341088 w 4341088"/>
                          <a:gd name="connsiteY11" fmla="*/ 2316115 h 3088153"/>
                          <a:gd name="connsiteX12" fmla="*/ 4341088 w 4341088"/>
                          <a:gd name="connsiteY12" fmla="*/ 3088153 h 3088153"/>
                          <a:gd name="connsiteX13" fmla="*/ 3764343 w 4341088"/>
                          <a:gd name="connsiteY13" fmla="*/ 3088153 h 3088153"/>
                          <a:gd name="connsiteX14" fmla="*/ 3144188 w 4341088"/>
                          <a:gd name="connsiteY14" fmla="*/ 3088153 h 3088153"/>
                          <a:gd name="connsiteX15" fmla="*/ 2654265 w 4341088"/>
                          <a:gd name="connsiteY15" fmla="*/ 3088153 h 3088153"/>
                          <a:gd name="connsiteX16" fmla="*/ 2120932 w 4341088"/>
                          <a:gd name="connsiteY16" fmla="*/ 3088153 h 3088153"/>
                          <a:gd name="connsiteX17" fmla="*/ 1544187 w 4341088"/>
                          <a:gd name="connsiteY17" fmla="*/ 3088153 h 3088153"/>
                          <a:gd name="connsiteX18" fmla="*/ 967442 w 4341088"/>
                          <a:gd name="connsiteY18" fmla="*/ 3088153 h 3088153"/>
                          <a:gd name="connsiteX19" fmla="*/ 0 w 4341088"/>
                          <a:gd name="connsiteY19" fmla="*/ 3088153 h 3088153"/>
                          <a:gd name="connsiteX20" fmla="*/ 0 w 4341088"/>
                          <a:gd name="connsiteY20" fmla="*/ 2501404 h 3088153"/>
                          <a:gd name="connsiteX21" fmla="*/ 0 w 4341088"/>
                          <a:gd name="connsiteY21" fmla="*/ 1976418 h 3088153"/>
                          <a:gd name="connsiteX22" fmla="*/ 0 w 4341088"/>
                          <a:gd name="connsiteY22" fmla="*/ 1420550 h 3088153"/>
                          <a:gd name="connsiteX23" fmla="*/ 0 w 4341088"/>
                          <a:gd name="connsiteY23" fmla="*/ 833801 h 3088153"/>
                          <a:gd name="connsiteX24" fmla="*/ 0 w 4341088"/>
                          <a:gd name="connsiteY24" fmla="*/ 0 h 3088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41088" h="3088153" fill="none" extrusionOk="0">
                            <a:moveTo>
                              <a:pt x="0" y="0"/>
                            </a:moveTo>
                            <a:cubicBezTo>
                              <a:pt x="187692" y="23288"/>
                              <a:pt x="262420" y="-16841"/>
                              <a:pt x="489923" y="0"/>
                            </a:cubicBezTo>
                            <a:cubicBezTo>
                              <a:pt x="717426" y="16841"/>
                              <a:pt x="1014798" y="26124"/>
                              <a:pt x="1196900" y="0"/>
                            </a:cubicBezTo>
                            <a:cubicBezTo>
                              <a:pt x="1379002" y="-26124"/>
                              <a:pt x="1545158" y="18628"/>
                              <a:pt x="1773645" y="0"/>
                            </a:cubicBezTo>
                            <a:cubicBezTo>
                              <a:pt x="2002132" y="-18628"/>
                              <a:pt x="2248642" y="33790"/>
                              <a:pt x="2480622" y="0"/>
                            </a:cubicBezTo>
                            <a:cubicBezTo>
                              <a:pt x="2712602" y="-33790"/>
                              <a:pt x="3009571" y="20634"/>
                              <a:pt x="3187599" y="0"/>
                            </a:cubicBezTo>
                            <a:cubicBezTo>
                              <a:pt x="3365627" y="-20634"/>
                              <a:pt x="3552217" y="-2688"/>
                              <a:pt x="3807754" y="0"/>
                            </a:cubicBezTo>
                            <a:cubicBezTo>
                              <a:pt x="4063292" y="2688"/>
                              <a:pt x="4187819" y="11573"/>
                              <a:pt x="4341088" y="0"/>
                            </a:cubicBezTo>
                            <a:cubicBezTo>
                              <a:pt x="4325749" y="284070"/>
                              <a:pt x="4331358" y="311647"/>
                              <a:pt x="4341088" y="586749"/>
                            </a:cubicBezTo>
                            <a:cubicBezTo>
                              <a:pt x="4350818" y="861851"/>
                              <a:pt x="4335469" y="897147"/>
                              <a:pt x="4341088" y="1173498"/>
                            </a:cubicBezTo>
                            <a:cubicBezTo>
                              <a:pt x="4346707" y="1449849"/>
                              <a:pt x="4321040" y="1494880"/>
                              <a:pt x="4341088" y="1698484"/>
                            </a:cubicBezTo>
                            <a:cubicBezTo>
                              <a:pt x="4361136" y="1902088"/>
                              <a:pt x="4326032" y="2032308"/>
                              <a:pt x="4341088" y="2316115"/>
                            </a:cubicBezTo>
                            <a:cubicBezTo>
                              <a:pt x="4356144" y="2599922"/>
                              <a:pt x="4328760" y="2862658"/>
                              <a:pt x="4341088" y="3088153"/>
                            </a:cubicBezTo>
                            <a:cubicBezTo>
                              <a:pt x="4155040" y="3072386"/>
                              <a:pt x="3979864" y="3094311"/>
                              <a:pt x="3764343" y="3088153"/>
                            </a:cubicBezTo>
                            <a:cubicBezTo>
                              <a:pt x="3548822" y="3081995"/>
                              <a:pt x="3411384" y="3084118"/>
                              <a:pt x="3144188" y="3088153"/>
                            </a:cubicBezTo>
                            <a:cubicBezTo>
                              <a:pt x="2876992" y="3092188"/>
                              <a:pt x="2860648" y="3078972"/>
                              <a:pt x="2654265" y="3088153"/>
                            </a:cubicBezTo>
                            <a:cubicBezTo>
                              <a:pt x="2447882" y="3097334"/>
                              <a:pt x="2292332" y="3095813"/>
                              <a:pt x="2120932" y="3088153"/>
                            </a:cubicBezTo>
                            <a:cubicBezTo>
                              <a:pt x="1949532" y="3080493"/>
                              <a:pt x="1667181" y="3085639"/>
                              <a:pt x="1544187" y="3088153"/>
                            </a:cubicBezTo>
                            <a:cubicBezTo>
                              <a:pt x="1421194" y="3090667"/>
                              <a:pt x="1226623" y="3087702"/>
                              <a:pt x="967442" y="3088153"/>
                            </a:cubicBezTo>
                            <a:cubicBezTo>
                              <a:pt x="708262" y="3088604"/>
                              <a:pt x="466463" y="3054290"/>
                              <a:pt x="0" y="3088153"/>
                            </a:cubicBezTo>
                            <a:cubicBezTo>
                              <a:pt x="-27864" y="2825315"/>
                              <a:pt x="6553" y="2632781"/>
                              <a:pt x="0" y="2501404"/>
                            </a:cubicBezTo>
                            <a:cubicBezTo>
                              <a:pt x="-6553" y="2370027"/>
                              <a:pt x="15510" y="2123953"/>
                              <a:pt x="0" y="1976418"/>
                            </a:cubicBezTo>
                            <a:cubicBezTo>
                              <a:pt x="-15510" y="1828883"/>
                              <a:pt x="1586" y="1680881"/>
                              <a:pt x="0" y="1420550"/>
                            </a:cubicBezTo>
                            <a:cubicBezTo>
                              <a:pt x="-1586" y="1160219"/>
                              <a:pt x="-11394" y="1079738"/>
                              <a:pt x="0" y="833801"/>
                            </a:cubicBezTo>
                            <a:cubicBezTo>
                              <a:pt x="11394" y="587864"/>
                              <a:pt x="6840" y="249395"/>
                              <a:pt x="0" y="0"/>
                            </a:cubicBezTo>
                            <a:close/>
                          </a:path>
                          <a:path w="4341088" h="3088153" stroke="0" extrusionOk="0">
                            <a:moveTo>
                              <a:pt x="0" y="0"/>
                            </a:moveTo>
                            <a:cubicBezTo>
                              <a:pt x="230599" y="-25707"/>
                              <a:pt x="484968" y="20871"/>
                              <a:pt x="663566" y="0"/>
                            </a:cubicBezTo>
                            <a:cubicBezTo>
                              <a:pt x="842164" y="-20871"/>
                              <a:pt x="1124207" y="-28228"/>
                              <a:pt x="1240311" y="0"/>
                            </a:cubicBezTo>
                            <a:cubicBezTo>
                              <a:pt x="1356415" y="28228"/>
                              <a:pt x="1611185" y="4521"/>
                              <a:pt x="1730234" y="0"/>
                            </a:cubicBezTo>
                            <a:cubicBezTo>
                              <a:pt x="1849283" y="-4521"/>
                              <a:pt x="2110348" y="27256"/>
                              <a:pt x="2306978" y="0"/>
                            </a:cubicBezTo>
                            <a:cubicBezTo>
                              <a:pt x="2503608" y="-27256"/>
                              <a:pt x="2718654" y="-9451"/>
                              <a:pt x="2883723" y="0"/>
                            </a:cubicBezTo>
                            <a:cubicBezTo>
                              <a:pt x="3048793" y="9451"/>
                              <a:pt x="3208928" y="11813"/>
                              <a:pt x="3373646" y="0"/>
                            </a:cubicBezTo>
                            <a:cubicBezTo>
                              <a:pt x="3538364" y="-11813"/>
                              <a:pt x="3980167" y="36359"/>
                              <a:pt x="4341088" y="0"/>
                            </a:cubicBezTo>
                            <a:cubicBezTo>
                              <a:pt x="4344714" y="282957"/>
                              <a:pt x="4313868" y="338495"/>
                              <a:pt x="4341088" y="586749"/>
                            </a:cubicBezTo>
                            <a:cubicBezTo>
                              <a:pt x="4368308" y="835003"/>
                              <a:pt x="4366565" y="978002"/>
                              <a:pt x="4341088" y="1142617"/>
                            </a:cubicBezTo>
                            <a:cubicBezTo>
                              <a:pt x="4315611" y="1307232"/>
                              <a:pt x="4345380" y="1613461"/>
                              <a:pt x="4341088" y="1791129"/>
                            </a:cubicBezTo>
                            <a:cubicBezTo>
                              <a:pt x="4336796" y="1968797"/>
                              <a:pt x="4360906" y="2161505"/>
                              <a:pt x="4341088" y="2470522"/>
                            </a:cubicBezTo>
                            <a:cubicBezTo>
                              <a:pt x="4321270" y="2779539"/>
                              <a:pt x="4336567" y="2806430"/>
                              <a:pt x="4341088" y="3088153"/>
                            </a:cubicBezTo>
                            <a:cubicBezTo>
                              <a:pt x="4145286" y="3068658"/>
                              <a:pt x="3894019" y="3102801"/>
                              <a:pt x="3677522" y="3088153"/>
                            </a:cubicBezTo>
                            <a:cubicBezTo>
                              <a:pt x="3461025" y="3073505"/>
                              <a:pt x="3192159" y="3095429"/>
                              <a:pt x="2970545" y="3088153"/>
                            </a:cubicBezTo>
                            <a:cubicBezTo>
                              <a:pt x="2748931" y="3080877"/>
                              <a:pt x="2618858" y="3074225"/>
                              <a:pt x="2437211" y="3088153"/>
                            </a:cubicBezTo>
                            <a:cubicBezTo>
                              <a:pt x="2255564" y="3102081"/>
                              <a:pt x="2086509" y="3082749"/>
                              <a:pt x="1903877" y="3088153"/>
                            </a:cubicBezTo>
                            <a:cubicBezTo>
                              <a:pt x="1721245" y="3093557"/>
                              <a:pt x="1408520" y="3069232"/>
                              <a:pt x="1283722" y="3088153"/>
                            </a:cubicBezTo>
                            <a:cubicBezTo>
                              <a:pt x="1158924" y="3107074"/>
                              <a:pt x="763950" y="3055609"/>
                              <a:pt x="576745" y="3088153"/>
                            </a:cubicBezTo>
                            <a:cubicBezTo>
                              <a:pt x="389540" y="3120697"/>
                              <a:pt x="269481" y="3094885"/>
                              <a:pt x="0" y="3088153"/>
                            </a:cubicBezTo>
                            <a:cubicBezTo>
                              <a:pt x="18483" y="2942081"/>
                              <a:pt x="22509" y="2773438"/>
                              <a:pt x="0" y="2532285"/>
                            </a:cubicBezTo>
                            <a:cubicBezTo>
                              <a:pt x="-22509" y="2291132"/>
                              <a:pt x="-16857" y="2127117"/>
                              <a:pt x="0" y="2007299"/>
                            </a:cubicBezTo>
                            <a:cubicBezTo>
                              <a:pt x="16857" y="1887481"/>
                              <a:pt x="296" y="1635209"/>
                              <a:pt x="0" y="1389669"/>
                            </a:cubicBezTo>
                            <a:cubicBezTo>
                              <a:pt x="-296" y="1144129"/>
                              <a:pt x="19603" y="938604"/>
                              <a:pt x="0" y="710275"/>
                            </a:cubicBezTo>
                            <a:cubicBezTo>
                              <a:pt x="-19603" y="481946"/>
                              <a:pt x="2245" y="27325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35880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50000"/>
              </a:lnSpc>
            </a:pPr>
            <a:r>
              <a:rPr lang="en-US" sz="3200" dirty="0"/>
              <a:t>A sample of 400 male students is found to have a mean height 67.47 inches. Can it be reasonably regarded as a sample from a large population with mean height 67.39 inches and standard deviation 1.30 inches? Test at 5% level of significance.</a:t>
            </a:r>
          </a:p>
        </p:txBody>
      </p:sp>
    </p:spTree>
    <p:extLst>
      <p:ext uri="{BB962C8B-B14F-4D97-AF65-F5344CB8AC3E}">
        <p14:creationId xmlns:p14="http://schemas.microsoft.com/office/powerpoint/2010/main" val="4155028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lnSpc>
                <a:spcPct val="150000"/>
              </a:lnSpc>
            </a:pPr>
            <a:r>
              <a:rPr lang="en-US" sz="3200" dirty="0"/>
              <a:t>Suppose that it is known from experience that the standard deviation of the weight of 8 ounces packages of cookies made by a certain bakery is 0.16 ounces.  To check its production is under control on a given day, the true average of the packages is 8 ounces, they select a random sample of 40 packages and find their mean weight is 8.122 ounces. Test whether the production is under control or not at 5% level of significance.</a:t>
            </a:r>
          </a:p>
        </p:txBody>
      </p:sp>
    </p:spTree>
    <p:extLst>
      <p:ext uri="{BB962C8B-B14F-4D97-AF65-F5344CB8AC3E}">
        <p14:creationId xmlns:p14="http://schemas.microsoft.com/office/powerpoint/2010/main" val="3745963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Statistical 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 statistical hypothesis is some statement </a:t>
            </a:r>
          </a:p>
          <a:p>
            <a:endParaRPr lang="en-US" sz="3200" dirty="0"/>
          </a:p>
          <a:p>
            <a:r>
              <a:rPr lang="en-US" sz="3200" dirty="0"/>
              <a:t>About a population parameter</a:t>
            </a:r>
          </a:p>
          <a:p>
            <a:endParaRPr lang="en-US" sz="3200" dirty="0"/>
          </a:p>
          <a:p>
            <a:r>
              <a:rPr lang="en-US" sz="3200" dirty="0"/>
              <a:t>Which we want to verify</a:t>
            </a:r>
          </a:p>
          <a:p>
            <a:endParaRPr lang="en-US" sz="3200" dirty="0"/>
          </a:p>
          <a:p>
            <a:r>
              <a:rPr lang="en-US" sz="3200" dirty="0"/>
              <a:t>On the basis of sample information.</a:t>
            </a:r>
          </a:p>
          <a:p>
            <a:endParaRPr lang="en-US" sz="3200" dirty="0"/>
          </a:p>
        </p:txBody>
      </p:sp>
      <p:sp>
        <p:nvSpPr>
          <p:cNvPr id="4" name="TextBox 3">
            <a:extLst>
              <a:ext uri="{FF2B5EF4-FFF2-40B4-BE49-F238E27FC236}">
                <a16:creationId xmlns:a16="http://schemas.microsoft.com/office/drawing/2014/main" id="{163F6D00-7EA1-2B0C-9502-82A239690DD4}"/>
              </a:ext>
            </a:extLst>
          </p:cNvPr>
          <p:cNvSpPr txBox="1"/>
          <p:nvPr/>
        </p:nvSpPr>
        <p:spPr>
          <a:xfrm>
            <a:off x="7482775" y="3283803"/>
            <a:ext cx="4591037" cy="830997"/>
          </a:xfrm>
          <a:custGeom>
            <a:avLst/>
            <a:gdLst>
              <a:gd name="connsiteX0" fmla="*/ 0 w 4591037"/>
              <a:gd name="connsiteY0" fmla="*/ 0 h 830997"/>
              <a:gd name="connsiteX1" fmla="*/ 665700 w 4591037"/>
              <a:gd name="connsiteY1" fmla="*/ 0 h 830997"/>
              <a:gd name="connsiteX2" fmla="*/ 1239580 w 4591037"/>
              <a:gd name="connsiteY2" fmla="*/ 0 h 830997"/>
              <a:gd name="connsiteX3" fmla="*/ 1905280 w 4591037"/>
              <a:gd name="connsiteY3" fmla="*/ 0 h 830997"/>
              <a:gd name="connsiteX4" fmla="*/ 2570981 w 4591037"/>
              <a:gd name="connsiteY4" fmla="*/ 0 h 830997"/>
              <a:gd name="connsiteX5" fmla="*/ 3236681 w 4591037"/>
              <a:gd name="connsiteY5" fmla="*/ 0 h 830997"/>
              <a:gd name="connsiteX6" fmla="*/ 3856471 w 4591037"/>
              <a:gd name="connsiteY6" fmla="*/ 0 h 830997"/>
              <a:gd name="connsiteX7" fmla="*/ 4591037 w 4591037"/>
              <a:gd name="connsiteY7" fmla="*/ 0 h 830997"/>
              <a:gd name="connsiteX8" fmla="*/ 4591037 w 4591037"/>
              <a:gd name="connsiteY8" fmla="*/ 390569 h 830997"/>
              <a:gd name="connsiteX9" fmla="*/ 4591037 w 4591037"/>
              <a:gd name="connsiteY9" fmla="*/ 830997 h 830997"/>
              <a:gd name="connsiteX10" fmla="*/ 3971247 w 4591037"/>
              <a:gd name="connsiteY10" fmla="*/ 830997 h 830997"/>
              <a:gd name="connsiteX11" fmla="*/ 3489188 w 4591037"/>
              <a:gd name="connsiteY11" fmla="*/ 830997 h 830997"/>
              <a:gd name="connsiteX12" fmla="*/ 3007129 w 4591037"/>
              <a:gd name="connsiteY12" fmla="*/ 830997 h 830997"/>
              <a:gd name="connsiteX13" fmla="*/ 2570981 w 4591037"/>
              <a:gd name="connsiteY13" fmla="*/ 830997 h 830997"/>
              <a:gd name="connsiteX14" fmla="*/ 1951191 w 4591037"/>
              <a:gd name="connsiteY14" fmla="*/ 830997 h 830997"/>
              <a:gd name="connsiteX15" fmla="*/ 1377311 w 4591037"/>
              <a:gd name="connsiteY15" fmla="*/ 830997 h 830997"/>
              <a:gd name="connsiteX16" fmla="*/ 941163 w 4591037"/>
              <a:gd name="connsiteY16" fmla="*/ 830997 h 830997"/>
              <a:gd name="connsiteX17" fmla="*/ 505014 w 4591037"/>
              <a:gd name="connsiteY17" fmla="*/ 830997 h 830997"/>
              <a:gd name="connsiteX18" fmla="*/ 0 w 4591037"/>
              <a:gd name="connsiteY18" fmla="*/ 830997 h 830997"/>
              <a:gd name="connsiteX19" fmla="*/ 0 w 4591037"/>
              <a:gd name="connsiteY19" fmla="*/ 415499 h 830997"/>
              <a:gd name="connsiteX20" fmla="*/ 0 w 4591037"/>
              <a:gd name="connsiteY20"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037" h="830997" fill="none" extrusionOk="0">
                <a:moveTo>
                  <a:pt x="0" y="0"/>
                </a:moveTo>
                <a:cubicBezTo>
                  <a:pt x="214287" y="-50795"/>
                  <a:pt x="514740" y="14201"/>
                  <a:pt x="665700" y="0"/>
                </a:cubicBezTo>
                <a:cubicBezTo>
                  <a:pt x="816660" y="-14201"/>
                  <a:pt x="972740" y="300"/>
                  <a:pt x="1239580" y="0"/>
                </a:cubicBezTo>
                <a:cubicBezTo>
                  <a:pt x="1506420" y="-300"/>
                  <a:pt x="1666018" y="40267"/>
                  <a:pt x="1905280" y="0"/>
                </a:cubicBezTo>
                <a:cubicBezTo>
                  <a:pt x="2144542" y="-40267"/>
                  <a:pt x="2390616" y="9617"/>
                  <a:pt x="2570981" y="0"/>
                </a:cubicBezTo>
                <a:cubicBezTo>
                  <a:pt x="2751346" y="-9617"/>
                  <a:pt x="2917464" y="78052"/>
                  <a:pt x="3236681" y="0"/>
                </a:cubicBezTo>
                <a:cubicBezTo>
                  <a:pt x="3555898" y="-78052"/>
                  <a:pt x="3643628" y="7533"/>
                  <a:pt x="3856471" y="0"/>
                </a:cubicBezTo>
                <a:cubicBezTo>
                  <a:pt x="4069314" y="-7533"/>
                  <a:pt x="4384872" y="80790"/>
                  <a:pt x="4591037" y="0"/>
                </a:cubicBezTo>
                <a:cubicBezTo>
                  <a:pt x="4594420" y="82045"/>
                  <a:pt x="4571391" y="253944"/>
                  <a:pt x="4591037" y="390569"/>
                </a:cubicBezTo>
                <a:cubicBezTo>
                  <a:pt x="4610683" y="527194"/>
                  <a:pt x="4554220" y="674746"/>
                  <a:pt x="4591037" y="830997"/>
                </a:cubicBezTo>
                <a:cubicBezTo>
                  <a:pt x="4421890" y="884926"/>
                  <a:pt x="4254546" y="811044"/>
                  <a:pt x="3971247" y="830997"/>
                </a:cubicBezTo>
                <a:cubicBezTo>
                  <a:pt x="3687948" y="850950"/>
                  <a:pt x="3605453" y="808029"/>
                  <a:pt x="3489188" y="830997"/>
                </a:cubicBezTo>
                <a:cubicBezTo>
                  <a:pt x="3372923" y="853965"/>
                  <a:pt x="3229513" y="802062"/>
                  <a:pt x="3007129" y="830997"/>
                </a:cubicBezTo>
                <a:cubicBezTo>
                  <a:pt x="2784745" y="859932"/>
                  <a:pt x="2730947" y="820148"/>
                  <a:pt x="2570981" y="830997"/>
                </a:cubicBezTo>
                <a:cubicBezTo>
                  <a:pt x="2411015" y="841846"/>
                  <a:pt x="2207084" y="779892"/>
                  <a:pt x="1951191" y="830997"/>
                </a:cubicBezTo>
                <a:cubicBezTo>
                  <a:pt x="1695298" y="882102"/>
                  <a:pt x="1544302" y="776479"/>
                  <a:pt x="1377311" y="830997"/>
                </a:cubicBezTo>
                <a:cubicBezTo>
                  <a:pt x="1210320" y="885515"/>
                  <a:pt x="1031921" y="827801"/>
                  <a:pt x="941163" y="830997"/>
                </a:cubicBezTo>
                <a:cubicBezTo>
                  <a:pt x="850405" y="834193"/>
                  <a:pt x="717088" y="813853"/>
                  <a:pt x="505014" y="830997"/>
                </a:cubicBezTo>
                <a:cubicBezTo>
                  <a:pt x="292940" y="848141"/>
                  <a:pt x="211405" y="789972"/>
                  <a:pt x="0" y="830997"/>
                </a:cubicBezTo>
                <a:cubicBezTo>
                  <a:pt x="-7593" y="646857"/>
                  <a:pt x="15338" y="623185"/>
                  <a:pt x="0" y="415499"/>
                </a:cubicBezTo>
                <a:cubicBezTo>
                  <a:pt x="-15338" y="207813"/>
                  <a:pt x="39691" y="136697"/>
                  <a:pt x="0" y="0"/>
                </a:cubicBezTo>
                <a:close/>
              </a:path>
              <a:path w="4591037" h="830997" stroke="0" extrusionOk="0">
                <a:moveTo>
                  <a:pt x="0" y="0"/>
                </a:moveTo>
                <a:cubicBezTo>
                  <a:pt x="228890" y="-18224"/>
                  <a:pt x="387850" y="18946"/>
                  <a:pt x="619790" y="0"/>
                </a:cubicBezTo>
                <a:cubicBezTo>
                  <a:pt x="851730" y="-18946"/>
                  <a:pt x="897472" y="42097"/>
                  <a:pt x="1101849" y="0"/>
                </a:cubicBezTo>
                <a:cubicBezTo>
                  <a:pt x="1306226" y="-42097"/>
                  <a:pt x="1489527" y="3321"/>
                  <a:pt x="1675729" y="0"/>
                </a:cubicBezTo>
                <a:cubicBezTo>
                  <a:pt x="1861931" y="-3321"/>
                  <a:pt x="1978280" y="38885"/>
                  <a:pt x="2203698" y="0"/>
                </a:cubicBezTo>
                <a:cubicBezTo>
                  <a:pt x="2429116" y="-38885"/>
                  <a:pt x="2570479" y="62467"/>
                  <a:pt x="2777577" y="0"/>
                </a:cubicBezTo>
                <a:cubicBezTo>
                  <a:pt x="2984675" y="-62467"/>
                  <a:pt x="3172035" y="16057"/>
                  <a:pt x="3397367" y="0"/>
                </a:cubicBezTo>
                <a:cubicBezTo>
                  <a:pt x="3622699" y="-16057"/>
                  <a:pt x="3683824" y="3137"/>
                  <a:pt x="3833516" y="0"/>
                </a:cubicBezTo>
                <a:cubicBezTo>
                  <a:pt x="3983208" y="-3137"/>
                  <a:pt x="4233632" y="36889"/>
                  <a:pt x="4591037" y="0"/>
                </a:cubicBezTo>
                <a:cubicBezTo>
                  <a:pt x="4628852" y="161155"/>
                  <a:pt x="4554702" y="313367"/>
                  <a:pt x="4591037" y="415499"/>
                </a:cubicBezTo>
                <a:cubicBezTo>
                  <a:pt x="4627372" y="517631"/>
                  <a:pt x="4548135" y="653725"/>
                  <a:pt x="4591037" y="830997"/>
                </a:cubicBezTo>
                <a:cubicBezTo>
                  <a:pt x="4430300" y="877397"/>
                  <a:pt x="4293831" y="798695"/>
                  <a:pt x="4017157" y="830997"/>
                </a:cubicBezTo>
                <a:cubicBezTo>
                  <a:pt x="3740483" y="863299"/>
                  <a:pt x="3652524" y="779099"/>
                  <a:pt x="3535098" y="830997"/>
                </a:cubicBezTo>
                <a:cubicBezTo>
                  <a:pt x="3417672" y="882895"/>
                  <a:pt x="3154855" y="780443"/>
                  <a:pt x="3053040" y="830997"/>
                </a:cubicBezTo>
                <a:cubicBezTo>
                  <a:pt x="2951225" y="881551"/>
                  <a:pt x="2821507" y="789947"/>
                  <a:pt x="2616891" y="830997"/>
                </a:cubicBezTo>
                <a:cubicBezTo>
                  <a:pt x="2412275" y="872047"/>
                  <a:pt x="2255474" y="818114"/>
                  <a:pt x="2088922" y="830997"/>
                </a:cubicBezTo>
                <a:cubicBezTo>
                  <a:pt x="1922370" y="843880"/>
                  <a:pt x="1817096" y="809270"/>
                  <a:pt x="1560953" y="830997"/>
                </a:cubicBezTo>
                <a:cubicBezTo>
                  <a:pt x="1304810" y="852724"/>
                  <a:pt x="1105516" y="772551"/>
                  <a:pt x="895252" y="830997"/>
                </a:cubicBezTo>
                <a:cubicBezTo>
                  <a:pt x="684988" y="889443"/>
                  <a:pt x="413973" y="725105"/>
                  <a:pt x="0" y="830997"/>
                </a:cubicBezTo>
                <a:cubicBezTo>
                  <a:pt x="-35156" y="706189"/>
                  <a:pt x="11629" y="622450"/>
                  <a:pt x="0" y="432118"/>
                </a:cubicBezTo>
                <a:cubicBezTo>
                  <a:pt x="-11629" y="241786"/>
                  <a:pt x="8403" y="98905"/>
                  <a:pt x="0" y="0"/>
                </a:cubicBezTo>
                <a:close/>
              </a:path>
            </a:pathLst>
          </a:custGeom>
          <a:solidFill>
            <a:srgbClr val="FFC000"/>
          </a:solidFill>
          <a:ln w="28575">
            <a:solidFill>
              <a:schemeClr val="tx1"/>
            </a:solidFill>
            <a:extLst>
              <a:ext uri="{C807C97D-BFC1-408E-A445-0C87EB9F89A2}">
                <ask:lineSketchStyleProps xmlns:ask="http://schemas.microsoft.com/office/drawing/2018/sketchyshapes" sd="494160050">
                  <a:prstGeom prst="rect">
                    <a:avLst/>
                  </a:prstGeom>
                  <ask:type>
                    <ask:lineSketchScribble/>
                  </ask:type>
                </ask:lineSketchStyleProps>
              </a:ext>
            </a:extLst>
          </a:ln>
        </p:spPr>
        <p:txBody>
          <a:bodyPr wrap="square" rtlCol="0">
            <a:spAutoFit/>
          </a:bodyPr>
          <a:lstStyle/>
          <a:p>
            <a:r>
              <a:rPr lang="en-US" sz="2400" dirty="0"/>
              <a:t>Getting population data is hard because there's a lot of it.</a:t>
            </a:r>
          </a:p>
        </p:txBody>
      </p:sp>
      <p:sp>
        <p:nvSpPr>
          <p:cNvPr id="5" name="TextBox 4">
            <a:extLst>
              <a:ext uri="{FF2B5EF4-FFF2-40B4-BE49-F238E27FC236}">
                <a16:creationId xmlns:a16="http://schemas.microsoft.com/office/drawing/2014/main" id="{7741DB15-A549-76DF-4817-15B98A3BC6DB}"/>
              </a:ext>
            </a:extLst>
          </p:cNvPr>
          <p:cNvSpPr txBox="1"/>
          <p:nvPr/>
        </p:nvSpPr>
        <p:spPr>
          <a:xfrm>
            <a:off x="8139028" y="5843501"/>
            <a:ext cx="4065413" cy="461665"/>
          </a:xfrm>
          <a:custGeom>
            <a:avLst/>
            <a:gdLst>
              <a:gd name="connsiteX0" fmla="*/ 0 w 4065413"/>
              <a:gd name="connsiteY0" fmla="*/ 0 h 461665"/>
              <a:gd name="connsiteX1" fmla="*/ 580773 w 4065413"/>
              <a:gd name="connsiteY1" fmla="*/ 0 h 461665"/>
              <a:gd name="connsiteX2" fmla="*/ 1120892 w 4065413"/>
              <a:gd name="connsiteY2" fmla="*/ 0 h 461665"/>
              <a:gd name="connsiteX3" fmla="*/ 1579703 w 4065413"/>
              <a:gd name="connsiteY3" fmla="*/ 0 h 461665"/>
              <a:gd name="connsiteX4" fmla="*/ 2038514 w 4065413"/>
              <a:gd name="connsiteY4" fmla="*/ 0 h 461665"/>
              <a:gd name="connsiteX5" fmla="*/ 2537979 w 4065413"/>
              <a:gd name="connsiteY5" fmla="*/ 0 h 461665"/>
              <a:gd name="connsiteX6" fmla="*/ 3118753 w 4065413"/>
              <a:gd name="connsiteY6" fmla="*/ 0 h 461665"/>
              <a:gd name="connsiteX7" fmla="*/ 4065413 w 4065413"/>
              <a:gd name="connsiteY7" fmla="*/ 0 h 461665"/>
              <a:gd name="connsiteX8" fmla="*/ 4065413 w 4065413"/>
              <a:gd name="connsiteY8" fmla="*/ 461665 h 461665"/>
              <a:gd name="connsiteX9" fmla="*/ 3443986 w 4065413"/>
              <a:gd name="connsiteY9" fmla="*/ 461665 h 461665"/>
              <a:gd name="connsiteX10" fmla="*/ 2781904 w 4065413"/>
              <a:gd name="connsiteY10" fmla="*/ 461665 h 461665"/>
              <a:gd name="connsiteX11" fmla="*/ 2160477 w 4065413"/>
              <a:gd name="connsiteY11" fmla="*/ 461665 h 461665"/>
              <a:gd name="connsiteX12" fmla="*/ 1620357 w 4065413"/>
              <a:gd name="connsiteY12" fmla="*/ 461665 h 461665"/>
              <a:gd name="connsiteX13" fmla="*/ 1080238 w 4065413"/>
              <a:gd name="connsiteY13" fmla="*/ 461665 h 461665"/>
              <a:gd name="connsiteX14" fmla="*/ 0 w 4065413"/>
              <a:gd name="connsiteY14" fmla="*/ 461665 h 461665"/>
              <a:gd name="connsiteX15" fmla="*/ 0 w 4065413"/>
              <a:gd name="connsiteY15"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65413" h="461665" fill="none" extrusionOk="0">
                <a:moveTo>
                  <a:pt x="0" y="0"/>
                </a:moveTo>
                <a:cubicBezTo>
                  <a:pt x="147190" y="-27550"/>
                  <a:pt x="304269" y="65477"/>
                  <a:pt x="580773" y="0"/>
                </a:cubicBezTo>
                <a:cubicBezTo>
                  <a:pt x="857277" y="-65477"/>
                  <a:pt x="983460" y="21082"/>
                  <a:pt x="1120892" y="0"/>
                </a:cubicBezTo>
                <a:cubicBezTo>
                  <a:pt x="1258324" y="-21082"/>
                  <a:pt x="1396526" y="11316"/>
                  <a:pt x="1579703" y="0"/>
                </a:cubicBezTo>
                <a:cubicBezTo>
                  <a:pt x="1762880" y="-11316"/>
                  <a:pt x="1814407" y="5769"/>
                  <a:pt x="2038514" y="0"/>
                </a:cubicBezTo>
                <a:cubicBezTo>
                  <a:pt x="2262621" y="-5769"/>
                  <a:pt x="2350267" y="13066"/>
                  <a:pt x="2537979" y="0"/>
                </a:cubicBezTo>
                <a:cubicBezTo>
                  <a:pt x="2725692" y="-13066"/>
                  <a:pt x="2844526" y="61141"/>
                  <a:pt x="3118753" y="0"/>
                </a:cubicBezTo>
                <a:cubicBezTo>
                  <a:pt x="3392980" y="-61141"/>
                  <a:pt x="3669029" y="57636"/>
                  <a:pt x="4065413" y="0"/>
                </a:cubicBezTo>
                <a:cubicBezTo>
                  <a:pt x="4104364" y="201483"/>
                  <a:pt x="4022163" y="321913"/>
                  <a:pt x="4065413" y="461665"/>
                </a:cubicBezTo>
                <a:cubicBezTo>
                  <a:pt x="3885363" y="534256"/>
                  <a:pt x="3588704" y="397605"/>
                  <a:pt x="3443986" y="461665"/>
                </a:cubicBezTo>
                <a:cubicBezTo>
                  <a:pt x="3299268" y="525725"/>
                  <a:pt x="3054918" y="419067"/>
                  <a:pt x="2781904" y="461665"/>
                </a:cubicBezTo>
                <a:cubicBezTo>
                  <a:pt x="2508890" y="504263"/>
                  <a:pt x="2434508" y="427999"/>
                  <a:pt x="2160477" y="461665"/>
                </a:cubicBezTo>
                <a:cubicBezTo>
                  <a:pt x="1886446" y="495331"/>
                  <a:pt x="1850629" y="450387"/>
                  <a:pt x="1620357" y="461665"/>
                </a:cubicBezTo>
                <a:cubicBezTo>
                  <a:pt x="1390085" y="472943"/>
                  <a:pt x="1292364" y="427002"/>
                  <a:pt x="1080238" y="461665"/>
                </a:cubicBezTo>
                <a:cubicBezTo>
                  <a:pt x="868112" y="496328"/>
                  <a:pt x="424236" y="368621"/>
                  <a:pt x="0" y="461665"/>
                </a:cubicBezTo>
                <a:cubicBezTo>
                  <a:pt x="-38386" y="281866"/>
                  <a:pt x="24299" y="223509"/>
                  <a:pt x="0" y="0"/>
                </a:cubicBezTo>
                <a:close/>
              </a:path>
              <a:path w="4065413" h="461665" stroke="0" extrusionOk="0">
                <a:moveTo>
                  <a:pt x="0" y="0"/>
                </a:moveTo>
                <a:cubicBezTo>
                  <a:pt x="190306" y="-36511"/>
                  <a:pt x="368004" y="30939"/>
                  <a:pt x="621427" y="0"/>
                </a:cubicBezTo>
                <a:cubicBezTo>
                  <a:pt x="874850" y="-30939"/>
                  <a:pt x="973898" y="54589"/>
                  <a:pt x="1120892" y="0"/>
                </a:cubicBezTo>
                <a:cubicBezTo>
                  <a:pt x="1267886" y="-54589"/>
                  <a:pt x="1560129" y="29873"/>
                  <a:pt x="1701666" y="0"/>
                </a:cubicBezTo>
                <a:cubicBezTo>
                  <a:pt x="1843203" y="-29873"/>
                  <a:pt x="2016231" y="47512"/>
                  <a:pt x="2241785" y="0"/>
                </a:cubicBezTo>
                <a:cubicBezTo>
                  <a:pt x="2467339" y="-47512"/>
                  <a:pt x="2640549" y="50846"/>
                  <a:pt x="2822558" y="0"/>
                </a:cubicBezTo>
                <a:cubicBezTo>
                  <a:pt x="3004567" y="-50846"/>
                  <a:pt x="3319436" y="10725"/>
                  <a:pt x="3443986" y="0"/>
                </a:cubicBezTo>
                <a:cubicBezTo>
                  <a:pt x="3568536" y="-10725"/>
                  <a:pt x="3823327" y="11449"/>
                  <a:pt x="4065413" y="0"/>
                </a:cubicBezTo>
                <a:cubicBezTo>
                  <a:pt x="4083808" y="99801"/>
                  <a:pt x="4014513" y="352793"/>
                  <a:pt x="4065413" y="461665"/>
                </a:cubicBezTo>
                <a:cubicBezTo>
                  <a:pt x="3830642" y="500408"/>
                  <a:pt x="3661706" y="430610"/>
                  <a:pt x="3403331" y="461665"/>
                </a:cubicBezTo>
                <a:cubicBezTo>
                  <a:pt x="3144956" y="492720"/>
                  <a:pt x="3156899" y="409112"/>
                  <a:pt x="2944521" y="461665"/>
                </a:cubicBezTo>
                <a:cubicBezTo>
                  <a:pt x="2732143" y="514218"/>
                  <a:pt x="2599991" y="461433"/>
                  <a:pt x="2323093" y="461665"/>
                </a:cubicBezTo>
                <a:cubicBezTo>
                  <a:pt x="2046195" y="461897"/>
                  <a:pt x="2068175" y="422716"/>
                  <a:pt x="1823628" y="461665"/>
                </a:cubicBezTo>
                <a:cubicBezTo>
                  <a:pt x="1579081" y="500614"/>
                  <a:pt x="1490745" y="421546"/>
                  <a:pt x="1324163" y="461665"/>
                </a:cubicBezTo>
                <a:cubicBezTo>
                  <a:pt x="1157582" y="501784"/>
                  <a:pt x="1044414" y="442649"/>
                  <a:pt x="865352" y="461665"/>
                </a:cubicBezTo>
                <a:cubicBezTo>
                  <a:pt x="686290" y="480681"/>
                  <a:pt x="281889" y="446532"/>
                  <a:pt x="0" y="461665"/>
                </a:cubicBezTo>
                <a:cubicBezTo>
                  <a:pt x="-7628" y="330658"/>
                  <a:pt x="40076" y="117589"/>
                  <a:pt x="0" y="0"/>
                </a:cubicBezTo>
                <a:close/>
              </a:path>
            </a:pathLst>
          </a:custGeom>
          <a:solidFill>
            <a:srgbClr val="FFC000"/>
          </a:solidFill>
          <a:ln w="28575">
            <a:solidFill>
              <a:schemeClr val="tx1"/>
            </a:solidFill>
            <a:extLst>
              <a:ext uri="{C807C97D-BFC1-408E-A445-0C87EB9F89A2}">
                <ask:lineSketchStyleProps xmlns:ask="http://schemas.microsoft.com/office/drawing/2018/sketchyshapes" sd="494160050">
                  <a:prstGeom prst="rect">
                    <a:avLst/>
                  </a:prstGeom>
                  <ask:type>
                    <ask:lineSketchScribble/>
                  </ask:type>
                </ask:lineSketchStyleProps>
              </a:ext>
            </a:extLst>
          </a:ln>
        </p:spPr>
        <p:txBody>
          <a:bodyPr wrap="square" rtlCol="0">
            <a:spAutoFit/>
          </a:bodyPr>
          <a:lstStyle/>
          <a:p>
            <a:r>
              <a:rPr lang="en-US" sz="2400" dirty="0"/>
              <a:t>Getting sample data is easy</a:t>
            </a:r>
          </a:p>
        </p:txBody>
      </p:sp>
    </p:spTree>
    <p:extLst>
      <p:ext uri="{BB962C8B-B14F-4D97-AF65-F5344CB8AC3E}">
        <p14:creationId xmlns:p14="http://schemas.microsoft.com/office/powerpoint/2010/main" val="148254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Statistical 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 statistical hypothesis is some statement about a population parameter or about the probability distribution characterizing a population which we want to verify on the basis of sample information.</a:t>
            </a:r>
          </a:p>
          <a:p>
            <a:pPr algn="just">
              <a:lnSpc>
                <a:spcPct val="100000"/>
              </a:lnSpc>
            </a:pPr>
            <a:endParaRPr lang="en-US" sz="3200" dirty="0"/>
          </a:p>
          <a:p>
            <a:pPr algn="just">
              <a:lnSpc>
                <a:spcPct val="100000"/>
              </a:lnSpc>
            </a:pPr>
            <a:r>
              <a:rPr lang="en-US" sz="3200" dirty="0"/>
              <a:t>Example: A physician may hypothesize that the recommended drug is effective is 99% cases.</a:t>
            </a:r>
          </a:p>
        </p:txBody>
      </p:sp>
    </p:spTree>
    <p:extLst>
      <p:ext uri="{BB962C8B-B14F-4D97-AF65-F5344CB8AC3E}">
        <p14:creationId xmlns:p14="http://schemas.microsoft.com/office/powerpoint/2010/main" val="294466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Statistical hypothesis</a:t>
            </a:r>
          </a:p>
        </p:txBody>
      </p:sp>
      <p:pic>
        <p:nvPicPr>
          <p:cNvPr id="4" name="Picture 4" descr="Trash Talk | Animation, Illustration, Animated gif">
            <a:extLst>
              <a:ext uri="{FF2B5EF4-FFF2-40B4-BE49-F238E27FC236}">
                <a16:creationId xmlns:a16="http://schemas.microsoft.com/office/drawing/2014/main" id="{620BC530-B022-5616-806A-12804E970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852" y="1849779"/>
            <a:ext cx="8050696" cy="60380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E1413F-AD76-FA5A-C108-18BE8FFC4C25}"/>
              </a:ext>
            </a:extLst>
          </p:cNvPr>
          <p:cNvSpPr txBox="1"/>
          <p:nvPr/>
        </p:nvSpPr>
        <p:spPr>
          <a:xfrm rot="20454430">
            <a:off x="10154597" y="1557392"/>
            <a:ext cx="1751265" cy="584775"/>
          </a:xfrm>
          <a:prstGeom prst="rect">
            <a:avLst/>
          </a:prstGeom>
          <a:solidFill>
            <a:srgbClr val="FFC000"/>
          </a:solidFill>
          <a:ln>
            <a:solidFill>
              <a:schemeClr val="tx1"/>
            </a:solidFill>
          </a:ln>
        </p:spPr>
        <p:txBody>
          <a:bodyPr wrap="square" rtlCol="0">
            <a:spAutoFit/>
          </a:bodyPr>
          <a:lstStyle/>
          <a:p>
            <a:r>
              <a:rPr lang="en-US" sz="3200" dirty="0"/>
              <a:t>I think…</a:t>
            </a:r>
          </a:p>
        </p:txBody>
      </p:sp>
      <p:sp>
        <p:nvSpPr>
          <p:cNvPr id="6" name="Arc 5">
            <a:extLst>
              <a:ext uri="{FF2B5EF4-FFF2-40B4-BE49-F238E27FC236}">
                <a16:creationId xmlns:a16="http://schemas.microsoft.com/office/drawing/2014/main" id="{2D8C8815-670A-D4D1-8D9D-16A20B225E0E}"/>
              </a:ext>
            </a:extLst>
          </p:cNvPr>
          <p:cNvSpPr/>
          <p:nvPr/>
        </p:nvSpPr>
        <p:spPr>
          <a:xfrm rot="15138804">
            <a:off x="9993408" y="1564607"/>
            <a:ext cx="546535" cy="1551677"/>
          </a:xfrm>
          <a:custGeom>
            <a:avLst/>
            <a:gdLst>
              <a:gd name="connsiteX0" fmla="*/ 273267 w 546535"/>
              <a:gd name="connsiteY0" fmla="*/ 0 h 1551677"/>
              <a:gd name="connsiteX1" fmla="*/ 546535 w 546535"/>
              <a:gd name="connsiteY1" fmla="*/ 775839 h 1551677"/>
              <a:gd name="connsiteX2" fmla="*/ 273268 w 546535"/>
              <a:gd name="connsiteY2" fmla="*/ 775839 h 1551677"/>
              <a:gd name="connsiteX3" fmla="*/ 273267 w 546535"/>
              <a:gd name="connsiteY3" fmla="*/ 0 h 1551677"/>
              <a:gd name="connsiteX0" fmla="*/ 273267 w 546535"/>
              <a:gd name="connsiteY0" fmla="*/ 0 h 1551677"/>
              <a:gd name="connsiteX1" fmla="*/ 546535 w 546535"/>
              <a:gd name="connsiteY1" fmla="*/ 775839 h 1551677"/>
            </a:gdLst>
            <a:ahLst/>
            <a:cxnLst>
              <a:cxn ang="0">
                <a:pos x="connsiteX0" y="connsiteY0"/>
              </a:cxn>
              <a:cxn ang="0">
                <a:pos x="connsiteX1" y="connsiteY1"/>
              </a:cxn>
            </a:cxnLst>
            <a:rect l="l" t="t" r="r" b="b"/>
            <a:pathLst>
              <a:path w="546535" h="1551677" stroke="0" extrusionOk="0">
                <a:moveTo>
                  <a:pt x="273267" y="0"/>
                </a:moveTo>
                <a:cubicBezTo>
                  <a:pt x="383632" y="27657"/>
                  <a:pt x="576332" y="324847"/>
                  <a:pt x="546535" y="775839"/>
                </a:cubicBezTo>
                <a:cubicBezTo>
                  <a:pt x="466528" y="770527"/>
                  <a:pt x="335746" y="766276"/>
                  <a:pt x="273268" y="775839"/>
                </a:cubicBezTo>
                <a:cubicBezTo>
                  <a:pt x="255375" y="492254"/>
                  <a:pt x="266645" y="203678"/>
                  <a:pt x="273267" y="0"/>
                </a:cubicBezTo>
                <a:close/>
              </a:path>
              <a:path w="546535" h="1551677" fill="none" extrusionOk="0">
                <a:moveTo>
                  <a:pt x="273267" y="0"/>
                </a:moveTo>
                <a:cubicBezTo>
                  <a:pt x="344193" y="-26505"/>
                  <a:pt x="515507" y="304310"/>
                  <a:pt x="546535" y="775839"/>
                </a:cubicBezTo>
              </a:path>
              <a:path w="546535" h="1551677" fill="none" stroke="0" extrusionOk="0">
                <a:moveTo>
                  <a:pt x="273267" y="0"/>
                </a:moveTo>
                <a:cubicBezTo>
                  <a:pt x="478946" y="-62916"/>
                  <a:pt x="552566" y="354235"/>
                  <a:pt x="546535" y="775839"/>
                </a:cubicBezTo>
              </a:path>
            </a:pathLst>
          </a:custGeom>
          <a:ln w="19050">
            <a:extLst>
              <a:ext uri="{C807C97D-BFC1-408E-A445-0C87EB9F89A2}">
                <ask:lineSketchStyleProps xmlns:ask="http://schemas.microsoft.com/office/drawing/2018/sketchyshapes" sd="587959988">
                  <a:prstGeom prst="arc">
                    <a:avLst/>
                  </a:pr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50F7D5E-28EC-CE27-D92B-1D2EACCA99E7}"/>
              </a:ext>
            </a:extLst>
          </p:cNvPr>
          <p:cNvSpPr txBox="1"/>
          <p:nvPr/>
        </p:nvSpPr>
        <p:spPr>
          <a:xfrm rot="275222">
            <a:off x="2502788" y="1968123"/>
            <a:ext cx="2493426" cy="584775"/>
          </a:xfrm>
          <a:prstGeom prst="rect">
            <a:avLst/>
          </a:prstGeom>
          <a:solidFill>
            <a:srgbClr val="FFC000"/>
          </a:solidFill>
          <a:ln>
            <a:solidFill>
              <a:schemeClr val="tx1"/>
            </a:solidFill>
          </a:ln>
        </p:spPr>
        <p:txBody>
          <a:bodyPr wrap="square" rtlCol="0">
            <a:spAutoFit/>
          </a:bodyPr>
          <a:lstStyle/>
          <a:p>
            <a:r>
              <a:rPr lang="en-US" sz="3200" dirty="0"/>
              <a:t>No, I think…</a:t>
            </a:r>
          </a:p>
        </p:txBody>
      </p:sp>
      <p:sp>
        <p:nvSpPr>
          <p:cNvPr id="8" name="Arc 7">
            <a:extLst>
              <a:ext uri="{FF2B5EF4-FFF2-40B4-BE49-F238E27FC236}">
                <a16:creationId xmlns:a16="http://schemas.microsoft.com/office/drawing/2014/main" id="{8B2592C4-087C-712D-06B7-174803C31848}"/>
              </a:ext>
            </a:extLst>
          </p:cNvPr>
          <p:cNvSpPr/>
          <p:nvPr/>
        </p:nvSpPr>
        <p:spPr>
          <a:xfrm rot="4716515" flipH="1">
            <a:off x="4711656" y="2145281"/>
            <a:ext cx="714743" cy="1160291"/>
          </a:xfrm>
          <a:custGeom>
            <a:avLst/>
            <a:gdLst>
              <a:gd name="connsiteX0" fmla="*/ 357371 w 714743"/>
              <a:gd name="connsiteY0" fmla="*/ 0 h 1160291"/>
              <a:gd name="connsiteX1" fmla="*/ 714743 w 714743"/>
              <a:gd name="connsiteY1" fmla="*/ 580146 h 1160291"/>
              <a:gd name="connsiteX2" fmla="*/ 357372 w 714743"/>
              <a:gd name="connsiteY2" fmla="*/ 580146 h 1160291"/>
              <a:gd name="connsiteX3" fmla="*/ 357371 w 714743"/>
              <a:gd name="connsiteY3" fmla="*/ 0 h 1160291"/>
              <a:gd name="connsiteX0" fmla="*/ 357371 w 714743"/>
              <a:gd name="connsiteY0" fmla="*/ 0 h 1160291"/>
              <a:gd name="connsiteX1" fmla="*/ 714743 w 714743"/>
              <a:gd name="connsiteY1" fmla="*/ 580146 h 1160291"/>
            </a:gdLst>
            <a:ahLst/>
            <a:cxnLst>
              <a:cxn ang="0">
                <a:pos x="connsiteX0" y="connsiteY0"/>
              </a:cxn>
              <a:cxn ang="0">
                <a:pos x="connsiteX1" y="connsiteY1"/>
              </a:cxn>
            </a:cxnLst>
            <a:rect l="l" t="t" r="r" b="b"/>
            <a:pathLst>
              <a:path w="714743" h="1160291" stroke="0" extrusionOk="0">
                <a:moveTo>
                  <a:pt x="357371" y="0"/>
                </a:moveTo>
                <a:cubicBezTo>
                  <a:pt x="546537" y="5595"/>
                  <a:pt x="754791" y="229489"/>
                  <a:pt x="714743" y="580146"/>
                </a:cubicBezTo>
                <a:cubicBezTo>
                  <a:pt x="572169" y="572538"/>
                  <a:pt x="494147" y="596718"/>
                  <a:pt x="357372" y="580146"/>
                </a:cubicBezTo>
                <a:cubicBezTo>
                  <a:pt x="338120" y="359895"/>
                  <a:pt x="356208" y="183732"/>
                  <a:pt x="357371" y="0"/>
                </a:cubicBezTo>
                <a:close/>
              </a:path>
              <a:path w="714743" h="1160291" fill="none" extrusionOk="0">
                <a:moveTo>
                  <a:pt x="357371" y="0"/>
                </a:moveTo>
                <a:cubicBezTo>
                  <a:pt x="500946" y="-17824"/>
                  <a:pt x="705616" y="247079"/>
                  <a:pt x="714743" y="580146"/>
                </a:cubicBezTo>
              </a:path>
              <a:path w="714743" h="1160291" fill="none" stroke="0" extrusionOk="0">
                <a:moveTo>
                  <a:pt x="357371" y="0"/>
                </a:moveTo>
                <a:cubicBezTo>
                  <a:pt x="569438" y="-16886"/>
                  <a:pt x="729658" y="276752"/>
                  <a:pt x="714743" y="580146"/>
                </a:cubicBezTo>
              </a:path>
            </a:pathLst>
          </a:custGeom>
          <a:ln w="19050">
            <a:extLst>
              <a:ext uri="{C807C97D-BFC1-408E-A445-0C87EB9F89A2}">
                <ask:lineSketchStyleProps xmlns:ask="http://schemas.microsoft.com/office/drawing/2018/sketchyshapes" sd="587959988">
                  <a:prstGeom prst="arc">
                    <a:avLst/>
                  </a:prstGeom>
                  <ask:type>
                    <ask:lineSketchFreehan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975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Statistical 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Two types of statistical hypothesis</a:t>
            </a:r>
          </a:p>
          <a:p>
            <a:pPr algn="just">
              <a:lnSpc>
                <a:spcPct val="100000"/>
              </a:lnSpc>
            </a:pPr>
            <a:endParaRPr lang="en-US" sz="3200" dirty="0"/>
          </a:p>
          <a:p>
            <a:pPr algn="just">
              <a:lnSpc>
                <a:spcPct val="100000"/>
              </a:lnSpc>
            </a:pPr>
            <a:endParaRPr lang="en-US" sz="3200" dirty="0"/>
          </a:p>
        </p:txBody>
      </p:sp>
      <p:graphicFrame>
        <p:nvGraphicFramePr>
          <p:cNvPr id="5" name="Diagram 4">
            <a:extLst>
              <a:ext uri="{FF2B5EF4-FFF2-40B4-BE49-F238E27FC236}">
                <a16:creationId xmlns:a16="http://schemas.microsoft.com/office/drawing/2014/main" id="{2EF94A3A-C16A-A052-B452-530A157072A9}"/>
              </a:ext>
            </a:extLst>
          </p:cNvPr>
          <p:cNvGraphicFramePr/>
          <p:nvPr>
            <p:extLst>
              <p:ext uri="{D42A27DB-BD31-4B8C-83A1-F6EECF244321}">
                <p14:modId xmlns:p14="http://schemas.microsoft.com/office/powerpoint/2010/main" val="592250728"/>
              </p:ext>
            </p:extLst>
          </p:nvPr>
        </p:nvGraphicFramePr>
        <p:xfrm>
          <a:off x="3280889" y="2711062"/>
          <a:ext cx="8067869" cy="4993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50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Statistical 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Two types of statistical hypothesis</a:t>
            </a:r>
          </a:p>
          <a:p>
            <a:pPr algn="just">
              <a:lnSpc>
                <a:spcPct val="100000"/>
              </a:lnSpc>
            </a:pPr>
            <a:endParaRPr lang="en-US" sz="3200" dirty="0"/>
          </a:p>
          <a:p>
            <a:pPr algn="just">
              <a:lnSpc>
                <a:spcPct val="100000"/>
              </a:lnSpc>
            </a:pPr>
            <a:endParaRPr lang="en-US" sz="3200" dirty="0"/>
          </a:p>
        </p:txBody>
      </p:sp>
      <p:graphicFrame>
        <p:nvGraphicFramePr>
          <p:cNvPr id="5" name="Diagram 4">
            <a:extLst>
              <a:ext uri="{FF2B5EF4-FFF2-40B4-BE49-F238E27FC236}">
                <a16:creationId xmlns:a16="http://schemas.microsoft.com/office/drawing/2014/main" id="{2EF94A3A-C16A-A052-B452-530A157072A9}"/>
              </a:ext>
            </a:extLst>
          </p:cNvPr>
          <p:cNvGraphicFramePr/>
          <p:nvPr>
            <p:extLst>
              <p:ext uri="{D42A27DB-BD31-4B8C-83A1-F6EECF244321}">
                <p14:modId xmlns:p14="http://schemas.microsoft.com/office/powerpoint/2010/main" val="3194280376"/>
              </p:ext>
            </p:extLst>
          </p:nvPr>
        </p:nvGraphicFramePr>
        <p:xfrm>
          <a:off x="3280889" y="2711062"/>
          <a:ext cx="8067869" cy="4993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94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Statistical hypothesis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Two types of statistical hypothesis</a:t>
            </a:r>
          </a:p>
          <a:p>
            <a:pPr algn="just">
              <a:lnSpc>
                <a:spcPct val="100000"/>
              </a:lnSpc>
            </a:pPr>
            <a:endParaRPr lang="en-US" sz="3200" dirty="0"/>
          </a:p>
          <a:p>
            <a:pPr algn="just">
              <a:lnSpc>
                <a:spcPct val="100000"/>
              </a:lnSpc>
            </a:pPr>
            <a:endParaRPr lang="en-US" sz="3200" dirty="0"/>
          </a:p>
        </p:txBody>
      </p:sp>
      <p:graphicFrame>
        <p:nvGraphicFramePr>
          <p:cNvPr id="5" name="Diagram 4">
            <a:extLst>
              <a:ext uri="{FF2B5EF4-FFF2-40B4-BE49-F238E27FC236}">
                <a16:creationId xmlns:a16="http://schemas.microsoft.com/office/drawing/2014/main" id="{2EF94A3A-C16A-A052-B452-530A157072A9}"/>
              </a:ext>
            </a:extLst>
          </p:cNvPr>
          <p:cNvGraphicFramePr/>
          <p:nvPr/>
        </p:nvGraphicFramePr>
        <p:xfrm>
          <a:off x="3280889" y="2711062"/>
          <a:ext cx="8067869" cy="4993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01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Null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 null hypothesis is a statistical hypothesis that contains a statement of equality </a:t>
                </a:r>
              </a:p>
              <a:p>
                <a:pPr algn="just">
                  <a:lnSpc>
                    <a:spcPct val="100000"/>
                  </a:lnSpc>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𝑜𝑟</m:t>
                    </m:r>
                    <m:r>
                      <a:rPr lang="en-US" sz="3200" b="0" i="1" smtClean="0">
                        <a:latin typeface="Cambria Math" panose="02040503050406030204" pitchFamily="18" charset="0"/>
                      </a:rPr>
                      <m:t>=</m:t>
                    </m:r>
                    <m:r>
                      <a:rPr lang="en-US" sz="3200" b="0" i="1" smtClean="0">
                        <a:latin typeface="Cambria Math" panose="02040503050406030204" pitchFamily="18" charset="0"/>
                      </a:rPr>
                      <m:t>𝑜𝑟</m:t>
                    </m:r>
                    <m:r>
                      <a:rPr lang="en-US" sz="3200" b="0" i="1" smtClean="0">
                        <a:latin typeface="Cambria Math" panose="02040503050406030204" pitchFamily="18" charset="0"/>
                      </a:rPr>
                      <m:t>≥</m:t>
                    </m:r>
                  </m:oMath>
                </a14:m>
                <a:endParaRPr lang="en-US" sz="3200" dirty="0"/>
              </a:p>
              <a:p>
                <a:pPr algn="just">
                  <a:lnSpc>
                    <a:spcPct val="100000"/>
                  </a:lnSpc>
                </a:pPr>
                <a:endParaRPr lang="en-US" sz="3200" dirty="0"/>
              </a:p>
              <a:p>
                <a:pPr algn="just">
                  <a:lnSpc>
                    <a:spcPct val="100000"/>
                  </a:lnSpc>
                </a:pPr>
                <a:r>
                  <a:rPr lang="en-US" sz="3200" dirty="0"/>
                  <a:t>Denoted by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1587" r="-1225"/>
                </a:stretch>
              </a:blipFill>
            </p:spPr>
            <p:txBody>
              <a:bodyPr/>
              <a:lstStyle/>
              <a:p>
                <a:r>
                  <a:rPr lang="en-US">
                    <a:noFill/>
                  </a:rPr>
                  <a:t> </a:t>
                </a:r>
              </a:p>
            </p:txBody>
          </p:sp>
        </mc:Fallback>
      </mc:AlternateContent>
    </p:spTree>
    <p:extLst>
      <p:ext uri="{BB962C8B-B14F-4D97-AF65-F5344CB8AC3E}">
        <p14:creationId xmlns:p14="http://schemas.microsoft.com/office/powerpoint/2010/main" val="3993266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2589</TotalTime>
  <Words>1191</Words>
  <Application>Microsoft Office PowerPoint</Application>
  <PresentationFormat>Custom</PresentationFormat>
  <Paragraphs>162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Cambria Math</vt:lpstr>
      <vt:lpstr>Georgia</vt:lpstr>
      <vt:lpstr>Times New Roman</vt:lpstr>
      <vt:lpstr>Trebuchet MS</vt:lpstr>
      <vt:lpstr>Wingdings</vt:lpstr>
      <vt:lpstr>Wood Type</vt:lpstr>
      <vt:lpstr>Test of Hypothesis (1)</vt:lpstr>
      <vt:lpstr>Hypothesis</vt:lpstr>
      <vt:lpstr>Statistical hypothesis</vt:lpstr>
      <vt:lpstr>Statistical hypothesis</vt:lpstr>
      <vt:lpstr>Statistical hypothesis</vt:lpstr>
      <vt:lpstr>Types of Statistical hypothesis</vt:lpstr>
      <vt:lpstr>Types of Statistical hypothesis</vt:lpstr>
      <vt:lpstr>Types of Statistical hypothesis</vt:lpstr>
      <vt:lpstr>Null hypothesis</vt:lpstr>
      <vt:lpstr>Alternative hypothesis</vt:lpstr>
      <vt:lpstr>Example</vt:lpstr>
      <vt:lpstr>Example</vt:lpstr>
      <vt:lpstr>Difference</vt:lpstr>
      <vt:lpstr>Test Statistic</vt:lpstr>
      <vt:lpstr>Example</vt:lpstr>
      <vt:lpstr>Example</vt:lpstr>
      <vt:lpstr>Rejection Region</vt:lpstr>
      <vt:lpstr>Type of tailed</vt:lpstr>
      <vt:lpstr>Example</vt:lpstr>
      <vt:lpstr>Example</vt:lpstr>
      <vt:lpstr>Steps (Z Test)</vt:lpstr>
      <vt:lpstr>Example</vt:lpstr>
      <vt:lpstr>Example</vt:lpstr>
      <vt:lpstr>Example</vt:lpstr>
      <vt:lpstr>Example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1342</cp:revision>
  <dcterms:created xsi:type="dcterms:W3CDTF">2023-10-05T14:06:45Z</dcterms:created>
  <dcterms:modified xsi:type="dcterms:W3CDTF">2024-04-15T09:30:59Z</dcterms:modified>
</cp:coreProperties>
</file>