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3" r:id="rId1"/>
  </p:sldMasterIdLst>
  <p:sldIdLst>
    <p:sldId id="256" r:id="rId2"/>
    <p:sldId id="415" r:id="rId3"/>
    <p:sldId id="416" r:id="rId4"/>
    <p:sldId id="442" r:id="rId5"/>
    <p:sldId id="417" r:id="rId6"/>
    <p:sldId id="441" r:id="rId7"/>
    <p:sldId id="444" r:id="rId8"/>
    <p:sldId id="449" r:id="rId9"/>
    <p:sldId id="450" r:id="rId10"/>
    <p:sldId id="451" r:id="rId11"/>
    <p:sldId id="452" r:id="rId12"/>
    <p:sldId id="483" r:id="rId13"/>
    <p:sldId id="456" r:id="rId14"/>
    <p:sldId id="457" r:id="rId15"/>
    <p:sldId id="458" r:id="rId16"/>
    <p:sldId id="484" r:id="rId17"/>
    <p:sldId id="464" r:id="rId18"/>
    <p:sldId id="465" r:id="rId19"/>
    <p:sldId id="466" r:id="rId20"/>
    <p:sldId id="467" r:id="rId21"/>
    <p:sldId id="468" r:id="rId22"/>
    <p:sldId id="470" r:id="rId23"/>
    <p:sldId id="471" r:id="rId24"/>
    <p:sldId id="472" r:id="rId25"/>
    <p:sldId id="473" r:id="rId26"/>
    <p:sldId id="474" r:id="rId27"/>
    <p:sldId id="475" r:id="rId28"/>
    <p:sldId id="476" r:id="rId29"/>
    <p:sldId id="477" r:id="rId30"/>
    <p:sldId id="478" r:id="rId31"/>
    <p:sldId id="479" r:id="rId32"/>
    <p:sldId id="480" r:id="rId33"/>
    <p:sldId id="481" r:id="rId34"/>
    <p:sldId id="482" r:id="rId35"/>
    <p:sldId id="485" r:id="rId36"/>
    <p:sldId id="405" r:id="rId37"/>
    <p:sldId id="363" r:id="rId38"/>
  </p:sldIdLst>
  <p:sldSz cx="146304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86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237DB1-9BC4-48D1-B674-4A1BA59BE7B7}" type="doc">
      <dgm:prSet loTypeId="urn:microsoft.com/office/officeart/2005/8/layout/hierarchy6" loCatId="hierarchy" qsTypeId="urn:microsoft.com/office/officeart/2005/8/quickstyle/simple1" qsCatId="simple" csTypeId="urn:microsoft.com/office/officeart/2005/8/colors/accent0_1" csCatId="mainScheme" phldr="1"/>
      <dgm:spPr/>
      <dgm:t>
        <a:bodyPr/>
        <a:lstStyle/>
        <a:p>
          <a:endParaRPr lang="en-US"/>
        </a:p>
      </dgm:t>
    </dgm:pt>
    <dgm:pt modelId="{7383F908-FE55-4ED0-BC5D-CF1BB55C9285}">
      <dgm:prSet phldrT="[Text]"/>
      <dgm:spPr/>
      <dgm:t>
        <a:bodyPr/>
        <a:lstStyle/>
        <a:p>
          <a:r>
            <a:rPr lang="en-US" dirty="0"/>
            <a:t>Probability Distribution</a:t>
          </a:r>
        </a:p>
      </dgm:t>
    </dgm:pt>
    <dgm:pt modelId="{A175DFBE-201C-4953-B94C-8B244D253BC9}" type="parTrans" cxnId="{03A69386-A782-4F66-AEDA-626332683254}">
      <dgm:prSet/>
      <dgm:spPr/>
      <dgm:t>
        <a:bodyPr/>
        <a:lstStyle/>
        <a:p>
          <a:endParaRPr lang="en-US"/>
        </a:p>
      </dgm:t>
    </dgm:pt>
    <dgm:pt modelId="{ED402D2B-1AFA-4F34-9A4B-35554BA26AAA}" type="sibTrans" cxnId="{03A69386-A782-4F66-AEDA-626332683254}">
      <dgm:prSet/>
      <dgm:spPr/>
      <dgm:t>
        <a:bodyPr/>
        <a:lstStyle/>
        <a:p>
          <a:endParaRPr lang="en-US"/>
        </a:p>
      </dgm:t>
    </dgm:pt>
    <dgm:pt modelId="{143200C0-7E82-4C96-8291-A395CDDFC749}">
      <dgm:prSet phldrT="[Text]"/>
      <dgm:spPr/>
      <dgm:t>
        <a:bodyPr/>
        <a:lstStyle/>
        <a:p>
          <a:r>
            <a:rPr lang="en-US" dirty="0"/>
            <a:t>Discrete</a:t>
          </a:r>
        </a:p>
      </dgm:t>
    </dgm:pt>
    <dgm:pt modelId="{C4138A94-8C80-4B19-B707-51EEB422BFE2}" type="parTrans" cxnId="{246BF279-A01E-4072-9530-D7498D958792}">
      <dgm:prSet/>
      <dgm:spPr/>
      <dgm:t>
        <a:bodyPr/>
        <a:lstStyle/>
        <a:p>
          <a:endParaRPr lang="en-US"/>
        </a:p>
      </dgm:t>
    </dgm:pt>
    <dgm:pt modelId="{5F32A106-99EB-4934-8F46-DB71D7548995}" type="sibTrans" cxnId="{246BF279-A01E-4072-9530-D7498D958792}">
      <dgm:prSet/>
      <dgm:spPr/>
      <dgm:t>
        <a:bodyPr/>
        <a:lstStyle/>
        <a:p>
          <a:endParaRPr lang="en-US"/>
        </a:p>
      </dgm:t>
    </dgm:pt>
    <dgm:pt modelId="{BAC11756-F05F-4067-8972-D600C7FADD2B}">
      <dgm:prSet phldrT="[Text]"/>
      <dgm:spPr/>
      <dgm:t>
        <a:bodyPr/>
        <a:lstStyle/>
        <a:p>
          <a:r>
            <a:rPr lang="en-US" dirty="0"/>
            <a:t>Continuous</a:t>
          </a:r>
        </a:p>
      </dgm:t>
    </dgm:pt>
    <dgm:pt modelId="{77CE802B-3FE2-4FB5-80DF-8C7E42C255C7}" type="parTrans" cxnId="{269E082D-0C95-4606-90C6-85315FF76369}">
      <dgm:prSet/>
      <dgm:spPr/>
      <dgm:t>
        <a:bodyPr/>
        <a:lstStyle/>
        <a:p>
          <a:endParaRPr lang="en-US"/>
        </a:p>
      </dgm:t>
    </dgm:pt>
    <dgm:pt modelId="{0B5E6472-4E66-4591-82B5-5B2048A893B1}" type="sibTrans" cxnId="{269E082D-0C95-4606-90C6-85315FF76369}">
      <dgm:prSet/>
      <dgm:spPr/>
      <dgm:t>
        <a:bodyPr/>
        <a:lstStyle/>
        <a:p>
          <a:endParaRPr lang="en-US"/>
        </a:p>
      </dgm:t>
    </dgm:pt>
    <dgm:pt modelId="{25C8D90B-10AE-4B87-915B-3C654DA5F292}" type="pres">
      <dgm:prSet presAssocID="{0C237DB1-9BC4-48D1-B674-4A1BA59BE7B7}" presName="mainComposite" presStyleCnt="0">
        <dgm:presLayoutVars>
          <dgm:chPref val="1"/>
          <dgm:dir/>
          <dgm:animOne val="branch"/>
          <dgm:animLvl val="lvl"/>
          <dgm:resizeHandles val="exact"/>
        </dgm:presLayoutVars>
      </dgm:prSet>
      <dgm:spPr/>
    </dgm:pt>
    <dgm:pt modelId="{E8E5E38F-8CAB-4732-862B-BF08B547FC7A}" type="pres">
      <dgm:prSet presAssocID="{0C237DB1-9BC4-48D1-B674-4A1BA59BE7B7}" presName="hierFlow" presStyleCnt="0"/>
      <dgm:spPr/>
    </dgm:pt>
    <dgm:pt modelId="{D2DF9C82-EFAB-4242-AB6A-96735E698A79}" type="pres">
      <dgm:prSet presAssocID="{0C237DB1-9BC4-48D1-B674-4A1BA59BE7B7}" presName="hierChild1" presStyleCnt="0">
        <dgm:presLayoutVars>
          <dgm:chPref val="1"/>
          <dgm:animOne val="branch"/>
          <dgm:animLvl val="lvl"/>
        </dgm:presLayoutVars>
      </dgm:prSet>
      <dgm:spPr/>
    </dgm:pt>
    <dgm:pt modelId="{83073A9A-7FD9-41C8-AFCF-F227BDE737CA}" type="pres">
      <dgm:prSet presAssocID="{7383F908-FE55-4ED0-BC5D-CF1BB55C9285}" presName="Name14" presStyleCnt="0"/>
      <dgm:spPr/>
    </dgm:pt>
    <dgm:pt modelId="{E830EDD8-4CCD-455C-965E-F3ACE36EE575}" type="pres">
      <dgm:prSet presAssocID="{7383F908-FE55-4ED0-BC5D-CF1BB55C9285}" presName="level1Shape" presStyleLbl="node0" presStyleIdx="0" presStyleCnt="1">
        <dgm:presLayoutVars>
          <dgm:chPref val="3"/>
        </dgm:presLayoutVars>
      </dgm:prSet>
      <dgm:spPr/>
    </dgm:pt>
    <dgm:pt modelId="{F616DD86-4636-484B-9385-271E6A7D84E1}" type="pres">
      <dgm:prSet presAssocID="{7383F908-FE55-4ED0-BC5D-CF1BB55C9285}" presName="hierChild2" presStyleCnt="0"/>
      <dgm:spPr/>
    </dgm:pt>
    <dgm:pt modelId="{E2FFB6CD-3D50-4903-B97A-F5437D5C77B7}" type="pres">
      <dgm:prSet presAssocID="{C4138A94-8C80-4B19-B707-51EEB422BFE2}" presName="Name19" presStyleLbl="parChTrans1D2" presStyleIdx="0" presStyleCnt="2"/>
      <dgm:spPr/>
    </dgm:pt>
    <dgm:pt modelId="{801F6AAF-06D7-4A38-ABD9-87F30DC86F2D}" type="pres">
      <dgm:prSet presAssocID="{143200C0-7E82-4C96-8291-A395CDDFC749}" presName="Name21" presStyleCnt="0"/>
      <dgm:spPr/>
    </dgm:pt>
    <dgm:pt modelId="{73B92C44-6B6A-477E-94C3-7A74449288BF}" type="pres">
      <dgm:prSet presAssocID="{143200C0-7E82-4C96-8291-A395CDDFC749}" presName="level2Shape" presStyleLbl="node2" presStyleIdx="0" presStyleCnt="2"/>
      <dgm:spPr/>
    </dgm:pt>
    <dgm:pt modelId="{E55F1F1A-05FC-4F00-855E-C436ED56DF34}" type="pres">
      <dgm:prSet presAssocID="{143200C0-7E82-4C96-8291-A395CDDFC749}" presName="hierChild3" presStyleCnt="0"/>
      <dgm:spPr/>
    </dgm:pt>
    <dgm:pt modelId="{7948D5BB-F712-4DE3-B34E-DA8426BF3894}" type="pres">
      <dgm:prSet presAssocID="{77CE802B-3FE2-4FB5-80DF-8C7E42C255C7}" presName="Name19" presStyleLbl="parChTrans1D2" presStyleIdx="1" presStyleCnt="2"/>
      <dgm:spPr/>
    </dgm:pt>
    <dgm:pt modelId="{456FA66A-13F5-4AEB-9995-8F36491BD165}" type="pres">
      <dgm:prSet presAssocID="{BAC11756-F05F-4067-8972-D600C7FADD2B}" presName="Name21" presStyleCnt="0"/>
      <dgm:spPr/>
    </dgm:pt>
    <dgm:pt modelId="{9BC5F37D-E004-4E24-92D9-718DFC597AA5}" type="pres">
      <dgm:prSet presAssocID="{BAC11756-F05F-4067-8972-D600C7FADD2B}" presName="level2Shape" presStyleLbl="node2" presStyleIdx="1" presStyleCnt="2"/>
      <dgm:spPr/>
    </dgm:pt>
    <dgm:pt modelId="{0E5AFF23-A9E4-413A-8D60-7D6547F5D952}" type="pres">
      <dgm:prSet presAssocID="{BAC11756-F05F-4067-8972-D600C7FADD2B}" presName="hierChild3" presStyleCnt="0"/>
      <dgm:spPr/>
    </dgm:pt>
    <dgm:pt modelId="{48FD6D09-7849-47AF-B5B9-6804B8EC6402}" type="pres">
      <dgm:prSet presAssocID="{0C237DB1-9BC4-48D1-B674-4A1BA59BE7B7}" presName="bgShapesFlow" presStyleCnt="0"/>
      <dgm:spPr/>
    </dgm:pt>
  </dgm:ptLst>
  <dgm:cxnLst>
    <dgm:cxn modelId="{EF01B103-7A1D-4BDA-8CCA-BF62DBE9B85A}" type="presOf" srcId="{77CE802B-3FE2-4FB5-80DF-8C7E42C255C7}" destId="{7948D5BB-F712-4DE3-B34E-DA8426BF3894}" srcOrd="0" destOrd="0" presId="urn:microsoft.com/office/officeart/2005/8/layout/hierarchy6"/>
    <dgm:cxn modelId="{C205840E-17BC-4431-B043-2886A438C88B}" type="presOf" srcId="{C4138A94-8C80-4B19-B707-51EEB422BFE2}" destId="{E2FFB6CD-3D50-4903-B97A-F5437D5C77B7}" srcOrd="0" destOrd="0" presId="urn:microsoft.com/office/officeart/2005/8/layout/hierarchy6"/>
    <dgm:cxn modelId="{269E082D-0C95-4606-90C6-85315FF76369}" srcId="{7383F908-FE55-4ED0-BC5D-CF1BB55C9285}" destId="{BAC11756-F05F-4067-8972-D600C7FADD2B}" srcOrd="1" destOrd="0" parTransId="{77CE802B-3FE2-4FB5-80DF-8C7E42C255C7}" sibTransId="{0B5E6472-4E66-4591-82B5-5B2048A893B1}"/>
    <dgm:cxn modelId="{A8FCC971-300F-4FA3-876C-B3BF3DDBE2C6}" type="presOf" srcId="{143200C0-7E82-4C96-8291-A395CDDFC749}" destId="{73B92C44-6B6A-477E-94C3-7A74449288BF}" srcOrd="0" destOrd="0" presId="urn:microsoft.com/office/officeart/2005/8/layout/hierarchy6"/>
    <dgm:cxn modelId="{246BF279-A01E-4072-9530-D7498D958792}" srcId="{7383F908-FE55-4ED0-BC5D-CF1BB55C9285}" destId="{143200C0-7E82-4C96-8291-A395CDDFC749}" srcOrd="0" destOrd="0" parTransId="{C4138A94-8C80-4B19-B707-51EEB422BFE2}" sibTransId="{5F32A106-99EB-4934-8F46-DB71D7548995}"/>
    <dgm:cxn modelId="{03A69386-A782-4F66-AEDA-626332683254}" srcId="{0C237DB1-9BC4-48D1-B674-4A1BA59BE7B7}" destId="{7383F908-FE55-4ED0-BC5D-CF1BB55C9285}" srcOrd="0" destOrd="0" parTransId="{A175DFBE-201C-4953-B94C-8B244D253BC9}" sibTransId="{ED402D2B-1AFA-4F34-9A4B-35554BA26AAA}"/>
    <dgm:cxn modelId="{68B459B3-A3CC-4041-9E78-8A6CD00144AF}" type="presOf" srcId="{0C237DB1-9BC4-48D1-B674-4A1BA59BE7B7}" destId="{25C8D90B-10AE-4B87-915B-3C654DA5F292}" srcOrd="0" destOrd="0" presId="urn:microsoft.com/office/officeart/2005/8/layout/hierarchy6"/>
    <dgm:cxn modelId="{E351D2B8-EA22-4497-BD89-7ED76F08D705}" type="presOf" srcId="{BAC11756-F05F-4067-8972-D600C7FADD2B}" destId="{9BC5F37D-E004-4E24-92D9-718DFC597AA5}" srcOrd="0" destOrd="0" presId="urn:microsoft.com/office/officeart/2005/8/layout/hierarchy6"/>
    <dgm:cxn modelId="{606EBDC6-3772-46DC-8BF3-5AB88D636234}" type="presOf" srcId="{7383F908-FE55-4ED0-BC5D-CF1BB55C9285}" destId="{E830EDD8-4CCD-455C-965E-F3ACE36EE575}" srcOrd="0" destOrd="0" presId="urn:microsoft.com/office/officeart/2005/8/layout/hierarchy6"/>
    <dgm:cxn modelId="{6A722624-1A10-43CD-8D87-AACBDB2F7510}" type="presParOf" srcId="{25C8D90B-10AE-4B87-915B-3C654DA5F292}" destId="{E8E5E38F-8CAB-4732-862B-BF08B547FC7A}" srcOrd="0" destOrd="0" presId="urn:microsoft.com/office/officeart/2005/8/layout/hierarchy6"/>
    <dgm:cxn modelId="{17B5862A-1D87-414B-B1AD-8BBFEBF76464}" type="presParOf" srcId="{E8E5E38F-8CAB-4732-862B-BF08B547FC7A}" destId="{D2DF9C82-EFAB-4242-AB6A-96735E698A79}" srcOrd="0" destOrd="0" presId="urn:microsoft.com/office/officeart/2005/8/layout/hierarchy6"/>
    <dgm:cxn modelId="{289DF604-489A-476E-8FB8-F27B4A8FB07C}" type="presParOf" srcId="{D2DF9C82-EFAB-4242-AB6A-96735E698A79}" destId="{83073A9A-7FD9-41C8-AFCF-F227BDE737CA}" srcOrd="0" destOrd="0" presId="urn:microsoft.com/office/officeart/2005/8/layout/hierarchy6"/>
    <dgm:cxn modelId="{09332BF9-A4A0-45CF-B505-D0A434CEDF26}" type="presParOf" srcId="{83073A9A-7FD9-41C8-AFCF-F227BDE737CA}" destId="{E830EDD8-4CCD-455C-965E-F3ACE36EE575}" srcOrd="0" destOrd="0" presId="urn:microsoft.com/office/officeart/2005/8/layout/hierarchy6"/>
    <dgm:cxn modelId="{E89E8062-A1E2-4E7F-8C7C-9BC8D239E0A8}" type="presParOf" srcId="{83073A9A-7FD9-41C8-AFCF-F227BDE737CA}" destId="{F616DD86-4636-484B-9385-271E6A7D84E1}" srcOrd="1" destOrd="0" presId="urn:microsoft.com/office/officeart/2005/8/layout/hierarchy6"/>
    <dgm:cxn modelId="{69F3A9DD-5496-46E2-9E13-A705AAA7A7B5}" type="presParOf" srcId="{F616DD86-4636-484B-9385-271E6A7D84E1}" destId="{E2FFB6CD-3D50-4903-B97A-F5437D5C77B7}" srcOrd="0" destOrd="0" presId="urn:microsoft.com/office/officeart/2005/8/layout/hierarchy6"/>
    <dgm:cxn modelId="{31E62D8E-052C-42F7-9186-A7DF66F24FA4}" type="presParOf" srcId="{F616DD86-4636-484B-9385-271E6A7D84E1}" destId="{801F6AAF-06D7-4A38-ABD9-87F30DC86F2D}" srcOrd="1" destOrd="0" presId="urn:microsoft.com/office/officeart/2005/8/layout/hierarchy6"/>
    <dgm:cxn modelId="{4C8EA619-2B87-4323-BFFF-77C46F04FB64}" type="presParOf" srcId="{801F6AAF-06D7-4A38-ABD9-87F30DC86F2D}" destId="{73B92C44-6B6A-477E-94C3-7A74449288BF}" srcOrd="0" destOrd="0" presId="urn:microsoft.com/office/officeart/2005/8/layout/hierarchy6"/>
    <dgm:cxn modelId="{695B5617-7F95-4EDE-B009-EE9B4B12C655}" type="presParOf" srcId="{801F6AAF-06D7-4A38-ABD9-87F30DC86F2D}" destId="{E55F1F1A-05FC-4F00-855E-C436ED56DF34}" srcOrd="1" destOrd="0" presId="urn:microsoft.com/office/officeart/2005/8/layout/hierarchy6"/>
    <dgm:cxn modelId="{26C80207-1C1E-4B41-887E-C1CA2CDB261E}" type="presParOf" srcId="{F616DD86-4636-484B-9385-271E6A7D84E1}" destId="{7948D5BB-F712-4DE3-B34E-DA8426BF3894}" srcOrd="2" destOrd="0" presId="urn:microsoft.com/office/officeart/2005/8/layout/hierarchy6"/>
    <dgm:cxn modelId="{A239FAE9-C0F9-429D-9831-32DD2D8F4B5F}" type="presParOf" srcId="{F616DD86-4636-484B-9385-271E6A7D84E1}" destId="{456FA66A-13F5-4AEB-9995-8F36491BD165}" srcOrd="3" destOrd="0" presId="urn:microsoft.com/office/officeart/2005/8/layout/hierarchy6"/>
    <dgm:cxn modelId="{0CD7216A-9B6A-417C-9BB2-FE9F02BA8F9D}" type="presParOf" srcId="{456FA66A-13F5-4AEB-9995-8F36491BD165}" destId="{9BC5F37D-E004-4E24-92D9-718DFC597AA5}" srcOrd="0" destOrd="0" presId="urn:microsoft.com/office/officeart/2005/8/layout/hierarchy6"/>
    <dgm:cxn modelId="{BA4559D5-32C7-4BF1-97C0-5E1E34EE2BAA}" type="presParOf" srcId="{456FA66A-13F5-4AEB-9995-8F36491BD165}" destId="{0E5AFF23-A9E4-413A-8D60-7D6547F5D952}" srcOrd="1" destOrd="0" presId="urn:microsoft.com/office/officeart/2005/8/layout/hierarchy6"/>
    <dgm:cxn modelId="{2525B79D-FF65-4432-B734-E0970D00F262}" type="presParOf" srcId="{25C8D90B-10AE-4B87-915B-3C654DA5F292}" destId="{48FD6D09-7849-47AF-B5B9-6804B8EC6402}"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8D3436-F0F5-47EB-BE6D-D8630F1E96E5}" type="doc">
      <dgm:prSet loTypeId="urn:microsoft.com/office/officeart/2005/8/layout/hierarchy3" loCatId="hierarchy" qsTypeId="urn:microsoft.com/office/officeart/2005/8/quickstyle/simple1" qsCatId="simple" csTypeId="urn:microsoft.com/office/officeart/2005/8/colors/accent0_1" csCatId="mainScheme" phldr="1"/>
      <dgm:spPr/>
      <dgm:t>
        <a:bodyPr/>
        <a:lstStyle/>
        <a:p>
          <a:endParaRPr lang="en-US"/>
        </a:p>
      </dgm:t>
    </dgm:pt>
    <dgm:pt modelId="{9792F426-6A56-4043-8DA3-736A3A829520}">
      <dgm:prSet phldrT="[Text]" custT="1"/>
      <dgm:spPr/>
      <dgm:t>
        <a:bodyPr/>
        <a:lstStyle/>
        <a:p>
          <a:r>
            <a:rPr lang="en-US" sz="2800" dirty="0"/>
            <a:t>Discrete PD</a:t>
          </a:r>
        </a:p>
      </dgm:t>
    </dgm:pt>
    <dgm:pt modelId="{58AFB326-0968-4EB8-83F5-E3CF16283F61}" type="parTrans" cxnId="{A7D09C54-93B6-4A8E-990C-E7D136C1ECE7}">
      <dgm:prSet/>
      <dgm:spPr/>
      <dgm:t>
        <a:bodyPr/>
        <a:lstStyle/>
        <a:p>
          <a:endParaRPr lang="en-US" sz="2800"/>
        </a:p>
      </dgm:t>
    </dgm:pt>
    <dgm:pt modelId="{D477D61C-B46A-4B2E-87BA-F8196C7A8633}" type="sibTrans" cxnId="{A7D09C54-93B6-4A8E-990C-E7D136C1ECE7}">
      <dgm:prSet/>
      <dgm:spPr/>
      <dgm:t>
        <a:bodyPr/>
        <a:lstStyle/>
        <a:p>
          <a:endParaRPr lang="en-US" sz="2800"/>
        </a:p>
      </dgm:t>
    </dgm:pt>
    <dgm:pt modelId="{768AB85F-E70F-42FF-B029-ACF8E719EAF3}">
      <dgm:prSet phldrT="[Text]" custT="1"/>
      <dgm:spPr/>
      <dgm:t>
        <a:bodyPr/>
        <a:lstStyle/>
        <a:p>
          <a:r>
            <a:rPr lang="en-US" sz="2800" dirty="0"/>
            <a:t>Binomial Distribution</a:t>
          </a:r>
        </a:p>
      </dgm:t>
    </dgm:pt>
    <dgm:pt modelId="{1433C039-BB21-4A5A-BEBB-CF79A1628501}" type="parTrans" cxnId="{07C75011-4859-4E6C-B231-58D0056A2206}">
      <dgm:prSet/>
      <dgm:spPr/>
      <dgm:t>
        <a:bodyPr/>
        <a:lstStyle/>
        <a:p>
          <a:endParaRPr lang="en-US" sz="2800"/>
        </a:p>
      </dgm:t>
    </dgm:pt>
    <dgm:pt modelId="{E7007579-231E-44A2-86C0-33C0F6DA0D4F}" type="sibTrans" cxnId="{07C75011-4859-4E6C-B231-58D0056A2206}">
      <dgm:prSet/>
      <dgm:spPr/>
      <dgm:t>
        <a:bodyPr/>
        <a:lstStyle/>
        <a:p>
          <a:endParaRPr lang="en-US" sz="2800"/>
        </a:p>
      </dgm:t>
    </dgm:pt>
    <dgm:pt modelId="{2D0639E5-D4DB-4501-B85C-007E7C066083}">
      <dgm:prSet phldrT="[Text]" custT="1"/>
      <dgm:spPr/>
      <dgm:t>
        <a:bodyPr/>
        <a:lstStyle/>
        <a:p>
          <a:r>
            <a:rPr lang="en-US" sz="2800" dirty="0"/>
            <a:t>Poisson Distribution</a:t>
          </a:r>
        </a:p>
      </dgm:t>
    </dgm:pt>
    <dgm:pt modelId="{50018693-E3FB-46FE-A18F-797625C2E642}" type="parTrans" cxnId="{40FAFA1A-F0C6-42A2-AEAB-7C52914F7219}">
      <dgm:prSet/>
      <dgm:spPr/>
      <dgm:t>
        <a:bodyPr/>
        <a:lstStyle/>
        <a:p>
          <a:endParaRPr lang="en-US" sz="2800"/>
        </a:p>
      </dgm:t>
    </dgm:pt>
    <dgm:pt modelId="{2A49CB44-03F1-42E4-BC45-A4705AE3E939}" type="sibTrans" cxnId="{40FAFA1A-F0C6-42A2-AEAB-7C52914F7219}">
      <dgm:prSet/>
      <dgm:spPr/>
      <dgm:t>
        <a:bodyPr/>
        <a:lstStyle/>
        <a:p>
          <a:endParaRPr lang="en-US" sz="2800"/>
        </a:p>
      </dgm:t>
    </dgm:pt>
    <dgm:pt modelId="{E1443825-FB75-48E7-ADF8-C4876AB21F3C}">
      <dgm:prSet phldrT="[Text]" custT="1"/>
      <dgm:spPr/>
      <dgm:t>
        <a:bodyPr/>
        <a:lstStyle/>
        <a:p>
          <a:r>
            <a:rPr lang="en-US" sz="2800" dirty="0"/>
            <a:t>Geometric Distribution</a:t>
          </a:r>
        </a:p>
      </dgm:t>
    </dgm:pt>
    <dgm:pt modelId="{F1BC5357-0491-4693-ABED-436A4B41FE31}" type="parTrans" cxnId="{815E4543-D7E8-4DCB-A46C-FEBB06DCE1C4}">
      <dgm:prSet/>
      <dgm:spPr/>
      <dgm:t>
        <a:bodyPr/>
        <a:lstStyle/>
        <a:p>
          <a:endParaRPr lang="en-US" sz="2800"/>
        </a:p>
      </dgm:t>
    </dgm:pt>
    <dgm:pt modelId="{5113A7BE-7D98-40E6-9095-C6083C9940E8}" type="sibTrans" cxnId="{815E4543-D7E8-4DCB-A46C-FEBB06DCE1C4}">
      <dgm:prSet/>
      <dgm:spPr/>
      <dgm:t>
        <a:bodyPr/>
        <a:lstStyle/>
        <a:p>
          <a:endParaRPr lang="en-US" sz="2800"/>
        </a:p>
      </dgm:t>
    </dgm:pt>
    <dgm:pt modelId="{3F9572CE-A0C8-4D75-A331-3E293B672DB7}" type="pres">
      <dgm:prSet presAssocID="{338D3436-F0F5-47EB-BE6D-D8630F1E96E5}" presName="diagram" presStyleCnt="0">
        <dgm:presLayoutVars>
          <dgm:chPref val="1"/>
          <dgm:dir/>
          <dgm:animOne val="branch"/>
          <dgm:animLvl val="lvl"/>
          <dgm:resizeHandles/>
        </dgm:presLayoutVars>
      </dgm:prSet>
      <dgm:spPr/>
    </dgm:pt>
    <dgm:pt modelId="{E33CEA8E-70F0-4CBA-ACBC-6813C3511D06}" type="pres">
      <dgm:prSet presAssocID="{9792F426-6A56-4043-8DA3-736A3A829520}" presName="root" presStyleCnt="0"/>
      <dgm:spPr/>
    </dgm:pt>
    <dgm:pt modelId="{4E894576-2948-4D11-A51B-BBB94CEBC7B6}" type="pres">
      <dgm:prSet presAssocID="{9792F426-6A56-4043-8DA3-736A3A829520}" presName="rootComposite" presStyleCnt="0"/>
      <dgm:spPr/>
    </dgm:pt>
    <dgm:pt modelId="{2557641B-A055-4464-81F1-F39410C99EF7}" type="pres">
      <dgm:prSet presAssocID="{9792F426-6A56-4043-8DA3-736A3A829520}" presName="rootText" presStyleLbl="node1" presStyleIdx="0" presStyleCnt="1" custScaleX="198640" custLinFactX="-70291" custLinFactNeighborX="-100000" custLinFactNeighborY="-4602"/>
      <dgm:spPr/>
    </dgm:pt>
    <dgm:pt modelId="{C48F7F71-DF2E-4199-AE40-18017A1F11F3}" type="pres">
      <dgm:prSet presAssocID="{9792F426-6A56-4043-8DA3-736A3A829520}" presName="rootConnector" presStyleLbl="node1" presStyleIdx="0" presStyleCnt="1"/>
      <dgm:spPr/>
    </dgm:pt>
    <dgm:pt modelId="{F09FD586-B4CC-4A0A-962F-B32F31B29D90}" type="pres">
      <dgm:prSet presAssocID="{9792F426-6A56-4043-8DA3-736A3A829520}" presName="childShape" presStyleCnt="0"/>
      <dgm:spPr/>
    </dgm:pt>
    <dgm:pt modelId="{EDD7103F-A8BC-4B6A-A21F-9269B3491175}" type="pres">
      <dgm:prSet presAssocID="{1433C039-BB21-4A5A-BEBB-CF79A1628501}" presName="Name13" presStyleLbl="parChTrans1D2" presStyleIdx="0" presStyleCnt="3"/>
      <dgm:spPr/>
    </dgm:pt>
    <dgm:pt modelId="{0EEEFF1F-0A37-4B8F-BD54-9CF772D3332D}" type="pres">
      <dgm:prSet presAssocID="{768AB85F-E70F-42FF-B029-ACF8E719EAF3}" presName="childText" presStyleLbl="bgAcc1" presStyleIdx="0" presStyleCnt="3" custScaleX="274267" custLinFactX="-100000" custLinFactNeighborX="-112863" custLinFactNeighborY="-4602">
        <dgm:presLayoutVars>
          <dgm:bulletEnabled val="1"/>
        </dgm:presLayoutVars>
      </dgm:prSet>
      <dgm:spPr/>
    </dgm:pt>
    <dgm:pt modelId="{DBDD40D7-0792-4C60-9269-C7A6CAFEC2DA}" type="pres">
      <dgm:prSet presAssocID="{50018693-E3FB-46FE-A18F-797625C2E642}" presName="Name13" presStyleLbl="parChTrans1D2" presStyleIdx="1" presStyleCnt="3"/>
      <dgm:spPr/>
    </dgm:pt>
    <dgm:pt modelId="{B523E4B4-91AD-42AE-A999-0BFCCB37998E}" type="pres">
      <dgm:prSet presAssocID="{2D0639E5-D4DB-4501-B85C-007E7C066083}" presName="childText" presStyleLbl="bgAcc1" presStyleIdx="1" presStyleCnt="3" custScaleX="274317" custLinFactX="-100000" custLinFactNeighborX="-112863" custLinFactNeighborY="-4602">
        <dgm:presLayoutVars>
          <dgm:bulletEnabled val="1"/>
        </dgm:presLayoutVars>
      </dgm:prSet>
      <dgm:spPr/>
    </dgm:pt>
    <dgm:pt modelId="{DF165A6F-A70C-46AB-8E9D-DD63214C6D62}" type="pres">
      <dgm:prSet presAssocID="{F1BC5357-0491-4693-ABED-436A4B41FE31}" presName="Name13" presStyleLbl="parChTrans1D2" presStyleIdx="2" presStyleCnt="3"/>
      <dgm:spPr/>
    </dgm:pt>
    <dgm:pt modelId="{F6DF8238-B28C-4B69-BF55-0CFEA59116CD}" type="pres">
      <dgm:prSet presAssocID="{E1443825-FB75-48E7-ADF8-C4876AB21F3C}" presName="childText" presStyleLbl="bgAcc1" presStyleIdx="2" presStyleCnt="3" custScaleX="276043" custLinFactX="-100000" custLinFactNeighborX="-112863" custLinFactNeighborY="-4602">
        <dgm:presLayoutVars>
          <dgm:bulletEnabled val="1"/>
        </dgm:presLayoutVars>
      </dgm:prSet>
      <dgm:spPr/>
    </dgm:pt>
  </dgm:ptLst>
  <dgm:cxnLst>
    <dgm:cxn modelId="{15B07F0A-5FB1-4C56-B8AE-7BD077B6C1FC}" type="presOf" srcId="{50018693-E3FB-46FE-A18F-797625C2E642}" destId="{DBDD40D7-0792-4C60-9269-C7A6CAFEC2DA}" srcOrd="0" destOrd="0" presId="urn:microsoft.com/office/officeart/2005/8/layout/hierarchy3"/>
    <dgm:cxn modelId="{07C75011-4859-4E6C-B231-58D0056A2206}" srcId="{9792F426-6A56-4043-8DA3-736A3A829520}" destId="{768AB85F-E70F-42FF-B029-ACF8E719EAF3}" srcOrd="0" destOrd="0" parTransId="{1433C039-BB21-4A5A-BEBB-CF79A1628501}" sibTransId="{E7007579-231E-44A2-86C0-33C0F6DA0D4F}"/>
    <dgm:cxn modelId="{40FAFA1A-F0C6-42A2-AEAB-7C52914F7219}" srcId="{9792F426-6A56-4043-8DA3-736A3A829520}" destId="{2D0639E5-D4DB-4501-B85C-007E7C066083}" srcOrd="1" destOrd="0" parTransId="{50018693-E3FB-46FE-A18F-797625C2E642}" sibTransId="{2A49CB44-03F1-42E4-BC45-A4705AE3E939}"/>
    <dgm:cxn modelId="{C4695A30-18DA-486D-AC21-F8F6FCADF3C2}" type="presOf" srcId="{2D0639E5-D4DB-4501-B85C-007E7C066083}" destId="{B523E4B4-91AD-42AE-A999-0BFCCB37998E}" srcOrd="0" destOrd="0" presId="urn:microsoft.com/office/officeart/2005/8/layout/hierarchy3"/>
    <dgm:cxn modelId="{881A7E37-CD56-4390-82A7-C6E2F03F8605}" type="presOf" srcId="{1433C039-BB21-4A5A-BEBB-CF79A1628501}" destId="{EDD7103F-A8BC-4B6A-A21F-9269B3491175}" srcOrd="0" destOrd="0" presId="urn:microsoft.com/office/officeart/2005/8/layout/hierarchy3"/>
    <dgm:cxn modelId="{6C5FD13F-1951-49CD-83F3-A416AFE71007}" type="presOf" srcId="{9792F426-6A56-4043-8DA3-736A3A829520}" destId="{2557641B-A055-4464-81F1-F39410C99EF7}" srcOrd="0" destOrd="0" presId="urn:microsoft.com/office/officeart/2005/8/layout/hierarchy3"/>
    <dgm:cxn modelId="{815E4543-D7E8-4DCB-A46C-FEBB06DCE1C4}" srcId="{9792F426-6A56-4043-8DA3-736A3A829520}" destId="{E1443825-FB75-48E7-ADF8-C4876AB21F3C}" srcOrd="2" destOrd="0" parTransId="{F1BC5357-0491-4693-ABED-436A4B41FE31}" sibTransId="{5113A7BE-7D98-40E6-9095-C6083C9940E8}"/>
    <dgm:cxn modelId="{A7D09C54-93B6-4A8E-990C-E7D136C1ECE7}" srcId="{338D3436-F0F5-47EB-BE6D-D8630F1E96E5}" destId="{9792F426-6A56-4043-8DA3-736A3A829520}" srcOrd="0" destOrd="0" parTransId="{58AFB326-0968-4EB8-83F5-E3CF16283F61}" sibTransId="{D477D61C-B46A-4B2E-87BA-F8196C7A8633}"/>
    <dgm:cxn modelId="{5AA3F3AC-D2CC-466A-9A09-8322A9386C19}" type="presOf" srcId="{E1443825-FB75-48E7-ADF8-C4876AB21F3C}" destId="{F6DF8238-B28C-4B69-BF55-0CFEA59116CD}" srcOrd="0" destOrd="0" presId="urn:microsoft.com/office/officeart/2005/8/layout/hierarchy3"/>
    <dgm:cxn modelId="{473C32B8-D6A4-417F-B2D8-6CB0FC4FBE2C}" type="presOf" srcId="{338D3436-F0F5-47EB-BE6D-D8630F1E96E5}" destId="{3F9572CE-A0C8-4D75-A331-3E293B672DB7}" srcOrd="0" destOrd="0" presId="urn:microsoft.com/office/officeart/2005/8/layout/hierarchy3"/>
    <dgm:cxn modelId="{E3C934C9-BD35-4308-AEFD-D629B00697AA}" type="presOf" srcId="{F1BC5357-0491-4693-ABED-436A4B41FE31}" destId="{DF165A6F-A70C-46AB-8E9D-DD63214C6D62}" srcOrd="0" destOrd="0" presId="urn:microsoft.com/office/officeart/2005/8/layout/hierarchy3"/>
    <dgm:cxn modelId="{291D46DA-5229-41B9-A8F4-FDCBD80C9A4C}" type="presOf" srcId="{9792F426-6A56-4043-8DA3-736A3A829520}" destId="{C48F7F71-DF2E-4199-AE40-18017A1F11F3}" srcOrd="1" destOrd="0" presId="urn:microsoft.com/office/officeart/2005/8/layout/hierarchy3"/>
    <dgm:cxn modelId="{CD82BDEA-F3E0-47C7-943C-DFCF1A313810}" type="presOf" srcId="{768AB85F-E70F-42FF-B029-ACF8E719EAF3}" destId="{0EEEFF1F-0A37-4B8F-BD54-9CF772D3332D}" srcOrd="0" destOrd="0" presId="urn:microsoft.com/office/officeart/2005/8/layout/hierarchy3"/>
    <dgm:cxn modelId="{BE18571C-0CB8-49C1-9E3F-C54AC9FC64AF}" type="presParOf" srcId="{3F9572CE-A0C8-4D75-A331-3E293B672DB7}" destId="{E33CEA8E-70F0-4CBA-ACBC-6813C3511D06}" srcOrd="0" destOrd="0" presId="urn:microsoft.com/office/officeart/2005/8/layout/hierarchy3"/>
    <dgm:cxn modelId="{536CB8B7-A6C4-4E34-A930-4FF53409FCCA}" type="presParOf" srcId="{E33CEA8E-70F0-4CBA-ACBC-6813C3511D06}" destId="{4E894576-2948-4D11-A51B-BBB94CEBC7B6}" srcOrd="0" destOrd="0" presId="urn:microsoft.com/office/officeart/2005/8/layout/hierarchy3"/>
    <dgm:cxn modelId="{59906741-794E-4D36-AC4E-CEED35861BA1}" type="presParOf" srcId="{4E894576-2948-4D11-A51B-BBB94CEBC7B6}" destId="{2557641B-A055-4464-81F1-F39410C99EF7}" srcOrd="0" destOrd="0" presId="urn:microsoft.com/office/officeart/2005/8/layout/hierarchy3"/>
    <dgm:cxn modelId="{6A898E77-2F5C-491A-8ABA-A3E459775459}" type="presParOf" srcId="{4E894576-2948-4D11-A51B-BBB94CEBC7B6}" destId="{C48F7F71-DF2E-4199-AE40-18017A1F11F3}" srcOrd="1" destOrd="0" presId="urn:microsoft.com/office/officeart/2005/8/layout/hierarchy3"/>
    <dgm:cxn modelId="{2A7E7065-23CD-48AD-979D-E10B09421EDC}" type="presParOf" srcId="{E33CEA8E-70F0-4CBA-ACBC-6813C3511D06}" destId="{F09FD586-B4CC-4A0A-962F-B32F31B29D90}" srcOrd="1" destOrd="0" presId="urn:microsoft.com/office/officeart/2005/8/layout/hierarchy3"/>
    <dgm:cxn modelId="{ABF38E0F-39F1-42D6-968C-214714EFBC72}" type="presParOf" srcId="{F09FD586-B4CC-4A0A-962F-B32F31B29D90}" destId="{EDD7103F-A8BC-4B6A-A21F-9269B3491175}" srcOrd="0" destOrd="0" presId="urn:microsoft.com/office/officeart/2005/8/layout/hierarchy3"/>
    <dgm:cxn modelId="{0826F1D7-4102-4013-9415-DBB581DD81CB}" type="presParOf" srcId="{F09FD586-B4CC-4A0A-962F-B32F31B29D90}" destId="{0EEEFF1F-0A37-4B8F-BD54-9CF772D3332D}" srcOrd="1" destOrd="0" presId="urn:microsoft.com/office/officeart/2005/8/layout/hierarchy3"/>
    <dgm:cxn modelId="{37F1845F-F548-4A97-A966-DEC73AA1D2E5}" type="presParOf" srcId="{F09FD586-B4CC-4A0A-962F-B32F31B29D90}" destId="{DBDD40D7-0792-4C60-9269-C7A6CAFEC2DA}" srcOrd="2" destOrd="0" presId="urn:microsoft.com/office/officeart/2005/8/layout/hierarchy3"/>
    <dgm:cxn modelId="{A0868F85-A245-4283-9A1F-56BA99997CB6}" type="presParOf" srcId="{F09FD586-B4CC-4A0A-962F-B32F31B29D90}" destId="{B523E4B4-91AD-42AE-A999-0BFCCB37998E}" srcOrd="3" destOrd="0" presId="urn:microsoft.com/office/officeart/2005/8/layout/hierarchy3"/>
    <dgm:cxn modelId="{4032F9F5-8925-4887-BDB3-71650AC2868E}" type="presParOf" srcId="{F09FD586-B4CC-4A0A-962F-B32F31B29D90}" destId="{DF165A6F-A70C-46AB-8E9D-DD63214C6D62}" srcOrd="4" destOrd="0" presId="urn:microsoft.com/office/officeart/2005/8/layout/hierarchy3"/>
    <dgm:cxn modelId="{AA2B5D69-AA3F-42C2-B6E3-2E75A0355DE5}" type="presParOf" srcId="{F09FD586-B4CC-4A0A-962F-B32F31B29D90}" destId="{F6DF8238-B28C-4B69-BF55-0CFEA59116CD}"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30EDD8-4CCD-455C-965E-F3ACE36EE575}">
      <dsp:nvSpPr>
        <dsp:cNvPr id="0" name=""/>
        <dsp:cNvSpPr/>
      </dsp:nvSpPr>
      <dsp:spPr>
        <a:xfrm>
          <a:off x="4933904" y="85"/>
          <a:ext cx="2568666" cy="171244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Probability Distribution</a:t>
          </a:r>
        </a:p>
      </dsp:txBody>
      <dsp:txXfrm>
        <a:off x="4984060" y="50241"/>
        <a:ext cx="2468354" cy="1612132"/>
      </dsp:txXfrm>
    </dsp:sp>
    <dsp:sp modelId="{E2FFB6CD-3D50-4903-B97A-F5437D5C77B7}">
      <dsp:nvSpPr>
        <dsp:cNvPr id="0" name=""/>
        <dsp:cNvSpPr/>
      </dsp:nvSpPr>
      <dsp:spPr>
        <a:xfrm>
          <a:off x="4548604" y="1712529"/>
          <a:ext cx="1669633" cy="684977"/>
        </a:xfrm>
        <a:custGeom>
          <a:avLst/>
          <a:gdLst/>
          <a:ahLst/>
          <a:cxnLst/>
          <a:rect l="0" t="0" r="0" b="0"/>
          <a:pathLst>
            <a:path>
              <a:moveTo>
                <a:pt x="1669633" y="0"/>
              </a:moveTo>
              <a:lnTo>
                <a:pt x="1669633" y="342488"/>
              </a:lnTo>
              <a:lnTo>
                <a:pt x="0" y="342488"/>
              </a:lnTo>
              <a:lnTo>
                <a:pt x="0" y="684977"/>
              </a:lnTo>
            </a:path>
          </a:pathLst>
        </a:cu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B92C44-6B6A-477E-94C3-7A74449288BF}">
      <dsp:nvSpPr>
        <dsp:cNvPr id="0" name=""/>
        <dsp:cNvSpPr/>
      </dsp:nvSpPr>
      <dsp:spPr>
        <a:xfrm>
          <a:off x="3264271" y="2397507"/>
          <a:ext cx="2568666" cy="171244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Discrete</a:t>
          </a:r>
        </a:p>
      </dsp:txBody>
      <dsp:txXfrm>
        <a:off x="3314427" y="2447663"/>
        <a:ext cx="2468354" cy="1612132"/>
      </dsp:txXfrm>
    </dsp:sp>
    <dsp:sp modelId="{7948D5BB-F712-4DE3-B34E-DA8426BF3894}">
      <dsp:nvSpPr>
        <dsp:cNvPr id="0" name=""/>
        <dsp:cNvSpPr/>
      </dsp:nvSpPr>
      <dsp:spPr>
        <a:xfrm>
          <a:off x="6218237" y="1712529"/>
          <a:ext cx="1669633" cy="684977"/>
        </a:xfrm>
        <a:custGeom>
          <a:avLst/>
          <a:gdLst/>
          <a:ahLst/>
          <a:cxnLst/>
          <a:rect l="0" t="0" r="0" b="0"/>
          <a:pathLst>
            <a:path>
              <a:moveTo>
                <a:pt x="0" y="0"/>
              </a:moveTo>
              <a:lnTo>
                <a:pt x="0" y="342488"/>
              </a:lnTo>
              <a:lnTo>
                <a:pt x="1669633" y="342488"/>
              </a:lnTo>
              <a:lnTo>
                <a:pt x="1669633" y="684977"/>
              </a:lnTo>
            </a:path>
          </a:pathLst>
        </a:cu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C5F37D-E004-4E24-92D9-718DFC597AA5}">
      <dsp:nvSpPr>
        <dsp:cNvPr id="0" name=""/>
        <dsp:cNvSpPr/>
      </dsp:nvSpPr>
      <dsp:spPr>
        <a:xfrm>
          <a:off x="6603537" y="2397507"/>
          <a:ext cx="2568666" cy="171244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Continuous</a:t>
          </a:r>
        </a:p>
      </dsp:txBody>
      <dsp:txXfrm>
        <a:off x="6653693" y="2447663"/>
        <a:ext cx="2468354" cy="16121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57641B-A055-4464-81F1-F39410C99EF7}">
      <dsp:nvSpPr>
        <dsp:cNvPr id="0" name=""/>
        <dsp:cNvSpPr/>
      </dsp:nvSpPr>
      <dsp:spPr>
        <a:xfrm>
          <a:off x="1025475" y="0"/>
          <a:ext cx="3431755" cy="86381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Discrete PD</a:t>
          </a:r>
        </a:p>
      </dsp:txBody>
      <dsp:txXfrm>
        <a:off x="1050775" y="25300"/>
        <a:ext cx="3381155" cy="813212"/>
      </dsp:txXfrm>
    </dsp:sp>
    <dsp:sp modelId="{EDD7103F-A8BC-4B6A-A21F-9269B3491175}">
      <dsp:nvSpPr>
        <dsp:cNvPr id="0" name=""/>
        <dsp:cNvSpPr/>
      </dsp:nvSpPr>
      <dsp:spPr>
        <a:xfrm>
          <a:off x="1368650" y="863812"/>
          <a:ext cx="343185" cy="611570"/>
        </a:xfrm>
        <a:custGeom>
          <a:avLst/>
          <a:gdLst/>
          <a:ahLst/>
          <a:cxnLst/>
          <a:rect l="0" t="0" r="0" b="0"/>
          <a:pathLst>
            <a:path>
              <a:moveTo>
                <a:pt x="0" y="0"/>
              </a:moveTo>
              <a:lnTo>
                <a:pt x="0" y="611570"/>
              </a:lnTo>
              <a:lnTo>
                <a:pt x="343185" y="611570"/>
              </a:lnTo>
            </a:path>
          </a:pathLst>
        </a:cu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EEFF1F-0A37-4B8F-BD54-9CF772D3332D}">
      <dsp:nvSpPr>
        <dsp:cNvPr id="0" name=""/>
        <dsp:cNvSpPr/>
      </dsp:nvSpPr>
      <dsp:spPr>
        <a:xfrm>
          <a:off x="1711836" y="1043476"/>
          <a:ext cx="3790645" cy="863812"/>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Binomial Distribution</a:t>
          </a:r>
        </a:p>
      </dsp:txBody>
      <dsp:txXfrm>
        <a:off x="1737136" y="1068776"/>
        <a:ext cx="3740045" cy="813212"/>
      </dsp:txXfrm>
    </dsp:sp>
    <dsp:sp modelId="{DBDD40D7-0792-4C60-9269-C7A6CAFEC2DA}">
      <dsp:nvSpPr>
        <dsp:cNvPr id="0" name=""/>
        <dsp:cNvSpPr/>
      </dsp:nvSpPr>
      <dsp:spPr>
        <a:xfrm>
          <a:off x="1368650" y="863812"/>
          <a:ext cx="343185" cy="1691336"/>
        </a:xfrm>
        <a:custGeom>
          <a:avLst/>
          <a:gdLst/>
          <a:ahLst/>
          <a:cxnLst/>
          <a:rect l="0" t="0" r="0" b="0"/>
          <a:pathLst>
            <a:path>
              <a:moveTo>
                <a:pt x="0" y="0"/>
              </a:moveTo>
              <a:lnTo>
                <a:pt x="0" y="1691336"/>
              </a:lnTo>
              <a:lnTo>
                <a:pt x="343185" y="1691336"/>
              </a:lnTo>
            </a:path>
          </a:pathLst>
        </a:cu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23E4B4-91AD-42AE-A999-0BFCCB37998E}">
      <dsp:nvSpPr>
        <dsp:cNvPr id="0" name=""/>
        <dsp:cNvSpPr/>
      </dsp:nvSpPr>
      <dsp:spPr>
        <a:xfrm>
          <a:off x="1711836" y="2123242"/>
          <a:ext cx="3791336" cy="863812"/>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Poisson Distribution</a:t>
          </a:r>
        </a:p>
      </dsp:txBody>
      <dsp:txXfrm>
        <a:off x="1737136" y="2148542"/>
        <a:ext cx="3740736" cy="813212"/>
      </dsp:txXfrm>
    </dsp:sp>
    <dsp:sp modelId="{DF165A6F-A70C-46AB-8E9D-DD63214C6D62}">
      <dsp:nvSpPr>
        <dsp:cNvPr id="0" name=""/>
        <dsp:cNvSpPr/>
      </dsp:nvSpPr>
      <dsp:spPr>
        <a:xfrm>
          <a:off x="1368650" y="863812"/>
          <a:ext cx="343185" cy="2771102"/>
        </a:xfrm>
        <a:custGeom>
          <a:avLst/>
          <a:gdLst/>
          <a:ahLst/>
          <a:cxnLst/>
          <a:rect l="0" t="0" r="0" b="0"/>
          <a:pathLst>
            <a:path>
              <a:moveTo>
                <a:pt x="0" y="0"/>
              </a:moveTo>
              <a:lnTo>
                <a:pt x="0" y="2771102"/>
              </a:lnTo>
              <a:lnTo>
                <a:pt x="343185" y="2771102"/>
              </a:lnTo>
            </a:path>
          </a:pathLst>
        </a:cu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DF8238-B28C-4B69-BF55-0CFEA59116CD}">
      <dsp:nvSpPr>
        <dsp:cNvPr id="0" name=""/>
        <dsp:cNvSpPr/>
      </dsp:nvSpPr>
      <dsp:spPr>
        <a:xfrm>
          <a:off x="1711836" y="3203008"/>
          <a:ext cx="3815191" cy="863812"/>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Geometric Distribution</a:t>
          </a:r>
        </a:p>
      </dsp:txBody>
      <dsp:txXfrm>
        <a:off x="1737136" y="3228308"/>
        <a:ext cx="3764591" cy="81321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105001" y="16163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105001" y="51596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05001" y="1781735"/>
            <a:ext cx="12267590" cy="329184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11579058" y="4882708"/>
            <a:ext cx="1297085" cy="129708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261872" y="1718667"/>
            <a:ext cx="11960352" cy="3642970"/>
          </a:xfrm>
        </p:spPr>
        <p:txBody>
          <a:bodyPr anchor="ctr">
            <a:noAutofit/>
          </a:bodyPr>
          <a:lstStyle>
            <a:lvl1pPr algn="l">
              <a:lnSpc>
                <a:spcPct val="85000"/>
              </a:lnSpc>
              <a:defRPr sz="864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283818" y="5266944"/>
            <a:ext cx="9469526" cy="1283818"/>
          </a:xfrm>
        </p:spPr>
        <p:txBody>
          <a:bodyPr>
            <a:normAutofit/>
          </a:bodyPr>
          <a:lstStyle>
            <a:lvl1pPr marL="0" indent="0" algn="l">
              <a:buNone/>
              <a:defRPr sz="2640">
                <a:solidFill>
                  <a:schemeClr val="tx1"/>
                </a:solidFill>
              </a:defRPr>
            </a:lvl1pPr>
            <a:lvl2pPr marL="548640" indent="0" algn="ctr">
              <a:buNone/>
              <a:defRPr sz="2640"/>
            </a:lvl2pPr>
            <a:lvl3pPr marL="1097280" indent="0" algn="ctr">
              <a:buNone/>
              <a:defRPr sz="2640"/>
            </a:lvl3pPr>
            <a:lvl4pPr marL="1645920" indent="0" algn="ctr">
              <a:buNone/>
              <a:defRPr sz="2400"/>
            </a:lvl4pPr>
            <a:lvl5pPr marL="2194560" indent="0" algn="ctr">
              <a:buNone/>
              <a:defRPr sz="2400"/>
            </a:lvl5pPr>
            <a:lvl6pPr marL="2743200" indent="0" algn="ctr">
              <a:buNone/>
              <a:defRPr sz="2400"/>
            </a:lvl6pPr>
            <a:lvl7pPr marL="3291840" indent="0" algn="ctr">
              <a:buNone/>
              <a:defRPr sz="2400"/>
            </a:lvl7pPr>
            <a:lvl8pPr marL="3840480" indent="0" algn="ctr">
              <a:buNone/>
              <a:defRPr sz="2400"/>
            </a:lvl8pPr>
            <a:lvl9pPr marL="438912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511279" y="5147201"/>
            <a:ext cx="1432642" cy="768096"/>
          </a:xfrm>
        </p:spPr>
        <p:txBody>
          <a:bodyPr/>
          <a:lstStyle>
            <a:lvl1pPr>
              <a:defRPr sz="3360" b="1"/>
            </a:lvl1pPr>
          </a:lstStyle>
          <a:p>
            <a:fld id="{17E8C660-C612-44FC-A7EB-D38DCEBCB5E4}" type="slidenum">
              <a:rPr lang="en-US" smtClean="0"/>
              <a:t>‹#›</a:t>
            </a:fld>
            <a:endParaRPr lang="en-US"/>
          </a:p>
        </p:txBody>
      </p:sp>
    </p:spTree>
    <p:extLst>
      <p:ext uri="{BB962C8B-B14F-4D97-AF65-F5344CB8AC3E}">
        <p14:creationId xmlns:p14="http://schemas.microsoft.com/office/powerpoint/2010/main" val="840268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267466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640080"/>
            <a:ext cx="3063240" cy="67665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80160" y="640080"/>
            <a:ext cx="9006840" cy="67665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240338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1096529" y="2840511"/>
            <a:ext cx="12436591" cy="4108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460029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10048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5901587"/>
            <a:ext cx="14630400" cy="2328012"/>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0554" y="1470355"/>
            <a:ext cx="11137392" cy="4224528"/>
          </a:xfrm>
        </p:spPr>
        <p:txBody>
          <a:bodyPr anchor="ctr">
            <a:normAutofit/>
          </a:bodyPr>
          <a:lstStyle>
            <a:lvl1pPr>
              <a:lnSpc>
                <a:spcPct val="85000"/>
              </a:lnSpc>
              <a:defRPr sz="8640" b="1"/>
            </a:lvl1pPr>
          </a:lstStyle>
          <a:p>
            <a:r>
              <a:rPr lang="en-US"/>
              <a:t>Click to edit Master title style</a:t>
            </a:r>
            <a:endParaRPr lang="en-US" dirty="0"/>
          </a:p>
        </p:txBody>
      </p:sp>
      <p:sp>
        <p:nvSpPr>
          <p:cNvPr id="3" name="Text Placeholder 2"/>
          <p:cNvSpPr>
            <a:spLocks noGrp="1"/>
          </p:cNvSpPr>
          <p:nvPr>
            <p:ph type="body" idx="1"/>
          </p:nvPr>
        </p:nvSpPr>
        <p:spPr>
          <a:xfrm>
            <a:off x="2598929" y="6024067"/>
            <a:ext cx="10863072" cy="1280160"/>
          </a:xfrm>
        </p:spPr>
        <p:txBody>
          <a:bodyPr anchor="t">
            <a:normAutofit/>
          </a:bodyPr>
          <a:lstStyle>
            <a:lvl1pPr marL="0" indent="0">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312401" y="7527341"/>
            <a:ext cx="3173171" cy="438150"/>
          </a:xfrm>
        </p:spPr>
        <p:txBody>
          <a:bodyPr/>
          <a:lstStyle/>
          <a:p>
            <a:fld id="{97B34786-0A07-4281-A7C3-7630DD8912B6}" type="datetimeFigureOut">
              <a:rPr lang="en-US" smtClean="0"/>
              <a:t>9/14/2024</a:t>
            </a:fld>
            <a:endParaRPr lang="en-US"/>
          </a:p>
        </p:txBody>
      </p:sp>
      <p:sp>
        <p:nvSpPr>
          <p:cNvPr id="5" name="Footer Placeholder 4"/>
          <p:cNvSpPr>
            <a:spLocks noGrp="1"/>
          </p:cNvSpPr>
          <p:nvPr>
            <p:ph type="ftr" sz="quarter" idx="11"/>
          </p:nvPr>
        </p:nvSpPr>
        <p:spPr>
          <a:xfrm>
            <a:off x="2619249" y="7527341"/>
            <a:ext cx="7593178" cy="438150"/>
          </a:xfrm>
        </p:spPr>
        <p:txBody>
          <a:bodyPr/>
          <a:lstStyle/>
          <a:p>
            <a:endParaRPr lang="en-US"/>
          </a:p>
        </p:txBody>
      </p:sp>
      <p:grpSp>
        <p:nvGrpSpPr>
          <p:cNvPr id="8" name="Group 7"/>
          <p:cNvGrpSpPr/>
          <p:nvPr/>
        </p:nvGrpSpPr>
        <p:grpSpPr>
          <a:xfrm>
            <a:off x="1076879" y="2791018"/>
            <a:ext cx="1297085" cy="129708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1012442" y="3007360"/>
            <a:ext cx="1425958" cy="864398"/>
          </a:xfrm>
        </p:spPr>
        <p:txBody>
          <a:bodyPr/>
          <a:lstStyle>
            <a:lvl1pPr>
              <a:defRPr sz="3360"/>
            </a:lvl1pPr>
          </a:lstStyle>
          <a:p>
            <a:fld id="{17E8C660-C612-44FC-A7EB-D38DCEBCB5E4}" type="slidenum">
              <a:rPr lang="en-US" smtClean="0"/>
              <a:t>‹#›</a:t>
            </a:fld>
            <a:endParaRPr lang="en-US"/>
          </a:p>
        </p:txBody>
      </p:sp>
    </p:spTree>
    <p:extLst>
      <p:ext uri="{BB962C8B-B14F-4D97-AF65-F5344CB8AC3E}">
        <p14:creationId xmlns:p14="http://schemas.microsoft.com/office/powerpoint/2010/main" val="2066995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83818"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37069"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B34786-0A07-4281-A7C3-7630DD8912B6}" type="datetimeFigureOut">
              <a:rPr lang="en-US" smtClean="0"/>
              <a:t>9/14/2024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754053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80160"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283818"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37069"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637069"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B34786-0A07-4281-A7C3-7630DD8912B6}" type="datetimeFigureOut">
              <a:rPr lang="en-US" smtClean="0"/>
              <a:t>9/14/2024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425100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B34786-0A07-4281-A7C3-7630DD8912B6}" type="datetimeFigureOut">
              <a:rPr lang="en-US" smtClean="0"/>
              <a:t>9/14/2024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127786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B34786-0A07-4281-A7C3-7630DD8912B6}" type="datetimeFigureOut">
              <a:rPr lang="en-US" smtClean="0"/>
              <a:t>9/14/2024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99243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Content Placeholder 2"/>
          <p:cNvSpPr>
            <a:spLocks noGrp="1"/>
          </p:cNvSpPr>
          <p:nvPr>
            <p:ph idx="1"/>
          </p:nvPr>
        </p:nvSpPr>
        <p:spPr>
          <a:xfrm>
            <a:off x="1005840" y="822960"/>
            <a:ext cx="8054035" cy="6024067"/>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9/14/2024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3682070" y="7475617"/>
            <a:ext cx="548640" cy="54864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231538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964488" cy="8229600"/>
          </a:xfrm>
          <a:solidFill>
            <a:schemeClr val="tx2">
              <a:lumMod val="20000"/>
              <a:lumOff val="80000"/>
            </a:schemeClr>
          </a:solidFill>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9/14/2024</a:t>
            </a:fld>
            <a:endParaRPr lang="en-US"/>
          </a:p>
        </p:txBody>
      </p:sp>
      <p:grpSp>
        <p:nvGrpSpPr>
          <p:cNvPr id="8" name="Group 7"/>
          <p:cNvGrpSpPr>
            <a:grpSpLocks noChangeAspect="1"/>
          </p:cNvGrpSpPr>
          <p:nvPr/>
        </p:nvGrpSpPr>
        <p:grpSpPr>
          <a:xfrm>
            <a:off x="13682070" y="7475617"/>
            <a:ext cx="548640" cy="54864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763188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83818" y="581558"/>
            <a:ext cx="12070080" cy="193121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83818" y="2545690"/>
            <a:ext cx="12070080" cy="48609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557309" y="7527341"/>
            <a:ext cx="3928262" cy="438150"/>
          </a:xfrm>
          <a:prstGeom prst="rect">
            <a:avLst/>
          </a:prstGeom>
        </p:spPr>
        <p:txBody>
          <a:bodyPr vert="horz" lIns="91440" tIns="45720" rIns="91440" bIns="45720" rtlCol="0" anchor="ctr"/>
          <a:lstStyle>
            <a:lvl1pPr algn="r">
              <a:defRPr sz="1320">
                <a:solidFill>
                  <a:schemeClr val="tx2"/>
                </a:solidFill>
              </a:defRPr>
            </a:lvl1pPr>
          </a:lstStyle>
          <a:p>
            <a:fld id="{97B34786-0A07-4281-A7C3-7630DD8912B6}" type="datetimeFigureOut">
              <a:rPr lang="en-US" smtClean="0"/>
              <a:t>9/14/2024</a:t>
            </a:fld>
            <a:endParaRPr lang="en-US"/>
          </a:p>
        </p:txBody>
      </p:sp>
      <p:sp>
        <p:nvSpPr>
          <p:cNvPr id="5" name="Footer Placeholder 4"/>
          <p:cNvSpPr>
            <a:spLocks noGrp="1"/>
          </p:cNvSpPr>
          <p:nvPr>
            <p:ph type="ftr" sz="quarter" idx="3"/>
          </p:nvPr>
        </p:nvSpPr>
        <p:spPr>
          <a:xfrm>
            <a:off x="1305763" y="7527341"/>
            <a:ext cx="7593178" cy="438150"/>
          </a:xfrm>
          <a:prstGeom prst="rect">
            <a:avLst/>
          </a:prstGeom>
        </p:spPr>
        <p:txBody>
          <a:bodyPr vert="horz" lIns="91440" tIns="45720" rIns="91440" bIns="45720" rtlCol="0" anchor="ctr"/>
          <a:lstStyle>
            <a:lvl1pPr algn="l">
              <a:defRPr sz="1320">
                <a:solidFill>
                  <a:schemeClr val="tx2"/>
                </a:solidFill>
              </a:defRPr>
            </a:lvl1pPr>
          </a:lstStyle>
          <a:p>
            <a:endParaRPr lang="en-US"/>
          </a:p>
        </p:txBody>
      </p:sp>
      <p:grpSp>
        <p:nvGrpSpPr>
          <p:cNvPr id="7" name="Group 6"/>
          <p:cNvGrpSpPr>
            <a:grpSpLocks noChangeAspect="1"/>
          </p:cNvGrpSpPr>
          <p:nvPr/>
        </p:nvGrpSpPr>
        <p:grpSpPr>
          <a:xfrm>
            <a:off x="13682070" y="7475617"/>
            <a:ext cx="548640" cy="54864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3573354" y="7527341"/>
            <a:ext cx="768096" cy="438150"/>
          </a:xfrm>
          <a:prstGeom prst="rect">
            <a:avLst/>
          </a:prstGeom>
        </p:spPr>
        <p:txBody>
          <a:bodyPr vert="horz" lIns="91440" tIns="45720" rIns="91440" bIns="45720" rtlCol="0" anchor="ctr"/>
          <a:lstStyle>
            <a:lvl1pPr algn="ctr">
              <a:defRPr sz="1680" b="1">
                <a:solidFill>
                  <a:srgbClr val="FFFFFF"/>
                </a:solidFill>
                <a:latin typeface="+mn-lt"/>
              </a:defRPr>
            </a:lvl1pPr>
          </a:lstStyle>
          <a:p>
            <a:fld id="{17E8C660-C612-44FC-A7EB-D38DCEBCB5E4}" type="slidenum">
              <a:rPr lang="en-US" smtClean="0"/>
              <a:t>‹#›</a:t>
            </a:fld>
            <a:endParaRPr lang="en-US"/>
          </a:p>
        </p:txBody>
      </p:sp>
    </p:spTree>
    <p:extLst>
      <p:ext uri="{BB962C8B-B14F-4D97-AF65-F5344CB8AC3E}">
        <p14:creationId xmlns:p14="http://schemas.microsoft.com/office/powerpoint/2010/main" val="1672081894"/>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 id="2147483955" r:id="rId12"/>
  </p:sldLayoutIdLst>
  <p:txStyles>
    <p:titleStyle>
      <a:lvl1pPr algn="l" defTabSz="1097280" rtl="0" eaLnBrk="1" latinLnBrk="0" hangingPunct="1">
        <a:lnSpc>
          <a:spcPct val="90000"/>
        </a:lnSpc>
        <a:spcBef>
          <a:spcPct val="0"/>
        </a:spcBef>
        <a:buNone/>
        <a:defRPr sz="5760" b="1" kern="1200" cap="none"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219456" indent="-219456" algn="l" defTabSz="1097280" rtl="0" eaLnBrk="1" latinLnBrk="0" hangingPunct="1">
        <a:lnSpc>
          <a:spcPct val="90000"/>
        </a:lnSpc>
        <a:spcBef>
          <a:spcPts val="1440"/>
        </a:spcBef>
        <a:buClr>
          <a:schemeClr val="accent1">
            <a:lumMod val="75000"/>
          </a:schemeClr>
        </a:buClr>
        <a:buSzPct val="85000"/>
        <a:buFont typeface="Wingdings" pitchFamily="2" charset="2"/>
        <a:buChar char="§"/>
        <a:defRPr sz="2400" kern="1200">
          <a:solidFill>
            <a:schemeClr val="tx1"/>
          </a:solidFill>
          <a:latin typeface="+mn-lt"/>
          <a:ea typeface="+mn-ea"/>
          <a:cs typeface="+mn-cs"/>
        </a:defRPr>
      </a:lvl1pPr>
      <a:lvl2pPr marL="548640"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2160" kern="1200">
          <a:solidFill>
            <a:schemeClr val="tx1"/>
          </a:solidFill>
          <a:latin typeface="+mn-lt"/>
          <a:ea typeface="+mn-ea"/>
          <a:cs typeface="+mn-cs"/>
        </a:defRPr>
      </a:lvl2pPr>
      <a:lvl3pPr marL="877824"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3pPr>
      <a:lvl4pPr marL="1207008"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4pPr>
      <a:lvl5pPr marL="1536192"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5pPr>
      <a:lvl6pPr marL="192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6pPr>
      <a:lvl7pPr marL="228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7pPr>
      <a:lvl8pPr marL="264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8pPr>
      <a:lvl9pPr marL="300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1.png"/><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170.png"/><Relationship Id="rId2" Type="http://schemas.openxmlformats.org/officeDocument/2006/relationships/image" Target="../media/image26.png"/><Relationship Id="rId1" Type="http://schemas.openxmlformats.org/officeDocument/2006/relationships/slideLayout" Target="../slideLayouts/slideLayout12.xml"/><Relationship Id="rId6" Type="http://schemas.openxmlformats.org/officeDocument/2006/relationships/image" Target="../media/image160.png"/><Relationship Id="rId5" Type="http://schemas.openxmlformats.org/officeDocument/2006/relationships/image" Target="../media/image150.png"/><Relationship Id="rId4" Type="http://schemas.openxmlformats.org/officeDocument/2006/relationships/image" Target="../media/image140.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10.png"/><Relationship Id="rId2" Type="http://schemas.openxmlformats.org/officeDocument/2006/relationships/image" Target="../media/image28.png"/><Relationship Id="rId1" Type="http://schemas.openxmlformats.org/officeDocument/2006/relationships/slideLayout" Target="../slideLayouts/slideLayout12.xml"/><Relationship Id="rId6" Type="http://schemas.openxmlformats.org/officeDocument/2006/relationships/image" Target="../media/image200.png"/><Relationship Id="rId5" Type="http://schemas.openxmlformats.org/officeDocument/2006/relationships/image" Target="../media/image190.png"/><Relationship Id="rId4" Type="http://schemas.openxmlformats.org/officeDocument/2006/relationships/image" Target="../media/image10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220.png"/><Relationship Id="rId1" Type="http://schemas.openxmlformats.org/officeDocument/2006/relationships/slideLayout" Target="../slideLayouts/slideLayout12.xml"/><Relationship Id="rId6" Type="http://schemas.openxmlformats.org/officeDocument/2006/relationships/image" Target="../media/image260.png"/><Relationship Id="rId5" Type="http://schemas.openxmlformats.org/officeDocument/2006/relationships/image" Target="../media/image250.png"/><Relationship Id="rId4" Type="http://schemas.openxmlformats.org/officeDocument/2006/relationships/image" Target="../media/image240.png"/></Relationships>
</file>

<file path=ppt/slides/_rels/slide28.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310.png"/><Relationship Id="rId2" Type="http://schemas.openxmlformats.org/officeDocument/2006/relationships/image" Target="../media/image270.png"/><Relationship Id="rId1" Type="http://schemas.openxmlformats.org/officeDocument/2006/relationships/slideLayout" Target="../slideLayouts/slideLayout12.xml"/><Relationship Id="rId6" Type="http://schemas.openxmlformats.org/officeDocument/2006/relationships/image" Target="../media/image300.png"/><Relationship Id="rId5" Type="http://schemas.openxmlformats.org/officeDocument/2006/relationships/image" Target="../media/image290.png"/><Relationship Id="rId4" Type="http://schemas.openxmlformats.org/officeDocument/2006/relationships/image" Target="../media/image28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0.png"/><Relationship Id="rId7" Type="http://schemas.openxmlformats.org/officeDocument/2006/relationships/image" Target="../media/image30.png"/><Relationship Id="rId2" Type="http://schemas.openxmlformats.org/officeDocument/2006/relationships/image" Target="../media/image320.png"/><Relationship Id="rId1" Type="http://schemas.openxmlformats.org/officeDocument/2006/relationships/slideLayout" Target="../slideLayouts/slideLayout12.xml"/><Relationship Id="rId6" Type="http://schemas.openxmlformats.org/officeDocument/2006/relationships/image" Target="../media/image360.png"/><Relationship Id="rId5" Type="http://schemas.openxmlformats.org/officeDocument/2006/relationships/image" Target="../media/image350.png"/><Relationship Id="rId4" Type="http://schemas.openxmlformats.org/officeDocument/2006/relationships/image" Target="../media/image340.png"/><Relationship Id="rId9" Type="http://schemas.openxmlformats.org/officeDocument/2006/relationships/image" Target="../media/image39.png"/></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1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7CF5-3C95-AAF0-49D3-19592429AF78}"/>
              </a:ext>
            </a:extLst>
          </p:cNvPr>
          <p:cNvSpPr>
            <a:spLocks noGrp="1"/>
          </p:cNvSpPr>
          <p:nvPr>
            <p:ph type="ctrTitle"/>
          </p:nvPr>
        </p:nvSpPr>
        <p:spPr/>
        <p:txBody>
          <a:bodyPr/>
          <a:lstStyle/>
          <a:p>
            <a:r>
              <a:rPr lang="en-US" dirty="0"/>
              <a:t>Probability Distribution (2)</a:t>
            </a:r>
          </a:p>
        </p:txBody>
      </p:sp>
      <p:sp>
        <p:nvSpPr>
          <p:cNvPr id="3" name="Subtitle 2">
            <a:extLst>
              <a:ext uri="{FF2B5EF4-FFF2-40B4-BE49-F238E27FC236}">
                <a16:creationId xmlns:a16="http://schemas.microsoft.com/office/drawing/2014/main" id="{46A31D8B-481D-6C23-2D0E-A549CC4861B0}"/>
              </a:ext>
            </a:extLst>
          </p:cNvPr>
          <p:cNvSpPr>
            <a:spLocks noGrp="1"/>
          </p:cNvSpPr>
          <p:nvPr>
            <p:ph type="subTitle" idx="1"/>
          </p:nvPr>
        </p:nvSpPr>
        <p:spPr/>
        <p:txBody>
          <a:bodyPr>
            <a:normAutofit/>
          </a:bodyPr>
          <a:lstStyle/>
          <a:p>
            <a:r>
              <a:rPr lang="en-US" sz="3200" dirty="0"/>
              <a:t>Md. Ismail Hossain Riday</a:t>
            </a:r>
          </a:p>
        </p:txBody>
      </p:sp>
    </p:spTree>
    <p:extLst>
      <p:ext uri="{BB962C8B-B14F-4D97-AF65-F5344CB8AC3E}">
        <p14:creationId xmlns:p14="http://schemas.microsoft.com/office/powerpoint/2010/main" val="4198927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Binomial Distribution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marL="0" indent="0" algn="just">
                  <a:buNone/>
                </a:pPr>
                <a:r>
                  <a:rPr lang="en-US" sz="3200" dirty="0"/>
                  <a:t>A fair coin is tossed 5 times. Find the probability of (a) exactly two heads,(b) at least 4 heads,(c) at most 2 head,(d) no heads, e) Find the mean and variance of that distribution.</a:t>
                </a:r>
              </a:p>
              <a:p>
                <a:pPr marL="0" indent="0">
                  <a:buNone/>
                </a:pPr>
                <a:endParaRPr lang="en-US" sz="3200" dirty="0"/>
              </a:p>
              <a:p>
                <a:pPr marL="0" indent="0" algn="just">
                  <a:buNone/>
                </a:pPr>
                <a:r>
                  <a:rPr lang="en-US" sz="3200" dirty="0"/>
                  <a:t>Solution: Let the number of heads be random variate </a:t>
                </a:r>
                <a14:m>
                  <m:oMath xmlns:m="http://schemas.openxmlformats.org/officeDocument/2006/math">
                    <m:r>
                      <a:rPr lang="en-US" sz="3200" i="1" dirty="0" smtClean="0">
                        <a:latin typeface="Cambria Math" panose="02040503050406030204" pitchFamily="18" charset="0"/>
                      </a:rPr>
                      <m:t>𝑋</m:t>
                    </m:r>
                  </m:oMath>
                </a14:m>
                <a:r>
                  <a:rPr lang="en-US" sz="3200" dirty="0"/>
                  <a:t> which can take values 0, 1,2,3,4,and 5. </a:t>
                </a:r>
                <a14:m>
                  <m:oMath xmlns:m="http://schemas.openxmlformats.org/officeDocument/2006/math">
                    <m:r>
                      <a:rPr lang="en-US" sz="3200" i="1" dirty="0" smtClean="0">
                        <a:latin typeface="Cambria Math" panose="02040503050406030204" pitchFamily="18" charset="0"/>
                      </a:rPr>
                      <m:t>𝑋</m:t>
                    </m:r>
                  </m:oMath>
                </a14:m>
                <a:r>
                  <a:rPr lang="en-US" sz="3200" dirty="0"/>
                  <a:t> is a binomial variate with probability </a:t>
                </a:r>
                <a14:m>
                  <m:oMath xmlns:m="http://schemas.openxmlformats.org/officeDocument/2006/math">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2</m:t>
                        </m:r>
                      </m:den>
                    </m:f>
                  </m:oMath>
                </a14:m>
                <a:r>
                  <a:rPr lang="en-US" sz="3200" dirty="0"/>
                  <a:t> and </a:t>
                </a:r>
                <a14:m>
                  <m:oMath xmlns:m="http://schemas.openxmlformats.org/officeDocument/2006/math">
                    <m:r>
                      <a:rPr lang="en-US" sz="3200" b="0" i="1" smtClean="0">
                        <a:latin typeface="Cambria Math" panose="02040503050406030204" pitchFamily="18" charset="0"/>
                      </a:rPr>
                      <m:t>𝑛</m:t>
                    </m:r>
                    <m:r>
                      <a:rPr lang="en-US" sz="3200" b="0" i="1" smtClean="0">
                        <a:latin typeface="Cambria Math" panose="02040503050406030204" pitchFamily="18" charset="0"/>
                      </a:rPr>
                      <m:t>=5</m:t>
                    </m:r>
                  </m:oMath>
                </a14:m>
                <a:r>
                  <a:rPr lang="en-US" sz="3200" dirty="0"/>
                  <a:t>.</a:t>
                </a:r>
              </a:p>
            </p:txBody>
          </p:sp>
        </mc:Choice>
        <mc:Fallback>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1275" t="-2564" r="-1225"/>
                </a:stretch>
              </a:blipFill>
            </p:spPr>
            <p:txBody>
              <a:bodyPr/>
              <a:lstStyle/>
              <a:p>
                <a:r>
                  <a:rPr lang="en-US">
                    <a:noFill/>
                  </a:rPr>
                  <a:t> </a:t>
                </a:r>
              </a:p>
            </p:txBody>
          </p:sp>
        </mc:Fallback>
      </mc:AlternateContent>
    </p:spTree>
    <p:extLst>
      <p:ext uri="{BB962C8B-B14F-4D97-AF65-F5344CB8AC3E}">
        <p14:creationId xmlns:p14="http://schemas.microsoft.com/office/powerpoint/2010/main" val="3405766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Binomial Distribution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marL="0" indent="0">
              <a:buNone/>
            </a:pPr>
            <a:endParaRPr lang="en-US" sz="3200" dirty="0"/>
          </a:p>
          <a:p>
            <a:pPr marL="0" indent="0">
              <a:buNone/>
            </a:pPr>
            <a:endParaRPr lang="en-US" sz="3200" dirty="0"/>
          </a:p>
        </p:txBody>
      </p:sp>
      <p:sp>
        <p:nvSpPr>
          <p:cNvPr id="5" name="TextBox 4">
            <a:extLst>
              <a:ext uri="{FF2B5EF4-FFF2-40B4-BE49-F238E27FC236}">
                <a16:creationId xmlns:a16="http://schemas.microsoft.com/office/drawing/2014/main" id="{FBF7E7BA-0F5F-A7EA-FE88-43FABD4874A4}"/>
              </a:ext>
            </a:extLst>
          </p:cNvPr>
          <p:cNvSpPr txBox="1"/>
          <p:nvPr/>
        </p:nvSpPr>
        <p:spPr>
          <a:xfrm>
            <a:off x="407126" y="2795281"/>
            <a:ext cx="3657600" cy="523220"/>
          </a:xfrm>
          <a:prstGeom prst="rect">
            <a:avLst/>
          </a:prstGeom>
          <a:solidFill>
            <a:srgbClr val="FFC000"/>
          </a:solidFill>
          <a:ln>
            <a:solidFill>
              <a:schemeClr val="tx1"/>
            </a:solidFill>
          </a:ln>
        </p:spPr>
        <p:txBody>
          <a:bodyPr wrap="square">
            <a:spAutoFit/>
          </a:bodyPr>
          <a:lstStyle/>
          <a:p>
            <a:r>
              <a:rPr lang="en-US" sz="2800" dirty="0"/>
              <a:t>(a) exactly two heads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B282819-DCDC-07E3-8064-D4084DFEA17B}"/>
                  </a:ext>
                </a:extLst>
              </p:cNvPr>
              <p:cNvSpPr txBox="1"/>
              <p:nvPr/>
            </p:nvSpPr>
            <p:spPr>
              <a:xfrm>
                <a:off x="407126" y="3627445"/>
                <a:ext cx="6430620" cy="597599"/>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𝑝</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𝑥</m:t>
                          </m:r>
                        </m:e>
                      </m:d>
                      <m:r>
                        <a:rPr lang="en-US" sz="3200" b="0" i="1" smtClean="0">
                          <a:latin typeface="Cambria Math" panose="02040503050406030204" pitchFamily="18" charset="0"/>
                        </a:rPr>
                        <m:t>=</m:t>
                      </m:r>
                      <m:sPre>
                        <m:sPrePr>
                          <m:ctrlPr>
                            <a:rPr lang="en-US" sz="3200" b="0" i="1" smtClean="0">
                              <a:latin typeface="Cambria Math" panose="02040503050406030204" pitchFamily="18" charset="0"/>
                            </a:rPr>
                          </m:ctrlPr>
                        </m:sPrePr>
                        <m:sub/>
                        <m:sup>
                          <m:r>
                            <a:rPr lang="en-US" sz="3200" b="0" i="1" smtClean="0">
                              <a:latin typeface="Cambria Math" panose="02040503050406030204" pitchFamily="18" charset="0"/>
                            </a:rPr>
                            <m:t>𝑛</m:t>
                          </m:r>
                        </m:sup>
                        <m:e>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𝐶</m:t>
                              </m:r>
                            </m:e>
                            <m:sub>
                              <m:r>
                                <a:rPr lang="en-US" sz="3200" b="0" i="1" smtClean="0">
                                  <a:latin typeface="Cambria Math" panose="02040503050406030204" pitchFamily="18" charset="0"/>
                                </a:rPr>
                                <m:t>𝑥</m:t>
                              </m:r>
                            </m:sub>
                          </m:sSub>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 </m:t>
                              </m:r>
                              <m:r>
                                <a:rPr lang="en-US" sz="3200" b="0" i="1" smtClean="0">
                                  <a:latin typeface="Cambria Math" panose="02040503050406030204" pitchFamily="18" charset="0"/>
                                </a:rPr>
                                <m:t>𝑝</m:t>
                              </m:r>
                            </m:e>
                            <m:sup>
                              <m:r>
                                <a:rPr lang="en-US" sz="3200" b="0" i="1" smtClean="0">
                                  <a:latin typeface="Cambria Math" panose="02040503050406030204" pitchFamily="18" charset="0"/>
                                </a:rPr>
                                <m:t>𝑥</m:t>
                              </m:r>
                            </m:sup>
                          </m:sSup>
                          <m:r>
                            <a:rPr lang="en-US" sz="3200" b="0" i="1" smtClean="0">
                              <a:latin typeface="Cambria Math" panose="02040503050406030204" pitchFamily="18" charset="0"/>
                            </a:rPr>
                            <m:t> </m:t>
                          </m:r>
                          <m:sSup>
                            <m:sSupPr>
                              <m:ctrlPr>
                                <a:rPr lang="en-US" sz="3200" b="0" i="1" smtClean="0">
                                  <a:latin typeface="Cambria Math" panose="02040503050406030204" pitchFamily="18" charset="0"/>
                                </a:rPr>
                              </m:ctrlPr>
                            </m:sSupPr>
                            <m:e>
                              <m:d>
                                <m:dPr>
                                  <m:ctrlPr>
                                    <a:rPr lang="en-US" sz="3200" b="0" i="1" smtClean="0">
                                      <a:latin typeface="Cambria Math" panose="02040503050406030204" pitchFamily="18" charset="0"/>
                                    </a:rPr>
                                  </m:ctrlPr>
                                </m:dPr>
                                <m:e>
                                  <m:r>
                                    <a:rPr lang="en-US" sz="3200" b="0" i="1" smtClean="0">
                                      <a:latin typeface="Cambria Math" panose="02040503050406030204" pitchFamily="18" charset="0"/>
                                    </a:rPr>
                                    <m:t>1−</m:t>
                                  </m:r>
                                  <m:r>
                                    <a:rPr lang="en-US" sz="3200" b="0" i="1" smtClean="0">
                                      <a:latin typeface="Cambria Math" panose="02040503050406030204" pitchFamily="18" charset="0"/>
                                    </a:rPr>
                                    <m:t>𝑝</m:t>
                                  </m:r>
                                </m:e>
                              </m:d>
                            </m:e>
                            <m:sup>
                              <m:r>
                                <a:rPr lang="en-US" sz="3200" b="0" i="1" smtClean="0">
                                  <a:latin typeface="Cambria Math" panose="02040503050406030204" pitchFamily="18" charset="0"/>
                                </a:rPr>
                                <m:t>𝑛</m:t>
                              </m:r>
                              <m:r>
                                <a:rPr lang="en-US" sz="3200" b="0" i="1" smtClean="0">
                                  <a:latin typeface="Cambria Math" panose="02040503050406030204" pitchFamily="18" charset="0"/>
                                </a:rPr>
                                <m:t>−</m:t>
                              </m:r>
                              <m:r>
                                <a:rPr lang="en-US" sz="3200" b="0" i="1" smtClean="0">
                                  <a:latin typeface="Cambria Math" panose="02040503050406030204" pitchFamily="18" charset="0"/>
                                </a:rPr>
                                <m:t>𝑥</m:t>
                              </m:r>
                            </m:sup>
                          </m:sSup>
                        </m:e>
                      </m:sPre>
                    </m:oMath>
                  </m:oMathPara>
                </a14:m>
                <a:endParaRPr lang="en-US" sz="3200" dirty="0"/>
              </a:p>
            </p:txBody>
          </p:sp>
        </mc:Choice>
        <mc:Fallback xmlns="">
          <p:sp>
            <p:nvSpPr>
              <p:cNvPr id="7" name="TextBox 6">
                <a:extLst>
                  <a:ext uri="{FF2B5EF4-FFF2-40B4-BE49-F238E27FC236}">
                    <a16:creationId xmlns:a16="http://schemas.microsoft.com/office/drawing/2014/main" id="{9B282819-DCDC-07E3-8064-D4084DFEA17B}"/>
                  </a:ext>
                </a:extLst>
              </p:cNvPr>
              <p:cNvSpPr txBox="1">
                <a:spLocks noRot="1" noChangeAspect="1" noMove="1" noResize="1" noEditPoints="1" noAdjustHandles="1" noChangeArrowheads="1" noChangeShapeType="1" noTextEdit="1"/>
              </p:cNvSpPr>
              <p:nvPr/>
            </p:nvSpPr>
            <p:spPr>
              <a:xfrm>
                <a:off x="407126" y="3627445"/>
                <a:ext cx="6430620" cy="597599"/>
              </a:xfrm>
              <a:prstGeom prst="rect">
                <a:avLst/>
              </a:prstGeom>
              <a:blipFill>
                <a:blip r:embed="rId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77E6790-925E-0FBD-EF51-3C125432B169}"/>
                  </a:ext>
                </a:extLst>
              </p:cNvPr>
              <p:cNvSpPr txBox="1"/>
              <p:nvPr/>
            </p:nvSpPr>
            <p:spPr>
              <a:xfrm>
                <a:off x="407126" y="4596861"/>
                <a:ext cx="6430620" cy="1644168"/>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𝑝</m:t>
                      </m:r>
                      <m:d>
                        <m:dPr>
                          <m:ctrlPr>
                            <a:rPr lang="en-US" sz="2800" i="1">
                              <a:latin typeface="Cambria Math" panose="02040503050406030204" pitchFamily="18" charset="0"/>
                            </a:rPr>
                          </m:ctrlPr>
                        </m:dPr>
                        <m:e>
                          <m:r>
                            <a:rPr lang="en-US" sz="2800" i="1">
                              <a:latin typeface="Cambria Math" panose="02040503050406030204" pitchFamily="18" charset="0"/>
                            </a:rPr>
                            <m:t>𝑋</m:t>
                          </m:r>
                          <m:r>
                            <a:rPr lang="en-US" sz="2800" i="1">
                              <a:latin typeface="Cambria Math" panose="02040503050406030204" pitchFamily="18" charset="0"/>
                            </a:rPr>
                            <m:t>=2</m:t>
                          </m:r>
                        </m:e>
                      </m:d>
                      <m:r>
                        <a:rPr lang="en-US" sz="2800" i="1">
                          <a:latin typeface="Cambria Math" panose="02040503050406030204" pitchFamily="18" charset="0"/>
                        </a:rPr>
                        <m:t>=</m:t>
                      </m:r>
                      <m:sPre>
                        <m:sPrePr>
                          <m:ctrlPr>
                            <a:rPr lang="en-US" sz="2800" i="1">
                              <a:latin typeface="Cambria Math" panose="02040503050406030204" pitchFamily="18" charset="0"/>
                            </a:rPr>
                          </m:ctrlPr>
                        </m:sPrePr>
                        <m:sub/>
                        <m:sup>
                          <m:r>
                            <a:rPr lang="en-US" sz="2800" i="1">
                              <a:latin typeface="Cambria Math" panose="02040503050406030204" pitchFamily="18" charset="0"/>
                            </a:rPr>
                            <m:t>5</m:t>
                          </m:r>
                        </m:sup>
                        <m:e>
                          <m:sSub>
                            <m:sSubPr>
                              <m:ctrlPr>
                                <a:rPr lang="en-US" sz="2800" i="1">
                                  <a:latin typeface="Cambria Math" panose="02040503050406030204" pitchFamily="18" charset="0"/>
                                </a:rPr>
                              </m:ctrlPr>
                            </m:sSubPr>
                            <m:e>
                              <m:r>
                                <a:rPr lang="en-US" sz="2800" i="1">
                                  <a:latin typeface="Cambria Math" panose="02040503050406030204" pitchFamily="18" charset="0"/>
                                </a:rPr>
                                <m:t>𝐶</m:t>
                              </m:r>
                            </m:e>
                            <m:sub>
                              <m:r>
                                <a:rPr lang="en-US" sz="2800" i="1">
                                  <a:latin typeface="Cambria Math" panose="02040503050406030204" pitchFamily="18" charset="0"/>
                                </a:rPr>
                                <m:t>2</m:t>
                              </m:r>
                            </m:sub>
                          </m:sSub>
                          <m:sSup>
                            <m:sSupPr>
                              <m:ctrlPr>
                                <a:rPr lang="en-US" sz="2800" i="1">
                                  <a:latin typeface="Cambria Math" panose="02040503050406030204" pitchFamily="18" charset="0"/>
                                </a:rPr>
                              </m:ctrlPr>
                            </m:sSupPr>
                            <m:e>
                              <m:r>
                                <a:rPr lang="en-US" sz="2800" i="1">
                                  <a:latin typeface="Cambria Math" panose="02040503050406030204" pitchFamily="18" charset="0"/>
                                </a:rPr>
                                <m:t> </m:t>
                              </m:r>
                              <m:d>
                                <m:dPr>
                                  <m:ctrlPr>
                                    <a:rPr lang="en-US" sz="2800" i="1">
                                      <a:latin typeface="Cambria Math" panose="02040503050406030204" pitchFamily="18" charset="0"/>
                                    </a:rPr>
                                  </m:ctrlPr>
                                </m:dPr>
                                <m:e>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2</m:t>
                                      </m:r>
                                    </m:den>
                                  </m:f>
                                </m:e>
                              </m:d>
                            </m:e>
                            <m:sup>
                              <m:r>
                                <a:rPr lang="en-US" sz="2800" i="1">
                                  <a:latin typeface="Cambria Math" panose="02040503050406030204" pitchFamily="18" charset="0"/>
                                </a:rPr>
                                <m:t>2</m:t>
                              </m:r>
                            </m:sup>
                          </m:sSup>
                          <m:r>
                            <a:rPr lang="en-US" sz="2800" i="1">
                              <a:latin typeface="Cambria Math" panose="02040503050406030204" pitchFamily="18" charset="0"/>
                            </a:rPr>
                            <m:t> </m:t>
                          </m:r>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r>
                                    <a:rPr lang="en-US" sz="2800" i="1">
                                      <a:latin typeface="Cambria Math" panose="02040503050406030204" pitchFamily="18" charset="0"/>
                                    </a:rPr>
                                    <m:t>1−</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2</m:t>
                                      </m:r>
                                    </m:den>
                                  </m:f>
                                </m:e>
                              </m:d>
                            </m:e>
                            <m:sup>
                              <m:r>
                                <a:rPr lang="en-US" sz="2800" i="1">
                                  <a:latin typeface="Cambria Math" panose="02040503050406030204" pitchFamily="18" charset="0"/>
                                </a:rPr>
                                <m:t>5−2</m:t>
                              </m:r>
                            </m:sup>
                          </m:sSup>
                        </m:e>
                      </m:sPre>
                    </m:oMath>
                  </m:oMathPara>
                </a14:m>
                <a:endParaRPr lang="en-US" sz="2800" dirty="0"/>
              </a:p>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m:t>
                      </m:r>
                      <m:r>
                        <a:rPr lang="en-US" sz="2800" i="1">
                          <a:latin typeface="Cambria Math" panose="02040503050406030204" pitchFamily="18" charset="0"/>
                        </a:rPr>
                        <m:t>𝑝</m:t>
                      </m:r>
                      <m:d>
                        <m:dPr>
                          <m:ctrlPr>
                            <a:rPr lang="en-US" sz="2800" i="1">
                              <a:latin typeface="Cambria Math" panose="02040503050406030204" pitchFamily="18" charset="0"/>
                            </a:rPr>
                          </m:ctrlPr>
                        </m:dPr>
                        <m:e>
                          <m:r>
                            <a:rPr lang="en-US" sz="2800" i="1">
                              <a:latin typeface="Cambria Math" panose="02040503050406030204" pitchFamily="18" charset="0"/>
                            </a:rPr>
                            <m:t>𝑋</m:t>
                          </m:r>
                          <m:r>
                            <a:rPr lang="en-US" sz="2800" i="1">
                              <a:latin typeface="Cambria Math" panose="02040503050406030204" pitchFamily="18" charset="0"/>
                            </a:rPr>
                            <m:t>=2</m:t>
                          </m:r>
                        </m:e>
                      </m:d>
                      <m:r>
                        <a:rPr lang="en-US" sz="2800" i="1">
                          <a:latin typeface="Cambria Math" panose="02040503050406030204" pitchFamily="18" charset="0"/>
                        </a:rPr>
                        <m:t>=0.3125</m:t>
                      </m:r>
                    </m:oMath>
                  </m:oMathPara>
                </a14:m>
                <a:endParaRPr lang="en-US" sz="2800" dirty="0"/>
              </a:p>
            </p:txBody>
          </p:sp>
        </mc:Choice>
        <mc:Fallback xmlns="">
          <p:sp>
            <p:nvSpPr>
              <p:cNvPr id="4" name="TextBox 3">
                <a:extLst>
                  <a:ext uri="{FF2B5EF4-FFF2-40B4-BE49-F238E27FC236}">
                    <a16:creationId xmlns:a16="http://schemas.microsoft.com/office/drawing/2014/main" id="{977E6790-925E-0FBD-EF51-3C125432B169}"/>
                  </a:ext>
                </a:extLst>
              </p:cNvPr>
              <p:cNvSpPr txBox="1">
                <a:spLocks noRot="1" noChangeAspect="1" noMove="1" noResize="1" noEditPoints="1" noAdjustHandles="1" noChangeArrowheads="1" noChangeShapeType="1" noTextEdit="1"/>
              </p:cNvSpPr>
              <p:nvPr/>
            </p:nvSpPr>
            <p:spPr>
              <a:xfrm>
                <a:off x="407126" y="4596861"/>
                <a:ext cx="6430620" cy="1644168"/>
              </a:xfrm>
              <a:prstGeom prst="rect">
                <a:avLst/>
              </a:prstGeom>
              <a:blipFill>
                <a:blip r:embed="rId3"/>
                <a:stretch>
                  <a:fillRect/>
                </a:stretch>
              </a:blipFill>
              <a:ln>
                <a:solidFill>
                  <a:schemeClr val="tx1"/>
                </a:solidFill>
              </a:ln>
            </p:spPr>
            <p:txBody>
              <a:bodyPr/>
              <a:lstStyle/>
              <a:p>
                <a:r>
                  <a:rPr lang="en-US">
                    <a:noFill/>
                  </a:rPr>
                  <a:t> </a:t>
                </a:r>
              </a:p>
            </p:txBody>
          </p:sp>
        </mc:Fallback>
      </mc:AlternateContent>
      <p:sp>
        <p:nvSpPr>
          <p:cNvPr id="6" name="TextBox 5">
            <a:extLst>
              <a:ext uri="{FF2B5EF4-FFF2-40B4-BE49-F238E27FC236}">
                <a16:creationId xmlns:a16="http://schemas.microsoft.com/office/drawing/2014/main" id="{91DFA63E-7B56-0E99-CBD2-FFDF32AED8D6}"/>
              </a:ext>
            </a:extLst>
          </p:cNvPr>
          <p:cNvSpPr txBox="1"/>
          <p:nvPr/>
        </p:nvSpPr>
        <p:spPr>
          <a:xfrm>
            <a:off x="7792655" y="2793536"/>
            <a:ext cx="3657600" cy="523220"/>
          </a:xfrm>
          <a:prstGeom prst="rect">
            <a:avLst/>
          </a:prstGeom>
          <a:solidFill>
            <a:srgbClr val="FFC000"/>
          </a:solidFill>
          <a:ln>
            <a:solidFill>
              <a:schemeClr val="tx1"/>
            </a:solidFill>
          </a:ln>
        </p:spPr>
        <p:txBody>
          <a:bodyPr wrap="square">
            <a:spAutoFit/>
          </a:bodyPr>
          <a:lstStyle/>
          <a:p>
            <a:r>
              <a:rPr lang="en-US" sz="2800" dirty="0"/>
              <a:t>(b) at least 4 heads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754EFFF-4AE3-2EB4-4517-34514D0F760D}"/>
                  </a:ext>
                </a:extLst>
              </p:cNvPr>
              <p:cNvSpPr txBox="1"/>
              <p:nvPr/>
            </p:nvSpPr>
            <p:spPr>
              <a:xfrm>
                <a:off x="7792655" y="3627444"/>
                <a:ext cx="6429867" cy="597599"/>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𝑝</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𝑥</m:t>
                          </m:r>
                        </m:e>
                      </m:d>
                      <m:r>
                        <a:rPr lang="en-US" sz="3200" b="0" i="1" smtClean="0">
                          <a:latin typeface="Cambria Math" panose="02040503050406030204" pitchFamily="18" charset="0"/>
                        </a:rPr>
                        <m:t>=</m:t>
                      </m:r>
                      <m:sPre>
                        <m:sPrePr>
                          <m:ctrlPr>
                            <a:rPr lang="en-US" sz="3200" b="0" i="1" smtClean="0">
                              <a:latin typeface="Cambria Math" panose="02040503050406030204" pitchFamily="18" charset="0"/>
                            </a:rPr>
                          </m:ctrlPr>
                        </m:sPrePr>
                        <m:sub/>
                        <m:sup>
                          <m:r>
                            <a:rPr lang="en-US" sz="3200" b="0" i="1" smtClean="0">
                              <a:latin typeface="Cambria Math" panose="02040503050406030204" pitchFamily="18" charset="0"/>
                            </a:rPr>
                            <m:t>𝑛</m:t>
                          </m:r>
                        </m:sup>
                        <m:e>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𝐶</m:t>
                              </m:r>
                            </m:e>
                            <m:sub>
                              <m:r>
                                <a:rPr lang="en-US" sz="3200" b="0" i="1" smtClean="0">
                                  <a:latin typeface="Cambria Math" panose="02040503050406030204" pitchFamily="18" charset="0"/>
                                </a:rPr>
                                <m:t>𝑥</m:t>
                              </m:r>
                            </m:sub>
                          </m:sSub>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 </m:t>
                              </m:r>
                              <m:r>
                                <a:rPr lang="en-US" sz="3200" b="0" i="1" smtClean="0">
                                  <a:latin typeface="Cambria Math" panose="02040503050406030204" pitchFamily="18" charset="0"/>
                                </a:rPr>
                                <m:t>𝑝</m:t>
                              </m:r>
                            </m:e>
                            <m:sup>
                              <m:r>
                                <a:rPr lang="en-US" sz="3200" b="0" i="1" smtClean="0">
                                  <a:latin typeface="Cambria Math" panose="02040503050406030204" pitchFamily="18" charset="0"/>
                                </a:rPr>
                                <m:t>𝑥</m:t>
                              </m:r>
                            </m:sup>
                          </m:sSup>
                          <m:r>
                            <a:rPr lang="en-US" sz="3200" b="0" i="1" smtClean="0">
                              <a:latin typeface="Cambria Math" panose="02040503050406030204" pitchFamily="18" charset="0"/>
                            </a:rPr>
                            <m:t> </m:t>
                          </m:r>
                          <m:sSup>
                            <m:sSupPr>
                              <m:ctrlPr>
                                <a:rPr lang="en-US" sz="3200" b="0" i="1" smtClean="0">
                                  <a:latin typeface="Cambria Math" panose="02040503050406030204" pitchFamily="18" charset="0"/>
                                </a:rPr>
                              </m:ctrlPr>
                            </m:sSupPr>
                            <m:e>
                              <m:d>
                                <m:dPr>
                                  <m:ctrlPr>
                                    <a:rPr lang="en-US" sz="3200" b="0" i="1" smtClean="0">
                                      <a:latin typeface="Cambria Math" panose="02040503050406030204" pitchFamily="18" charset="0"/>
                                    </a:rPr>
                                  </m:ctrlPr>
                                </m:dPr>
                                <m:e>
                                  <m:r>
                                    <a:rPr lang="en-US" sz="3200" b="0" i="1" smtClean="0">
                                      <a:latin typeface="Cambria Math" panose="02040503050406030204" pitchFamily="18" charset="0"/>
                                    </a:rPr>
                                    <m:t>1−</m:t>
                                  </m:r>
                                  <m:r>
                                    <a:rPr lang="en-US" sz="3200" b="0" i="1" smtClean="0">
                                      <a:latin typeface="Cambria Math" panose="02040503050406030204" pitchFamily="18" charset="0"/>
                                    </a:rPr>
                                    <m:t>𝑝</m:t>
                                  </m:r>
                                </m:e>
                              </m:d>
                            </m:e>
                            <m:sup>
                              <m:r>
                                <a:rPr lang="en-US" sz="3200" b="0" i="1" smtClean="0">
                                  <a:latin typeface="Cambria Math" panose="02040503050406030204" pitchFamily="18" charset="0"/>
                                </a:rPr>
                                <m:t>𝑛</m:t>
                              </m:r>
                              <m:r>
                                <a:rPr lang="en-US" sz="3200" b="0" i="1" smtClean="0">
                                  <a:latin typeface="Cambria Math" panose="02040503050406030204" pitchFamily="18" charset="0"/>
                                </a:rPr>
                                <m:t>−</m:t>
                              </m:r>
                              <m:r>
                                <a:rPr lang="en-US" sz="3200" b="0" i="1" smtClean="0">
                                  <a:latin typeface="Cambria Math" panose="02040503050406030204" pitchFamily="18" charset="0"/>
                                </a:rPr>
                                <m:t>𝑥</m:t>
                              </m:r>
                            </m:sup>
                          </m:sSup>
                        </m:e>
                      </m:sPre>
                    </m:oMath>
                  </m:oMathPara>
                </a14:m>
                <a:endParaRPr lang="en-US" sz="3200" dirty="0"/>
              </a:p>
            </p:txBody>
          </p:sp>
        </mc:Choice>
        <mc:Fallback xmlns="">
          <p:sp>
            <p:nvSpPr>
              <p:cNvPr id="8" name="TextBox 7">
                <a:extLst>
                  <a:ext uri="{FF2B5EF4-FFF2-40B4-BE49-F238E27FC236}">
                    <a16:creationId xmlns:a16="http://schemas.microsoft.com/office/drawing/2014/main" id="{E754EFFF-4AE3-2EB4-4517-34514D0F760D}"/>
                  </a:ext>
                </a:extLst>
              </p:cNvPr>
              <p:cNvSpPr txBox="1">
                <a:spLocks noRot="1" noChangeAspect="1" noMove="1" noResize="1" noEditPoints="1" noAdjustHandles="1" noChangeArrowheads="1" noChangeShapeType="1" noTextEdit="1"/>
              </p:cNvSpPr>
              <p:nvPr/>
            </p:nvSpPr>
            <p:spPr>
              <a:xfrm>
                <a:off x="7792655" y="3627444"/>
                <a:ext cx="6429867" cy="597599"/>
              </a:xfrm>
              <a:prstGeom prst="rect">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6039F15-A64A-0BD0-8AE5-02F924A2F235}"/>
                  </a:ext>
                </a:extLst>
              </p:cNvPr>
              <p:cNvSpPr txBox="1"/>
              <p:nvPr/>
            </p:nvSpPr>
            <p:spPr>
              <a:xfrm>
                <a:off x="7792656" y="4535731"/>
                <a:ext cx="6430620" cy="3072892"/>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𝑝</m:t>
                      </m:r>
                      <m:d>
                        <m:dPr>
                          <m:ctrlPr>
                            <a:rPr lang="en-US" sz="2800" i="1">
                              <a:latin typeface="Cambria Math" panose="02040503050406030204" pitchFamily="18" charset="0"/>
                            </a:rPr>
                          </m:ctrlPr>
                        </m:dPr>
                        <m:e>
                          <m:r>
                            <a:rPr lang="en-US" sz="2800" i="1">
                              <a:latin typeface="Cambria Math" panose="02040503050406030204" pitchFamily="18" charset="0"/>
                            </a:rPr>
                            <m:t>𝑋</m:t>
                          </m:r>
                          <m:r>
                            <a:rPr lang="en-US" sz="2800" i="1">
                              <a:latin typeface="Cambria Math" panose="02040503050406030204" pitchFamily="18" charset="0"/>
                            </a:rPr>
                            <m:t>≥4</m:t>
                          </m:r>
                        </m:e>
                      </m:d>
                      <m:r>
                        <a:rPr lang="en-US" sz="2800" i="1">
                          <a:latin typeface="Cambria Math" panose="02040503050406030204" pitchFamily="18" charset="0"/>
                        </a:rPr>
                        <m:t>=</m:t>
                      </m:r>
                      <m:r>
                        <a:rPr lang="en-US" sz="2800" i="1">
                          <a:latin typeface="Cambria Math" panose="02040503050406030204" pitchFamily="18" charset="0"/>
                        </a:rPr>
                        <m:t>𝑃</m:t>
                      </m:r>
                      <m:d>
                        <m:dPr>
                          <m:ctrlPr>
                            <a:rPr lang="en-US" sz="2800" i="1">
                              <a:latin typeface="Cambria Math" panose="02040503050406030204" pitchFamily="18" charset="0"/>
                            </a:rPr>
                          </m:ctrlPr>
                        </m:dPr>
                        <m:e>
                          <m:r>
                            <a:rPr lang="en-US" sz="2800" i="1">
                              <a:latin typeface="Cambria Math" panose="02040503050406030204" pitchFamily="18" charset="0"/>
                            </a:rPr>
                            <m:t>𝑋</m:t>
                          </m:r>
                          <m:r>
                            <a:rPr lang="en-US" sz="2800" i="1">
                              <a:latin typeface="Cambria Math" panose="02040503050406030204" pitchFamily="18" charset="0"/>
                            </a:rPr>
                            <m:t>=4</m:t>
                          </m:r>
                        </m:e>
                      </m:d>
                      <m:r>
                        <a:rPr lang="en-US" sz="2800" i="1">
                          <a:latin typeface="Cambria Math" panose="02040503050406030204" pitchFamily="18" charset="0"/>
                        </a:rPr>
                        <m:t>+</m:t>
                      </m:r>
                      <m:r>
                        <a:rPr lang="en-US" sz="2800" i="1">
                          <a:latin typeface="Cambria Math" panose="02040503050406030204" pitchFamily="18" charset="0"/>
                        </a:rPr>
                        <m:t>𝑃</m:t>
                      </m:r>
                      <m:r>
                        <a:rPr lang="en-US" sz="2800" i="1">
                          <a:latin typeface="Cambria Math" panose="02040503050406030204" pitchFamily="18" charset="0"/>
                        </a:rPr>
                        <m:t>(</m:t>
                      </m:r>
                      <m:r>
                        <a:rPr lang="en-US" sz="2800" i="1">
                          <a:latin typeface="Cambria Math" panose="02040503050406030204" pitchFamily="18" charset="0"/>
                        </a:rPr>
                        <m:t>𝑋</m:t>
                      </m:r>
                      <m:r>
                        <a:rPr lang="en-US" sz="2800" i="1">
                          <a:latin typeface="Cambria Math" panose="02040503050406030204" pitchFamily="18" charset="0"/>
                        </a:rPr>
                        <m:t>=5)</m:t>
                      </m:r>
                    </m:oMath>
                  </m:oMathPara>
                </a14:m>
                <a:endParaRPr lang="en-US" sz="2800" dirty="0"/>
              </a:p>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m:t>
                      </m:r>
                      <m:r>
                        <a:rPr lang="en-US" sz="2800" i="1">
                          <a:latin typeface="Cambria Math" panose="02040503050406030204" pitchFamily="18" charset="0"/>
                        </a:rPr>
                        <m:t>𝑝</m:t>
                      </m:r>
                      <m:d>
                        <m:dPr>
                          <m:ctrlPr>
                            <a:rPr lang="en-US" sz="2800" i="1">
                              <a:latin typeface="Cambria Math" panose="02040503050406030204" pitchFamily="18" charset="0"/>
                            </a:rPr>
                          </m:ctrlPr>
                        </m:dPr>
                        <m:e>
                          <m:r>
                            <a:rPr lang="en-US" sz="2800" i="1">
                              <a:latin typeface="Cambria Math" panose="02040503050406030204" pitchFamily="18" charset="0"/>
                            </a:rPr>
                            <m:t>𝑋</m:t>
                          </m:r>
                          <m:r>
                            <a:rPr lang="en-US" sz="2800" i="1">
                              <a:latin typeface="Cambria Math" panose="02040503050406030204" pitchFamily="18" charset="0"/>
                            </a:rPr>
                            <m:t>=4</m:t>
                          </m:r>
                        </m:e>
                      </m:d>
                      <m:r>
                        <a:rPr lang="en-US" sz="2800" i="1">
                          <a:latin typeface="Cambria Math" panose="02040503050406030204" pitchFamily="18" charset="0"/>
                        </a:rPr>
                        <m:t>=</m:t>
                      </m:r>
                      <m:sPre>
                        <m:sPrePr>
                          <m:ctrlPr>
                            <a:rPr lang="en-US" sz="2800" i="1">
                              <a:latin typeface="Cambria Math" panose="02040503050406030204" pitchFamily="18" charset="0"/>
                            </a:rPr>
                          </m:ctrlPr>
                        </m:sPrePr>
                        <m:sub/>
                        <m:sup>
                          <m:r>
                            <a:rPr lang="en-US" sz="2800" i="1">
                              <a:latin typeface="Cambria Math" panose="02040503050406030204" pitchFamily="18" charset="0"/>
                            </a:rPr>
                            <m:t>5</m:t>
                          </m:r>
                        </m:sup>
                        <m:e>
                          <m:sSub>
                            <m:sSubPr>
                              <m:ctrlPr>
                                <a:rPr lang="en-US" sz="2800" i="1">
                                  <a:latin typeface="Cambria Math" panose="02040503050406030204" pitchFamily="18" charset="0"/>
                                </a:rPr>
                              </m:ctrlPr>
                            </m:sSubPr>
                            <m:e>
                              <m:r>
                                <a:rPr lang="en-US" sz="2800" i="1">
                                  <a:latin typeface="Cambria Math" panose="02040503050406030204" pitchFamily="18" charset="0"/>
                                </a:rPr>
                                <m:t>𝐶</m:t>
                              </m:r>
                            </m:e>
                            <m:sub>
                              <m:r>
                                <a:rPr lang="en-US" sz="2800" i="1">
                                  <a:latin typeface="Cambria Math" panose="02040503050406030204" pitchFamily="18" charset="0"/>
                                </a:rPr>
                                <m:t>4</m:t>
                              </m:r>
                            </m:sub>
                          </m:sSub>
                          <m:sSup>
                            <m:sSupPr>
                              <m:ctrlPr>
                                <a:rPr lang="en-US" sz="2800" i="1">
                                  <a:latin typeface="Cambria Math" panose="02040503050406030204" pitchFamily="18" charset="0"/>
                                </a:rPr>
                              </m:ctrlPr>
                            </m:sSupPr>
                            <m:e>
                              <m:r>
                                <a:rPr lang="en-US" sz="2800" i="1">
                                  <a:latin typeface="Cambria Math" panose="02040503050406030204" pitchFamily="18" charset="0"/>
                                </a:rPr>
                                <m:t> </m:t>
                              </m:r>
                              <m:d>
                                <m:dPr>
                                  <m:ctrlPr>
                                    <a:rPr lang="en-US" sz="2800" i="1">
                                      <a:latin typeface="Cambria Math" panose="02040503050406030204" pitchFamily="18" charset="0"/>
                                    </a:rPr>
                                  </m:ctrlPr>
                                </m:dPr>
                                <m:e>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2</m:t>
                                      </m:r>
                                    </m:den>
                                  </m:f>
                                </m:e>
                              </m:d>
                            </m:e>
                            <m:sup>
                              <m:r>
                                <a:rPr lang="en-US" sz="2800" i="1">
                                  <a:latin typeface="Cambria Math" panose="02040503050406030204" pitchFamily="18" charset="0"/>
                                </a:rPr>
                                <m:t>4</m:t>
                              </m:r>
                            </m:sup>
                          </m:sSup>
                          <m:r>
                            <a:rPr lang="en-US" sz="2800" i="1">
                              <a:latin typeface="Cambria Math" panose="02040503050406030204" pitchFamily="18" charset="0"/>
                            </a:rPr>
                            <m:t> </m:t>
                          </m:r>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r>
                                    <a:rPr lang="en-US" sz="2800" i="1">
                                      <a:latin typeface="Cambria Math" panose="02040503050406030204" pitchFamily="18" charset="0"/>
                                    </a:rPr>
                                    <m:t>1−</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2</m:t>
                                      </m:r>
                                    </m:den>
                                  </m:f>
                                </m:e>
                              </m:d>
                            </m:e>
                            <m:sup>
                              <m:r>
                                <a:rPr lang="en-US" sz="2800" i="1">
                                  <a:latin typeface="Cambria Math" panose="02040503050406030204" pitchFamily="18" charset="0"/>
                                </a:rPr>
                                <m:t>5−4</m:t>
                              </m:r>
                            </m:sup>
                          </m:sSup>
                        </m:e>
                      </m:sPre>
                    </m:oMath>
                  </m:oMathPara>
                </a14:m>
                <a:endParaRPr lang="en-US" sz="2800" dirty="0"/>
              </a:p>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m:t>
                      </m:r>
                      <m:r>
                        <a:rPr lang="en-US" sz="2800" i="1">
                          <a:latin typeface="Cambria Math" panose="02040503050406030204" pitchFamily="18" charset="0"/>
                        </a:rPr>
                        <m:t>𝑝</m:t>
                      </m:r>
                      <m:d>
                        <m:dPr>
                          <m:ctrlPr>
                            <a:rPr lang="en-US" sz="2800" i="1">
                              <a:latin typeface="Cambria Math" panose="02040503050406030204" pitchFamily="18" charset="0"/>
                            </a:rPr>
                          </m:ctrlPr>
                        </m:dPr>
                        <m:e>
                          <m:r>
                            <a:rPr lang="en-US" sz="2800" i="1">
                              <a:latin typeface="Cambria Math" panose="02040503050406030204" pitchFamily="18" charset="0"/>
                            </a:rPr>
                            <m:t>𝑋</m:t>
                          </m:r>
                          <m:r>
                            <a:rPr lang="en-US" sz="2800" i="1">
                              <a:latin typeface="Cambria Math" panose="02040503050406030204" pitchFamily="18" charset="0"/>
                            </a:rPr>
                            <m:t>=5</m:t>
                          </m:r>
                        </m:e>
                      </m:d>
                      <m:r>
                        <a:rPr lang="en-US" sz="2800" i="1">
                          <a:latin typeface="Cambria Math" panose="02040503050406030204" pitchFamily="18" charset="0"/>
                        </a:rPr>
                        <m:t>=</m:t>
                      </m:r>
                      <m:sPre>
                        <m:sPrePr>
                          <m:ctrlPr>
                            <a:rPr lang="en-US" sz="2800" i="1">
                              <a:latin typeface="Cambria Math" panose="02040503050406030204" pitchFamily="18" charset="0"/>
                            </a:rPr>
                          </m:ctrlPr>
                        </m:sPrePr>
                        <m:sub/>
                        <m:sup>
                          <m:r>
                            <a:rPr lang="en-US" sz="2800" i="1">
                              <a:latin typeface="Cambria Math" panose="02040503050406030204" pitchFamily="18" charset="0"/>
                            </a:rPr>
                            <m:t>5</m:t>
                          </m:r>
                        </m:sup>
                        <m:e>
                          <m:sSub>
                            <m:sSubPr>
                              <m:ctrlPr>
                                <a:rPr lang="en-US" sz="2800" i="1">
                                  <a:latin typeface="Cambria Math" panose="02040503050406030204" pitchFamily="18" charset="0"/>
                                </a:rPr>
                              </m:ctrlPr>
                            </m:sSubPr>
                            <m:e>
                              <m:r>
                                <a:rPr lang="en-US" sz="2800" i="1">
                                  <a:latin typeface="Cambria Math" panose="02040503050406030204" pitchFamily="18" charset="0"/>
                                </a:rPr>
                                <m:t>𝐶</m:t>
                              </m:r>
                            </m:e>
                            <m:sub>
                              <m:r>
                                <a:rPr lang="en-US" sz="2800" i="1">
                                  <a:latin typeface="Cambria Math" panose="02040503050406030204" pitchFamily="18" charset="0"/>
                                </a:rPr>
                                <m:t>5</m:t>
                              </m:r>
                            </m:sub>
                          </m:sSub>
                          <m:sSup>
                            <m:sSupPr>
                              <m:ctrlPr>
                                <a:rPr lang="en-US" sz="2800" i="1">
                                  <a:latin typeface="Cambria Math" panose="02040503050406030204" pitchFamily="18" charset="0"/>
                                </a:rPr>
                              </m:ctrlPr>
                            </m:sSupPr>
                            <m:e>
                              <m:r>
                                <a:rPr lang="en-US" sz="2800" i="1">
                                  <a:latin typeface="Cambria Math" panose="02040503050406030204" pitchFamily="18" charset="0"/>
                                </a:rPr>
                                <m:t> </m:t>
                              </m:r>
                              <m:d>
                                <m:dPr>
                                  <m:ctrlPr>
                                    <a:rPr lang="en-US" sz="2800" i="1">
                                      <a:latin typeface="Cambria Math" panose="02040503050406030204" pitchFamily="18" charset="0"/>
                                    </a:rPr>
                                  </m:ctrlPr>
                                </m:dPr>
                                <m:e>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2</m:t>
                                      </m:r>
                                    </m:den>
                                  </m:f>
                                </m:e>
                              </m:d>
                            </m:e>
                            <m:sup>
                              <m:r>
                                <a:rPr lang="en-US" sz="2800" i="1">
                                  <a:latin typeface="Cambria Math" panose="02040503050406030204" pitchFamily="18" charset="0"/>
                                </a:rPr>
                                <m:t>5</m:t>
                              </m:r>
                            </m:sup>
                          </m:sSup>
                          <m:r>
                            <a:rPr lang="en-US" sz="2800" i="1">
                              <a:latin typeface="Cambria Math" panose="02040503050406030204" pitchFamily="18" charset="0"/>
                            </a:rPr>
                            <m:t> </m:t>
                          </m:r>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r>
                                    <a:rPr lang="en-US" sz="2800" i="1">
                                      <a:latin typeface="Cambria Math" panose="02040503050406030204" pitchFamily="18" charset="0"/>
                                    </a:rPr>
                                    <m:t>1−</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2</m:t>
                                      </m:r>
                                    </m:den>
                                  </m:f>
                                </m:e>
                              </m:d>
                            </m:e>
                            <m:sup>
                              <m:r>
                                <a:rPr lang="en-US" sz="2800" i="1">
                                  <a:latin typeface="Cambria Math" panose="02040503050406030204" pitchFamily="18" charset="0"/>
                                </a:rPr>
                                <m:t>5−5</m:t>
                              </m:r>
                            </m:sup>
                          </m:sSup>
                        </m:e>
                      </m:sPre>
                    </m:oMath>
                  </m:oMathPara>
                </a14:m>
                <a:endParaRPr lang="en-US" sz="2800" dirty="0"/>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r>
                        <a:rPr lang="en-US" sz="2800" i="1">
                          <a:latin typeface="Cambria Math" panose="02040503050406030204" pitchFamily="18" charset="0"/>
                        </a:rPr>
                        <m:t>𝑃</m:t>
                      </m:r>
                      <m:d>
                        <m:dPr>
                          <m:ctrlPr>
                            <a:rPr lang="en-US" sz="2800" i="1">
                              <a:latin typeface="Cambria Math" panose="02040503050406030204" pitchFamily="18" charset="0"/>
                            </a:rPr>
                          </m:ctrlPr>
                        </m:dPr>
                        <m:e>
                          <m:r>
                            <a:rPr lang="en-US" sz="2800" i="1">
                              <a:latin typeface="Cambria Math" panose="02040503050406030204" pitchFamily="18" charset="0"/>
                            </a:rPr>
                            <m:t>𝑋</m:t>
                          </m:r>
                          <m:r>
                            <a:rPr lang="en-US" sz="2800" i="1">
                              <a:latin typeface="Cambria Math" panose="02040503050406030204" pitchFamily="18" charset="0"/>
                            </a:rPr>
                            <m:t>=4</m:t>
                          </m:r>
                        </m:e>
                      </m:d>
                      <m:r>
                        <a:rPr lang="en-US" sz="2800" i="1">
                          <a:latin typeface="Cambria Math" panose="02040503050406030204" pitchFamily="18" charset="0"/>
                        </a:rPr>
                        <m:t>+</m:t>
                      </m:r>
                      <m:r>
                        <a:rPr lang="en-US" sz="2800" i="1">
                          <a:latin typeface="Cambria Math" panose="02040503050406030204" pitchFamily="18" charset="0"/>
                        </a:rPr>
                        <m:t>𝑃</m:t>
                      </m:r>
                      <m:d>
                        <m:dPr>
                          <m:ctrlPr>
                            <a:rPr lang="en-US" sz="2800" i="1">
                              <a:latin typeface="Cambria Math" panose="02040503050406030204" pitchFamily="18" charset="0"/>
                            </a:rPr>
                          </m:ctrlPr>
                        </m:dPr>
                        <m:e>
                          <m:r>
                            <a:rPr lang="en-US" sz="2800" i="1">
                              <a:latin typeface="Cambria Math" panose="02040503050406030204" pitchFamily="18" charset="0"/>
                            </a:rPr>
                            <m:t>𝑋</m:t>
                          </m:r>
                          <m:r>
                            <a:rPr lang="en-US" sz="2800" i="1">
                              <a:latin typeface="Cambria Math" panose="02040503050406030204" pitchFamily="18" charset="0"/>
                            </a:rPr>
                            <m:t>=5</m:t>
                          </m:r>
                        </m:e>
                      </m:d>
                      <m:r>
                        <a:rPr lang="en-US" sz="2800" i="1">
                          <a:latin typeface="Cambria Math" panose="02040503050406030204" pitchFamily="18" charset="0"/>
                        </a:rPr>
                        <m:t>=0.1875</m:t>
                      </m:r>
                    </m:oMath>
                  </m:oMathPara>
                </a14:m>
                <a:endParaRPr lang="en-US" sz="2800" dirty="0"/>
              </a:p>
            </p:txBody>
          </p:sp>
        </mc:Choice>
        <mc:Fallback xmlns="">
          <p:sp>
            <p:nvSpPr>
              <p:cNvPr id="9" name="TextBox 8">
                <a:extLst>
                  <a:ext uri="{FF2B5EF4-FFF2-40B4-BE49-F238E27FC236}">
                    <a16:creationId xmlns:a16="http://schemas.microsoft.com/office/drawing/2014/main" id="{36039F15-A64A-0BD0-8AE5-02F924A2F235}"/>
                  </a:ext>
                </a:extLst>
              </p:cNvPr>
              <p:cNvSpPr txBox="1">
                <a:spLocks noRot="1" noChangeAspect="1" noMove="1" noResize="1" noEditPoints="1" noAdjustHandles="1" noChangeArrowheads="1" noChangeShapeType="1" noTextEdit="1"/>
              </p:cNvSpPr>
              <p:nvPr/>
            </p:nvSpPr>
            <p:spPr>
              <a:xfrm>
                <a:off x="7792656" y="4535731"/>
                <a:ext cx="6430620" cy="3072892"/>
              </a:xfrm>
              <a:prstGeom prst="rect">
                <a:avLst/>
              </a:prstGeom>
              <a:blipFill>
                <a:blip r:embed="rId5"/>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43237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4" grpId="0" animBg="1"/>
      <p:bldP spid="6" grpId="0" animBg="1"/>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Binomial Distribution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marL="0" indent="0">
              <a:buNone/>
            </a:pPr>
            <a:endParaRPr lang="en-US" sz="3200" dirty="0"/>
          </a:p>
          <a:p>
            <a:pPr marL="0" indent="0">
              <a:buNone/>
            </a:pPr>
            <a:endParaRPr lang="en-US" sz="3200" dirty="0"/>
          </a:p>
        </p:txBody>
      </p:sp>
      <p:sp>
        <p:nvSpPr>
          <p:cNvPr id="5" name="TextBox 4">
            <a:extLst>
              <a:ext uri="{FF2B5EF4-FFF2-40B4-BE49-F238E27FC236}">
                <a16:creationId xmlns:a16="http://schemas.microsoft.com/office/drawing/2014/main" id="{FBF7E7BA-0F5F-A7EA-FE88-43FABD4874A4}"/>
              </a:ext>
            </a:extLst>
          </p:cNvPr>
          <p:cNvSpPr txBox="1"/>
          <p:nvPr/>
        </p:nvSpPr>
        <p:spPr>
          <a:xfrm>
            <a:off x="407126" y="2795281"/>
            <a:ext cx="3657600" cy="523220"/>
          </a:xfrm>
          <a:prstGeom prst="rect">
            <a:avLst/>
          </a:prstGeom>
          <a:solidFill>
            <a:srgbClr val="FFC000"/>
          </a:solidFill>
          <a:ln>
            <a:solidFill>
              <a:schemeClr val="tx1"/>
            </a:solidFill>
          </a:ln>
        </p:spPr>
        <p:txBody>
          <a:bodyPr wrap="square">
            <a:spAutoFit/>
          </a:bodyPr>
          <a:lstStyle/>
          <a:p>
            <a:r>
              <a:rPr lang="en-US" sz="2800" dirty="0"/>
              <a:t>(c) at most 2 head</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B282819-DCDC-07E3-8064-D4084DFEA17B}"/>
                  </a:ext>
                </a:extLst>
              </p:cNvPr>
              <p:cNvSpPr txBox="1"/>
              <p:nvPr/>
            </p:nvSpPr>
            <p:spPr>
              <a:xfrm>
                <a:off x="407126" y="3627445"/>
                <a:ext cx="7226126" cy="597599"/>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𝑝</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𝑥</m:t>
                          </m:r>
                        </m:e>
                      </m:d>
                      <m:r>
                        <a:rPr lang="en-US" sz="3200" b="0" i="1" smtClean="0">
                          <a:latin typeface="Cambria Math" panose="02040503050406030204" pitchFamily="18" charset="0"/>
                        </a:rPr>
                        <m:t>=</m:t>
                      </m:r>
                      <m:sPre>
                        <m:sPrePr>
                          <m:ctrlPr>
                            <a:rPr lang="en-US" sz="3200" b="0" i="1" smtClean="0">
                              <a:latin typeface="Cambria Math" panose="02040503050406030204" pitchFamily="18" charset="0"/>
                            </a:rPr>
                          </m:ctrlPr>
                        </m:sPrePr>
                        <m:sub/>
                        <m:sup>
                          <m:r>
                            <a:rPr lang="en-US" sz="3200" b="0" i="1" smtClean="0">
                              <a:latin typeface="Cambria Math" panose="02040503050406030204" pitchFamily="18" charset="0"/>
                            </a:rPr>
                            <m:t>𝑛</m:t>
                          </m:r>
                        </m:sup>
                        <m:e>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𝐶</m:t>
                              </m:r>
                            </m:e>
                            <m:sub>
                              <m:r>
                                <a:rPr lang="en-US" sz="3200" b="0" i="1" smtClean="0">
                                  <a:latin typeface="Cambria Math" panose="02040503050406030204" pitchFamily="18" charset="0"/>
                                </a:rPr>
                                <m:t>𝑥</m:t>
                              </m:r>
                            </m:sub>
                          </m:sSub>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 </m:t>
                              </m:r>
                              <m:r>
                                <a:rPr lang="en-US" sz="3200" b="0" i="1" smtClean="0">
                                  <a:latin typeface="Cambria Math" panose="02040503050406030204" pitchFamily="18" charset="0"/>
                                </a:rPr>
                                <m:t>𝑝</m:t>
                              </m:r>
                            </m:e>
                            <m:sup>
                              <m:r>
                                <a:rPr lang="en-US" sz="3200" b="0" i="1" smtClean="0">
                                  <a:latin typeface="Cambria Math" panose="02040503050406030204" pitchFamily="18" charset="0"/>
                                </a:rPr>
                                <m:t>𝑥</m:t>
                              </m:r>
                            </m:sup>
                          </m:sSup>
                          <m:r>
                            <a:rPr lang="en-US" sz="3200" b="0" i="1" smtClean="0">
                              <a:latin typeface="Cambria Math" panose="02040503050406030204" pitchFamily="18" charset="0"/>
                            </a:rPr>
                            <m:t> </m:t>
                          </m:r>
                          <m:sSup>
                            <m:sSupPr>
                              <m:ctrlPr>
                                <a:rPr lang="en-US" sz="3200" b="0" i="1" smtClean="0">
                                  <a:latin typeface="Cambria Math" panose="02040503050406030204" pitchFamily="18" charset="0"/>
                                </a:rPr>
                              </m:ctrlPr>
                            </m:sSupPr>
                            <m:e>
                              <m:d>
                                <m:dPr>
                                  <m:ctrlPr>
                                    <a:rPr lang="en-US" sz="3200" b="0" i="1" smtClean="0">
                                      <a:latin typeface="Cambria Math" panose="02040503050406030204" pitchFamily="18" charset="0"/>
                                    </a:rPr>
                                  </m:ctrlPr>
                                </m:dPr>
                                <m:e>
                                  <m:r>
                                    <a:rPr lang="en-US" sz="3200" b="0" i="1" smtClean="0">
                                      <a:latin typeface="Cambria Math" panose="02040503050406030204" pitchFamily="18" charset="0"/>
                                    </a:rPr>
                                    <m:t>1−</m:t>
                                  </m:r>
                                  <m:r>
                                    <a:rPr lang="en-US" sz="3200" b="0" i="1" smtClean="0">
                                      <a:latin typeface="Cambria Math" panose="02040503050406030204" pitchFamily="18" charset="0"/>
                                    </a:rPr>
                                    <m:t>𝑝</m:t>
                                  </m:r>
                                </m:e>
                              </m:d>
                            </m:e>
                            <m:sup>
                              <m:r>
                                <a:rPr lang="en-US" sz="3200" b="0" i="1" smtClean="0">
                                  <a:latin typeface="Cambria Math" panose="02040503050406030204" pitchFamily="18" charset="0"/>
                                </a:rPr>
                                <m:t>𝑛</m:t>
                              </m:r>
                              <m:r>
                                <a:rPr lang="en-US" sz="3200" b="0" i="1" smtClean="0">
                                  <a:latin typeface="Cambria Math" panose="02040503050406030204" pitchFamily="18" charset="0"/>
                                </a:rPr>
                                <m:t>−</m:t>
                              </m:r>
                              <m:r>
                                <a:rPr lang="en-US" sz="3200" b="0" i="1" smtClean="0">
                                  <a:latin typeface="Cambria Math" panose="02040503050406030204" pitchFamily="18" charset="0"/>
                                </a:rPr>
                                <m:t>𝑥</m:t>
                              </m:r>
                            </m:sup>
                          </m:sSup>
                        </m:e>
                      </m:sPre>
                    </m:oMath>
                  </m:oMathPara>
                </a14:m>
                <a:endParaRPr lang="en-US" sz="3200" dirty="0"/>
              </a:p>
            </p:txBody>
          </p:sp>
        </mc:Choice>
        <mc:Fallback xmlns="">
          <p:sp>
            <p:nvSpPr>
              <p:cNvPr id="7" name="TextBox 6">
                <a:extLst>
                  <a:ext uri="{FF2B5EF4-FFF2-40B4-BE49-F238E27FC236}">
                    <a16:creationId xmlns:a16="http://schemas.microsoft.com/office/drawing/2014/main" id="{9B282819-DCDC-07E3-8064-D4084DFEA17B}"/>
                  </a:ext>
                </a:extLst>
              </p:cNvPr>
              <p:cNvSpPr txBox="1">
                <a:spLocks noRot="1" noChangeAspect="1" noMove="1" noResize="1" noEditPoints="1" noAdjustHandles="1" noChangeArrowheads="1" noChangeShapeType="1" noTextEdit="1"/>
              </p:cNvSpPr>
              <p:nvPr/>
            </p:nvSpPr>
            <p:spPr>
              <a:xfrm>
                <a:off x="407126" y="3627445"/>
                <a:ext cx="7226126" cy="597599"/>
              </a:xfrm>
              <a:prstGeom prst="rect">
                <a:avLst/>
              </a:prstGeom>
              <a:blipFill>
                <a:blip r:embed="rId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77E6790-925E-0FBD-EF51-3C125432B169}"/>
                  </a:ext>
                </a:extLst>
              </p:cNvPr>
              <p:cNvSpPr txBox="1"/>
              <p:nvPr/>
            </p:nvSpPr>
            <p:spPr>
              <a:xfrm>
                <a:off x="407126" y="4596861"/>
                <a:ext cx="7226126" cy="1384995"/>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𝑝</m:t>
                      </m:r>
                      <m:d>
                        <m:dPr>
                          <m:ctrlPr>
                            <a:rPr lang="en-US" sz="2800" i="1">
                              <a:latin typeface="Cambria Math" panose="02040503050406030204" pitchFamily="18" charset="0"/>
                            </a:rPr>
                          </m:ctrlPr>
                        </m:dPr>
                        <m:e>
                          <m:r>
                            <a:rPr lang="en-US" sz="2800" i="1">
                              <a:latin typeface="Cambria Math" panose="02040503050406030204" pitchFamily="18" charset="0"/>
                            </a:rPr>
                            <m:t>𝑋</m:t>
                          </m:r>
                          <m:r>
                            <a:rPr lang="en-US" sz="2800" i="1">
                              <a:latin typeface="Cambria Math" panose="02040503050406030204" pitchFamily="18" charset="0"/>
                            </a:rPr>
                            <m:t>≤2</m:t>
                          </m:r>
                        </m:e>
                      </m:d>
                      <m:r>
                        <a:rPr lang="en-US" sz="2800" i="1">
                          <a:latin typeface="Cambria Math" panose="02040503050406030204" pitchFamily="18" charset="0"/>
                        </a:rPr>
                        <m:t>=</m:t>
                      </m:r>
                      <m:r>
                        <a:rPr lang="en-US" sz="2800" i="1">
                          <a:latin typeface="Cambria Math" panose="02040503050406030204" pitchFamily="18" charset="0"/>
                        </a:rPr>
                        <m:t>𝑃</m:t>
                      </m:r>
                      <m:d>
                        <m:dPr>
                          <m:ctrlPr>
                            <a:rPr lang="en-US" sz="2800" i="1">
                              <a:latin typeface="Cambria Math" panose="02040503050406030204" pitchFamily="18" charset="0"/>
                            </a:rPr>
                          </m:ctrlPr>
                        </m:dPr>
                        <m:e>
                          <m:r>
                            <a:rPr lang="en-US" sz="2800" i="1">
                              <a:latin typeface="Cambria Math" panose="02040503050406030204" pitchFamily="18" charset="0"/>
                            </a:rPr>
                            <m:t>𝑋</m:t>
                          </m:r>
                          <m:r>
                            <a:rPr lang="en-US" sz="2800" i="1">
                              <a:latin typeface="Cambria Math" panose="02040503050406030204" pitchFamily="18" charset="0"/>
                            </a:rPr>
                            <m:t>=0</m:t>
                          </m:r>
                        </m:e>
                      </m:d>
                      <m:r>
                        <a:rPr lang="en-US" sz="2800" i="1">
                          <a:latin typeface="Cambria Math" panose="02040503050406030204" pitchFamily="18" charset="0"/>
                        </a:rPr>
                        <m:t>+</m:t>
                      </m:r>
                      <m:r>
                        <a:rPr lang="en-US" sz="2800" i="1">
                          <a:latin typeface="Cambria Math" panose="02040503050406030204" pitchFamily="18" charset="0"/>
                        </a:rPr>
                        <m:t>𝑃</m:t>
                      </m:r>
                      <m:d>
                        <m:dPr>
                          <m:ctrlPr>
                            <a:rPr lang="en-US" sz="2800" i="1">
                              <a:latin typeface="Cambria Math" panose="02040503050406030204" pitchFamily="18" charset="0"/>
                            </a:rPr>
                          </m:ctrlPr>
                        </m:dPr>
                        <m:e>
                          <m:r>
                            <a:rPr lang="en-US" sz="2800" i="1">
                              <a:latin typeface="Cambria Math" panose="02040503050406030204" pitchFamily="18" charset="0"/>
                            </a:rPr>
                            <m:t>𝑋</m:t>
                          </m:r>
                          <m:r>
                            <a:rPr lang="en-US" sz="2800" i="1">
                              <a:latin typeface="Cambria Math" panose="02040503050406030204" pitchFamily="18" charset="0"/>
                            </a:rPr>
                            <m:t>=1</m:t>
                          </m:r>
                        </m:e>
                      </m:d>
                      <m:r>
                        <a:rPr lang="en-US" sz="2800" i="1">
                          <a:latin typeface="Cambria Math" panose="02040503050406030204" pitchFamily="18" charset="0"/>
                        </a:rPr>
                        <m:t>+</m:t>
                      </m:r>
                      <m:r>
                        <a:rPr lang="en-US" sz="2800" i="1">
                          <a:latin typeface="Cambria Math" panose="02040503050406030204" pitchFamily="18" charset="0"/>
                        </a:rPr>
                        <m:t>𝑃</m:t>
                      </m:r>
                      <m:r>
                        <a:rPr lang="en-US" sz="2800" i="1">
                          <a:latin typeface="Cambria Math" panose="02040503050406030204" pitchFamily="18" charset="0"/>
                        </a:rPr>
                        <m:t>(</m:t>
                      </m:r>
                      <m:r>
                        <a:rPr lang="en-US" sz="2800" i="1">
                          <a:latin typeface="Cambria Math" panose="02040503050406030204" pitchFamily="18" charset="0"/>
                        </a:rPr>
                        <m:t>𝑋</m:t>
                      </m:r>
                      <m:r>
                        <a:rPr lang="en-US" sz="2800" i="1">
                          <a:latin typeface="Cambria Math" panose="02040503050406030204" pitchFamily="18" charset="0"/>
                        </a:rPr>
                        <m:t>=2)</m:t>
                      </m:r>
                    </m:oMath>
                  </m:oMathPara>
                </a14:m>
                <a:endParaRPr lang="en-US" sz="2800" dirty="0"/>
              </a:p>
              <a:p>
                <a:endParaRPr lang="en-US" sz="2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m:t>
                      </m:r>
                      <m:r>
                        <a:rPr lang="en-US" sz="2800" i="1">
                          <a:latin typeface="Cambria Math" panose="02040503050406030204" pitchFamily="18" charset="0"/>
                        </a:rPr>
                        <m:t>𝑝</m:t>
                      </m:r>
                      <m:d>
                        <m:dPr>
                          <m:ctrlPr>
                            <a:rPr lang="en-US" sz="2800" i="1">
                              <a:latin typeface="Cambria Math" panose="02040503050406030204" pitchFamily="18" charset="0"/>
                            </a:rPr>
                          </m:ctrlPr>
                        </m:dPr>
                        <m:e>
                          <m:r>
                            <a:rPr lang="en-US" sz="2800" i="1">
                              <a:latin typeface="Cambria Math" panose="02040503050406030204" pitchFamily="18" charset="0"/>
                            </a:rPr>
                            <m:t>𝑋</m:t>
                          </m:r>
                          <m:r>
                            <a:rPr lang="en-US" sz="2800" i="1">
                              <a:latin typeface="Cambria Math" panose="02040503050406030204" pitchFamily="18" charset="0"/>
                            </a:rPr>
                            <m:t>≤2</m:t>
                          </m:r>
                        </m:e>
                      </m:d>
                      <m:r>
                        <a:rPr lang="en-US" sz="2800" i="1">
                          <a:latin typeface="Cambria Math" panose="02040503050406030204" pitchFamily="18" charset="0"/>
                        </a:rPr>
                        <m:t>=0.5</m:t>
                      </m:r>
                    </m:oMath>
                  </m:oMathPara>
                </a14:m>
                <a:endParaRPr lang="en-US" sz="2800" dirty="0"/>
              </a:p>
            </p:txBody>
          </p:sp>
        </mc:Choice>
        <mc:Fallback xmlns="">
          <p:sp>
            <p:nvSpPr>
              <p:cNvPr id="4" name="TextBox 3">
                <a:extLst>
                  <a:ext uri="{FF2B5EF4-FFF2-40B4-BE49-F238E27FC236}">
                    <a16:creationId xmlns:a16="http://schemas.microsoft.com/office/drawing/2014/main" id="{977E6790-925E-0FBD-EF51-3C125432B169}"/>
                  </a:ext>
                </a:extLst>
              </p:cNvPr>
              <p:cNvSpPr txBox="1">
                <a:spLocks noRot="1" noChangeAspect="1" noMove="1" noResize="1" noEditPoints="1" noAdjustHandles="1" noChangeArrowheads="1" noChangeShapeType="1" noTextEdit="1"/>
              </p:cNvSpPr>
              <p:nvPr/>
            </p:nvSpPr>
            <p:spPr>
              <a:xfrm>
                <a:off x="407126" y="4596861"/>
                <a:ext cx="7226126" cy="1384995"/>
              </a:xfrm>
              <a:prstGeom prst="rect">
                <a:avLst/>
              </a:prstGeom>
              <a:blipFill>
                <a:blip r:embed="rId3"/>
                <a:stretch>
                  <a:fillRect/>
                </a:stretch>
              </a:blipFill>
              <a:ln>
                <a:solidFill>
                  <a:schemeClr val="tx1"/>
                </a:solidFill>
              </a:ln>
            </p:spPr>
            <p:txBody>
              <a:bodyPr/>
              <a:lstStyle/>
              <a:p>
                <a:r>
                  <a:rPr lang="en-US">
                    <a:noFill/>
                  </a:rPr>
                  <a:t> </a:t>
                </a:r>
              </a:p>
            </p:txBody>
          </p:sp>
        </mc:Fallback>
      </mc:AlternateContent>
      <p:sp>
        <p:nvSpPr>
          <p:cNvPr id="6" name="TextBox 5">
            <a:extLst>
              <a:ext uri="{FF2B5EF4-FFF2-40B4-BE49-F238E27FC236}">
                <a16:creationId xmlns:a16="http://schemas.microsoft.com/office/drawing/2014/main" id="{91DFA63E-7B56-0E99-CBD2-FFDF32AED8D6}"/>
              </a:ext>
            </a:extLst>
          </p:cNvPr>
          <p:cNvSpPr txBox="1"/>
          <p:nvPr/>
        </p:nvSpPr>
        <p:spPr>
          <a:xfrm>
            <a:off x="7792655" y="2793536"/>
            <a:ext cx="3657600" cy="523220"/>
          </a:xfrm>
          <a:prstGeom prst="rect">
            <a:avLst/>
          </a:prstGeom>
          <a:solidFill>
            <a:srgbClr val="FFC000"/>
          </a:solidFill>
          <a:ln>
            <a:solidFill>
              <a:schemeClr val="tx1"/>
            </a:solidFill>
          </a:ln>
        </p:spPr>
        <p:txBody>
          <a:bodyPr wrap="square">
            <a:spAutoFit/>
          </a:bodyPr>
          <a:lstStyle/>
          <a:p>
            <a:r>
              <a:rPr lang="en-US" sz="2800" dirty="0"/>
              <a:t>(d) no heads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754EFFF-4AE3-2EB4-4517-34514D0F760D}"/>
                  </a:ext>
                </a:extLst>
              </p:cNvPr>
              <p:cNvSpPr txBox="1"/>
              <p:nvPr/>
            </p:nvSpPr>
            <p:spPr>
              <a:xfrm>
                <a:off x="7792655" y="3627444"/>
                <a:ext cx="6429867" cy="597599"/>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𝑝</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𝑥</m:t>
                          </m:r>
                        </m:e>
                      </m:d>
                      <m:r>
                        <a:rPr lang="en-US" sz="3200" b="0" i="1" smtClean="0">
                          <a:latin typeface="Cambria Math" panose="02040503050406030204" pitchFamily="18" charset="0"/>
                        </a:rPr>
                        <m:t>=</m:t>
                      </m:r>
                      <m:sPre>
                        <m:sPrePr>
                          <m:ctrlPr>
                            <a:rPr lang="en-US" sz="3200" b="0" i="1" smtClean="0">
                              <a:latin typeface="Cambria Math" panose="02040503050406030204" pitchFamily="18" charset="0"/>
                            </a:rPr>
                          </m:ctrlPr>
                        </m:sPrePr>
                        <m:sub/>
                        <m:sup>
                          <m:r>
                            <a:rPr lang="en-US" sz="3200" b="0" i="1" smtClean="0">
                              <a:latin typeface="Cambria Math" panose="02040503050406030204" pitchFamily="18" charset="0"/>
                            </a:rPr>
                            <m:t>𝑛</m:t>
                          </m:r>
                        </m:sup>
                        <m:e>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𝐶</m:t>
                              </m:r>
                            </m:e>
                            <m:sub>
                              <m:r>
                                <a:rPr lang="en-US" sz="3200" b="0" i="1" smtClean="0">
                                  <a:latin typeface="Cambria Math" panose="02040503050406030204" pitchFamily="18" charset="0"/>
                                </a:rPr>
                                <m:t>𝑥</m:t>
                              </m:r>
                            </m:sub>
                          </m:sSub>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 </m:t>
                              </m:r>
                              <m:r>
                                <a:rPr lang="en-US" sz="3200" b="0" i="1" smtClean="0">
                                  <a:latin typeface="Cambria Math" panose="02040503050406030204" pitchFamily="18" charset="0"/>
                                </a:rPr>
                                <m:t>𝑝</m:t>
                              </m:r>
                            </m:e>
                            <m:sup>
                              <m:r>
                                <a:rPr lang="en-US" sz="3200" b="0" i="1" smtClean="0">
                                  <a:latin typeface="Cambria Math" panose="02040503050406030204" pitchFamily="18" charset="0"/>
                                </a:rPr>
                                <m:t>𝑥</m:t>
                              </m:r>
                            </m:sup>
                          </m:sSup>
                          <m:r>
                            <a:rPr lang="en-US" sz="3200" b="0" i="1" smtClean="0">
                              <a:latin typeface="Cambria Math" panose="02040503050406030204" pitchFamily="18" charset="0"/>
                            </a:rPr>
                            <m:t> </m:t>
                          </m:r>
                          <m:sSup>
                            <m:sSupPr>
                              <m:ctrlPr>
                                <a:rPr lang="en-US" sz="3200" b="0" i="1" smtClean="0">
                                  <a:latin typeface="Cambria Math" panose="02040503050406030204" pitchFamily="18" charset="0"/>
                                </a:rPr>
                              </m:ctrlPr>
                            </m:sSupPr>
                            <m:e>
                              <m:d>
                                <m:dPr>
                                  <m:ctrlPr>
                                    <a:rPr lang="en-US" sz="3200" b="0" i="1" smtClean="0">
                                      <a:latin typeface="Cambria Math" panose="02040503050406030204" pitchFamily="18" charset="0"/>
                                    </a:rPr>
                                  </m:ctrlPr>
                                </m:dPr>
                                <m:e>
                                  <m:r>
                                    <a:rPr lang="en-US" sz="3200" b="0" i="1" smtClean="0">
                                      <a:latin typeface="Cambria Math" panose="02040503050406030204" pitchFamily="18" charset="0"/>
                                    </a:rPr>
                                    <m:t>1−</m:t>
                                  </m:r>
                                  <m:r>
                                    <a:rPr lang="en-US" sz="3200" b="0" i="1" smtClean="0">
                                      <a:latin typeface="Cambria Math" panose="02040503050406030204" pitchFamily="18" charset="0"/>
                                    </a:rPr>
                                    <m:t>𝑝</m:t>
                                  </m:r>
                                </m:e>
                              </m:d>
                            </m:e>
                            <m:sup>
                              <m:r>
                                <a:rPr lang="en-US" sz="3200" b="0" i="1" smtClean="0">
                                  <a:latin typeface="Cambria Math" panose="02040503050406030204" pitchFamily="18" charset="0"/>
                                </a:rPr>
                                <m:t>𝑛</m:t>
                              </m:r>
                              <m:r>
                                <a:rPr lang="en-US" sz="3200" b="0" i="1" smtClean="0">
                                  <a:latin typeface="Cambria Math" panose="02040503050406030204" pitchFamily="18" charset="0"/>
                                </a:rPr>
                                <m:t>−</m:t>
                              </m:r>
                              <m:r>
                                <a:rPr lang="en-US" sz="3200" b="0" i="1" smtClean="0">
                                  <a:latin typeface="Cambria Math" panose="02040503050406030204" pitchFamily="18" charset="0"/>
                                </a:rPr>
                                <m:t>𝑥</m:t>
                              </m:r>
                            </m:sup>
                          </m:sSup>
                        </m:e>
                      </m:sPre>
                    </m:oMath>
                  </m:oMathPara>
                </a14:m>
                <a:endParaRPr lang="en-US" sz="3200" dirty="0"/>
              </a:p>
            </p:txBody>
          </p:sp>
        </mc:Choice>
        <mc:Fallback xmlns="">
          <p:sp>
            <p:nvSpPr>
              <p:cNvPr id="8" name="TextBox 7">
                <a:extLst>
                  <a:ext uri="{FF2B5EF4-FFF2-40B4-BE49-F238E27FC236}">
                    <a16:creationId xmlns:a16="http://schemas.microsoft.com/office/drawing/2014/main" id="{E754EFFF-4AE3-2EB4-4517-34514D0F760D}"/>
                  </a:ext>
                </a:extLst>
              </p:cNvPr>
              <p:cNvSpPr txBox="1">
                <a:spLocks noRot="1" noChangeAspect="1" noMove="1" noResize="1" noEditPoints="1" noAdjustHandles="1" noChangeArrowheads="1" noChangeShapeType="1" noTextEdit="1"/>
              </p:cNvSpPr>
              <p:nvPr/>
            </p:nvSpPr>
            <p:spPr>
              <a:xfrm>
                <a:off x="7792655" y="3627444"/>
                <a:ext cx="6429867" cy="597599"/>
              </a:xfrm>
              <a:prstGeom prst="rect">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6039F15-A64A-0BD0-8AE5-02F924A2F235}"/>
                  </a:ext>
                </a:extLst>
              </p:cNvPr>
              <p:cNvSpPr txBox="1"/>
              <p:nvPr/>
            </p:nvSpPr>
            <p:spPr>
              <a:xfrm>
                <a:off x="7792656" y="4535731"/>
                <a:ext cx="6430620" cy="2075055"/>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𝑝</m:t>
                      </m:r>
                      <m:d>
                        <m:dPr>
                          <m:ctrlPr>
                            <a:rPr lang="en-US" sz="2800" i="1">
                              <a:latin typeface="Cambria Math" panose="02040503050406030204" pitchFamily="18" charset="0"/>
                            </a:rPr>
                          </m:ctrlPr>
                        </m:dPr>
                        <m:e>
                          <m:r>
                            <a:rPr lang="en-US" sz="2800" i="1">
                              <a:latin typeface="Cambria Math" panose="02040503050406030204" pitchFamily="18" charset="0"/>
                            </a:rPr>
                            <m:t>𝑋</m:t>
                          </m:r>
                          <m:r>
                            <a:rPr lang="en-US" sz="2800" i="1">
                              <a:latin typeface="Cambria Math" panose="02040503050406030204" pitchFamily="18" charset="0"/>
                            </a:rPr>
                            <m:t>=0</m:t>
                          </m:r>
                        </m:e>
                      </m:d>
                      <m:r>
                        <a:rPr lang="en-US" sz="2800" i="1">
                          <a:latin typeface="Cambria Math" panose="02040503050406030204" pitchFamily="18" charset="0"/>
                        </a:rPr>
                        <m:t>=</m:t>
                      </m:r>
                      <m:sPre>
                        <m:sPrePr>
                          <m:ctrlPr>
                            <a:rPr lang="en-US" sz="2800" i="1">
                              <a:latin typeface="Cambria Math" panose="02040503050406030204" pitchFamily="18" charset="0"/>
                            </a:rPr>
                          </m:ctrlPr>
                        </m:sPrePr>
                        <m:sub/>
                        <m:sup>
                          <m:r>
                            <a:rPr lang="en-US" sz="2800" i="1">
                              <a:latin typeface="Cambria Math" panose="02040503050406030204" pitchFamily="18" charset="0"/>
                            </a:rPr>
                            <m:t>5</m:t>
                          </m:r>
                        </m:sup>
                        <m:e>
                          <m:sSub>
                            <m:sSubPr>
                              <m:ctrlPr>
                                <a:rPr lang="en-US" sz="2800" i="1">
                                  <a:latin typeface="Cambria Math" panose="02040503050406030204" pitchFamily="18" charset="0"/>
                                </a:rPr>
                              </m:ctrlPr>
                            </m:sSubPr>
                            <m:e>
                              <m:r>
                                <a:rPr lang="en-US" sz="2800" i="1">
                                  <a:latin typeface="Cambria Math" panose="02040503050406030204" pitchFamily="18" charset="0"/>
                                </a:rPr>
                                <m:t>𝐶</m:t>
                              </m:r>
                            </m:e>
                            <m:sub>
                              <m:r>
                                <a:rPr lang="en-US" sz="2800" i="1">
                                  <a:latin typeface="Cambria Math" panose="02040503050406030204" pitchFamily="18" charset="0"/>
                                </a:rPr>
                                <m:t>0</m:t>
                              </m:r>
                            </m:sub>
                          </m:sSub>
                          <m:sSup>
                            <m:sSupPr>
                              <m:ctrlPr>
                                <a:rPr lang="en-US" sz="2800" i="1">
                                  <a:latin typeface="Cambria Math" panose="02040503050406030204" pitchFamily="18" charset="0"/>
                                </a:rPr>
                              </m:ctrlPr>
                            </m:sSupPr>
                            <m:e>
                              <m:r>
                                <a:rPr lang="en-US" sz="2800" i="1">
                                  <a:latin typeface="Cambria Math" panose="02040503050406030204" pitchFamily="18" charset="0"/>
                                </a:rPr>
                                <m:t> </m:t>
                              </m:r>
                              <m:d>
                                <m:dPr>
                                  <m:ctrlPr>
                                    <a:rPr lang="en-US" sz="2800" i="1">
                                      <a:latin typeface="Cambria Math" panose="02040503050406030204" pitchFamily="18" charset="0"/>
                                    </a:rPr>
                                  </m:ctrlPr>
                                </m:dPr>
                                <m:e>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2</m:t>
                                      </m:r>
                                    </m:den>
                                  </m:f>
                                </m:e>
                              </m:d>
                            </m:e>
                            <m:sup>
                              <m:r>
                                <a:rPr lang="en-US" sz="2800" i="1">
                                  <a:latin typeface="Cambria Math" panose="02040503050406030204" pitchFamily="18" charset="0"/>
                                </a:rPr>
                                <m:t>0</m:t>
                              </m:r>
                            </m:sup>
                          </m:sSup>
                          <m:r>
                            <a:rPr lang="en-US" sz="2800" i="1">
                              <a:latin typeface="Cambria Math" panose="02040503050406030204" pitchFamily="18" charset="0"/>
                            </a:rPr>
                            <m:t> </m:t>
                          </m:r>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r>
                                    <a:rPr lang="en-US" sz="2800" i="1">
                                      <a:latin typeface="Cambria Math" panose="02040503050406030204" pitchFamily="18" charset="0"/>
                                    </a:rPr>
                                    <m:t>1−</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2</m:t>
                                      </m:r>
                                    </m:den>
                                  </m:f>
                                </m:e>
                              </m:d>
                            </m:e>
                            <m:sup>
                              <m:r>
                                <a:rPr lang="en-US" sz="2800" i="1">
                                  <a:latin typeface="Cambria Math" panose="02040503050406030204" pitchFamily="18" charset="0"/>
                                </a:rPr>
                                <m:t>5−0</m:t>
                              </m:r>
                            </m:sup>
                          </m:sSup>
                        </m:e>
                      </m:sPre>
                    </m:oMath>
                  </m:oMathPara>
                </a14:m>
                <a:endParaRPr lang="en-US" sz="2800" dirty="0"/>
              </a:p>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m:t>
                      </m:r>
                      <m:r>
                        <a:rPr lang="en-US" sz="2800" i="1">
                          <a:latin typeface="Cambria Math" panose="02040503050406030204" pitchFamily="18" charset="0"/>
                        </a:rPr>
                        <m:t>𝑝</m:t>
                      </m:r>
                      <m:d>
                        <m:dPr>
                          <m:ctrlPr>
                            <a:rPr lang="en-US" sz="2800" i="1">
                              <a:latin typeface="Cambria Math" panose="02040503050406030204" pitchFamily="18" charset="0"/>
                            </a:rPr>
                          </m:ctrlPr>
                        </m:dPr>
                        <m:e>
                          <m:r>
                            <a:rPr lang="en-US" sz="2800" i="1">
                              <a:latin typeface="Cambria Math" panose="02040503050406030204" pitchFamily="18" charset="0"/>
                            </a:rPr>
                            <m:t>𝑋</m:t>
                          </m:r>
                          <m:r>
                            <a:rPr lang="en-US" sz="2800" i="1">
                              <a:latin typeface="Cambria Math" panose="02040503050406030204" pitchFamily="18" charset="0"/>
                            </a:rPr>
                            <m:t>=0</m:t>
                          </m:r>
                        </m:e>
                      </m:d>
                      <m:r>
                        <a:rPr lang="en-US" sz="2800" i="1">
                          <a:latin typeface="Cambria Math" panose="02040503050406030204" pitchFamily="18" charset="0"/>
                        </a:rPr>
                        <m:t>=0.03</m:t>
                      </m:r>
                    </m:oMath>
                  </m:oMathPara>
                </a14:m>
                <a:endParaRPr lang="en-US" sz="2800" dirty="0"/>
              </a:p>
              <a:p>
                <a:endParaRPr lang="en-US" sz="2800" dirty="0"/>
              </a:p>
            </p:txBody>
          </p:sp>
        </mc:Choice>
        <mc:Fallback xmlns="">
          <p:sp>
            <p:nvSpPr>
              <p:cNvPr id="9" name="TextBox 8">
                <a:extLst>
                  <a:ext uri="{FF2B5EF4-FFF2-40B4-BE49-F238E27FC236}">
                    <a16:creationId xmlns:a16="http://schemas.microsoft.com/office/drawing/2014/main" id="{36039F15-A64A-0BD0-8AE5-02F924A2F235}"/>
                  </a:ext>
                </a:extLst>
              </p:cNvPr>
              <p:cNvSpPr txBox="1">
                <a:spLocks noRot="1" noChangeAspect="1" noMove="1" noResize="1" noEditPoints="1" noAdjustHandles="1" noChangeArrowheads="1" noChangeShapeType="1" noTextEdit="1"/>
              </p:cNvSpPr>
              <p:nvPr/>
            </p:nvSpPr>
            <p:spPr>
              <a:xfrm>
                <a:off x="7792656" y="4535731"/>
                <a:ext cx="6430620" cy="2075055"/>
              </a:xfrm>
              <a:prstGeom prst="rect">
                <a:avLst/>
              </a:prstGeom>
              <a:blipFill>
                <a:blip r:embed="rId5"/>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63168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4" grpId="0" animBg="1"/>
      <p:bldP spid="6" grpId="0" animBg="1"/>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Binomial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14:m>
                  <m:oMath xmlns:m="http://schemas.openxmlformats.org/officeDocument/2006/math">
                    <m:r>
                      <a:rPr lang="en-US" sz="3200" b="0" i="1" smtClean="0">
                        <a:latin typeface="Cambria Math" panose="02040503050406030204" pitchFamily="18" charset="0"/>
                      </a:rPr>
                      <m:t>𝑀𝑒𝑎𝑛</m:t>
                    </m:r>
                    <m:r>
                      <a:rPr lang="en-US" sz="3200" b="0" i="1" smtClean="0">
                        <a:latin typeface="Cambria Math" panose="02040503050406030204" pitchFamily="18" charset="0"/>
                      </a:rPr>
                      <m:t>=</m:t>
                    </m:r>
                    <m:r>
                      <a:rPr lang="en-US" sz="3200" b="0" i="1" smtClean="0">
                        <a:latin typeface="Cambria Math" panose="02040503050406030204" pitchFamily="18" charset="0"/>
                      </a:rPr>
                      <m:t>𝑛𝑝</m:t>
                    </m:r>
                    <m:r>
                      <a:rPr lang="en-US" sz="3200" b="0" i="1" smtClean="0">
                        <a:latin typeface="Cambria Math" panose="02040503050406030204" pitchFamily="18" charset="0"/>
                      </a:rPr>
                      <m:t>=5×</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2</m:t>
                        </m:r>
                      </m:den>
                    </m:f>
                    <m:r>
                      <a:rPr lang="en-US" sz="3200" b="0" i="1" smtClean="0">
                        <a:latin typeface="Cambria Math" panose="02040503050406030204" pitchFamily="18" charset="0"/>
                      </a:rPr>
                      <m:t>=2.5</m:t>
                    </m:r>
                  </m:oMath>
                </a14:m>
                <a:endParaRPr lang="en-US" sz="3200" b="0" dirty="0"/>
              </a:p>
              <a:p>
                <a:endParaRPr lang="en-US" sz="3200" dirty="0"/>
              </a:p>
              <a:p>
                <a14:m>
                  <m:oMath xmlns:m="http://schemas.openxmlformats.org/officeDocument/2006/math">
                    <m:r>
                      <a:rPr lang="en-US" sz="3200" b="0" i="1" smtClean="0">
                        <a:latin typeface="Cambria Math" panose="02040503050406030204" pitchFamily="18" charset="0"/>
                      </a:rPr>
                      <m:t>𝑉𝑎𝑟𝑖𝑎𝑛𝑐𝑒</m:t>
                    </m:r>
                    <m:r>
                      <a:rPr lang="en-US" sz="3200" b="0" i="1" smtClean="0">
                        <a:latin typeface="Cambria Math" panose="02040503050406030204" pitchFamily="18" charset="0"/>
                      </a:rPr>
                      <m:t>=</m:t>
                    </m:r>
                    <m:r>
                      <a:rPr lang="en-US" sz="3200" b="0" i="1" smtClean="0">
                        <a:latin typeface="Cambria Math" panose="02040503050406030204" pitchFamily="18" charset="0"/>
                      </a:rPr>
                      <m:t>𝑛𝑝</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1−</m:t>
                        </m:r>
                        <m:r>
                          <a:rPr lang="en-US" sz="3200" b="0" i="1" smtClean="0">
                            <a:latin typeface="Cambria Math" panose="02040503050406030204" pitchFamily="18" charset="0"/>
                          </a:rPr>
                          <m:t>𝑝</m:t>
                        </m:r>
                      </m:e>
                    </m:d>
                    <m:r>
                      <a:rPr lang="en-US" sz="3200" b="0" i="1" smtClean="0">
                        <a:latin typeface="Cambria Math" panose="02040503050406030204" pitchFamily="18" charset="0"/>
                      </a:rPr>
                      <m:t>=5×</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2</m:t>
                        </m:r>
                      </m:den>
                    </m:f>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2</m:t>
                        </m:r>
                      </m:den>
                    </m:f>
                    <m:r>
                      <a:rPr lang="en-US" sz="3200" b="0" i="1" smtClean="0">
                        <a:latin typeface="Cambria Math" panose="02040503050406030204" pitchFamily="18" charset="0"/>
                      </a:rPr>
                      <m:t>=1.25</m:t>
                    </m:r>
                  </m:oMath>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B282819-DCDC-07E3-8064-D4084DFEA17B}"/>
                  </a:ext>
                </a:extLst>
              </p:cNvPr>
              <p:cNvSpPr txBox="1"/>
              <p:nvPr/>
            </p:nvSpPr>
            <p:spPr>
              <a:xfrm>
                <a:off x="9362661" y="2160367"/>
                <a:ext cx="4150580" cy="597599"/>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𝑀𝑒𝑎𝑛</m:t>
                      </m:r>
                      <m:r>
                        <a:rPr lang="en-US" sz="3200" b="0" i="1" smtClean="0">
                          <a:latin typeface="Cambria Math" panose="02040503050406030204" pitchFamily="18" charset="0"/>
                        </a:rPr>
                        <m:t>=</m:t>
                      </m:r>
                      <m:r>
                        <a:rPr lang="en-US" sz="3200" b="0" i="1" smtClean="0">
                          <a:latin typeface="Cambria Math" panose="02040503050406030204" pitchFamily="18" charset="0"/>
                        </a:rPr>
                        <m:t>𝑛𝑝</m:t>
                      </m:r>
                    </m:oMath>
                  </m:oMathPara>
                </a14:m>
                <a:endParaRPr lang="en-US" sz="3200" dirty="0"/>
              </a:p>
            </p:txBody>
          </p:sp>
        </mc:Choice>
        <mc:Fallback xmlns="">
          <p:sp>
            <p:nvSpPr>
              <p:cNvPr id="7" name="TextBox 6">
                <a:extLst>
                  <a:ext uri="{FF2B5EF4-FFF2-40B4-BE49-F238E27FC236}">
                    <a16:creationId xmlns:a16="http://schemas.microsoft.com/office/drawing/2014/main" id="{9B282819-DCDC-07E3-8064-D4084DFEA17B}"/>
                  </a:ext>
                </a:extLst>
              </p:cNvPr>
              <p:cNvSpPr txBox="1">
                <a:spLocks noRot="1" noChangeAspect="1" noMove="1" noResize="1" noEditPoints="1" noAdjustHandles="1" noChangeArrowheads="1" noChangeShapeType="1" noTextEdit="1"/>
              </p:cNvSpPr>
              <p:nvPr/>
            </p:nvSpPr>
            <p:spPr>
              <a:xfrm>
                <a:off x="9362661" y="2160367"/>
                <a:ext cx="4150580" cy="597599"/>
              </a:xfrm>
              <a:prstGeom prst="rect">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E870102-7D15-2752-672C-E76F9C199312}"/>
                  </a:ext>
                </a:extLst>
              </p:cNvPr>
              <p:cNvSpPr txBox="1"/>
              <p:nvPr/>
            </p:nvSpPr>
            <p:spPr>
              <a:xfrm>
                <a:off x="9362661" y="3623133"/>
                <a:ext cx="4170459" cy="584775"/>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𝑉𝑎𝑟𝑖𝑎𝑛𝑐𝑒</m:t>
                      </m:r>
                      <m:r>
                        <a:rPr lang="en-US" sz="3200" b="0" i="1" smtClean="0">
                          <a:latin typeface="Cambria Math" panose="02040503050406030204" pitchFamily="18" charset="0"/>
                        </a:rPr>
                        <m:t>=</m:t>
                      </m:r>
                      <m:r>
                        <a:rPr lang="en-US" sz="3200" b="0" i="1" smtClean="0">
                          <a:latin typeface="Cambria Math" panose="02040503050406030204" pitchFamily="18" charset="0"/>
                        </a:rPr>
                        <m:t>𝑛𝑝</m:t>
                      </m:r>
                      <m:r>
                        <a:rPr lang="en-US" sz="3200" b="0" i="1" smtClean="0">
                          <a:latin typeface="Cambria Math" panose="02040503050406030204" pitchFamily="18" charset="0"/>
                        </a:rPr>
                        <m:t>(1−</m:t>
                      </m:r>
                      <m:r>
                        <a:rPr lang="en-US" sz="3200" b="0" i="1" smtClean="0">
                          <a:latin typeface="Cambria Math" panose="02040503050406030204" pitchFamily="18" charset="0"/>
                        </a:rPr>
                        <m:t>𝑝</m:t>
                      </m:r>
                      <m:r>
                        <a:rPr lang="en-US" sz="3200" b="0" i="1" smtClean="0">
                          <a:latin typeface="Cambria Math" panose="02040503050406030204" pitchFamily="18" charset="0"/>
                        </a:rPr>
                        <m:t>)</m:t>
                      </m:r>
                    </m:oMath>
                  </m:oMathPara>
                </a14:m>
                <a:endParaRPr lang="en-US" sz="3200" dirty="0"/>
              </a:p>
            </p:txBody>
          </p:sp>
        </mc:Choice>
        <mc:Fallback xmlns="">
          <p:sp>
            <p:nvSpPr>
              <p:cNvPr id="4" name="TextBox 3">
                <a:extLst>
                  <a:ext uri="{FF2B5EF4-FFF2-40B4-BE49-F238E27FC236}">
                    <a16:creationId xmlns:a16="http://schemas.microsoft.com/office/drawing/2014/main" id="{2E870102-7D15-2752-672C-E76F9C199312}"/>
                  </a:ext>
                </a:extLst>
              </p:cNvPr>
              <p:cNvSpPr txBox="1">
                <a:spLocks noRot="1" noChangeAspect="1" noMove="1" noResize="1" noEditPoints="1" noAdjustHandles="1" noChangeArrowheads="1" noChangeShapeType="1" noTextEdit="1"/>
              </p:cNvSpPr>
              <p:nvPr/>
            </p:nvSpPr>
            <p:spPr>
              <a:xfrm>
                <a:off x="9362661" y="3623133"/>
                <a:ext cx="4170459" cy="584775"/>
              </a:xfrm>
              <a:prstGeom prst="rect">
                <a:avLst/>
              </a:prstGeom>
              <a:blipFill>
                <a:blip r:embed="rId4"/>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81871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Binomial Distribution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In a community, the probability that a newly born child will be boy </a:t>
                </a:r>
                <a14:m>
                  <m:oMath xmlns:m="http://schemas.openxmlformats.org/officeDocument/2006/math">
                    <m:f>
                      <m:fPr>
                        <m:ctrlPr>
                          <a:rPr lang="en-US" sz="3200" b="0" i="1" dirty="0" smtClean="0">
                            <a:latin typeface="Cambria Math" panose="02040503050406030204" pitchFamily="18" charset="0"/>
                          </a:rPr>
                        </m:ctrlPr>
                      </m:fPr>
                      <m:num>
                        <m:r>
                          <a:rPr lang="en-US" sz="3200" i="1" dirty="0" smtClean="0">
                            <a:latin typeface="Cambria Math" panose="02040503050406030204" pitchFamily="18" charset="0"/>
                          </a:rPr>
                          <m:t>2</m:t>
                        </m:r>
                      </m:num>
                      <m:den>
                        <m:r>
                          <a:rPr lang="en-US" sz="3200" i="1" dirty="0" smtClean="0">
                            <a:latin typeface="Cambria Math" panose="02040503050406030204" pitchFamily="18" charset="0"/>
                          </a:rPr>
                          <m:t>5</m:t>
                        </m:r>
                      </m:den>
                    </m:f>
                  </m:oMath>
                </a14:m>
                <a:r>
                  <a:rPr lang="en-US" sz="3200" dirty="0"/>
                  <a:t>. Among the 4 newly born children in that community, what is the probability that</a:t>
                </a:r>
              </a:p>
              <a:p>
                <a:endParaRPr lang="en-US" sz="3200" dirty="0"/>
              </a:p>
              <a:p>
                <a:pPr marL="843534" lvl="1" indent="-514350">
                  <a:buFont typeface="+mj-lt"/>
                  <a:buAutoNum type="alphaLcPeriod"/>
                </a:pPr>
                <a:r>
                  <a:rPr lang="en-US" sz="2960" dirty="0"/>
                  <a:t>All the four boys (Ans: 0.0256)</a:t>
                </a:r>
              </a:p>
              <a:p>
                <a:pPr marL="843534" lvl="1" indent="-514350">
                  <a:buFont typeface="+mj-lt"/>
                  <a:buAutoNum type="alphaLcPeriod"/>
                </a:pPr>
                <a:r>
                  <a:rPr lang="en-US" sz="2960" dirty="0"/>
                  <a:t>No boys (Ans: 0.1296)</a:t>
                </a:r>
              </a:p>
              <a:p>
                <a:pPr marL="843534" lvl="1" indent="-514350">
                  <a:buFont typeface="+mj-lt"/>
                  <a:buAutoNum type="alphaLcPeriod"/>
                </a:pPr>
                <a:r>
                  <a:rPr lang="en-US" sz="2960" dirty="0"/>
                  <a:t>Exactly one boy. (Ans: 0.3456)</a:t>
                </a:r>
              </a:p>
              <a:p>
                <a:pPr marL="843534" lvl="1" indent="-514350">
                  <a:buFont typeface="+mj-lt"/>
                  <a:buAutoNum type="alphaLcPeriod"/>
                </a:pPr>
                <a:endParaRPr lang="en-US" sz="2960" dirty="0"/>
              </a:p>
            </p:txBody>
          </p:sp>
        </mc:Choice>
        <mc:Fallback>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833" t="-2564" r="-1225"/>
                </a:stretch>
              </a:blipFill>
            </p:spPr>
            <p:txBody>
              <a:bodyPr/>
              <a:lstStyle/>
              <a:p>
                <a:r>
                  <a:rPr lang="en-US">
                    <a:noFill/>
                  </a:rPr>
                  <a:t> </a:t>
                </a:r>
              </a:p>
            </p:txBody>
          </p:sp>
        </mc:Fallback>
      </mc:AlternateContent>
    </p:spTree>
    <p:extLst>
      <p:ext uri="{BB962C8B-B14F-4D97-AF65-F5344CB8AC3E}">
        <p14:creationId xmlns:p14="http://schemas.microsoft.com/office/powerpoint/2010/main" val="3579614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Binomial Distribution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The incidence of occupational disease in an industry is such that the workers have a 20% chance of suffering from it. What is the probability that out of 6 workers</a:t>
            </a:r>
          </a:p>
          <a:p>
            <a:endParaRPr lang="en-US" sz="3200" dirty="0"/>
          </a:p>
          <a:p>
            <a:pPr marL="843534" lvl="1" indent="-514350">
              <a:buFont typeface="+mj-lt"/>
              <a:buAutoNum type="alphaLcPeriod"/>
            </a:pPr>
            <a:r>
              <a:rPr lang="en-US" sz="2960" dirty="0"/>
              <a:t>4 or more will contract disease (Ans: 0.01696)</a:t>
            </a:r>
          </a:p>
          <a:p>
            <a:pPr marL="843534" lvl="1" indent="-514350">
              <a:buFont typeface="+mj-lt"/>
              <a:buAutoNum type="alphaLcPeriod"/>
            </a:pPr>
            <a:r>
              <a:rPr lang="en-US" sz="2960" dirty="0"/>
              <a:t>exactly 2 workers will contract disease? (Ans:0.24576)</a:t>
            </a:r>
          </a:p>
        </p:txBody>
      </p:sp>
    </p:spTree>
    <p:extLst>
      <p:ext uri="{BB962C8B-B14F-4D97-AF65-F5344CB8AC3E}">
        <p14:creationId xmlns:p14="http://schemas.microsoft.com/office/powerpoint/2010/main" val="1927573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Binomial Distribution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lnSpc>
                <a:spcPct val="150000"/>
              </a:lnSpc>
            </a:pPr>
            <a:r>
              <a:rPr lang="en-US" sz="2960" dirty="0"/>
              <a:t>The mean and standard deviation of binomial variable are 20 and 2, respectively. Find the parameters and probability function of the distribution.</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6ED5D922-16D8-82C7-1503-962A90C97861}"/>
                  </a:ext>
                </a:extLst>
              </p:cNvPr>
              <p:cNvSpPr txBox="1"/>
              <p:nvPr/>
            </p:nvSpPr>
            <p:spPr>
              <a:xfrm>
                <a:off x="4213816" y="4619884"/>
                <a:ext cx="6202016" cy="1630062"/>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𝐴𝑛𝑠</m:t>
                      </m:r>
                      <m:r>
                        <a:rPr lang="en-US" sz="3200" b="0" i="1" smtClean="0">
                          <a:latin typeface="Cambria Math" panose="02040503050406030204" pitchFamily="18" charset="0"/>
                        </a:rPr>
                        <m:t>:</m:t>
                      </m:r>
                      <m:r>
                        <a:rPr lang="en-US" sz="3200" b="0" i="1" smtClean="0">
                          <a:latin typeface="Cambria Math" panose="02040503050406030204" pitchFamily="18" charset="0"/>
                        </a:rPr>
                        <m:t>𝑛</m:t>
                      </m:r>
                      <m:r>
                        <a:rPr lang="en-US" sz="3200" b="0" i="1" smtClean="0">
                          <a:latin typeface="Cambria Math" panose="02040503050406030204" pitchFamily="18" charset="0"/>
                        </a:rPr>
                        <m:t>=25 </m:t>
                      </m:r>
                      <m:r>
                        <a:rPr lang="en-US" sz="3200" b="0" i="1" smtClean="0">
                          <a:latin typeface="Cambria Math" panose="02040503050406030204" pitchFamily="18" charset="0"/>
                        </a:rPr>
                        <m:t>𝑎𝑛𝑑</m:t>
                      </m:r>
                      <m:r>
                        <a:rPr lang="en-US" sz="3200" b="0" i="1" smtClean="0">
                          <a:latin typeface="Cambria Math" panose="02040503050406030204" pitchFamily="18" charset="0"/>
                        </a:rPr>
                        <m:t> </m:t>
                      </m:r>
                      <m:r>
                        <a:rPr lang="en-US" sz="3200" b="0" i="1" smtClean="0">
                          <a:latin typeface="Cambria Math" panose="02040503050406030204" pitchFamily="18" charset="0"/>
                        </a:rPr>
                        <m:t>𝑝</m:t>
                      </m:r>
                      <m:r>
                        <a:rPr lang="en-US" sz="3200" b="0" i="1" smtClean="0">
                          <a:latin typeface="Cambria Math" panose="02040503050406030204" pitchFamily="18" charset="0"/>
                        </a:rPr>
                        <m:t>=0.8</m:t>
                      </m:r>
                    </m:oMath>
                  </m:oMathPara>
                </a14:m>
                <a:endParaRPr lang="en-US" sz="3200" dirty="0"/>
              </a:p>
              <a:p>
                <a:endParaRPr lang="en-US" sz="3200" dirty="0"/>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𝑝</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𝑥</m:t>
                          </m:r>
                        </m:e>
                      </m:d>
                      <m:r>
                        <a:rPr lang="en-US" sz="3200" b="0" i="1" smtClean="0">
                          <a:latin typeface="Cambria Math" panose="02040503050406030204" pitchFamily="18" charset="0"/>
                        </a:rPr>
                        <m:t>=</m:t>
                      </m:r>
                      <m:sPre>
                        <m:sPrePr>
                          <m:ctrlPr>
                            <a:rPr lang="en-US" sz="3200" b="0" i="1" smtClean="0">
                              <a:latin typeface="Cambria Math" panose="02040503050406030204" pitchFamily="18" charset="0"/>
                            </a:rPr>
                          </m:ctrlPr>
                        </m:sPrePr>
                        <m:sub/>
                        <m:sup>
                          <m:r>
                            <a:rPr lang="en-US" sz="3200" b="0" i="1" smtClean="0">
                              <a:latin typeface="Cambria Math" panose="02040503050406030204" pitchFamily="18" charset="0"/>
                            </a:rPr>
                            <m:t>25</m:t>
                          </m:r>
                        </m:sup>
                        <m:e>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𝐶</m:t>
                              </m:r>
                            </m:e>
                            <m:sub>
                              <m:r>
                                <a:rPr lang="en-US" sz="3200" b="0" i="1" smtClean="0">
                                  <a:latin typeface="Cambria Math" panose="02040503050406030204" pitchFamily="18" charset="0"/>
                                </a:rPr>
                                <m:t>𝑥</m:t>
                              </m:r>
                            </m:sub>
                          </m:sSub>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 0.8</m:t>
                              </m:r>
                            </m:e>
                            <m:sup>
                              <m:r>
                                <a:rPr lang="en-US" sz="3200" b="0" i="1" smtClean="0">
                                  <a:latin typeface="Cambria Math" panose="02040503050406030204" pitchFamily="18" charset="0"/>
                                </a:rPr>
                                <m:t>𝑥</m:t>
                              </m:r>
                            </m:sup>
                          </m:sSup>
                          <m:r>
                            <a:rPr lang="en-US" sz="3200" b="0" i="1" smtClean="0">
                              <a:latin typeface="Cambria Math" panose="02040503050406030204" pitchFamily="18" charset="0"/>
                            </a:rPr>
                            <m:t> </m:t>
                          </m:r>
                          <m:sSup>
                            <m:sSupPr>
                              <m:ctrlPr>
                                <a:rPr lang="en-US" sz="3200" b="0" i="1" smtClean="0">
                                  <a:latin typeface="Cambria Math" panose="02040503050406030204" pitchFamily="18" charset="0"/>
                                </a:rPr>
                              </m:ctrlPr>
                            </m:sSupPr>
                            <m:e>
                              <m:d>
                                <m:dPr>
                                  <m:ctrlPr>
                                    <a:rPr lang="en-US" sz="3200" b="0" i="1" smtClean="0">
                                      <a:latin typeface="Cambria Math" panose="02040503050406030204" pitchFamily="18" charset="0"/>
                                    </a:rPr>
                                  </m:ctrlPr>
                                </m:dPr>
                                <m:e>
                                  <m:r>
                                    <a:rPr lang="en-US" sz="3200" b="0" i="1" smtClean="0">
                                      <a:latin typeface="Cambria Math" panose="02040503050406030204" pitchFamily="18" charset="0"/>
                                    </a:rPr>
                                    <m:t>1−0.8</m:t>
                                  </m:r>
                                </m:e>
                              </m:d>
                            </m:e>
                            <m:sup>
                              <m:r>
                                <a:rPr lang="en-US" sz="3200" b="0" i="1" smtClean="0">
                                  <a:latin typeface="Cambria Math" panose="02040503050406030204" pitchFamily="18" charset="0"/>
                                </a:rPr>
                                <m:t>25−</m:t>
                              </m:r>
                              <m:r>
                                <a:rPr lang="en-US" sz="3200" b="0" i="1" smtClean="0">
                                  <a:latin typeface="Cambria Math" panose="02040503050406030204" pitchFamily="18" charset="0"/>
                                </a:rPr>
                                <m:t>𝑥</m:t>
                              </m:r>
                            </m:sup>
                          </m:sSup>
                        </m:e>
                      </m:sPre>
                    </m:oMath>
                  </m:oMathPara>
                </a14:m>
                <a:endParaRPr lang="en-US" sz="3200" dirty="0"/>
              </a:p>
            </p:txBody>
          </p:sp>
        </mc:Choice>
        <mc:Fallback>
          <p:sp>
            <p:nvSpPr>
              <p:cNvPr id="4" name="TextBox 3">
                <a:extLst>
                  <a:ext uri="{FF2B5EF4-FFF2-40B4-BE49-F238E27FC236}">
                    <a16:creationId xmlns:a16="http://schemas.microsoft.com/office/drawing/2014/main" id="{6ED5D922-16D8-82C7-1503-962A90C97861}"/>
                  </a:ext>
                </a:extLst>
              </p:cNvPr>
              <p:cNvSpPr txBox="1">
                <a:spLocks noRot="1" noChangeAspect="1" noMove="1" noResize="1" noEditPoints="1" noAdjustHandles="1" noChangeArrowheads="1" noChangeShapeType="1" noTextEdit="1"/>
              </p:cNvSpPr>
              <p:nvPr/>
            </p:nvSpPr>
            <p:spPr>
              <a:xfrm>
                <a:off x="4213816" y="4619884"/>
                <a:ext cx="6202016" cy="1630062"/>
              </a:xfrm>
              <a:prstGeom prst="rect">
                <a:avLst/>
              </a:prstGeom>
              <a:blipFill>
                <a:blip r:embed="rId2"/>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854483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Poisson Distribution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When data represents the number of occurrence of a specific event in a fixed period of time.</a:t>
            </a:r>
          </a:p>
          <a:p>
            <a:endParaRPr lang="en-US" sz="3200" dirty="0"/>
          </a:p>
          <a:p>
            <a:endParaRPr lang="en-US" sz="3200" dirty="0"/>
          </a:p>
        </p:txBody>
      </p:sp>
    </p:spTree>
    <p:extLst>
      <p:ext uri="{BB962C8B-B14F-4D97-AF65-F5344CB8AC3E}">
        <p14:creationId xmlns:p14="http://schemas.microsoft.com/office/powerpoint/2010/main" val="413498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Poisson Distribution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When data represents the </a:t>
            </a:r>
            <a:r>
              <a:rPr lang="en-US" sz="3200" dirty="0">
                <a:highlight>
                  <a:srgbClr val="FFFF00"/>
                </a:highlight>
              </a:rPr>
              <a:t>number of occurrence</a:t>
            </a:r>
            <a:r>
              <a:rPr lang="en-US" sz="3200" dirty="0"/>
              <a:t> of a specific event in a fixed period of time.</a:t>
            </a:r>
          </a:p>
          <a:p>
            <a:endParaRPr lang="en-US" sz="3200" dirty="0"/>
          </a:p>
          <a:p>
            <a:endParaRPr lang="en-US" sz="3200" dirty="0"/>
          </a:p>
        </p:txBody>
      </p:sp>
    </p:spTree>
    <p:extLst>
      <p:ext uri="{BB962C8B-B14F-4D97-AF65-F5344CB8AC3E}">
        <p14:creationId xmlns:p14="http://schemas.microsoft.com/office/powerpoint/2010/main" val="211869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Poisson Distribution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When data represents the number of occurrence of a </a:t>
            </a:r>
            <a:r>
              <a:rPr lang="en-US" sz="3200" dirty="0">
                <a:highlight>
                  <a:srgbClr val="FFFF00"/>
                </a:highlight>
              </a:rPr>
              <a:t>specific event</a:t>
            </a:r>
            <a:r>
              <a:rPr lang="en-US" sz="3200" dirty="0"/>
              <a:t> in a fixed period of time.</a:t>
            </a:r>
          </a:p>
          <a:p>
            <a:endParaRPr lang="en-US" sz="3200" dirty="0"/>
          </a:p>
          <a:p>
            <a:endParaRPr lang="en-US" sz="3200" dirty="0"/>
          </a:p>
        </p:txBody>
      </p:sp>
    </p:spTree>
    <p:extLst>
      <p:ext uri="{BB962C8B-B14F-4D97-AF65-F5344CB8AC3E}">
        <p14:creationId xmlns:p14="http://schemas.microsoft.com/office/powerpoint/2010/main" val="458887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Probability Distribution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r>
              <a:rPr lang="en-US" sz="3200" dirty="0"/>
              <a:t>Distribution of the probabilities among the different values of a random variable.</a:t>
            </a:r>
          </a:p>
        </p:txBody>
      </p:sp>
    </p:spTree>
    <p:extLst>
      <p:ext uri="{BB962C8B-B14F-4D97-AF65-F5344CB8AC3E}">
        <p14:creationId xmlns:p14="http://schemas.microsoft.com/office/powerpoint/2010/main" val="922520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Poisson Distribution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When data represents the number of occurrence of a specific event in a </a:t>
            </a:r>
            <a:r>
              <a:rPr lang="en-US" sz="3200" dirty="0">
                <a:highlight>
                  <a:srgbClr val="FFFF00"/>
                </a:highlight>
              </a:rPr>
              <a:t>fixed period of time</a:t>
            </a:r>
            <a:r>
              <a:rPr lang="en-US" sz="3200" dirty="0"/>
              <a:t>.</a:t>
            </a:r>
          </a:p>
          <a:p>
            <a:endParaRPr lang="en-US" sz="3200" dirty="0"/>
          </a:p>
          <a:p>
            <a:r>
              <a:rPr lang="en-US" sz="3200" dirty="0"/>
              <a:t>For example,</a:t>
            </a:r>
          </a:p>
          <a:p>
            <a:endParaRPr lang="en-US" sz="3200" dirty="0"/>
          </a:p>
          <a:p>
            <a:r>
              <a:rPr lang="en-US" sz="3200" dirty="0"/>
              <a:t>“The </a:t>
            </a:r>
            <a:r>
              <a:rPr lang="en-US" sz="3200" dirty="0">
                <a:highlight>
                  <a:srgbClr val="FFFF00"/>
                </a:highlight>
              </a:rPr>
              <a:t>number of cars</a:t>
            </a:r>
            <a:r>
              <a:rPr lang="en-US" sz="3200" dirty="0"/>
              <a:t> arrived at a toll gate per minute”</a:t>
            </a:r>
          </a:p>
          <a:p>
            <a:endParaRPr lang="en-US" sz="3200" dirty="0"/>
          </a:p>
          <a:p>
            <a:r>
              <a:rPr lang="en-US" sz="3200" dirty="0"/>
              <a:t>“The </a:t>
            </a:r>
            <a:r>
              <a:rPr lang="en-US" sz="3200" dirty="0">
                <a:highlight>
                  <a:srgbClr val="FFFF00"/>
                </a:highlight>
              </a:rPr>
              <a:t>number of traffic accidents</a:t>
            </a:r>
            <a:r>
              <a:rPr lang="en-US" sz="3200" dirty="0"/>
              <a:t> during a given time day”</a:t>
            </a:r>
          </a:p>
        </p:txBody>
      </p:sp>
      <p:sp>
        <p:nvSpPr>
          <p:cNvPr id="4" name="TextBox 3">
            <a:extLst>
              <a:ext uri="{FF2B5EF4-FFF2-40B4-BE49-F238E27FC236}">
                <a16:creationId xmlns:a16="http://schemas.microsoft.com/office/drawing/2014/main" id="{6A3E290F-239E-B932-4B14-AF5851C5F18D}"/>
              </a:ext>
            </a:extLst>
          </p:cNvPr>
          <p:cNvSpPr txBox="1"/>
          <p:nvPr/>
        </p:nvSpPr>
        <p:spPr>
          <a:xfrm>
            <a:off x="9756088" y="420685"/>
            <a:ext cx="4613055" cy="1384995"/>
          </a:xfrm>
          <a:custGeom>
            <a:avLst/>
            <a:gdLst>
              <a:gd name="connsiteX0" fmla="*/ 0 w 4613055"/>
              <a:gd name="connsiteY0" fmla="*/ 0 h 1384995"/>
              <a:gd name="connsiteX1" fmla="*/ 4613055 w 4613055"/>
              <a:gd name="connsiteY1" fmla="*/ 0 h 1384995"/>
              <a:gd name="connsiteX2" fmla="*/ 4613055 w 4613055"/>
              <a:gd name="connsiteY2" fmla="*/ 1384995 h 1384995"/>
              <a:gd name="connsiteX3" fmla="*/ 0 w 4613055"/>
              <a:gd name="connsiteY3" fmla="*/ 1384995 h 1384995"/>
              <a:gd name="connsiteX4" fmla="*/ 0 w 4613055"/>
              <a:gd name="connsiteY4" fmla="*/ 0 h 1384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3055" h="1384995" fill="none" extrusionOk="0">
                <a:moveTo>
                  <a:pt x="0" y="0"/>
                </a:moveTo>
                <a:cubicBezTo>
                  <a:pt x="2305388" y="-96535"/>
                  <a:pt x="2337002" y="40046"/>
                  <a:pt x="4613055" y="0"/>
                </a:cubicBezTo>
                <a:cubicBezTo>
                  <a:pt x="4731467" y="258478"/>
                  <a:pt x="4518614" y="810198"/>
                  <a:pt x="4613055" y="1384995"/>
                </a:cubicBezTo>
                <a:cubicBezTo>
                  <a:pt x="2525762" y="1289423"/>
                  <a:pt x="1089892" y="1444803"/>
                  <a:pt x="0" y="1384995"/>
                </a:cubicBezTo>
                <a:cubicBezTo>
                  <a:pt x="-44997" y="761713"/>
                  <a:pt x="47680" y="672131"/>
                  <a:pt x="0" y="0"/>
                </a:cubicBezTo>
                <a:close/>
              </a:path>
              <a:path w="4613055" h="1384995" stroke="0" extrusionOk="0">
                <a:moveTo>
                  <a:pt x="0" y="0"/>
                </a:moveTo>
                <a:cubicBezTo>
                  <a:pt x="2262098" y="-13291"/>
                  <a:pt x="3155247" y="57212"/>
                  <a:pt x="4613055" y="0"/>
                </a:cubicBezTo>
                <a:cubicBezTo>
                  <a:pt x="4723353" y="352783"/>
                  <a:pt x="4610229" y="802180"/>
                  <a:pt x="4613055" y="1384995"/>
                </a:cubicBezTo>
                <a:cubicBezTo>
                  <a:pt x="2880438" y="1287255"/>
                  <a:pt x="1671934" y="1371919"/>
                  <a:pt x="0" y="1384995"/>
                </a:cubicBezTo>
                <a:cubicBezTo>
                  <a:pt x="40176" y="1131166"/>
                  <a:pt x="-92964" y="603607"/>
                  <a:pt x="0" y="0"/>
                </a:cubicBezTo>
                <a:close/>
              </a:path>
            </a:pathLst>
          </a:custGeom>
          <a:solidFill>
            <a:schemeClr val="accent1">
              <a:lumMod val="40000"/>
              <a:lumOff val="60000"/>
            </a:schemeClr>
          </a:solidFill>
          <a:ln w="12700">
            <a:solidFill>
              <a:schemeClr val="tx1"/>
            </a:solidFill>
            <a:extLst>
              <a:ext uri="{C807C97D-BFC1-408E-A445-0C87EB9F89A2}">
                <ask:lineSketchStyleProps xmlns:ask="http://schemas.microsoft.com/office/drawing/2018/sketchyshapes" sd="3202997856">
                  <a:prstGeom prst="rect">
                    <a:avLst/>
                  </a:prstGeom>
                  <ask:type>
                    <ask:lineSketchCurved/>
                  </ask:type>
                </ask:lineSketchStyleProps>
              </a:ext>
            </a:extLst>
          </a:ln>
        </p:spPr>
        <p:txBody>
          <a:bodyPr wrap="square" rtlCol="0">
            <a:spAutoFit/>
          </a:bodyPr>
          <a:lstStyle/>
          <a:p>
            <a:pPr algn="just"/>
            <a:r>
              <a:rPr lang="en-US" sz="2800" dirty="0"/>
              <a:t>Binomial dist. describe the distribution of binary data from </a:t>
            </a:r>
            <a:r>
              <a:rPr lang="en-US" sz="2800" b="1" dirty="0">
                <a:solidFill>
                  <a:srgbClr val="FF0000"/>
                </a:solidFill>
              </a:rPr>
              <a:t>finite</a:t>
            </a:r>
            <a:r>
              <a:rPr lang="en-US" sz="2800" dirty="0"/>
              <a:t> sample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6AE618E-349C-536A-AD62-F1925F4855AD}"/>
                  </a:ext>
                </a:extLst>
              </p:cNvPr>
              <p:cNvSpPr txBox="1"/>
              <p:nvPr/>
            </p:nvSpPr>
            <p:spPr>
              <a:xfrm>
                <a:off x="9756087" y="2961722"/>
                <a:ext cx="4613055" cy="1815882"/>
              </a:xfrm>
              <a:custGeom>
                <a:avLst/>
                <a:gdLst>
                  <a:gd name="connsiteX0" fmla="*/ 0 w 4613055"/>
                  <a:gd name="connsiteY0" fmla="*/ 0 h 1815882"/>
                  <a:gd name="connsiteX1" fmla="*/ 4613055 w 4613055"/>
                  <a:gd name="connsiteY1" fmla="*/ 0 h 1815882"/>
                  <a:gd name="connsiteX2" fmla="*/ 4613055 w 4613055"/>
                  <a:gd name="connsiteY2" fmla="*/ 1815882 h 1815882"/>
                  <a:gd name="connsiteX3" fmla="*/ 0 w 4613055"/>
                  <a:gd name="connsiteY3" fmla="*/ 1815882 h 1815882"/>
                  <a:gd name="connsiteX4" fmla="*/ 0 w 4613055"/>
                  <a:gd name="connsiteY4" fmla="*/ 0 h 1815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3055" h="1815882" fill="none" extrusionOk="0">
                    <a:moveTo>
                      <a:pt x="0" y="0"/>
                    </a:moveTo>
                    <a:cubicBezTo>
                      <a:pt x="2305388" y="-96535"/>
                      <a:pt x="2337002" y="40046"/>
                      <a:pt x="4613055" y="0"/>
                    </a:cubicBezTo>
                    <a:cubicBezTo>
                      <a:pt x="4697448" y="672492"/>
                      <a:pt x="4717987" y="1618035"/>
                      <a:pt x="4613055" y="1815882"/>
                    </a:cubicBezTo>
                    <a:cubicBezTo>
                      <a:pt x="2525762" y="1720310"/>
                      <a:pt x="1089892" y="1875690"/>
                      <a:pt x="0" y="1815882"/>
                    </a:cubicBezTo>
                    <a:cubicBezTo>
                      <a:pt x="-11283" y="1344362"/>
                      <a:pt x="131027" y="456417"/>
                      <a:pt x="0" y="0"/>
                    </a:cubicBezTo>
                    <a:close/>
                  </a:path>
                  <a:path w="4613055" h="1815882" stroke="0" extrusionOk="0">
                    <a:moveTo>
                      <a:pt x="0" y="0"/>
                    </a:moveTo>
                    <a:cubicBezTo>
                      <a:pt x="2262098" y="-13291"/>
                      <a:pt x="3155247" y="57212"/>
                      <a:pt x="4613055" y="0"/>
                    </a:cubicBezTo>
                    <a:cubicBezTo>
                      <a:pt x="4529389" y="347778"/>
                      <a:pt x="4765280" y="1438302"/>
                      <a:pt x="4613055" y="1815882"/>
                    </a:cubicBezTo>
                    <a:cubicBezTo>
                      <a:pt x="2880438" y="1718142"/>
                      <a:pt x="1671934" y="1802806"/>
                      <a:pt x="0" y="1815882"/>
                    </a:cubicBezTo>
                    <a:cubicBezTo>
                      <a:pt x="-25598" y="1368665"/>
                      <a:pt x="79255" y="289627"/>
                      <a:pt x="0" y="0"/>
                    </a:cubicBezTo>
                    <a:close/>
                  </a:path>
                </a:pathLst>
              </a:custGeom>
              <a:solidFill>
                <a:schemeClr val="accent1">
                  <a:lumMod val="40000"/>
                  <a:lumOff val="60000"/>
                </a:schemeClr>
              </a:solidFill>
              <a:ln w="12700">
                <a:solidFill>
                  <a:schemeClr val="tx1"/>
                </a:solidFill>
                <a:extLst>
                  <a:ext uri="{C807C97D-BFC1-408E-A445-0C87EB9F89A2}">
                    <ask:lineSketchStyleProps xmlns:ask="http://schemas.microsoft.com/office/drawing/2018/sketchyshapes" sd="3202997856">
                      <a:prstGeom prst="rect">
                        <a:avLst/>
                      </a:prstGeom>
                      <ask:type>
                        <ask:lineSketchCurved/>
                      </ask:type>
                    </ask:lineSketchStyleProps>
                  </a:ext>
                </a:extLst>
              </a:ln>
            </p:spPr>
            <p:txBody>
              <a:bodyPr wrap="square" rtlCol="0">
                <a:spAutoFit/>
              </a:bodyPr>
              <a:lstStyle/>
              <a:p>
                <a:pPr algn="just"/>
                <a:r>
                  <a:rPr lang="en-US" sz="2800" dirty="0"/>
                  <a:t>Poisson dist. describe the distribution of binary data from </a:t>
                </a:r>
                <a:r>
                  <a:rPr lang="en-US" sz="2800" b="1" dirty="0">
                    <a:solidFill>
                      <a:srgbClr val="FF0000"/>
                    </a:solidFill>
                  </a:rPr>
                  <a:t>infinite</a:t>
                </a:r>
                <a:r>
                  <a:rPr lang="en-US" sz="2800" dirty="0"/>
                  <a:t> sample </a:t>
                </a:r>
                <a14:m>
                  <m:oMath xmlns:m="http://schemas.openxmlformats.org/officeDocument/2006/math">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𝑛</m:t>
                        </m:r>
                        <m:r>
                          <a:rPr lang="en-US" sz="2800" b="0" i="1" smtClean="0">
                            <a:latin typeface="Cambria Math" panose="02040503050406030204" pitchFamily="18" charset="0"/>
                          </a:rPr>
                          <m:t>≥100</m:t>
                        </m:r>
                      </m:e>
                    </m:d>
                  </m:oMath>
                </a14:m>
                <a:endParaRPr lang="en-US" sz="2800" dirty="0"/>
              </a:p>
            </p:txBody>
          </p:sp>
        </mc:Choice>
        <mc:Fallback xmlns="">
          <p:sp>
            <p:nvSpPr>
              <p:cNvPr id="5" name="TextBox 4">
                <a:extLst>
                  <a:ext uri="{FF2B5EF4-FFF2-40B4-BE49-F238E27FC236}">
                    <a16:creationId xmlns:a16="http://schemas.microsoft.com/office/drawing/2014/main" id="{66AE618E-349C-536A-AD62-F1925F4855AD}"/>
                  </a:ext>
                </a:extLst>
              </p:cNvPr>
              <p:cNvSpPr txBox="1">
                <a:spLocks noRot="1" noChangeAspect="1" noMove="1" noResize="1" noEditPoints="1" noAdjustHandles="1" noChangeArrowheads="1" noChangeShapeType="1" noTextEdit="1"/>
              </p:cNvSpPr>
              <p:nvPr/>
            </p:nvSpPr>
            <p:spPr>
              <a:xfrm>
                <a:off x="9756087" y="2961722"/>
                <a:ext cx="4613055" cy="1815882"/>
              </a:xfrm>
              <a:prstGeom prst="rect">
                <a:avLst/>
              </a:prstGeom>
              <a:blipFill>
                <a:blip r:embed="rId2"/>
                <a:stretch>
                  <a:fillRect l="-2332" t="-971" r="-1036"/>
                </a:stretch>
              </a:blipFill>
              <a:ln w="12700">
                <a:solidFill>
                  <a:schemeClr val="tx1"/>
                </a:solidFill>
                <a:extLst>
                  <a:ext uri="{C807C97D-BFC1-408E-A445-0C87EB9F89A2}">
                    <ask:lineSketchStyleProps xmlns:ask="http://schemas.microsoft.com/office/drawing/2018/sketchyshapes" sd="3202997856">
                      <a:custGeom>
                        <a:avLst/>
                        <a:gdLst>
                          <a:gd name="connsiteX0" fmla="*/ 0 w 4613055"/>
                          <a:gd name="connsiteY0" fmla="*/ 0 h 1815882"/>
                          <a:gd name="connsiteX1" fmla="*/ 4613055 w 4613055"/>
                          <a:gd name="connsiteY1" fmla="*/ 0 h 1815882"/>
                          <a:gd name="connsiteX2" fmla="*/ 4613055 w 4613055"/>
                          <a:gd name="connsiteY2" fmla="*/ 1815882 h 1815882"/>
                          <a:gd name="connsiteX3" fmla="*/ 0 w 4613055"/>
                          <a:gd name="connsiteY3" fmla="*/ 1815882 h 1815882"/>
                          <a:gd name="connsiteX4" fmla="*/ 0 w 4613055"/>
                          <a:gd name="connsiteY4" fmla="*/ 0 h 1815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3055" h="1815882" fill="none" extrusionOk="0">
                            <a:moveTo>
                              <a:pt x="0" y="0"/>
                            </a:moveTo>
                            <a:cubicBezTo>
                              <a:pt x="2305388" y="-96535"/>
                              <a:pt x="2337002" y="40046"/>
                              <a:pt x="4613055" y="0"/>
                            </a:cubicBezTo>
                            <a:cubicBezTo>
                              <a:pt x="4697448" y="672492"/>
                              <a:pt x="4717987" y="1618035"/>
                              <a:pt x="4613055" y="1815882"/>
                            </a:cubicBezTo>
                            <a:cubicBezTo>
                              <a:pt x="2525762" y="1720310"/>
                              <a:pt x="1089892" y="1875690"/>
                              <a:pt x="0" y="1815882"/>
                            </a:cubicBezTo>
                            <a:cubicBezTo>
                              <a:pt x="-11283" y="1344362"/>
                              <a:pt x="131027" y="456417"/>
                              <a:pt x="0" y="0"/>
                            </a:cubicBezTo>
                            <a:close/>
                          </a:path>
                          <a:path w="4613055" h="1815882" stroke="0" extrusionOk="0">
                            <a:moveTo>
                              <a:pt x="0" y="0"/>
                            </a:moveTo>
                            <a:cubicBezTo>
                              <a:pt x="2262098" y="-13291"/>
                              <a:pt x="3155247" y="57212"/>
                              <a:pt x="4613055" y="0"/>
                            </a:cubicBezTo>
                            <a:cubicBezTo>
                              <a:pt x="4529389" y="347778"/>
                              <a:pt x="4765280" y="1438302"/>
                              <a:pt x="4613055" y="1815882"/>
                            </a:cubicBezTo>
                            <a:cubicBezTo>
                              <a:pt x="2880438" y="1718142"/>
                              <a:pt x="1671934" y="1802806"/>
                              <a:pt x="0" y="1815882"/>
                            </a:cubicBezTo>
                            <a:cubicBezTo>
                              <a:pt x="-25598" y="1368665"/>
                              <a:pt x="79255" y="289627"/>
                              <a:pt x="0" y="0"/>
                            </a:cubicBezTo>
                            <a:close/>
                          </a:path>
                        </a:pathLst>
                      </a:custGeom>
                      <ask:type>
                        <ask:lineSketchCurve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3203722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arn(inVertic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Poisson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r>
                  <a:rPr lang="en-US" sz="3200" dirty="0"/>
                  <a:t>The probability mass function of Poisson distribution:</a:t>
                </a:r>
              </a:p>
              <a:p>
                <a:endParaRPr lang="en-US" sz="3200" dirty="0"/>
              </a:p>
              <a:p>
                <a:pPr marL="0" indent="0">
                  <a:buNone/>
                </a:pPr>
                <a:endParaRPr lang="en-US" sz="3200" dirty="0"/>
              </a:p>
              <a:p>
                <a:pPr marL="0" indent="0">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𝑥</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𝑒</m:t>
                              </m:r>
                            </m:e>
                            <m:sup>
                              <m:r>
                                <a:rPr lang="en-US" sz="3200" b="0" i="1" smtClean="0">
                                  <a:latin typeface="Cambria Math" panose="02040503050406030204" pitchFamily="18" charset="0"/>
                                </a:rPr>
                                <m:t>−</m:t>
                              </m:r>
                              <m:r>
                                <a:rPr lang="en-US" sz="3200" b="0" i="1" smtClean="0">
                                  <a:latin typeface="Cambria Math" panose="02040503050406030204" pitchFamily="18" charset="0"/>
                                </a:rPr>
                                <m:t>𝜆</m:t>
                              </m:r>
                            </m:sup>
                          </m:sSup>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𝜆</m:t>
                              </m:r>
                            </m:e>
                            <m:sup>
                              <m:r>
                                <a:rPr lang="en-US" sz="3200" b="0" i="1" smtClean="0">
                                  <a:latin typeface="Cambria Math" panose="02040503050406030204" pitchFamily="18" charset="0"/>
                                </a:rPr>
                                <m:t>𝑥</m:t>
                              </m:r>
                            </m:sup>
                          </m:sSup>
                        </m:num>
                        <m:den>
                          <m:r>
                            <a:rPr lang="en-US" sz="3200" b="0" i="1" smtClean="0">
                              <a:latin typeface="Cambria Math" panose="02040503050406030204" pitchFamily="18" charset="0"/>
                            </a:rPr>
                            <m:t>𝑥</m:t>
                          </m:r>
                          <m:r>
                            <a:rPr lang="en-US" sz="3200" b="0" i="1" smtClean="0">
                              <a:latin typeface="Cambria Math" panose="02040503050406030204" pitchFamily="18" charset="0"/>
                            </a:rPr>
                            <m:t>!</m:t>
                          </m:r>
                        </m:den>
                      </m:f>
                      <m:r>
                        <a:rPr lang="en-US" sz="3200" b="0" i="1" smtClean="0">
                          <a:latin typeface="Cambria Math" panose="02040503050406030204" pitchFamily="18" charset="0"/>
                        </a:rPr>
                        <m:t>;</m:t>
                      </m:r>
                      <m:r>
                        <a:rPr lang="en-US" sz="3200" b="0" i="1" smtClean="0">
                          <a:latin typeface="Cambria Math" panose="02040503050406030204" pitchFamily="18" charset="0"/>
                        </a:rPr>
                        <m:t>𝑥</m:t>
                      </m:r>
                      <m:r>
                        <a:rPr lang="en-US" sz="3200" b="0" i="1" smtClean="0">
                          <a:latin typeface="Cambria Math" panose="02040503050406030204" pitchFamily="18" charset="0"/>
                        </a:rPr>
                        <m:t>=0,1,2,…</m:t>
                      </m:r>
                    </m:oMath>
                  </m:oMathPara>
                </a14:m>
                <a:endParaRPr lang="en-US" sz="3200" dirty="0"/>
              </a:p>
              <a:p>
                <a:pPr marL="0" indent="0">
                  <a:buNone/>
                </a:pPr>
                <a:endParaRPr lang="en-US" sz="3200" dirty="0"/>
              </a:p>
              <a:p>
                <a:pPr marL="0" indent="0">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𝑋</m:t>
                      </m:r>
                      <m:r>
                        <a:rPr lang="en-US" sz="3200" b="0" i="1" smtClean="0">
                          <a:latin typeface="Cambria Math" panose="02040503050406030204" pitchFamily="18" charset="0"/>
                        </a:rPr>
                        <m:t>~</m:t>
                      </m:r>
                      <m:r>
                        <a:rPr lang="en-US" sz="3200" b="0" i="1" smtClean="0">
                          <a:latin typeface="Cambria Math" panose="02040503050406030204" pitchFamily="18" charset="0"/>
                        </a:rPr>
                        <m:t>𝑃𝑜𝑖𝑠𝑠𝑜𝑛</m:t>
                      </m:r>
                      <m:r>
                        <a:rPr lang="en-US" sz="3200" b="0" i="1" smtClean="0">
                          <a:latin typeface="Cambria Math" panose="02040503050406030204" pitchFamily="18" charset="0"/>
                        </a:rPr>
                        <m:t> (</m:t>
                      </m:r>
                      <m:r>
                        <a:rPr lang="en-US" sz="3200" b="0" i="1" smtClean="0">
                          <a:latin typeface="Cambria Math" panose="02040503050406030204" pitchFamily="18" charset="0"/>
                        </a:rPr>
                        <m:t>𝜆</m:t>
                      </m:r>
                      <m:r>
                        <a:rPr lang="en-US" sz="3200" b="0" i="1" smtClean="0">
                          <a:latin typeface="Cambria Math" panose="02040503050406030204" pitchFamily="18" charset="0"/>
                        </a:rPr>
                        <m:t>)</m:t>
                      </m:r>
                    </m:oMath>
                  </m:oMathPara>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833" t="-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7097E98-8F82-713B-2CAB-DCE6E071CEC4}"/>
                  </a:ext>
                </a:extLst>
              </p:cNvPr>
              <p:cNvSpPr txBox="1"/>
              <p:nvPr/>
            </p:nvSpPr>
            <p:spPr>
              <a:xfrm>
                <a:off x="210392" y="3040013"/>
                <a:ext cx="2146851" cy="582232"/>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𝜆</m:t>
                      </m:r>
                      <m:r>
                        <a:rPr lang="en-US" sz="3200" b="0" i="1" smtClean="0">
                          <a:latin typeface="Cambria Math" panose="02040503050406030204" pitchFamily="18" charset="0"/>
                        </a:rPr>
                        <m:t>=</m:t>
                      </m:r>
                      <m:r>
                        <a:rPr lang="en-US" sz="3200" b="0" i="1" smtClean="0">
                          <a:latin typeface="Cambria Math" panose="02040503050406030204" pitchFamily="18" charset="0"/>
                        </a:rPr>
                        <m:t>𝑛𝑝</m:t>
                      </m:r>
                    </m:oMath>
                  </m:oMathPara>
                </a14:m>
                <a:endParaRPr lang="en-US" sz="3200" b="0" dirty="0"/>
              </a:p>
            </p:txBody>
          </p:sp>
        </mc:Choice>
        <mc:Fallback xmlns="">
          <p:sp>
            <p:nvSpPr>
              <p:cNvPr id="5" name="TextBox 4">
                <a:extLst>
                  <a:ext uri="{FF2B5EF4-FFF2-40B4-BE49-F238E27FC236}">
                    <a16:creationId xmlns:a16="http://schemas.microsoft.com/office/drawing/2014/main" id="{17097E98-8F82-713B-2CAB-DCE6E071CEC4}"/>
                  </a:ext>
                </a:extLst>
              </p:cNvPr>
              <p:cNvSpPr txBox="1">
                <a:spLocks noRot="1" noChangeAspect="1" noMove="1" noResize="1" noEditPoints="1" noAdjustHandles="1" noChangeArrowheads="1" noChangeShapeType="1" noTextEdit="1"/>
              </p:cNvSpPr>
              <p:nvPr/>
            </p:nvSpPr>
            <p:spPr>
              <a:xfrm>
                <a:off x="210392" y="3040013"/>
                <a:ext cx="2146851" cy="582232"/>
              </a:xfrm>
              <a:prstGeom prst="rect">
                <a:avLst/>
              </a:prstGeom>
              <a:blipFill>
                <a:blip r:embed="rId3"/>
                <a:stretch>
                  <a:fillRect/>
                </a:stretch>
              </a:blipFill>
              <a:ln>
                <a:solidFill>
                  <a:schemeClr val="tx1"/>
                </a:solidFill>
              </a:ln>
            </p:spPr>
            <p:txBody>
              <a:bodyPr/>
              <a:lstStyle/>
              <a:p>
                <a:r>
                  <a:rPr lang="en-US">
                    <a:noFill/>
                  </a:rPr>
                  <a:t> </a:t>
                </a:r>
              </a:p>
            </p:txBody>
          </p:sp>
        </mc:Fallback>
      </mc:AlternateContent>
      <p:sp>
        <p:nvSpPr>
          <p:cNvPr id="16" name="Arrow: Left-Up 15">
            <a:extLst>
              <a:ext uri="{FF2B5EF4-FFF2-40B4-BE49-F238E27FC236}">
                <a16:creationId xmlns:a16="http://schemas.microsoft.com/office/drawing/2014/main" id="{51EEB74B-5101-9B79-D111-77EAF086EB84}"/>
              </a:ext>
            </a:extLst>
          </p:cNvPr>
          <p:cNvSpPr/>
          <p:nvPr/>
        </p:nvSpPr>
        <p:spPr>
          <a:xfrm rot="16200000">
            <a:off x="4437722" y="1209449"/>
            <a:ext cx="582233" cy="4527870"/>
          </a:xfrm>
          <a:prstGeom prst="leftUpArrow">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5AB9E04-3396-817B-1466-01DA08A32EB5}"/>
              </a:ext>
            </a:extLst>
          </p:cNvPr>
          <p:cNvSpPr txBox="1"/>
          <p:nvPr/>
        </p:nvSpPr>
        <p:spPr>
          <a:xfrm>
            <a:off x="8747442" y="5915735"/>
            <a:ext cx="5163364" cy="584775"/>
          </a:xfrm>
          <a:prstGeom prst="rect">
            <a:avLst/>
          </a:prstGeom>
          <a:solidFill>
            <a:srgbClr val="FFC000"/>
          </a:solidFill>
          <a:ln>
            <a:solidFill>
              <a:schemeClr val="tx1"/>
            </a:solidFill>
          </a:ln>
        </p:spPr>
        <p:txBody>
          <a:bodyPr wrap="square">
            <a:spAutoFit/>
          </a:bodyPr>
          <a:lstStyle/>
          <a:p>
            <a:r>
              <a:rPr lang="en-US" sz="3200" b="0" dirty="0"/>
              <a:t>Parameter of </a:t>
            </a:r>
            <a:r>
              <a:rPr lang="en-US" sz="3200" dirty="0"/>
              <a:t>P</a:t>
            </a:r>
            <a:r>
              <a:rPr lang="en-US" sz="3200" b="0" dirty="0"/>
              <a:t>oisson dist.</a:t>
            </a:r>
          </a:p>
        </p:txBody>
      </p:sp>
      <p:sp>
        <p:nvSpPr>
          <p:cNvPr id="6" name="Arc 5">
            <a:extLst>
              <a:ext uri="{FF2B5EF4-FFF2-40B4-BE49-F238E27FC236}">
                <a16:creationId xmlns:a16="http://schemas.microsoft.com/office/drawing/2014/main" id="{A9F2D6B0-8455-5F85-5976-4A36DFC0F125}"/>
              </a:ext>
            </a:extLst>
          </p:cNvPr>
          <p:cNvSpPr/>
          <p:nvPr/>
        </p:nvSpPr>
        <p:spPr>
          <a:xfrm rot="11064230">
            <a:off x="8337749" y="5366229"/>
            <a:ext cx="938652" cy="909676"/>
          </a:xfrm>
          <a:custGeom>
            <a:avLst/>
            <a:gdLst>
              <a:gd name="connsiteX0" fmla="*/ 469326 w 938652"/>
              <a:gd name="connsiteY0" fmla="*/ 0 h 909676"/>
              <a:gd name="connsiteX1" fmla="*/ 938652 w 938652"/>
              <a:gd name="connsiteY1" fmla="*/ 454838 h 909676"/>
              <a:gd name="connsiteX2" fmla="*/ 469326 w 938652"/>
              <a:gd name="connsiteY2" fmla="*/ 454838 h 909676"/>
              <a:gd name="connsiteX3" fmla="*/ 469326 w 938652"/>
              <a:gd name="connsiteY3" fmla="*/ 0 h 909676"/>
              <a:gd name="connsiteX0" fmla="*/ 469326 w 938652"/>
              <a:gd name="connsiteY0" fmla="*/ 0 h 909676"/>
              <a:gd name="connsiteX1" fmla="*/ 938652 w 938652"/>
              <a:gd name="connsiteY1" fmla="*/ 454838 h 909676"/>
            </a:gdLst>
            <a:ahLst/>
            <a:cxnLst>
              <a:cxn ang="0">
                <a:pos x="connsiteX0" y="connsiteY0"/>
              </a:cxn>
              <a:cxn ang="0">
                <a:pos x="connsiteX1" y="connsiteY1"/>
              </a:cxn>
            </a:cxnLst>
            <a:rect l="l" t="t" r="r" b="b"/>
            <a:pathLst>
              <a:path w="938652" h="909676" stroke="0" extrusionOk="0">
                <a:moveTo>
                  <a:pt x="469326" y="0"/>
                </a:moveTo>
                <a:cubicBezTo>
                  <a:pt x="765969" y="-49981"/>
                  <a:pt x="961071" y="191450"/>
                  <a:pt x="938652" y="454838"/>
                </a:cubicBezTo>
                <a:cubicBezTo>
                  <a:pt x="725467" y="438754"/>
                  <a:pt x="581037" y="431978"/>
                  <a:pt x="469326" y="454838"/>
                </a:cubicBezTo>
                <a:cubicBezTo>
                  <a:pt x="459065" y="339706"/>
                  <a:pt x="484164" y="170338"/>
                  <a:pt x="469326" y="0"/>
                </a:cubicBezTo>
                <a:close/>
              </a:path>
              <a:path w="938652" h="909676" fill="none" extrusionOk="0">
                <a:moveTo>
                  <a:pt x="469326" y="0"/>
                </a:moveTo>
                <a:cubicBezTo>
                  <a:pt x="731088" y="-29793"/>
                  <a:pt x="979330" y="184796"/>
                  <a:pt x="938652" y="454838"/>
                </a:cubicBezTo>
              </a:path>
            </a:pathLst>
          </a:custGeom>
          <a:noFill/>
          <a:ln w="28575">
            <a:solidFill>
              <a:srgbClr val="FF0000"/>
            </a:solidFill>
            <a:extLst>
              <a:ext uri="{C807C97D-BFC1-408E-A445-0C87EB9F89A2}">
                <ask:lineSketchStyleProps xmlns:ask="http://schemas.microsoft.com/office/drawing/2018/sketchyshapes" sd="3310840088">
                  <a:prstGeom prst="arc">
                    <a:avLst/>
                  </a:prstGeom>
                  <ask:type>
                    <ask:lineSketchFreehand/>
                  </ask:type>
                </ask:lineSketchStyleProps>
              </a:ext>
            </a:extLst>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9C2283C-B06B-16ED-9644-23A1E5DCDE1C}"/>
                  </a:ext>
                </a:extLst>
              </p:cNvPr>
              <p:cNvSpPr txBox="1"/>
              <p:nvPr/>
            </p:nvSpPr>
            <p:spPr>
              <a:xfrm>
                <a:off x="210392" y="4887212"/>
                <a:ext cx="5163364" cy="1077218"/>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𝑀𝑒𝑎𝑛</m:t>
                      </m:r>
                      <m:r>
                        <a:rPr lang="en-US" sz="3200" b="0" i="1" smtClean="0">
                          <a:latin typeface="Cambria Math" panose="02040503050406030204" pitchFamily="18" charset="0"/>
                        </a:rPr>
                        <m:t>, </m:t>
                      </m:r>
                      <m:r>
                        <a:rPr lang="en-US" sz="3200" i="1">
                          <a:latin typeface="Cambria Math" panose="02040503050406030204" pitchFamily="18" charset="0"/>
                        </a:rPr>
                        <m:t>𝐸</m:t>
                      </m:r>
                      <m:d>
                        <m:dPr>
                          <m:ctrlPr>
                            <a:rPr lang="en-US" sz="3200" i="1">
                              <a:latin typeface="Cambria Math" panose="02040503050406030204" pitchFamily="18" charset="0"/>
                            </a:rPr>
                          </m:ctrlPr>
                        </m:dPr>
                        <m:e>
                          <m:r>
                            <a:rPr lang="en-US" sz="3200" i="1">
                              <a:latin typeface="Cambria Math" panose="02040503050406030204" pitchFamily="18" charset="0"/>
                            </a:rPr>
                            <m:t>𝑋</m:t>
                          </m:r>
                        </m:e>
                      </m:d>
                      <m:r>
                        <a:rPr lang="en-US" sz="3200" i="1">
                          <a:latin typeface="Cambria Math" panose="02040503050406030204" pitchFamily="18" charset="0"/>
                        </a:rPr>
                        <m:t>=</m:t>
                      </m:r>
                      <m:r>
                        <a:rPr lang="en-US" sz="3200" i="1">
                          <a:latin typeface="Cambria Math" panose="02040503050406030204" pitchFamily="18" charset="0"/>
                        </a:rPr>
                        <m:t>𝜆</m:t>
                      </m:r>
                      <m:r>
                        <a:rPr lang="en-US" sz="3200" i="1">
                          <a:latin typeface="Cambria Math" panose="02040503050406030204" pitchFamily="18" charset="0"/>
                        </a:rPr>
                        <m:t>=</m:t>
                      </m:r>
                      <m:r>
                        <a:rPr lang="en-US" sz="3200" i="1">
                          <a:latin typeface="Cambria Math" panose="02040503050406030204" pitchFamily="18" charset="0"/>
                        </a:rPr>
                        <m:t>𝑛𝑝</m:t>
                      </m:r>
                    </m:oMath>
                  </m:oMathPara>
                </a14:m>
                <a:endParaRPr lang="en-US" sz="3200" dirty="0"/>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𝑉𝑎𝑟𝑖𝑎𝑛𝑐𝑒</m:t>
                      </m:r>
                      <m:r>
                        <a:rPr lang="en-US" sz="3200" b="0" i="1" smtClean="0">
                          <a:latin typeface="Cambria Math" panose="02040503050406030204" pitchFamily="18" charset="0"/>
                        </a:rPr>
                        <m:t>, </m:t>
                      </m:r>
                      <m:r>
                        <a:rPr lang="en-US" sz="3200" i="1">
                          <a:latin typeface="Cambria Math" panose="02040503050406030204" pitchFamily="18" charset="0"/>
                        </a:rPr>
                        <m:t>𝑉𝑎𝑟</m:t>
                      </m:r>
                      <m:d>
                        <m:dPr>
                          <m:ctrlPr>
                            <a:rPr lang="en-US" sz="3200" i="1">
                              <a:latin typeface="Cambria Math" panose="02040503050406030204" pitchFamily="18" charset="0"/>
                            </a:rPr>
                          </m:ctrlPr>
                        </m:dPr>
                        <m:e>
                          <m:r>
                            <a:rPr lang="en-US" sz="3200" i="1">
                              <a:latin typeface="Cambria Math" panose="02040503050406030204" pitchFamily="18" charset="0"/>
                            </a:rPr>
                            <m:t>𝑋</m:t>
                          </m:r>
                        </m:e>
                      </m:d>
                      <m:r>
                        <a:rPr lang="en-US" sz="3200" i="1">
                          <a:latin typeface="Cambria Math" panose="02040503050406030204" pitchFamily="18" charset="0"/>
                        </a:rPr>
                        <m:t>=</m:t>
                      </m:r>
                      <m:r>
                        <a:rPr lang="en-US" sz="3200" i="1">
                          <a:latin typeface="Cambria Math" panose="02040503050406030204" pitchFamily="18" charset="0"/>
                        </a:rPr>
                        <m:t>𝜆</m:t>
                      </m:r>
                      <m:r>
                        <a:rPr lang="en-US" sz="3200" i="1">
                          <a:latin typeface="Cambria Math" panose="02040503050406030204" pitchFamily="18" charset="0"/>
                        </a:rPr>
                        <m:t>=</m:t>
                      </m:r>
                      <m:r>
                        <a:rPr lang="en-US" sz="3200" i="1">
                          <a:latin typeface="Cambria Math" panose="02040503050406030204" pitchFamily="18" charset="0"/>
                        </a:rPr>
                        <m:t>𝑛𝑝</m:t>
                      </m:r>
                    </m:oMath>
                  </m:oMathPara>
                </a14:m>
                <a:endParaRPr lang="en-US" sz="3200" dirty="0"/>
              </a:p>
            </p:txBody>
          </p:sp>
        </mc:Choice>
        <mc:Fallback xmlns="">
          <p:sp>
            <p:nvSpPr>
              <p:cNvPr id="7" name="TextBox 6">
                <a:extLst>
                  <a:ext uri="{FF2B5EF4-FFF2-40B4-BE49-F238E27FC236}">
                    <a16:creationId xmlns:a16="http://schemas.microsoft.com/office/drawing/2014/main" id="{19C2283C-B06B-16ED-9644-23A1E5DCDE1C}"/>
                  </a:ext>
                </a:extLst>
              </p:cNvPr>
              <p:cNvSpPr txBox="1">
                <a:spLocks noRot="1" noChangeAspect="1" noMove="1" noResize="1" noEditPoints="1" noAdjustHandles="1" noChangeArrowheads="1" noChangeShapeType="1" noTextEdit="1"/>
              </p:cNvSpPr>
              <p:nvPr/>
            </p:nvSpPr>
            <p:spPr>
              <a:xfrm>
                <a:off x="210392" y="4887212"/>
                <a:ext cx="5163364" cy="1077218"/>
              </a:xfrm>
              <a:prstGeom prst="rect">
                <a:avLst/>
              </a:prstGeom>
              <a:blipFill>
                <a:blip r:embed="rId4"/>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711906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arn(inVertic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ircle(in)">
                                      <p:cBhvr>
                                        <p:cTn id="21" dur="2000"/>
                                        <p:tgtEl>
                                          <p:spTgt spid="7"/>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6" grpId="0" animBg="1"/>
      <p:bldP spid="4" grpId="0" animBg="1"/>
      <p:bldP spid="6"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Poisson Distribution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Suppose that the number of emergency patients in a given day at a certain hospital is a Poisson variable </a:t>
                </a:r>
                <a14:m>
                  <m:oMath xmlns:m="http://schemas.openxmlformats.org/officeDocument/2006/math">
                    <m:r>
                      <a:rPr lang="en-US" sz="3200" i="1" dirty="0" smtClean="0">
                        <a:latin typeface="Cambria Math" panose="02040503050406030204" pitchFamily="18" charset="0"/>
                      </a:rPr>
                      <m:t>𝑋</m:t>
                    </m:r>
                  </m:oMath>
                </a14:m>
                <a:r>
                  <a:rPr lang="en-US" sz="3200" dirty="0"/>
                  <a:t> with parameter </a:t>
                </a:r>
                <a14:m>
                  <m:oMath xmlns:m="http://schemas.openxmlformats.org/officeDocument/2006/math">
                    <m:r>
                      <a:rPr lang="en-US" sz="3200" b="0" i="1" dirty="0" smtClean="0">
                        <a:latin typeface="Cambria Math" panose="02040503050406030204" pitchFamily="18" charset="0"/>
                      </a:rPr>
                      <m:t>𝜆</m:t>
                    </m:r>
                    <m:r>
                      <a:rPr lang="en-US" sz="3200" i="1" dirty="0" smtClean="0">
                        <a:latin typeface="Cambria Math" panose="02040503050406030204" pitchFamily="18" charset="0"/>
                      </a:rPr>
                      <m:t>= 20</m:t>
                    </m:r>
                  </m:oMath>
                </a14:m>
                <a:r>
                  <a:rPr lang="en-US" sz="3200" dirty="0"/>
                  <a:t>. What is the probability that in a given day there will be</a:t>
                </a:r>
              </a:p>
              <a:p>
                <a:endParaRPr lang="en-US" sz="3200" dirty="0"/>
              </a:p>
              <a:p>
                <a:pPr marL="843534" lvl="1" indent="-514350">
                  <a:buFont typeface="+mj-lt"/>
                  <a:buAutoNum type="alphaLcPeriod"/>
                </a:pPr>
                <a:r>
                  <a:rPr lang="en-US" sz="3200" dirty="0"/>
                  <a:t>15 emergency patients.</a:t>
                </a:r>
              </a:p>
              <a:p>
                <a:pPr marL="843534" lvl="1" indent="-514350">
                  <a:buFont typeface="+mj-lt"/>
                  <a:buAutoNum type="alphaLcPeriod"/>
                </a:pPr>
                <a:r>
                  <a:rPr lang="en-US" sz="3200" dirty="0"/>
                  <a:t>8 emergency patients.</a:t>
                </a:r>
              </a:p>
              <a:p>
                <a:pPr marL="843534" lvl="1" indent="-514350">
                  <a:buFont typeface="+mj-lt"/>
                  <a:buAutoNum type="alphaLcPeriod"/>
                </a:pPr>
                <a:r>
                  <a:rPr lang="en-US" sz="3200" dirty="0"/>
                  <a:t>At least 3 emergency patients.</a:t>
                </a:r>
              </a:p>
              <a:p>
                <a:pPr marL="843534" lvl="1" indent="-514350">
                  <a:buFont typeface="+mj-lt"/>
                  <a:buAutoNum type="alphaLcPeriod"/>
                </a:pPr>
                <a:r>
                  <a:rPr lang="en-US" sz="3200" dirty="0"/>
                  <a:t>More than 20 but less than 25 patients.</a:t>
                </a:r>
              </a:p>
            </p:txBody>
          </p:sp>
        </mc:Choice>
        <mc:Fallback>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833" t="-2564" r="-1225"/>
                </a:stretch>
              </a:blipFill>
            </p:spPr>
            <p:txBody>
              <a:bodyPr/>
              <a:lstStyle/>
              <a:p>
                <a:r>
                  <a:rPr lang="en-US">
                    <a:noFill/>
                  </a:rPr>
                  <a:t> </a:t>
                </a:r>
              </a:p>
            </p:txBody>
          </p:sp>
        </mc:Fallback>
      </mc:AlternateContent>
    </p:spTree>
    <p:extLst>
      <p:ext uri="{BB962C8B-B14F-4D97-AF65-F5344CB8AC3E}">
        <p14:creationId xmlns:p14="http://schemas.microsoft.com/office/powerpoint/2010/main" val="2772451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Poisson Distribution</a:t>
            </a:r>
          </a:p>
        </p:txBody>
      </p:sp>
      <p:sp>
        <p:nvSpPr>
          <p:cNvPr id="5" name="TextBox 4">
            <a:extLst>
              <a:ext uri="{FF2B5EF4-FFF2-40B4-BE49-F238E27FC236}">
                <a16:creationId xmlns:a16="http://schemas.microsoft.com/office/drawing/2014/main" id="{6B2022E0-55CE-61C5-A689-28E38FB4D2CD}"/>
              </a:ext>
            </a:extLst>
          </p:cNvPr>
          <p:cNvSpPr txBox="1"/>
          <p:nvPr/>
        </p:nvSpPr>
        <p:spPr>
          <a:xfrm>
            <a:off x="1276502" y="2074889"/>
            <a:ext cx="4870174" cy="584775"/>
          </a:xfrm>
          <a:prstGeom prst="rect">
            <a:avLst/>
          </a:prstGeom>
          <a:solidFill>
            <a:srgbClr val="FFC000"/>
          </a:solidFill>
          <a:ln>
            <a:solidFill>
              <a:schemeClr val="tx1"/>
            </a:solidFill>
          </a:ln>
        </p:spPr>
        <p:txBody>
          <a:bodyPr wrap="square">
            <a:spAutoFit/>
          </a:bodyPr>
          <a:lstStyle/>
          <a:p>
            <a:r>
              <a:rPr lang="en-US" sz="3200" dirty="0"/>
              <a:t>a) 15 emergency patients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D05AC01-785F-C016-956B-A96034BB4B8A}"/>
                  </a:ext>
                </a:extLst>
              </p:cNvPr>
              <p:cNvSpPr txBox="1"/>
              <p:nvPr/>
            </p:nvSpPr>
            <p:spPr>
              <a:xfrm>
                <a:off x="1276502" y="2965555"/>
                <a:ext cx="4870174" cy="1597489"/>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𝑥</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𝑒</m:t>
                              </m:r>
                            </m:e>
                            <m:sup>
                              <m:r>
                                <a:rPr lang="en-US" sz="3200" b="0" i="1" smtClean="0">
                                  <a:latin typeface="Cambria Math" panose="02040503050406030204" pitchFamily="18" charset="0"/>
                                </a:rPr>
                                <m:t>−</m:t>
                              </m:r>
                              <m:r>
                                <a:rPr lang="en-US" sz="3200" b="0" i="1" smtClean="0">
                                  <a:latin typeface="Cambria Math" panose="02040503050406030204" pitchFamily="18" charset="0"/>
                                </a:rPr>
                                <m:t>𝜆</m:t>
                              </m:r>
                            </m:sup>
                          </m:sSup>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𝜆</m:t>
                              </m:r>
                            </m:e>
                            <m:sup>
                              <m:r>
                                <a:rPr lang="en-US" sz="3200" b="0" i="1" smtClean="0">
                                  <a:latin typeface="Cambria Math" panose="02040503050406030204" pitchFamily="18" charset="0"/>
                                </a:rPr>
                                <m:t>𝑥</m:t>
                              </m:r>
                            </m:sup>
                          </m:sSup>
                        </m:num>
                        <m:den>
                          <m:r>
                            <a:rPr lang="en-US" sz="3200" b="0" i="1" smtClean="0">
                              <a:latin typeface="Cambria Math" panose="02040503050406030204" pitchFamily="18" charset="0"/>
                            </a:rPr>
                            <m:t>𝑥</m:t>
                          </m:r>
                          <m:r>
                            <a:rPr lang="en-US" sz="3200" b="0" i="1" smtClean="0">
                              <a:latin typeface="Cambria Math" panose="02040503050406030204" pitchFamily="18" charset="0"/>
                            </a:rPr>
                            <m:t>!</m:t>
                          </m:r>
                        </m:den>
                      </m:f>
                      <m:r>
                        <a:rPr lang="en-US" sz="3200" b="0" i="1" smtClean="0">
                          <a:latin typeface="Cambria Math" panose="02040503050406030204" pitchFamily="18" charset="0"/>
                        </a:rPr>
                        <m:t>;</m:t>
                      </m:r>
                      <m:r>
                        <a:rPr lang="en-US" sz="3200" i="1" dirty="0">
                          <a:latin typeface="Cambria Math" panose="02040503050406030204" pitchFamily="18" charset="0"/>
                        </a:rPr>
                        <m:t>𝜆</m:t>
                      </m:r>
                      <m:r>
                        <a:rPr lang="en-US" sz="3200" i="1" dirty="0">
                          <a:latin typeface="Cambria Math" panose="02040503050406030204" pitchFamily="18" charset="0"/>
                        </a:rPr>
                        <m:t>=20</m:t>
                      </m:r>
                    </m:oMath>
                  </m:oMathPara>
                </a14:m>
                <a:endParaRPr lang="en-US" sz="3200" dirty="0"/>
              </a:p>
              <a:p>
                <a:endParaRPr lang="en-US" sz="3200" dirty="0"/>
              </a:p>
            </p:txBody>
          </p:sp>
        </mc:Choice>
        <mc:Fallback xmlns="">
          <p:sp>
            <p:nvSpPr>
              <p:cNvPr id="9" name="TextBox 8">
                <a:extLst>
                  <a:ext uri="{FF2B5EF4-FFF2-40B4-BE49-F238E27FC236}">
                    <a16:creationId xmlns:a16="http://schemas.microsoft.com/office/drawing/2014/main" id="{AD05AC01-785F-C016-956B-A96034BB4B8A}"/>
                  </a:ext>
                </a:extLst>
              </p:cNvPr>
              <p:cNvSpPr txBox="1">
                <a:spLocks noRot="1" noChangeAspect="1" noMove="1" noResize="1" noEditPoints="1" noAdjustHandles="1" noChangeArrowheads="1" noChangeShapeType="1" noTextEdit="1"/>
              </p:cNvSpPr>
              <p:nvPr/>
            </p:nvSpPr>
            <p:spPr>
              <a:xfrm>
                <a:off x="1276502" y="2965555"/>
                <a:ext cx="4870174" cy="1597489"/>
              </a:xfrm>
              <a:prstGeom prst="rect">
                <a:avLst/>
              </a:prstGeom>
              <a:blipFill>
                <a:blip r:embed="rId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BF1EC8C-34B5-5680-61A6-55825CAF3A8C}"/>
                  </a:ext>
                </a:extLst>
              </p:cNvPr>
              <p:cNvSpPr txBox="1"/>
              <p:nvPr/>
            </p:nvSpPr>
            <p:spPr>
              <a:xfrm>
                <a:off x="1276502" y="4868935"/>
                <a:ext cx="4870174" cy="2072427"/>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r>
                            <a:rPr lang="en-US" sz="3200" b="0" i="1" smtClean="0">
                              <a:latin typeface="Cambria Math" panose="02040503050406030204" pitchFamily="18" charset="0"/>
                            </a:rPr>
                            <m:t>=15</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𝑒</m:t>
                              </m:r>
                            </m:e>
                            <m:sup>
                              <m:r>
                                <a:rPr lang="en-US" sz="3200" b="0" i="1" smtClean="0">
                                  <a:latin typeface="Cambria Math" panose="02040503050406030204" pitchFamily="18" charset="0"/>
                                </a:rPr>
                                <m:t>−20</m:t>
                              </m:r>
                            </m:sup>
                          </m:sSup>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20</m:t>
                              </m:r>
                            </m:e>
                            <m:sup>
                              <m:r>
                                <a:rPr lang="en-US" sz="3200" b="0" i="1" smtClean="0">
                                  <a:latin typeface="Cambria Math" panose="02040503050406030204" pitchFamily="18" charset="0"/>
                                </a:rPr>
                                <m:t>15</m:t>
                              </m:r>
                            </m:sup>
                          </m:sSup>
                        </m:num>
                        <m:den>
                          <m:r>
                            <a:rPr lang="en-US" sz="3200" b="0" i="1" smtClean="0">
                              <a:latin typeface="Cambria Math" panose="02040503050406030204" pitchFamily="18" charset="0"/>
                            </a:rPr>
                            <m:t>15!</m:t>
                          </m:r>
                        </m:den>
                      </m:f>
                    </m:oMath>
                  </m:oMathPara>
                </a14:m>
                <a:endParaRPr lang="en-US" sz="3200" dirty="0"/>
              </a:p>
              <a:p>
                <a:endParaRPr lang="en-US" sz="32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𝑃</m:t>
                      </m:r>
                      <m:d>
                        <m:dPr>
                          <m:ctrlPr>
                            <a:rPr lang="en-US" sz="3200" i="1">
                              <a:latin typeface="Cambria Math" panose="02040503050406030204" pitchFamily="18" charset="0"/>
                            </a:rPr>
                          </m:ctrlPr>
                        </m:dPr>
                        <m:e>
                          <m:r>
                            <a:rPr lang="en-US" sz="3200" i="1">
                              <a:latin typeface="Cambria Math" panose="02040503050406030204" pitchFamily="18" charset="0"/>
                            </a:rPr>
                            <m:t>𝑋</m:t>
                          </m:r>
                          <m:r>
                            <a:rPr lang="en-US" sz="3200" i="1">
                              <a:latin typeface="Cambria Math" panose="02040503050406030204" pitchFamily="18" charset="0"/>
                            </a:rPr>
                            <m:t>=15</m:t>
                          </m:r>
                        </m:e>
                      </m:d>
                      <m:r>
                        <a:rPr lang="en-US" sz="3200" i="1">
                          <a:latin typeface="Cambria Math" panose="02040503050406030204" pitchFamily="18" charset="0"/>
                        </a:rPr>
                        <m:t>=0.0516</m:t>
                      </m:r>
                    </m:oMath>
                  </m:oMathPara>
                </a14:m>
                <a:endParaRPr lang="en-US" sz="3200" dirty="0"/>
              </a:p>
            </p:txBody>
          </p:sp>
        </mc:Choice>
        <mc:Fallback xmlns="">
          <p:sp>
            <p:nvSpPr>
              <p:cNvPr id="12" name="TextBox 11">
                <a:extLst>
                  <a:ext uri="{FF2B5EF4-FFF2-40B4-BE49-F238E27FC236}">
                    <a16:creationId xmlns:a16="http://schemas.microsoft.com/office/drawing/2014/main" id="{7BF1EC8C-34B5-5680-61A6-55825CAF3A8C}"/>
                  </a:ext>
                </a:extLst>
              </p:cNvPr>
              <p:cNvSpPr txBox="1">
                <a:spLocks noRot="1" noChangeAspect="1" noMove="1" noResize="1" noEditPoints="1" noAdjustHandles="1" noChangeArrowheads="1" noChangeShapeType="1" noTextEdit="1"/>
              </p:cNvSpPr>
              <p:nvPr/>
            </p:nvSpPr>
            <p:spPr>
              <a:xfrm>
                <a:off x="1276502" y="4868935"/>
                <a:ext cx="4870174" cy="2072427"/>
              </a:xfrm>
              <a:prstGeom prst="rect">
                <a:avLst/>
              </a:prstGeom>
              <a:blipFill>
                <a:blip r:embed="rId3"/>
                <a:stretch>
                  <a:fillRect/>
                </a:stretch>
              </a:blipFill>
              <a:ln>
                <a:solidFill>
                  <a:schemeClr val="tx1"/>
                </a:solidFill>
              </a:ln>
            </p:spPr>
            <p:txBody>
              <a:bodyPr/>
              <a:lstStyle/>
              <a:p>
                <a:r>
                  <a:rPr lang="en-US">
                    <a:noFill/>
                  </a:rPr>
                  <a:t> </a:t>
                </a:r>
              </a:p>
            </p:txBody>
          </p:sp>
        </mc:Fallback>
      </mc:AlternateContent>
      <p:sp>
        <p:nvSpPr>
          <p:cNvPr id="3" name="TextBox 2">
            <a:extLst>
              <a:ext uri="{FF2B5EF4-FFF2-40B4-BE49-F238E27FC236}">
                <a16:creationId xmlns:a16="http://schemas.microsoft.com/office/drawing/2014/main" id="{78BB0889-7B29-53B6-5BF0-F95EC6AA3801}"/>
              </a:ext>
            </a:extLst>
          </p:cNvPr>
          <p:cNvSpPr txBox="1"/>
          <p:nvPr/>
        </p:nvSpPr>
        <p:spPr>
          <a:xfrm>
            <a:off x="8483724" y="2074888"/>
            <a:ext cx="4870174" cy="584775"/>
          </a:xfrm>
          <a:prstGeom prst="rect">
            <a:avLst/>
          </a:prstGeom>
          <a:solidFill>
            <a:srgbClr val="FFC000"/>
          </a:solidFill>
          <a:ln>
            <a:solidFill>
              <a:schemeClr val="tx1"/>
            </a:solidFill>
          </a:ln>
        </p:spPr>
        <p:txBody>
          <a:bodyPr wrap="square">
            <a:spAutoFit/>
          </a:bodyPr>
          <a:lstStyle/>
          <a:p>
            <a:r>
              <a:rPr lang="en-US" sz="3200" dirty="0"/>
              <a:t>b) 8 emergency patients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4FE7986-1425-C280-761C-90E1602195B5}"/>
                  </a:ext>
                </a:extLst>
              </p:cNvPr>
              <p:cNvSpPr txBox="1"/>
              <p:nvPr/>
            </p:nvSpPr>
            <p:spPr>
              <a:xfrm>
                <a:off x="8483724" y="2965555"/>
                <a:ext cx="4870174" cy="1597489"/>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𝑥</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𝑒</m:t>
                              </m:r>
                            </m:e>
                            <m:sup>
                              <m:r>
                                <a:rPr lang="en-US" sz="3200" b="0" i="1" smtClean="0">
                                  <a:latin typeface="Cambria Math" panose="02040503050406030204" pitchFamily="18" charset="0"/>
                                </a:rPr>
                                <m:t>−</m:t>
                              </m:r>
                              <m:r>
                                <a:rPr lang="en-US" sz="3200" b="0" i="1" smtClean="0">
                                  <a:latin typeface="Cambria Math" panose="02040503050406030204" pitchFamily="18" charset="0"/>
                                </a:rPr>
                                <m:t>𝜆</m:t>
                              </m:r>
                            </m:sup>
                          </m:sSup>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𝜆</m:t>
                              </m:r>
                            </m:e>
                            <m:sup>
                              <m:r>
                                <a:rPr lang="en-US" sz="3200" b="0" i="1" smtClean="0">
                                  <a:latin typeface="Cambria Math" panose="02040503050406030204" pitchFamily="18" charset="0"/>
                                </a:rPr>
                                <m:t>𝑥</m:t>
                              </m:r>
                            </m:sup>
                          </m:sSup>
                        </m:num>
                        <m:den>
                          <m:r>
                            <a:rPr lang="en-US" sz="3200" b="0" i="1" smtClean="0">
                              <a:latin typeface="Cambria Math" panose="02040503050406030204" pitchFamily="18" charset="0"/>
                            </a:rPr>
                            <m:t>𝑥</m:t>
                          </m:r>
                          <m:r>
                            <a:rPr lang="en-US" sz="3200" b="0" i="1" smtClean="0">
                              <a:latin typeface="Cambria Math" panose="02040503050406030204" pitchFamily="18" charset="0"/>
                            </a:rPr>
                            <m:t>!</m:t>
                          </m:r>
                        </m:den>
                      </m:f>
                      <m:r>
                        <a:rPr lang="en-US" sz="3200" b="0" i="1" smtClean="0">
                          <a:latin typeface="Cambria Math" panose="02040503050406030204" pitchFamily="18" charset="0"/>
                        </a:rPr>
                        <m:t>;</m:t>
                      </m:r>
                      <m:r>
                        <a:rPr lang="en-US" sz="3200" i="1" dirty="0">
                          <a:latin typeface="Cambria Math" panose="02040503050406030204" pitchFamily="18" charset="0"/>
                        </a:rPr>
                        <m:t>𝜆</m:t>
                      </m:r>
                      <m:r>
                        <a:rPr lang="en-US" sz="3200" i="1" dirty="0">
                          <a:latin typeface="Cambria Math" panose="02040503050406030204" pitchFamily="18" charset="0"/>
                        </a:rPr>
                        <m:t>=20</m:t>
                      </m:r>
                    </m:oMath>
                  </m:oMathPara>
                </a14:m>
                <a:endParaRPr lang="en-US" sz="3200" dirty="0"/>
              </a:p>
              <a:p>
                <a:endParaRPr lang="en-US" sz="3200" dirty="0"/>
              </a:p>
            </p:txBody>
          </p:sp>
        </mc:Choice>
        <mc:Fallback xmlns="">
          <p:sp>
            <p:nvSpPr>
              <p:cNvPr id="4" name="TextBox 3">
                <a:extLst>
                  <a:ext uri="{FF2B5EF4-FFF2-40B4-BE49-F238E27FC236}">
                    <a16:creationId xmlns:a16="http://schemas.microsoft.com/office/drawing/2014/main" id="{E4FE7986-1425-C280-761C-90E1602195B5}"/>
                  </a:ext>
                </a:extLst>
              </p:cNvPr>
              <p:cNvSpPr txBox="1">
                <a:spLocks noRot="1" noChangeAspect="1" noMove="1" noResize="1" noEditPoints="1" noAdjustHandles="1" noChangeArrowheads="1" noChangeShapeType="1" noTextEdit="1"/>
              </p:cNvSpPr>
              <p:nvPr/>
            </p:nvSpPr>
            <p:spPr>
              <a:xfrm>
                <a:off x="8483724" y="2965555"/>
                <a:ext cx="4870174" cy="1597489"/>
              </a:xfrm>
              <a:prstGeom prst="rect">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4211923-1178-6027-74D5-A7A1E5428BA2}"/>
                  </a:ext>
                </a:extLst>
              </p:cNvPr>
              <p:cNvSpPr txBox="1"/>
              <p:nvPr/>
            </p:nvSpPr>
            <p:spPr>
              <a:xfrm>
                <a:off x="8483724" y="4868935"/>
                <a:ext cx="4870174" cy="2108975"/>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𝑃</m:t>
                      </m:r>
                      <m:d>
                        <m:dPr>
                          <m:ctrlPr>
                            <a:rPr lang="en-US" sz="3200" i="1">
                              <a:latin typeface="Cambria Math" panose="02040503050406030204" pitchFamily="18" charset="0"/>
                            </a:rPr>
                          </m:ctrlPr>
                        </m:dPr>
                        <m:e>
                          <m:r>
                            <a:rPr lang="en-US" sz="3200" i="1">
                              <a:latin typeface="Cambria Math" panose="02040503050406030204" pitchFamily="18" charset="0"/>
                            </a:rPr>
                            <m:t>𝑋</m:t>
                          </m:r>
                          <m:r>
                            <a:rPr lang="en-US" sz="3200" i="1">
                              <a:latin typeface="Cambria Math" panose="02040503050406030204" pitchFamily="18" charset="0"/>
                            </a:rPr>
                            <m:t>=8</m:t>
                          </m:r>
                        </m:e>
                      </m:d>
                      <m:r>
                        <a:rPr lang="en-US" sz="3200" i="1">
                          <a:latin typeface="Cambria Math" panose="02040503050406030204" pitchFamily="18" charset="0"/>
                        </a:rPr>
                        <m:t>=</m:t>
                      </m:r>
                      <m:f>
                        <m:fPr>
                          <m:ctrlPr>
                            <a:rPr lang="en-US" sz="3200" i="1">
                              <a:latin typeface="Cambria Math" panose="02040503050406030204" pitchFamily="18" charset="0"/>
                            </a:rPr>
                          </m:ctrlPr>
                        </m:fPr>
                        <m:num>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r>
                                <a:rPr lang="en-US" sz="3200" i="1">
                                  <a:latin typeface="Cambria Math" panose="02040503050406030204" pitchFamily="18" charset="0"/>
                                </a:rPr>
                                <m:t>−20</m:t>
                              </m:r>
                            </m:sup>
                          </m:sSup>
                          <m:sSup>
                            <m:sSupPr>
                              <m:ctrlPr>
                                <a:rPr lang="en-US" sz="3200" i="1">
                                  <a:latin typeface="Cambria Math" panose="02040503050406030204" pitchFamily="18" charset="0"/>
                                </a:rPr>
                              </m:ctrlPr>
                            </m:sSupPr>
                            <m:e>
                              <m:r>
                                <a:rPr lang="en-US" sz="3200" i="1">
                                  <a:latin typeface="Cambria Math" panose="02040503050406030204" pitchFamily="18" charset="0"/>
                                </a:rPr>
                                <m:t>20</m:t>
                              </m:r>
                            </m:e>
                            <m:sup>
                              <m:r>
                                <a:rPr lang="en-US" sz="3200" b="0" i="1" smtClean="0">
                                  <a:latin typeface="Cambria Math" panose="02040503050406030204" pitchFamily="18" charset="0"/>
                                </a:rPr>
                                <m:t>8</m:t>
                              </m:r>
                            </m:sup>
                          </m:sSup>
                        </m:num>
                        <m:den>
                          <m:r>
                            <a:rPr lang="en-US" sz="3200" b="0" i="1" smtClean="0">
                              <a:latin typeface="Cambria Math" panose="02040503050406030204" pitchFamily="18" charset="0"/>
                            </a:rPr>
                            <m:t>8</m:t>
                          </m:r>
                          <m:r>
                            <a:rPr lang="en-US" sz="3200" i="1">
                              <a:latin typeface="Cambria Math" panose="02040503050406030204" pitchFamily="18" charset="0"/>
                            </a:rPr>
                            <m:t>!</m:t>
                          </m:r>
                        </m:den>
                      </m:f>
                    </m:oMath>
                  </m:oMathPara>
                </a14:m>
                <a:endParaRPr lang="en-US" sz="3200" dirty="0"/>
              </a:p>
              <a:p>
                <a:endParaRPr lang="en-US" sz="32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𝑃</m:t>
                      </m:r>
                      <m:d>
                        <m:dPr>
                          <m:ctrlPr>
                            <a:rPr lang="en-US" sz="3200" i="1">
                              <a:latin typeface="Cambria Math" panose="02040503050406030204" pitchFamily="18" charset="0"/>
                            </a:rPr>
                          </m:ctrlPr>
                        </m:dPr>
                        <m:e>
                          <m:r>
                            <a:rPr lang="en-US" sz="3200" i="1">
                              <a:latin typeface="Cambria Math" panose="02040503050406030204" pitchFamily="18" charset="0"/>
                            </a:rPr>
                            <m:t>𝑋</m:t>
                          </m:r>
                          <m:r>
                            <a:rPr lang="en-US" sz="3200" i="1">
                              <a:latin typeface="Cambria Math" panose="02040503050406030204" pitchFamily="18" charset="0"/>
                            </a:rPr>
                            <m:t>=8</m:t>
                          </m:r>
                        </m:e>
                      </m:d>
                      <m:r>
                        <a:rPr lang="en-US" sz="3200" i="1">
                          <a:latin typeface="Cambria Math" panose="02040503050406030204" pitchFamily="18" charset="0"/>
                        </a:rPr>
                        <m:t>=</m:t>
                      </m:r>
                      <m:r>
                        <a:rPr lang="en-US" sz="3200" b="0" i="1" smtClean="0">
                          <a:latin typeface="Cambria Math" panose="02040503050406030204" pitchFamily="18" charset="0"/>
                        </a:rPr>
                        <m:t> ???</m:t>
                      </m:r>
                    </m:oMath>
                  </m:oMathPara>
                </a14:m>
                <a:endParaRPr lang="en-US" sz="3200" dirty="0"/>
              </a:p>
            </p:txBody>
          </p:sp>
        </mc:Choice>
        <mc:Fallback xmlns="">
          <p:sp>
            <p:nvSpPr>
              <p:cNvPr id="20" name="TextBox 19">
                <a:extLst>
                  <a:ext uri="{FF2B5EF4-FFF2-40B4-BE49-F238E27FC236}">
                    <a16:creationId xmlns:a16="http://schemas.microsoft.com/office/drawing/2014/main" id="{34211923-1178-6027-74D5-A7A1E5428BA2}"/>
                  </a:ext>
                </a:extLst>
              </p:cNvPr>
              <p:cNvSpPr txBox="1">
                <a:spLocks noRot="1" noChangeAspect="1" noMove="1" noResize="1" noEditPoints="1" noAdjustHandles="1" noChangeArrowheads="1" noChangeShapeType="1" noTextEdit="1"/>
              </p:cNvSpPr>
              <p:nvPr/>
            </p:nvSpPr>
            <p:spPr>
              <a:xfrm>
                <a:off x="8483724" y="4868935"/>
                <a:ext cx="4870174" cy="2108975"/>
              </a:xfrm>
              <a:prstGeom prst="rect">
                <a:avLst/>
              </a:prstGeom>
              <a:blipFill>
                <a:blip r:embed="rId5"/>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81242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2" grpId="0" animBg="1"/>
      <p:bldP spid="3" grpId="0" animBg="1"/>
      <p:bldP spid="4" grpId="0" animBg="1"/>
      <p:bldP spid="2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Poisson Distribution</a:t>
            </a:r>
          </a:p>
        </p:txBody>
      </p:sp>
      <p:sp>
        <p:nvSpPr>
          <p:cNvPr id="5" name="TextBox 4">
            <a:extLst>
              <a:ext uri="{FF2B5EF4-FFF2-40B4-BE49-F238E27FC236}">
                <a16:creationId xmlns:a16="http://schemas.microsoft.com/office/drawing/2014/main" id="{6B2022E0-55CE-61C5-A689-28E38FB4D2CD}"/>
              </a:ext>
            </a:extLst>
          </p:cNvPr>
          <p:cNvSpPr txBox="1"/>
          <p:nvPr/>
        </p:nvSpPr>
        <p:spPr>
          <a:xfrm>
            <a:off x="437322" y="1796367"/>
            <a:ext cx="4870174" cy="584775"/>
          </a:xfrm>
          <a:prstGeom prst="rect">
            <a:avLst/>
          </a:prstGeom>
          <a:solidFill>
            <a:srgbClr val="FFC000"/>
          </a:solidFill>
          <a:ln>
            <a:solidFill>
              <a:schemeClr val="tx1"/>
            </a:solidFill>
          </a:ln>
        </p:spPr>
        <p:txBody>
          <a:bodyPr wrap="square">
            <a:spAutoFit/>
          </a:bodyPr>
          <a:lstStyle/>
          <a:p>
            <a:r>
              <a:rPr lang="en-US" sz="3200" dirty="0"/>
              <a:t>c) At least 3 patients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9040BBA-7957-66C7-6CA4-8ABC348774EF}"/>
                  </a:ext>
                </a:extLst>
              </p:cNvPr>
              <p:cNvSpPr txBox="1"/>
              <p:nvPr/>
            </p:nvSpPr>
            <p:spPr>
              <a:xfrm>
                <a:off x="6066059" y="1796367"/>
                <a:ext cx="1630017" cy="584775"/>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𝜆</m:t>
                      </m:r>
                      <m:r>
                        <a:rPr lang="en-US" sz="3200" b="0" i="1" dirty="0" smtClean="0">
                          <a:latin typeface="Cambria Math" panose="02040503050406030204" pitchFamily="18" charset="0"/>
                        </a:rPr>
                        <m:t>=20</m:t>
                      </m:r>
                    </m:oMath>
                  </m:oMathPara>
                </a14:m>
                <a:endParaRPr lang="en-US" sz="3200" dirty="0"/>
              </a:p>
            </p:txBody>
          </p:sp>
        </mc:Choice>
        <mc:Fallback xmlns="">
          <p:sp>
            <p:nvSpPr>
              <p:cNvPr id="7" name="TextBox 6">
                <a:extLst>
                  <a:ext uri="{FF2B5EF4-FFF2-40B4-BE49-F238E27FC236}">
                    <a16:creationId xmlns:a16="http://schemas.microsoft.com/office/drawing/2014/main" id="{89040BBA-7957-66C7-6CA4-8ABC348774EF}"/>
                  </a:ext>
                </a:extLst>
              </p:cNvPr>
              <p:cNvSpPr txBox="1">
                <a:spLocks noRot="1" noChangeAspect="1" noMove="1" noResize="1" noEditPoints="1" noAdjustHandles="1" noChangeArrowheads="1" noChangeShapeType="1" noTextEdit="1"/>
              </p:cNvSpPr>
              <p:nvPr/>
            </p:nvSpPr>
            <p:spPr>
              <a:xfrm>
                <a:off x="6066059" y="1796367"/>
                <a:ext cx="1630017" cy="584775"/>
              </a:xfrm>
              <a:prstGeom prst="rect">
                <a:avLst/>
              </a:prstGeom>
              <a:blipFill>
                <a:blip r:embed="rId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D05AC01-785F-C016-956B-A96034BB4B8A}"/>
                  </a:ext>
                </a:extLst>
              </p:cNvPr>
              <p:cNvSpPr txBox="1"/>
              <p:nvPr/>
            </p:nvSpPr>
            <p:spPr>
              <a:xfrm>
                <a:off x="11111948" y="7027084"/>
                <a:ext cx="3399183" cy="1105046"/>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𝑥</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𝑒</m:t>
                              </m:r>
                            </m:e>
                            <m:sup>
                              <m:r>
                                <a:rPr lang="en-US" sz="3200" b="0" i="1" smtClean="0">
                                  <a:latin typeface="Cambria Math" panose="02040503050406030204" pitchFamily="18" charset="0"/>
                                </a:rPr>
                                <m:t>−</m:t>
                              </m:r>
                              <m:r>
                                <a:rPr lang="en-US" sz="3200" b="0" i="1" smtClean="0">
                                  <a:latin typeface="Cambria Math" panose="02040503050406030204" pitchFamily="18" charset="0"/>
                                </a:rPr>
                                <m:t>𝜆</m:t>
                              </m:r>
                            </m:sup>
                          </m:sSup>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𝜆</m:t>
                              </m:r>
                            </m:e>
                            <m:sup>
                              <m:r>
                                <a:rPr lang="en-US" sz="3200" b="0" i="1" smtClean="0">
                                  <a:latin typeface="Cambria Math" panose="02040503050406030204" pitchFamily="18" charset="0"/>
                                </a:rPr>
                                <m:t>𝑥</m:t>
                              </m:r>
                            </m:sup>
                          </m:sSup>
                        </m:num>
                        <m:den>
                          <m:r>
                            <a:rPr lang="en-US" sz="3200" b="0" i="1" smtClean="0">
                              <a:latin typeface="Cambria Math" panose="02040503050406030204" pitchFamily="18" charset="0"/>
                            </a:rPr>
                            <m:t>𝑥</m:t>
                          </m:r>
                          <m:r>
                            <a:rPr lang="en-US" sz="3200" b="0" i="1" smtClean="0">
                              <a:latin typeface="Cambria Math" panose="02040503050406030204" pitchFamily="18" charset="0"/>
                            </a:rPr>
                            <m:t>!</m:t>
                          </m:r>
                        </m:den>
                      </m:f>
                    </m:oMath>
                  </m:oMathPara>
                </a14:m>
                <a:endParaRPr lang="en-US" sz="3200" dirty="0"/>
              </a:p>
            </p:txBody>
          </p:sp>
        </mc:Choice>
        <mc:Fallback xmlns="">
          <p:sp>
            <p:nvSpPr>
              <p:cNvPr id="9" name="TextBox 8">
                <a:extLst>
                  <a:ext uri="{FF2B5EF4-FFF2-40B4-BE49-F238E27FC236}">
                    <a16:creationId xmlns:a16="http://schemas.microsoft.com/office/drawing/2014/main" id="{AD05AC01-785F-C016-956B-A96034BB4B8A}"/>
                  </a:ext>
                </a:extLst>
              </p:cNvPr>
              <p:cNvSpPr txBox="1">
                <a:spLocks noRot="1" noChangeAspect="1" noMove="1" noResize="1" noEditPoints="1" noAdjustHandles="1" noChangeArrowheads="1" noChangeShapeType="1" noTextEdit="1"/>
              </p:cNvSpPr>
              <p:nvPr/>
            </p:nvSpPr>
            <p:spPr>
              <a:xfrm>
                <a:off x="11111948" y="7027084"/>
                <a:ext cx="3399183" cy="1105046"/>
              </a:xfrm>
              <a:prstGeom prst="rect">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BB916CA-D963-B8F4-0AE7-8639CAC1C74C}"/>
                  </a:ext>
                </a:extLst>
              </p:cNvPr>
              <p:cNvSpPr txBox="1"/>
              <p:nvPr/>
            </p:nvSpPr>
            <p:spPr>
              <a:xfrm>
                <a:off x="437322" y="3822412"/>
                <a:ext cx="2057717" cy="584775"/>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r>
                            <a:rPr lang="en-US" sz="3200" b="0" i="1" smtClean="0">
                              <a:latin typeface="Cambria Math" panose="02040503050406030204" pitchFamily="18" charset="0"/>
                            </a:rPr>
                            <m:t>≥3</m:t>
                          </m:r>
                        </m:e>
                      </m:d>
                    </m:oMath>
                  </m:oMathPara>
                </a14:m>
                <a:endParaRPr lang="en-US" sz="3200" dirty="0"/>
              </a:p>
            </p:txBody>
          </p:sp>
        </mc:Choice>
        <mc:Fallback xmlns="">
          <p:sp>
            <p:nvSpPr>
              <p:cNvPr id="11" name="TextBox 10">
                <a:extLst>
                  <a:ext uri="{FF2B5EF4-FFF2-40B4-BE49-F238E27FC236}">
                    <a16:creationId xmlns:a16="http://schemas.microsoft.com/office/drawing/2014/main" id="{DBB916CA-D963-B8F4-0AE7-8639CAC1C74C}"/>
                  </a:ext>
                </a:extLst>
              </p:cNvPr>
              <p:cNvSpPr txBox="1">
                <a:spLocks noRot="1" noChangeAspect="1" noMove="1" noResize="1" noEditPoints="1" noAdjustHandles="1" noChangeArrowheads="1" noChangeShapeType="1" noTextEdit="1"/>
              </p:cNvSpPr>
              <p:nvPr/>
            </p:nvSpPr>
            <p:spPr>
              <a:xfrm>
                <a:off x="437322" y="3822412"/>
                <a:ext cx="2057717" cy="584775"/>
              </a:xfrm>
              <a:prstGeom prst="rect">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BF1EC8C-34B5-5680-61A6-55825CAF3A8C}"/>
                  </a:ext>
                </a:extLst>
              </p:cNvPr>
              <p:cNvSpPr txBox="1"/>
              <p:nvPr/>
            </p:nvSpPr>
            <p:spPr>
              <a:xfrm>
                <a:off x="4021529" y="3822412"/>
                <a:ext cx="4691270" cy="584775"/>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r>
                            <a:rPr lang="en-US" sz="3200" b="0" i="1" smtClean="0">
                              <a:latin typeface="Cambria Math" panose="02040503050406030204" pitchFamily="18" charset="0"/>
                            </a:rPr>
                            <m:t>≥3</m:t>
                          </m:r>
                        </m:e>
                      </m:d>
                      <m:r>
                        <a:rPr lang="en-US" sz="3200" b="0" i="1" smtClean="0">
                          <a:latin typeface="Cambria Math" panose="02040503050406030204" pitchFamily="18" charset="0"/>
                        </a:rPr>
                        <m:t>=1−</m:t>
                      </m:r>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𝑋</m:t>
                      </m:r>
                      <m:r>
                        <a:rPr lang="en-US" sz="3200" b="0" i="1" smtClean="0">
                          <a:latin typeface="Cambria Math" panose="02040503050406030204" pitchFamily="18" charset="0"/>
                        </a:rPr>
                        <m:t>&lt;3)</m:t>
                      </m:r>
                    </m:oMath>
                  </m:oMathPara>
                </a14:m>
                <a:endParaRPr lang="en-US" sz="3200" dirty="0"/>
              </a:p>
            </p:txBody>
          </p:sp>
        </mc:Choice>
        <mc:Fallback xmlns="">
          <p:sp>
            <p:nvSpPr>
              <p:cNvPr id="12" name="TextBox 11">
                <a:extLst>
                  <a:ext uri="{FF2B5EF4-FFF2-40B4-BE49-F238E27FC236}">
                    <a16:creationId xmlns:a16="http://schemas.microsoft.com/office/drawing/2014/main" id="{7BF1EC8C-34B5-5680-61A6-55825CAF3A8C}"/>
                  </a:ext>
                </a:extLst>
              </p:cNvPr>
              <p:cNvSpPr txBox="1">
                <a:spLocks noRot="1" noChangeAspect="1" noMove="1" noResize="1" noEditPoints="1" noAdjustHandles="1" noChangeArrowheads="1" noChangeShapeType="1" noTextEdit="1"/>
              </p:cNvSpPr>
              <p:nvPr/>
            </p:nvSpPr>
            <p:spPr>
              <a:xfrm>
                <a:off x="4021529" y="3822412"/>
                <a:ext cx="4691270" cy="584775"/>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8283E49-8F1B-73D4-3418-082B60B3C139}"/>
                  </a:ext>
                </a:extLst>
              </p:cNvPr>
              <p:cNvSpPr txBox="1"/>
              <p:nvPr/>
            </p:nvSpPr>
            <p:spPr>
              <a:xfrm>
                <a:off x="10239291" y="3822412"/>
                <a:ext cx="3953787" cy="584775"/>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r>
                            <a:rPr lang="en-US" sz="3200" b="0" i="1" smtClean="0">
                              <a:latin typeface="Cambria Math" panose="02040503050406030204" pitchFamily="18" charset="0"/>
                            </a:rPr>
                            <m:t>≥3</m:t>
                          </m:r>
                        </m:e>
                      </m:d>
                      <m:r>
                        <a:rPr lang="en-US" sz="3200" b="0" i="1" smtClean="0">
                          <a:latin typeface="Cambria Math" panose="02040503050406030204" pitchFamily="18" charset="0"/>
                        </a:rPr>
                        <m:t>=1</m:t>
                      </m:r>
                    </m:oMath>
                  </m:oMathPara>
                </a14:m>
                <a:endParaRPr lang="en-US" sz="3200" dirty="0"/>
              </a:p>
            </p:txBody>
          </p:sp>
        </mc:Choice>
        <mc:Fallback xmlns="">
          <p:sp>
            <p:nvSpPr>
              <p:cNvPr id="13" name="TextBox 12">
                <a:extLst>
                  <a:ext uri="{FF2B5EF4-FFF2-40B4-BE49-F238E27FC236}">
                    <a16:creationId xmlns:a16="http://schemas.microsoft.com/office/drawing/2014/main" id="{98283E49-8F1B-73D4-3418-082B60B3C139}"/>
                  </a:ext>
                </a:extLst>
              </p:cNvPr>
              <p:cNvSpPr txBox="1">
                <a:spLocks noRot="1" noChangeAspect="1" noMove="1" noResize="1" noEditPoints="1" noAdjustHandles="1" noChangeArrowheads="1" noChangeShapeType="1" noTextEdit="1"/>
              </p:cNvSpPr>
              <p:nvPr/>
            </p:nvSpPr>
            <p:spPr>
              <a:xfrm>
                <a:off x="10239291" y="3822412"/>
                <a:ext cx="3953787" cy="584775"/>
              </a:xfrm>
              <a:prstGeom prst="rect">
                <a:avLst/>
              </a:prstGeom>
              <a:blipFill>
                <a:blip r:embed="rId6"/>
                <a:stretch>
                  <a:fillRect/>
                </a:stretch>
              </a:blipFill>
              <a:ln>
                <a:solidFill>
                  <a:schemeClr val="tx1"/>
                </a:solidFill>
              </a:ln>
            </p:spPr>
            <p:txBody>
              <a:bodyPr/>
              <a:lstStyle/>
              <a:p>
                <a:r>
                  <a:rPr lang="en-US">
                    <a:noFill/>
                  </a:rPr>
                  <a:t> </a:t>
                </a:r>
              </a:p>
            </p:txBody>
          </p:sp>
        </mc:Fallback>
      </mc:AlternateContent>
      <p:sp>
        <p:nvSpPr>
          <p:cNvPr id="14" name="Arrow: Right 13">
            <a:extLst>
              <a:ext uri="{FF2B5EF4-FFF2-40B4-BE49-F238E27FC236}">
                <a16:creationId xmlns:a16="http://schemas.microsoft.com/office/drawing/2014/main" id="{A2AA6B59-A64E-603F-6FF4-9160C97D3CAA}"/>
              </a:ext>
            </a:extLst>
          </p:cNvPr>
          <p:cNvSpPr/>
          <p:nvPr/>
        </p:nvSpPr>
        <p:spPr>
          <a:xfrm>
            <a:off x="3023760" y="3822412"/>
            <a:ext cx="715617" cy="584775"/>
          </a:xfrm>
          <a:prstGeom prst="rightArrow">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546AC400-6C5E-937A-9C13-505EB1319330}"/>
              </a:ext>
            </a:extLst>
          </p:cNvPr>
          <p:cNvSpPr/>
          <p:nvPr/>
        </p:nvSpPr>
        <p:spPr>
          <a:xfrm>
            <a:off x="8994952" y="3822412"/>
            <a:ext cx="715617" cy="584775"/>
          </a:xfrm>
          <a:prstGeom prst="rightArrow">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00268C9-9B79-0365-407B-5781BB42A676}"/>
                  </a:ext>
                </a:extLst>
              </p:cNvPr>
              <p:cNvSpPr txBox="1"/>
              <p:nvPr/>
            </p:nvSpPr>
            <p:spPr>
              <a:xfrm>
                <a:off x="3258282" y="5616141"/>
                <a:ext cx="6217763" cy="584775"/>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r>
                            <a:rPr lang="en-US" sz="3200" b="0" i="1" smtClean="0">
                              <a:latin typeface="Cambria Math" panose="02040503050406030204" pitchFamily="18" charset="0"/>
                            </a:rPr>
                            <m:t>=0</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r>
                            <a:rPr lang="en-US" sz="3200" b="0" i="1" smtClean="0">
                              <a:latin typeface="Cambria Math" panose="02040503050406030204" pitchFamily="18" charset="0"/>
                            </a:rPr>
                            <m:t>=1</m:t>
                          </m:r>
                        </m:e>
                      </m:d>
                      <m:r>
                        <a:rPr lang="en-US" sz="3200" b="0" i="1" smtClean="0">
                          <a:latin typeface="Cambria Math" panose="02040503050406030204" pitchFamily="18" charset="0"/>
                        </a:rPr>
                        <m:t>+</m:t>
                      </m:r>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𝑋</m:t>
                      </m:r>
                      <m:r>
                        <a:rPr lang="en-US" sz="3200" b="0" i="1" smtClean="0">
                          <a:latin typeface="Cambria Math" panose="02040503050406030204" pitchFamily="18" charset="0"/>
                        </a:rPr>
                        <m:t>=2)</m:t>
                      </m:r>
                    </m:oMath>
                  </m:oMathPara>
                </a14:m>
                <a:endParaRPr lang="en-US" sz="3200" dirty="0"/>
              </a:p>
            </p:txBody>
          </p:sp>
        </mc:Choice>
        <mc:Fallback xmlns="">
          <p:sp>
            <p:nvSpPr>
              <p:cNvPr id="3" name="TextBox 2">
                <a:extLst>
                  <a:ext uri="{FF2B5EF4-FFF2-40B4-BE49-F238E27FC236}">
                    <a16:creationId xmlns:a16="http://schemas.microsoft.com/office/drawing/2014/main" id="{700268C9-9B79-0365-407B-5781BB42A676}"/>
                  </a:ext>
                </a:extLst>
              </p:cNvPr>
              <p:cNvSpPr txBox="1">
                <a:spLocks noRot="1" noChangeAspect="1" noMove="1" noResize="1" noEditPoints="1" noAdjustHandles="1" noChangeArrowheads="1" noChangeShapeType="1" noTextEdit="1"/>
              </p:cNvSpPr>
              <p:nvPr/>
            </p:nvSpPr>
            <p:spPr>
              <a:xfrm>
                <a:off x="3258282" y="5616141"/>
                <a:ext cx="6217763" cy="584775"/>
              </a:xfrm>
              <a:prstGeom prst="rect">
                <a:avLst/>
              </a:prstGeom>
              <a:blipFill>
                <a:blip r:embed="rId7"/>
                <a:stretch>
                  <a:fillRect/>
                </a:stretch>
              </a:blipFill>
              <a:ln>
                <a:solidFill>
                  <a:schemeClr val="tx1"/>
                </a:solidFill>
              </a:ln>
            </p:spPr>
            <p:txBody>
              <a:bodyPr/>
              <a:lstStyle/>
              <a:p>
                <a:r>
                  <a:rPr lang="en-US">
                    <a:noFill/>
                  </a:rPr>
                  <a:t> </a:t>
                </a:r>
              </a:p>
            </p:txBody>
          </p:sp>
        </mc:Fallback>
      </mc:AlternateContent>
      <p:sp>
        <p:nvSpPr>
          <p:cNvPr id="4" name="Freeform: Shape 3">
            <a:extLst>
              <a:ext uri="{FF2B5EF4-FFF2-40B4-BE49-F238E27FC236}">
                <a16:creationId xmlns:a16="http://schemas.microsoft.com/office/drawing/2014/main" id="{3F746545-F0F6-25A6-AC7F-969BA0B5F889}"/>
              </a:ext>
            </a:extLst>
          </p:cNvPr>
          <p:cNvSpPr/>
          <p:nvPr/>
        </p:nvSpPr>
        <p:spPr>
          <a:xfrm>
            <a:off x="6881068" y="4432852"/>
            <a:ext cx="1821193" cy="245993"/>
          </a:xfrm>
          <a:custGeom>
            <a:avLst/>
            <a:gdLst>
              <a:gd name="connsiteX0" fmla="*/ 135958 w 1821193"/>
              <a:gd name="connsiteY0" fmla="*/ 0 h 245993"/>
              <a:gd name="connsiteX1" fmla="*/ 155836 w 1821193"/>
              <a:gd name="connsiteY1" fmla="*/ 218661 h 245993"/>
              <a:gd name="connsiteX2" fmla="*/ 1706341 w 1821193"/>
              <a:gd name="connsiteY2" fmla="*/ 218661 h 245993"/>
              <a:gd name="connsiteX3" fmla="*/ 1706341 w 1821193"/>
              <a:gd name="connsiteY3" fmla="*/ 0 h 245993"/>
              <a:gd name="connsiteX4" fmla="*/ 1706341 w 1821193"/>
              <a:gd name="connsiteY4" fmla="*/ 0 h 245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1193" h="245993">
                <a:moveTo>
                  <a:pt x="135958" y="0"/>
                </a:moveTo>
                <a:cubicBezTo>
                  <a:pt x="15032" y="91109"/>
                  <a:pt x="-105894" y="182218"/>
                  <a:pt x="155836" y="218661"/>
                </a:cubicBezTo>
                <a:cubicBezTo>
                  <a:pt x="417566" y="255104"/>
                  <a:pt x="1447924" y="255105"/>
                  <a:pt x="1706341" y="218661"/>
                </a:cubicBezTo>
                <a:cubicBezTo>
                  <a:pt x="1964759" y="182218"/>
                  <a:pt x="1706341" y="0"/>
                  <a:pt x="1706341" y="0"/>
                </a:cubicBezTo>
                <a:lnTo>
                  <a:pt x="1706341" y="0"/>
                </a:lnTo>
              </a:path>
            </a:pathLst>
          </a:custGeom>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Freeform: Shape 5">
            <a:extLst>
              <a:ext uri="{FF2B5EF4-FFF2-40B4-BE49-F238E27FC236}">
                <a16:creationId xmlns:a16="http://schemas.microsoft.com/office/drawing/2014/main" id="{285DFD07-E81F-4D4D-C0CA-3FD9443401A7}"/>
              </a:ext>
            </a:extLst>
          </p:cNvPr>
          <p:cNvSpPr/>
          <p:nvPr/>
        </p:nvSpPr>
        <p:spPr>
          <a:xfrm>
            <a:off x="3299791" y="4671391"/>
            <a:ext cx="4564541" cy="934279"/>
          </a:xfrm>
          <a:custGeom>
            <a:avLst/>
            <a:gdLst>
              <a:gd name="connsiteX0" fmla="*/ 4512366 w 4564541"/>
              <a:gd name="connsiteY0" fmla="*/ 0 h 934279"/>
              <a:gd name="connsiteX1" fmla="*/ 4532244 w 4564541"/>
              <a:gd name="connsiteY1" fmla="*/ 298174 h 934279"/>
              <a:gd name="connsiteX2" fmla="*/ 4134679 w 4564541"/>
              <a:gd name="connsiteY2" fmla="*/ 636105 h 934279"/>
              <a:gd name="connsiteX3" fmla="*/ 2802835 w 4564541"/>
              <a:gd name="connsiteY3" fmla="*/ 735496 h 934279"/>
              <a:gd name="connsiteX4" fmla="*/ 1093305 w 4564541"/>
              <a:gd name="connsiteY4" fmla="*/ 815009 h 934279"/>
              <a:gd name="connsiteX5" fmla="*/ 0 w 4564541"/>
              <a:gd name="connsiteY5" fmla="*/ 934279 h 934279"/>
              <a:gd name="connsiteX6" fmla="*/ 0 w 4564541"/>
              <a:gd name="connsiteY6" fmla="*/ 934279 h 934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64541" h="934279">
                <a:moveTo>
                  <a:pt x="4512366" y="0"/>
                </a:moveTo>
                <a:cubicBezTo>
                  <a:pt x="4553779" y="96078"/>
                  <a:pt x="4595192" y="192157"/>
                  <a:pt x="4532244" y="298174"/>
                </a:cubicBezTo>
                <a:cubicBezTo>
                  <a:pt x="4469296" y="404191"/>
                  <a:pt x="4422914" y="563218"/>
                  <a:pt x="4134679" y="636105"/>
                </a:cubicBezTo>
                <a:cubicBezTo>
                  <a:pt x="3846444" y="708992"/>
                  <a:pt x="3309731" y="705679"/>
                  <a:pt x="2802835" y="735496"/>
                </a:cubicBezTo>
                <a:cubicBezTo>
                  <a:pt x="2295939" y="765313"/>
                  <a:pt x="1560444" y="781879"/>
                  <a:pt x="1093305" y="815009"/>
                </a:cubicBezTo>
                <a:cubicBezTo>
                  <a:pt x="626166" y="848139"/>
                  <a:pt x="0" y="934279"/>
                  <a:pt x="0" y="934279"/>
                </a:cubicBezTo>
                <a:lnTo>
                  <a:pt x="0" y="934279"/>
                </a:lnTo>
              </a:path>
            </a:pathLst>
          </a:custGeom>
          <a:ln w="38100">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0" name="Freeform: Shape 9">
            <a:extLst>
              <a:ext uri="{FF2B5EF4-FFF2-40B4-BE49-F238E27FC236}">
                <a16:creationId xmlns:a16="http://schemas.microsoft.com/office/drawing/2014/main" id="{5B770C69-73B1-A285-64E3-2F7387FDD0D4}"/>
              </a:ext>
            </a:extLst>
          </p:cNvPr>
          <p:cNvSpPr/>
          <p:nvPr/>
        </p:nvSpPr>
        <p:spPr>
          <a:xfrm>
            <a:off x="7832035" y="4671391"/>
            <a:ext cx="1649895" cy="954157"/>
          </a:xfrm>
          <a:custGeom>
            <a:avLst/>
            <a:gdLst>
              <a:gd name="connsiteX0" fmla="*/ 0 w 1649895"/>
              <a:gd name="connsiteY0" fmla="*/ 0 h 954157"/>
              <a:gd name="connsiteX1" fmla="*/ 198782 w 1649895"/>
              <a:gd name="connsiteY1" fmla="*/ 357809 h 954157"/>
              <a:gd name="connsiteX2" fmla="*/ 834887 w 1649895"/>
              <a:gd name="connsiteY2" fmla="*/ 576470 h 954157"/>
              <a:gd name="connsiteX3" fmla="*/ 1649895 w 1649895"/>
              <a:gd name="connsiteY3" fmla="*/ 954157 h 954157"/>
              <a:gd name="connsiteX4" fmla="*/ 1649895 w 1649895"/>
              <a:gd name="connsiteY4" fmla="*/ 954157 h 95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9895" h="954157">
                <a:moveTo>
                  <a:pt x="0" y="0"/>
                </a:moveTo>
                <a:cubicBezTo>
                  <a:pt x="29817" y="130865"/>
                  <a:pt x="59634" y="261731"/>
                  <a:pt x="198782" y="357809"/>
                </a:cubicBezTo>
                <a:cubicBezTo>
                  <a:pt x="337930" y="453887"/>
                  <a:pt x="593035" y="477079"/>
                  <a:pt x="834887" y="576470"/>
                </a:cubicBezTo>
                <a:cubicBezTo>
                  <a:pt x="1076739" y="675861"/>
                  <a:pt x="1649895" y="954157"/>
                  <a:pt x="1649895" y="954157"/>
                </a:cubicBezTo>
                <a:lnTo>
                  <a:pt x="1649895" y="954157"/>
                </a:lnTo>
              </a:path>
            </a:pathLst>
          </a:cu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3641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1" grpId="0" animBg="1"/>
      <p:bldP spid="12" grpId="0" animBg="1"/>
      <p:bldP spid="13" grpId="0" animBg="1"/>
      <p:bldP spid="14" grpId="0" animBg="1"/>
      <p:bldP spid="15" grpId="0" animBg="1"/>
      <p:bldP spid="3" grpId="0" animBg="1"/>
      <p:bldP spid="4" grpId="0" animBg="1"/>
      <p:bldP spid="6"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Poisson Distribution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B2022E0-55CE-61C5-A689-28E38FB4D2CD}"/>
                  </a:ext>
                </a:extLst>
              </p:cNvPr>
              <p:cNvSpPr txBox="1"/>
              <p:nvPr/>
            </p:nvSpPr>
            <p:spPr>
              <a:xfrm>
                <a:off x="170913" y="1871634"/>
                <a:ext cx="4870174" cy="584775"/>
              </a:xfrm>
              <a:prstGeom prst="rect">
                <a:avLst/>
              </a:prstGeom>
              <a:solidFill>
                <a:srgbClr val="FFC000"/>
              </a:solidFill>
              <a:ln>
                <a:solidFill>
                  <a:schemeClr val="tx1"/>
                </a:solidFill>
              </a:ln>
            </p:spPr>
            <p:txBody>
              <a:bodyPr wrap="square">
                <a:spAutoFit/>
              </a:bodyPr>
              <a:lstStyle/>
              <a:p>
                <a:r>
                  <a:rPr lang="en-US" sz="3200" dirty="0"/>
                  <a:t>c) </a:t>
                </a:r>
                <a14:m>
                  <m:oMath xmlns:m="http://schemas.openxmlformats.org/officeDocument/2006/math">
                    <m:r>
                      <a:rPr lang="en-US" sz="3200" b="0" i="1" dirty="0" smtClean="0">
                        <a:latin typeface="Cambria Math" panose="02040503050406030204" pitchFamily="18" charset="0"/>
                      </a:rPr>
                      <m:t>&gt;</m:t>
                    </m:r>
                  </m:oMath>
                </a14:m>
                <a:r>
                  <a:rPr lang="en-US" sz="3200" dirty="0"/>
                  <a:t>20 but </a:t>
                </a:r>
                <a14:m>
                  <m:oMath xmlns:m="http://schemas.openxmlformats.org/officeDocument/2006/math">
                    <m:r>
                      <a:rPr lang="en-US" sz="3200" b="0" i="1" dirty="0" smtClean="0">
                        <a:latin typeface="Cambria Math" panose="02040503050406030204" pitchFamily="18" charset="0"/>
                      </a:rPr>
                      <m:t>&lt;</m:t>
                    </m:r>
                  </m:oMath>
                </a14:m>
                <a:r>
                  <a:rPr lang="en-US" sz="3200" dirty="0"/>
                  <a:t>25 patients</a:t>
                </a:r>
              </a:p>
            </p:txBody>
          </p:sp>
        </mc:Choice>
        <mc:Fallback xmlns="">
          <p:sp>
            <p:nvSpPr>
              <p:cNvPr id="5" name="TextBox 4">
                <a:extLst>
                  <a:ext uri="{FF2B5EF4-FFF2-40B4-BE49-F238E27FC236}">
                    <a16:creationId xmlns:a16="http://schemas.microsoft.com/office/drawing/2014/main" id="{6B2022E0-55CE-61C5-A689-28E38FB4D2CD}"/>
                  </a:ext>
                </a:extLst>
              </p:cNvPr>
              <p:cNvSpPr txBox="1">
                <a:spLocks noRot="1" noChangeAspect="1" noMove="1" noResize="1" noEditPoints="1" noAdjustHandles="1" noChangeArrowheads="1" noChangeShapeType="1" noTextEdit="1"/>
              </p:cNvSpPr>
              <p:nvPr/>
            </p:nvSpPr>
            <p:spPr>
              <a:xfrm>
                <a:off x="170913" y="1871634"/>
                <a:ext cx="4870174" cy="584775"/>
              </a:xfrm>
              <a:prstGeom prst="rect">
                <a:avLst/>
              </a:prstGeom>
              <a:blipFill>
                <a:blip r:embed="rId2"/>
                <a:stretch>
                  <a:fillRect l="-2996" t="-12245" b="-31633"/>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9040BBA-7957-66C7-6CA4-8ABC348774EF}"/>
                  </a:ext>
                </a:extLst>
              </p:cNvPr>
              <p:cNvSpPr txBox="1"/>
              <p:nvPr/>
            </p:nvSpPr>
            <p:spPr>
              <a:xfrm>
                <a:off x="6500191" y="1871633"/>
                <a:ext cx="1630017" cy="584775"/>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𝜆</m:t>
                      </m:r>
                      <m:r>
                        <a:rPr lang="en-US" sz="3200" b="0" i="1" dirty="0" smtClean="0">
                          <a:latin typeface="Cambria Math" panose="02040503050406030204" pitchFamily="18" charset="0"/>
                        </a:rPr>
                        <m:t>=20</m:t>
                      </m:r>
                    </m:oMath>
                  </m:oMathPara>
                </a14:m>
                <a:endParaRPr lang="en-US" sz="3200" dirty="0"/>
              </a:p>
            </p:txBody>
          </p:sp>
        </mc:Choice>
        <mc:Fallback xmlns="">
          <p:sp>
            <p:nvSpPr>
              <p:cNvPr id="7" name="TextBox 6">
                <a:extLst>
                  <a:ext uri="{FF2B5EF4-FFF2-40B4-BE49-F238E27FC236}">
                    <a16:creationId xmlns:a16="http://schemas.microsoft.com/office/drawing/2014/main" id="{89040BBA-7957-66C7-6CA4-8ABC348774EF}"/>
                  </a:ext>
                </a:extLst>
              </p:cNvPr>
              <p:cNvSpPr txBox="1">
                <a:spLocks noRot="1" noChangeAspect="1" noMove="1" noResize="1" noEditPoints="1" noAdjustHandles="1" noChangeArrowheads="1" noChangeShapeType="1" noTextEdit="1"/>
              </p:cNvSpPr>
              <p:nvPr/>
            </p:nvSpPr>
            <p:spPr>
              <a:xfrm>
                <a:off x="6500191" y="1871633"/>
                <a:ext cx="1630017" cy="584775"/>
              </a:xfrm>
              <a:prstGeom prst="rect">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D05AC01-785F-C016-956B-A96034BB4B8A}"/>
                  </a:ext>
                </a:extLst>
              </p:cNvPr>
              <p:cNvSpPr txBox="1"/>
              <p:nvPr/>
            </p:nvSpPr>
            <p:spPr>
              <a:xfrm>
                <a:off x="11111948" y="7027084"/>
                <a:ext cx="3399183" cy="1105046"/>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𝑥</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𝑒</m:t>
                              </m:r>
                            </m:e>
                            <m:sup>
                              <m:r>
                                <a:rPr lang="en-US" sz="3200" b="0" i="1" smtClean="0">
                                  <a:latin typeface="Cambria Math" panose="02040503050406030204" pitchFamily="18" charset="0"/>
                                </a:rPr>
                                <m:t>−</m:t>
                              </m:r>
                              <m:r>
                                <a:rPr lang="en-US" sz="3200" b="0" i="1" smtClean="0">
                                  <a:latin typeface="Cambria Math" panose="02040503050406030204" pitchFamily="18" charset="0"/>
                                </a:rPr>
                                <m:t>𝜆</m:t>
                              </m:r>
                            </m:sup>
                          </m:sSup>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𝜆</m:t>
                              </m:r>
                            </m:e>
                            <m:sup>
                              <m:r>
                                <a:rPr lang="en-US" sz="3200" b="0" i="1" smtClean="0">
                                  <a:latin typeface="Cambria Math" panose="02040503050406030204" pitchFamily="18" charset="0"/>
                                </a:rPr>
                                <m:t>𝑥</m:t>
                              </m:r>
                            </m:sup>
                          </m:sSup>
                        </m:num>
                        <m:den>
                          <m:r>
                            <a:rPr lang="en-US" sz="3200" b="0" i="1" smtClean="0">
                              <a:latin typeface="Cambria Math" panose="02040503050406030204" pitchFamily="18" charset="0"/>
                            </a:rPr>
                            <m:t>𝑥</m:t>
                          </m:r>
                          <m:r>
                            <a:rPr lang="en-US" sz="3200" b="0" i="1" smtClean="0">
                              <a:latin typeface="Cambria Math" panose="02040503050406030204" pitchFamily="18" charset="0"/>
                            </a:rPr>
                            <m:t>!</m:t>
                          </m:r>
                        </m:den>
                      </m:f>
                    </m:oMath>
                  </m:oMathPara>
                </a14:m>
                <a:endParaRPr lang="en-US" sz="3200" dirty="0"/>
              </a:p>
            </p:txBody>
          </p:sp>
        </mc:Choice>
        <mc:Fallback xmlns="">
          <p:sp>
            <p:nvSpPr>
              <p:cNvPr id="9" name="TextBox 8">
                <a:extLst>
                  <a:ext uri="{FF2B5EF4-FFF2-40B4-BE49-F238E27FC236}">
                    <a16:creationId xmlns:a16="http://schemas.microsoft.com/office/drawing/2014/main" id="{AD05AC01-785F-C016-956B-A96034BB4B8A}"/>
                  </a:ext>
                </a:extLst>
              </p:cNvPr>
              <p:cNvSpPr txBox="1">
                <a:spLocks noRot="1" noChangeAspect="1" noMove="1" noResize="1" noEditPoints="1" noAdjustHandles="1" noChangeArrowheads="1" noChangeShapeType="1" noTextEdit="1"/>
              </p:cNvSpPr>
              <p:nvPr/>
            </p:nvSpPr>
            <p:spPr>
              <a:xfrm>
                <a:off x="11111948" y="7027084"/>
                <a:ext cx="3399183" cy="1105046"/>
              </a:xfrm>
              <a:prstGeom prst="rect">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BB916CA-D963-B8F4-0AE7-8639CAC1C74C}"/>
                  </a:ext>
                </a:extLst>
              </p:cNvPr>
              <p:cNvSpPr txBox="1"/>
              <p:nvPr/>
            </p:nvSpPr>
            <p:spPr>
              <a:xfrm>
                <a:off x="170913" y="3822412"/>
                <a:ext cx="3023760" cy="584775"/>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20&lt;</m:t>
                          </m:r>
                          <m:r>
                            <a:rPr lang="en-US" sz="3200" b="0" i="1" smtClean="0">
                              <a:latin typeface="Cambria Math" panose="02040503050406030204" pitchFamily="18" charset="0"/>
                            </a:rPr>
                            <m:t>𝑋</m:t>
                          </m:r>
                          <m:r>
                            <a:rPr lang="en-US" sz="3200" b="0" i="1" smtClean="0">
                              <a:latin typeface="Cambria Math" panose="02040503050406030204" pitchFamily="18" charset="0"/>
                            </a:rPr>
                            <m:t>&lt;25</m:t>
                          </m:r>
                        </m:e>
                      </m:d>
                    </m:oMath>
                  </m:oMathPara>
                </a14:m>
                <a:endParaRPr lang="en-US" sz="3200" dirty="0"/>
              </a:p>
            </p:txBody>
          </p:sp>
        </mc:Choice>
        <mc:Fallback xmlns="">
          <p:sp>
            <p:nvSpPr>
              <p:cNvPr id="11" name="TextBox 10">
                <a:extLst>
                  <a:ext uri="{FF2B5EF4-FFF2-40B4-BE49-F238E27FC236}">
                    <a16:creationId xmlns:a16="http://schemas.microsoft.com/office/drawing/2014/main" id="{DBB916CA-D963-B8F4-0AE7-8639CAC1C74C}"/>
                  </a:ext>
                </a:extLst>
              </p:cNvPr>
              <p:cNvSpPr txBox="1">
                <a:spLocks noRot="1" noChangeAspect="1" noMove="1" noResize="1" noEditPoints="1" noAdjustHandles="1" noChangeArrowheads="1" noChangeShapeType="1" noTextEdit="1"/>
              </p:cNvSpPr>
              <p:nvPr/>
            </p:nvSpPr>
            <p:spPr>
              <a:xfrm>
                <a:off x="170913" y="3822412"/>
                <a:ext cx="3023760" cy="584775"/>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8283E49-8F1B-73D4-3418-082B60B3C139}"/>
                  </a:ext>
                </a:extLst>
              </p:cNvPr>
              <p:cNvSpPr txBox="1"/>
              <p:nvPr/>
            </p:nvSpPr>
            <p:spPr>
              <a:xfrm>
                <a:off x="9589315" y="3822412"/>
                <a:ext cx="4870174" cy="584775"/>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𝑃</m:t>
                      </m:r>
                      <m:d>
                        <m:dPr>
                          <m:ctrlPr>
                            <a:rPr lang="en-US" sz="3200" i="1">
                              <a:latin typeface="Cambria Math" panose="02040503050406030204" pitchFamily="18" charset="0"/>
                            </a:rPr>
                          </m:ctrlPr>
                        </m:dPr>
                        <m:e>
                          <m:r>
                            <a:rPr lang="en-US" sz="3200" i="1">
                              <a:latin typeface="Cambria Math" panose="02040503050406030204" pitchFamily="18" charset="0"/>
                            </a:rPr>
                            <m:t>20&lt;</m:t>
                          </m:r>
                          <m:r>
                            <a:rPr lang="en-US" sz="3200" i="1">
                              <a:latin typeface="Cambria Math" panose="02040503050406030204" pitchFamily="18" charset="0"/>
                            </a:rPr>
                            <m:t>𝑋</m:t>
                          </m:r>
                          <m:r>
                            <a:rPr lang="en-US" sz="3200" i="1">
                              <a:latin typeface="Cambria Math" panose="02040503050406030204" pitchFamily="18" charset="0"/>
                            </a:rPr>
                            <m:t>&lt;25</m:t>
                          </m:r>
                        </m:e>
                      </m:d>
                      <m:r>
                        <a:rPr lang="en-US" sz="3200" b="0" i="1" smtClean="0">
                          <a:latin typeface="Cambria Math" panose="02040503050406030204" pitchFamily="18" charset="0"/>
                        </a:rPr>
                        <m:t>=0.2841</m:t>
                      </m:r>
                    </m:oMath>
                  </m:oMathPara>
                </a14:m>
                <a:endParaRPr lang="en-US" sz="3200" dirty="0"/>
              </a:p>
            </p:txBody>
          </p:sp>
        </mc:Choice>
        <mc:Fallback xmlns="">
          <p:sp>
            <p:nvSpPr>
              <p:cNvPr id="13" name="TextBox 12">
                <a:extLst>
                  <a:ext uri="{FF2B5EF4-FFF2-40B4-BE49-F238E27FC236}">
                    <a16:creationId xmlns:a16="http://schemas.microsoft.com/office/drawing/2014/main" id="{98283E49-8F1B-73D4-3418-082B60B3C139}"/>
                  </a:ext>
                </a:extLst>
              </p:cNvPr>
              <p:cNvSpPr txBox="1">
                <a:spLocks noRot="1" noChangeAspect="1" noMove="1" noResize="1" noEditPoints="1" noAdjustHandles="1" noChangeArrowheads="1" noChangeShapeType="1" noTextEdit="1"/>
              </p:cNvSpPr>
              <p:nvPr/>
            </p:nvSpPr>
            <p:spPr>
              <a:xfrm>
                <a:off x="9589315" y="3822412"/>
                <a:ext cx="4870174" cy="584775"/>
              </a:xfrm>
              <a:prstGeom prst="rect">
                <a:avLst/>
              </a:prstGeom>
              <a:blipFill>
                <a:blip r:embed="rId6"/>
                <a:stretch>
                  <a:fillRect/>
                </a:stretch>
              </a:blipFill>
              <a:ln>
                <a:solidFill>
                  <a:schemeClr val="tx1"/>
                </a:solidFill>
              </a:ln>
            </p:spPr>
            <p:txBody>
              <a:bodyPr/>
              <a:lstStyle/>
              <a:p>
                <a:r>
                  <a:rPr lang="en-US">
                    <a:noFill/>
                  </a:rPr>
                  <a:t> </a:t>
                </a:r>
              </a:p>
            </p:txBody>
          </p:sp>
        </mc:Fallback>
      </mc:AlternateContent>
      <p:sp>
        <p:nvSpPr>
          <p:cNvPr id="14" name="Arrow: Right 13">
            <a:extLst>
              <a:ext uri="{FF2B5EF4-FFF2-40B4-BE49-F238E27FC236}">
                <a16:creationId xmlns:a16="http://schemas.microsoft.com/office/drawing/2014/main" id="{A2AA6B59-A64E-603F-6FF4-9160C97D3CAA}"/>
              </a:ext>
            </a:extLst>
          </p:cNvPr>
          <p:cNvSpPr/>
          <p:nvPr/>
        </p:nvSpPr>
        <p:spPr>
          <a:xfrm rot="2731236">
            <a:off x="1757138" y="4728157"/>
            <a:ext cx="1145044" cy="584775"/>
          </a:xfrm>
          <a:prstGeom prst="rightArrow">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5B35558-9AFC-01ED-1BDA-919314E38E2E}"/>
                  </a:ext>
                </a:extLst>
              </p:cNvPr>
              <p:cNvSpPr txBox="1"/>
              <p:nvPr/>
            </p:nvSpPr>
            <p:spPr>
              <a:xfrm>
                <a:off x="1959957" y="5586856"/>
                <a:ext cx="9151991" cy="584775"/>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r>
                            <a:rPr lang="en-US" sz="3200" b="0" i="1" smtClean="0">
                              <a:latin typeface="Cambria Math" panose="02040503050406030204" pitchFamily="18" charset="0"/>
                            </a:rPr>
                            <m:t>=21</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r>
                            <a:rPr lang="en-US" sz="3200" b="0" i="1" smtClean="0">
                              <a:latin typeface="Cambria Math" panose="02040503050406030204" pitchFamily="18" charset="0"/>
                            </a:rPr>
                            <m:t>=22</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r>
                            <a:rPr lang="en-US" sz="3200" b="0" i="1" smtClean="0">
                              <a:latin typeface="Cambria Math" panose="02040503050406030204" pitchFamily="18" charset="0"/>
                            </a:rPr>
                            <m:t>=23</m:t>
                          </m:r>
                        </m:e>
                      </m:d>
                      <m:r>
                        <a:rPr lang="en-US" sz="3200" b="0" i="1" smtClean="0">
                          <a:latin typeface="Cambria Math" panose="02040503050406030204" pitchFamily="18" charset="0"/>
                        </a:rPr>
                        <m:t>+</m:t>
                      </m:r>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𝑋</m:t>
                      </m:r>
                      <m:r>
                        <a:rPr lang="en-US" sz="3200" b="0" i="1" smtClean="0">
                          <a:latin typeface="Cambria Math" panose="02040503050406030204" pitchFamily="18" charset="0"/>
                        </a:rPr>
                        <m:t>=24)</m:t>
                      </m:r>
                    </m:oMath>
                  </m:oMathPara>
                </a14:m>
                <a:endParaRPr lang="en-US" sz="3200" dirty="0"/>
              </a:p>
            </p:txBody>
          </p:sp>
        </mc:Choice>
        <mc:Fallback xmlns="">
          <p:sp>
            <p:nvSpPr>
              <p:cNvPr id="3" name="TextBox 2">
                <a:extLst>
                  <a:ext uri="{FF2B5EF4-FFF2-40B4-BE49-F238E27FC236}">
                    <a16:creationId xmlns:a16="http://schemas.microsoft.com/office/drawing/2014/main" id="{35B35558-9AFC-01ED-1BDA-919314E38E2E}"/>
                  </a:ext>
                </a:extLst>
              </p:cNvPr>
              <p:cNvSpPr txBox="1">
                <a:spLocks noRot="1" noChangeAspect="1" noMove="1" noResize="1" noEditPoints="1" noAdjustHandles="1" noChangeArrowheads="1" noChangeShapeType="1" noTextEdit="1"/>
              </p:cNvSpPr>
              <p:nvPr/>
            </p:nvSpPr>
            <p:spPr>
              <a:xfrm>
                <a:off x="1959957" y="5586856"/>
                <a:ext cx="9151991" cy="584775"/>
              </a:xfrm>
              <a:prstGeom prst="rect">
                <a:avLst/>
              </a:prstGeom>
              <a:blipFill>
                <a:blip r:embed="rId7"/>
                <a:stretch>
                  <a:fillRect/>
                </a:stretch>
              </a:blipFill>
              <a:ln>
                <a:solidFill>
                  <a:schemeClr val="tx1"/>
                </a:solidFill>
              </a:ln>
            </p:spPr>
            <p:txBody>
              <a:bodyPr/>
              <a:lstStyle/>
              <a:p>
                <a:r>
                  <a:rPr lang="en-US">
                    <a:noFill/>
                  </a:rPr>
                  <a:t> </a:t>
                </a:r>
              </a:p>
            </p:txBody>
          </p:sp>
        </mc:Fallback>
      </mc:AlternateContent>
      <p:sp>
        <p:nvSpPr>
          <p:cNvPr id="4" name="Arrow: Right 3">
            <a:extLst>
              <a:ext uri="{FF2B5EF4-FFF2-40B4-BE49-F238E27FC236}">
                <a16:creationId xmlns:a16="http://schemas.microsoft.com/office/drawing/2014/main" id="{B6D7C2DA-E1CD-F82A-D952-E15DA4EB9A46}"/>
              </a:ext>
            </a:extLst>
          </p:cNvPr>
          <p:cNvSpPr/>
          <p:nvPr/>
        </p:nvSpPr>
        <p:spPr>
          <a:xfrm rot="18608926">
            <a:off x="10056116" y="4693143"/>
            <a:ext cx="1145044" cy="584775"/>
          </a:xfrm>
          <a:prstGeom prst="rightArrow">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5015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1" grpId="0" animBg="1"/>
      <p:bldP spid="13" grpId="0" animBg="1"/>
      <p:bldP spid="14" grpId="0" animBg="1"/>
      <p:bldP spid="3" grpId="0" animBg="1"/>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Poisson Distribution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The </a:t>
            </a:r>
            <a:r>
              <a:rPr lang="en-US" sz="3200" dirty="0">
                <a:solidFill>
                  <a:srgbClr val="FF0000"/>
                </a:solidFill>
              </a:rPr>
              <a:t>average number of errors</a:t>
            </a:r>
            <a:r>
              <a:rPr lang="en-US" sz="3200" dirty="0"/>
              <a:t> on a page of a certain magazine is 0.2. What is the probability that the next page (or a randomly selected page) you read contains</a:t>
            </a:r>
          </a:p>
          <a:p>
            <a:endParaRPr lang="en-US" sz="3200" dirty="0"/>
          </a:p>
          <a:p>
            <a:pPr marL="843534" lvl="1" indent="-514350">
              <a:buFont typeface="+mj-lt"/>
              <a:buAutoNum type="alphaLcPeriod"/>
            </a:pPr>
            <a:r>
              <a:rPr lang="en-US" sz="2960" dirty="0"/>
              <a:t>0 (zero) error? (Ans: 0.8187)</a:t>
            </a:r>
          </a:p>
          <a:p>
            <a:pPr marL="843534" lvl="1" indent="-514350">
              <a:buFont typeface="+mj-lt"/>
              <a:buAutoNum type="alphaLcPeriod"/>
            </a:pPr>
            <a:r>
              <a:rPr lang="en-US" sz="2960" dirty="0"/>
              <a:t>2 or more errors? (Ans: 0.01756)</a:t>
            </a:r>
          </a:p>
          <a:p>
            <a:pPr marL="843534" lvl="1" indent="-514350">
              <a:buFont typeface="+mj-lt"/>
              <a:buAutoNum type="alphaLcPeriod"/>
            </a:pPr>
            <a:r>
              <a:rPr lang="en-US" sz="2960" dirty="0"/>
              <a:t>What is the average error per page? (Ans: 0.2)</a:t>
            </a:r>
          </a:p>
          <a:p>
            <a:pPr marL="843534" lvl="1" indent="-514350">
              <a:buFont typeface="+mj-lt"/>
              <a:buAutoNum type="alphaLcPeriod"/>
            </a:pPr>
            <a:r>
              <a:rPr lang="en-US" sz="2960" dirty="0"/>
              <a:t>Also, find standard deviation of the number of errors. (Ans: 0.45)</a:t>
            </a:r>
          </a:p>
        </p:txBody>
      </p:sp>
    </p:spTree>
    <p:extLst>
      <p:ext uri="{BB962C8B-B14F-4D97-AF65-F5344CB8AC3E}">
        <p14:creationId xmlns:p14="http://schemas.microsoft.com/office/powerpoint/2010/main" val="49941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Poisson Distribution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lnSpc>
                <a:spcPct val="150000"/>
              </a:lnSpc>
            </a:pPr>
            <a:r>
              <a:rPr lang="en-US" sz="2960" dirty="0"/>
              <a:t>Imagine you're employed as a transportation engineer, tasked with assessing the likelihood of vehicular accidents. On a highly trafficked segment of road, the probability of a single car accident occurring per hour is 0.001. If 2000 cars traverse this stretch of road in one hour, what is the probability that precisely three car accidents will occur on this road within that time frame? (Ans: 0.180)</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C59C05C-5960-5AB9-BD90-944321260241}"/>
                  </a:ext>
                </a:extLst>
              </p:cNvPr>
              <p:cNvSpPr txBox="1"/>
              <p:nvPr/>
            </p:nvSpPr>
            <p:spPr>
              <a:xfrm>
                <a:off x="247829" y="6531642"/>
                <a:ext cx="2071977" cy="584775"/>
              </a:xfrm>
              <a:prstGeom prst="rect">
                <a:avLst/>
              </a:prstGeom>
              <a:solidFill>
                <a:srgbClr val="FFC000"/>
              </a:solid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chemeClr val="tx1"/>
                          </a:solidFill>
                          <a:latin typeface="Cambria Math" panose="02040503050406030204" pitchFamily="18" charset="0"/>
                        </a:rPr>
                        <m:t>𝑝</m:t>
                      </m:r>
                      <m:r>
                        <a:rPr lang="en-US" sz="3200" b="0" i="1" smtClean="0">
                          <a:solidFill>
                            <a:schemeClr val="tx1"/>
                          </a:solidFill>
                          <a:latin typeface="Cambria Math" panose="02040503050406030204" pitchFamily="18" charset="0"/>
                        </a:rPr>
                        <m:t>=0.001</m:t>
                      </m:r>
                    </m:oMath>
                  </m:oMathPara>
                </a14:m>
                <a:endParaRPr lang="en-US" sz="3200" dirty="0">
                  <a:solidFill>
                    <a:schemeClr val="tx1"/>
                  </a:solidFill>
                </a:endParaRPr>
              </a:p>
            </p:txBody>
          </p:sp>
        </mc:Choice>
        <mc:Fallback xmlns="">
          <p:sp>
            <p:nvSpPr>
              <p:cNvPr id="4" name="TextBox 3">
                <a:extLst>
                  <a:ext uri="{FF2B5EF4-FFF2-40B4-BE49-F238E27FC236}">
                    <a16:creationId xmlns:a16="http://schemas.microsoft.com/office/drawing/2014/main" id="{7C59C05C-5960-5AB9-BD90-944321260241}"/>
                  </a:ext>
                </a:extLst>
              </p:cNvPr>
              <p:cNvSpPr txBox="1">
                <a:spLocks noRot="1" noChangeAspect="1" noMove="1" noResize="1" noEditPoints="1" noAdjustHandles="1" noChangeArrowheads="1" noChangeShapeType="1" noTextEdit="1"/>
              </p:cNvSpPr>
              <p:nvPr/>
            </p:nvSpPr>
            <p:spPr>
              <a:xfrm>
                <a:off x="247829" y="6531642"/>
                <a:ext cx="2071977" cy="584775"/>
              </a:xfrm>
              <a:prstGeom prst="rect">
                <a:avLst/>
              </a:prstGeom>
              <a:blipFill>
                <a:blip r:embed="rId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106658D-007E-E446-3B6C-6CB7F6CCC107}"/>
                  </a:ext>
                </a:extLst>
              </p:cNvPr>
              <p:cNvSpPr txBox="1"/>
              <p:nvPr/>
            </p:nvSpPr>
            <p:spPr>
              <a:xfrm>
                <a:off x="3362090" y="6531640"/>
                <a:ext cx="1995418" cy="584775"/>
              </a:xfrm>
              <a:prstGeom prst="rect">
                <a:avLst/>
              </a:prstGeom>
              <a:solidFill>
                <a:srgbClr val="FFC000"/>
              </a:solid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chemeClr val="tx1"/>
                          </a:solidFill>
                          <a:latin typeface="Cambria Math" panose="02040503050406030204" pitchFamily="18" charset="0"/>
                        </a:rPr>
                        <m:t>𝑛</m:t>
                      </m:r>
                      <m:r>
                        <a:rPr lang="en-US" sz="3200" b="0" i="1" smtClean="0">
                          <a:solidFill>
                            <a:schemeClr val="tx1"/>
                          </a:solidFill>
                          <a:latin typeface="Cambria Math" panose="02040503050406030204" pitchFamily="18" charset="0"/>
                        </a:rPr>
                        <m:t>=2000</m:t>
                      </m:r>
                    </m:oMath>
                  </m:oMathPara>
                </a14:m>
                <a:endParaRPr lang="en-US" sz="3200" dirty="0">
                  <a:solidFill>
                    <a:schemeClr val="tx1"/>
                  </a:solidFill>
                </a:endParaRPr>
              </a:p>
            </p:txBody>
          </p:sp>
        </mc:Choice>
        <mc:Fallback xmlns="">
          <p:sp>
            <p:nvSpPr>
              <p:cNvPr id="5" name="TextBox 4">
                <a:extLst>
                  <a:ext uri="{FF2B5EF4-FFF2-40B4-BE49-F238E27FC236}">
                    <a16:creationId xmlns:a16="http://schemas.microsoft.com/office/drawing/2014/main" id="{0106658D-007E-E446-3B6C-6CB7F6CCC107}"/>
                  </a:ext>
                </a:extLst>
              </p:cNvPr>
              <p:cNvSpPr txBox="1">
                <a:spLocks noRot="1" noChangeAspect="1" noMove="1" noResize="1" noEditPoints="1" noAdjustHandles="1" noChangeArrowheads="1" noChangeShapeType="1" noTextEdit="1"/>
              </p:cNvSpPr>
              <p:nvPr/>
            </p:nvSpPr>
            <p:spPr>
              <a:xfrm>
                <a:off x="3362090" y="6531640"/>
                <a:ext cx="1995418" cy="584775"/>
              </a:xfrm>
              <a:prstGeom prst="rect">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F541049-3AF6-43CF-1A6C-BD9DECB26598}"/>
                  </a:ext>
                </a:extLst>
              </p:cNvPr>
              <p:cNvSpPr txBox="1"/>
              <p:nvPr/>
            </p:nvSpPr>
            <p:spPr>
              <a:xfrm>
                <a:off x="6399793" y="6531641"/>
                <a:ext cx="4448205" cy="584775"/>
              </a:xfrm>
              <a:prstGeom prst="rect">
                <a:avLst/>
              </a:prstGeom>
              <a:solidFill>
                <a:srgbClr val="FFC000"/>
              </a:solid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chemeClr val="tx1"/>
                          </a:solidFill>
                          <a:latin typeface="Cambria Math" panose="02040503050406030204" pitchFamily="18" charset="0"/>
                        </a:rPr>
                        <m:t>𝑛𝑝</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𝜆</m:t>
                      </m:r>
                      <m:r>
                        <a:rPr lang="en-US" sz="3200" b="0" i="1" smtClean="0">
                          <a:solidFill>
                            <a:schemeClr val="tx1"/>
                          </a:solidFill>
                          <a:latin typeface="Cambria Math" panose="02040503050406030204" pitchFamily="18" charset="0"/>
                        </a:rPr>
                        <m:t>=2000×0.001</m:t>
                      </m:r>
                    </m:oMath>
                  </m:oMathPara>
                </a14:m>
                <a:endParaRPr lang="en-US" sz="3200" dirty="0">
                  <a:solidFill>
                    <a:schemeClr val="tx1"/>
                  </a:solidFill>
                </a:endParaRPr>
              </a:p>
            </p:txBody>
          </p:sp>
        </mc:Choice>
        <mc:Fallback xmlns="">
          <p:sp>
            <p:nvSpPr>
              <p:cNvPr id="6" name="TextBox 5">
                <a:extLst>
                  <a:ext uri="{FF2B5EF4-FFF2-40B4-BE49-F238E27FC236}">
                    <a16:creationId xmlns:a16="http://schemas.microsoft.com/office/drawing/2014/main" id="{BF541049-3AF6-43CF-1A6C-BD9DECB26598}"/>
                  </a:ext>
                </a:extLst>
              </p:cNvPr>
              <p:cNvSpPr txBox="1">
                <a:spLocks noRot="1" noChangeAspect="1" noMove="1" noResize="1" noEditPoints="1" noAdjustHandles="1" noChangeArrowheads="1" noChangeShapeType="1" noTextEdit="1"/>
              </p:cNvSpPr>
              <p:nvPr/>
            </p:nvSpPr>
            <p:spPr>
              <a:xfrm>
                <a:off x="6399793" y="6531641"/>
                <a:ext cx="4448205" cy="584775"/>
              </a:xfrm>
              <a:prstGeom prst="rect">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0DB7F32-25E1-D917-B985-7525CBFF9ABE}"/>
                  </a:ext>
                </a:extLst>
              </p:cNvPr>
              <p:cNvSpPr txBox="1"/>
              <p:nvPr/>
            </p:nvSpPr>
            <p:spPr>
              <a:xfrm>
                <a:off x="11111948" y="41617"/>
                <a:ext cx="3399183" cy="1105046"/>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𝑥</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𝑒</m:t>
                              </m:r>
                            </m:e>
                            <m:sup>
                              <m:r>
                                <a:rPr lang="en-US" sz="3200" b="0" i="1" smtClean="0">
                                  <a:latin typeface="Cambria Math" panose="02040503050406030204" pitchFamily="18" charset="0"/>
                                </a:rPr>
                                <m:t>−</m:t>
                              </m:r>
                              <m:r>
                                <a:rPr lang="en-US" sz="3200" b="0" i="1" smtClean="0">
                                  <a:latin typeface="Cambria Math" panose="02040503050406030204" pitchFamily="18" charset="0"/>
                                </a:rPr>
                                <m:t>𝜆</m:t>
                              </m:r>
                            </m:sup>
                          </m:sSup>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𝜆</m:t>
                              </m:r>
                            </m:e>
                            <m:sup>
                              <m:r>
                                <a:rPr lang="en-US" sz="3200" b="0" i="1" smtClean="0">
                                  <a:latin typeface="Cambria Math" panose="02040503050406030204" pitchFamily="18" charset="0"/>
                                </a:rPr>
                                <m:t>𝑥</m:t>
                              </m:r>
                            </m:sup>
                          </m:sSup>
                        </m:num>
                        <m:den>
                          <m:r>
                            <a:rPr lang="en-US" sz="3200" b="0" i="1" smtClean="0">
                              <a:latin typeface="Cambria Math" panose="02040503050406030204" pitchFamily="18" charset="0"/>
                            </a:rPr>
                            <m:t>𝑥</m:t>
                          </m:r>
                          <m:r>
                            <a:rPr lang="en-US" sz="3200" b="0" i="1" smtClean="0">
                              <a:latin typeface="Cambria Math" panose="02040503050406030204" pitchFamily="18" charset="0"/>
                            </a:rPr>
                            <m:t>!</m:t>
                          </m:r>
                        </m:den>
                      </m:f>
                    </m:oMath>
                  </m:oMathPara>
                </a14:m>
                <a:endParaRPr lang="en-US" sz="3200" dirty="0"/>
              </a:p>
            </p:txBody>
          </p:sp>
        </mc:Choice>
        <mc:Fallback xmlns="">
          <p:sp>
            <p:nvSpPr>
              <p:cNvPr id="7" name="TextBox 6">
                <a:extLst>
                  <a:ext uri="{FF2B5EF4-FFF2-40B4-BE49-F238E27FC236}">
                    <a16:creationId xmlns:a16="http://schemas.microsoft.com/office/drawing/2014/main" id="{B0DB7F32-25E1-D917-B985-7525CBFF9ABE}"/>
                  </a:ext>
                </a:extLst>
              </p:cNvPr>
              <p:cNvSpPr txBox="1">
                <a:spLocks noRot="1" noChangeAspect="1" noMove="1" noResize="1" noEditPoints="1" noAdjustHandles="1" noChangeArrowheads="1" noChangeShapeType="1" noTextEdit="1"/>
              </p:cNvSpPr>
              <p:nvPr/>
            </p:nvSpPr>
            <p:spPr>
              <a:xfrm>
                <a:off x="11111948" y="41617"/>
                <a:ext cx="3399183" cy="1105046"/>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23F9D82-6473-5A7E-FCD6-B35FDD8B9978}"/>
                  </a:ext>
                </a:extLst>
              </p:cNvPr>
              <p:cNvSpPr txBox="1"/>
              <p:nvPr/>
            </p:nvSpPr>
            <p:spPr>
              <a:xfrm>
                <a:off x="12119113" y="5718983"/>
                <a:ext cx="2392018" cy="584775"/>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r>
                            <a:rPr lang="en-US" sz="3200" b="0" i="1" smtClean="0">
                              <a:latin typeface="Cambria Math" panose="02040503050406030204" pitchFamily="18" charset="0"/>
                            </a:rPr>
                            <m:t>=3</m:t>
                          </m:r>
                        </m:e>
                      </m:d>
                    </m:oMath>
                  </m:oMathPara>
                </a14:m>
                <a:endParaRPr lang="en-US" sz="3200" dirty="0"/>
              </a:p>
            </p:txBody>
          </p:sp>
        </mc:Choice>
        <mc:Fallback xmlns="">
          <p:sp>
            <p:nvSpPr>
              <p:cNvPr id="8" name="TextBox 7">
                <a:extLst>
                  <a:ext uri="{FF2B5EF4-FFF2-40B4-BE49-F238E27FC236}">
                    <a16:creationId xmlns:a16="http://schemas.microsoft.com/office/drawing/2014/main" id="{F23F9D82-6473-5A7E-FCD6-B35FDD8B9978}"/>
                  </a:ext>
                </a:extLst>
              </p:cNvPr>
              <p:cNvSpPr txBox="1">
                <a:spLocks noRot="1" noChangeAspect="1" noMove="1" noResize="1" noEditPoints="1" noAdjustHandles="1" noChangeArrowheads="1" noChangeShapeType="1" noTextEdit="1"/>
              </p:cNvSpPr>
              <p:nvPr/>
            </p:nvSpPr>
            <p:spPr>
              <a:xfrm>
                <a:off x="12119113" y="5718983"/>
                <a:ext cx="2392018" cy="584775"/>
              </a:xfrm>
              <a:prstGeom prst="rect">
                <a:avLst/>
              </a:prstGeom>
              <a:blipFill>
                <a:blip r:embed="rId6"/>
                <a:stretch>
                  <a:fillRect/>
                </a:stretch>
              </a:blipFill>
              <a:ln>
                <a:solidFill>
                  <a:schemeClr val="tx1"/>
                </a:solidFill>
              </a:ln>
            </p:spPr>
            <p:txBody>
              <a:bodyPr/>
              <a:lstStyle/>
              <a:p>
                <a:r>
                  <a:rPr lang="en-US">
                    <a:noFill/>
                  </a:rPr>
                  <a:t> </a:t>
                </a:r>
              </a:p>
            </p:txBody>
          </p:sp>
        </mc:Fallback>
      </mc:AlternateContent>
      <p:sp>
        <p:nvSpPr>
          <p:cNvPr id="9" name="Oval 8">
            <a:extLst>
              <a:ext uri="{FF2B5EF4-FFF2-40B4-BE49-F238E27FC236}">
                <a16:creationId xmlns:a16="http://schemas.microsoft.com/office/drawing/2014/main" id="{2B5B5A57-B02F-B6DC-9D48-CE7F75D58FAB}"/>
              </a:ext>
            </a:extLst>
          </p:cNvPr>
          <p:cNvSpPr/>
          <p:nvPr/>
        </p:nvSpPr>
        <p:spPr>
          <a:xfrm>
            <a:off x="5029100" y="3600921"/>
            <a:ext cx="1956463" cy="707578"/>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AF41476-09DD-954E-6D85-37251A97357E}"/>
              </a:ext>
            </a:extLst>
          </p:cNvPr>
          <p:cNvSpPr/>
          <p:nvPr/>
        </p:nvSpPr>
        <p:spPr>
          <a:xfrm>
            <a:off x="940918" y="4114800"/>
            <a:ext cx="4310704" cy="2416839"/>
          </a:xfrm>
          <a:custGeom>
            <a:avLst/>
            <a:gdLst>
              <a:gd name="connsiteX0" fmla="*/ 4578358 w 4578358"/>
              <a:gd name="connsiteY0" fmla="*/ 0 h 2405269"/>
              <a:gd name="connsiteX1" fmla="*/ 861123 w 4578358"/>
              <a:gd name="connsiteY1" fmla="*/ 59634 h 2405269"/>
              <a:gd name="connsiteX2" fmla="*/ 65993 w 4578358"/>
              <a:gd name="connsiteY2" fmla="*/ 258417 h 2405269"/>
              <a:gd name="connsiteX3" fmla="*/ 46114 w 4578358"/>
              <a:gd name="connsiteY3" fmla="*/ 2405269 h 2405269"/>
              <a:gd name="connsiteX4" fmla="*/ 46114 w 4578358"/>
              <a:gd name="connsiteY4" fmla="*/ 2405269 h 24052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8358" h="2405269">
                <a:moveTo>
                  <a:pt x="4578358" y="0"/>
                </a:moveTo>
                <a:cubicBezTo>
                  <a:pt x="3339280" y="19878"/>
                  <a:pt x="1613184" y="16565"/>
                  <a:pt x="861123" y="59634"/>
                </a:cubicBezTo>
                <a:cubicBezTo>
                  <a:pt x="109062" y="102703"/>
                  <a:pt x="201828" y="-132522"/>
                  <a:pt x="65993" y="258417"/>
                </a:cubicBezTo>
                <a:cubicBezTo>
                  <a:pt x="-69842" y="649356"/>
                  <a:pt x="46114" y="2405269"/>
                  <a:pt x="46114" y="2405269"/>
                </a:cubicBezTo>
                <a:lnTo>
                  <a:pt x="46114" y="2405269"/>
                </a:lnTo>
              </a:path>
            </a:pathLst>
          </a:cu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7B23AA42-2582-9B23-CBBA-3C3781AC4CC2}"/>
              </a:ext>
            </a:extLst>
          </p:cNvPr>
          <p:cNvSpPr/>
          <p:nvPr/>
        </p:nvSpPr>
        <p:spPr>
          <a:xfrm>
            <a:off x="4304848" y="4265168"/>
            <a:ext cx="3261358" cy="643253"/>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79C4DDA-69DA-7B93-CAEC-F07124256CAD}"/>
              </a:ext>
            </a:extLst>
          </p:cNvPr>
          <p:cNvSpPr/>
          <p:nvPr/>
        </p:nvSpPr>
        <p:spPr>
          <a:xfrm>
            <a:off x="4131569" y="4890052"/>
            <a:ext cx="1200795" cy="1649896"/>
          </a:xfrm>
          <a:custGeom>
            <a:avLst/>
            <a:gdLst>
              <a:gd name="connsiteX0" fmla="*/ 1191906 w 1200795"/>
              <a:gd name="connsiteY0" fmla="*/ 0 h 1649896"/>
              <a:gd name="connsiteX1" fmla="*/ 1172028 w 1200795"/>
              <a:gd name="connsiteY1" fmla="*/ 675861 h 1649896"/>
              <a:gd name="connsiteX2" fmla="*/ 953367 w 1200795"/>
              <a:gd name="connsiteY2" fmla="*/ 735496 h 1649896"/>
              <a:gd name="connsiteX3" fmla="*/ 476289 w 1200795"/>
              <a:gd name="connsiteY3" fmla="*/ 715618 h 1649896"/>
              <a:gd name="connsiteX4" fmla="*/ 38967 w 1200795"/>
              <a:gd name="connsiteY4" fmla="*/ 715618 h 1649896"/>
              <a:gd name="connsiteX5" fmla="*/ 19089 w 1200795"/>
              <a:gd name="connsiteY5" fmla="*/ 874644 h 1649896"/>
              <a:gd name="connsiteX6" fmla="*/ 19089 w 1200795"/>
              <a:gd name="connsiteY6" fmla="*/ 1212574 h 1649896"/>
              <a:gd name="connsiteX7" fmla="*/ 38967 w 1200795"/>
              <a:gd name="connsiteY7" fmla="*/ 1649896 h 1649896"/>
              <a:gd name="connsiteX8" fmla="*/ 38967 w 1200795"/>
              <a:gd name="connsiteY8" fmla="*/ 1649896 h 164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0795" h="1649896" extrusionOk="0">
                <a:moveTo>
                  <a:pt x="1191906" y="0"/>
                </a:moveTo>
                <a:cubicBezTo>
                  <a:pt x="1177778" y="281471"/>
                  <a:pt x="1204658" y="556109"/>
                  <a:pt x="1172028" y="675861"/>
                </a:cubicBezTo>
                <a:cubicBezTo>
                  <a:pt x="1131089" y="802539"/>
                  <a:pt x="1082552" y="728960"/>
                  <a:pt x="953367" y="735496"/>
                </a:cubicBezTo>
                <a:cubicBezTo>
                  <a:pt x="842879" y="760656"/>
                  <a:pt x="631449" y="742611"/>
                  <a:pt x="476289" y="715618"/>
                </a:cubicBezTo>
                <a:cubicBezTo>
                  <a:pt x="331811" y="708570"/>
                  <a:pt x="117550" y="694730"/>
                  <a:pt x="38967" y="715618"/>
                </a:cubicBezTo>
                <a:cubicBezTo>
                  <a:pt x="-33270" y="742930"/>
                  <a:pt x="26955" y="792582"/>
                  <a:pt x="19089" y="874644"/>
                </a:cubicBezTo>
                <a:cubicBezTo>
                  <a:pt x="22580" y="938727"/>
                  <a:pt x="34549" y="1098811"/>
                  <a:pt x="19089" y="1212574"/>
                </a:cubicBezTo>
                <a:cubicBezTo>
                  <a:pt x="22402" y="1341783"/>
                  <a:pt x="38968" y="1649896"/>
                  <a:pt x="38967" y="1649896"/>
                </a:cubicBezTo>
                <a:lnTo>
                  <a:pt x="38967" y="1649896"/>
                </a:lnTo>
              </a:path>
            </a:pathLst>
          </a:custGeom>
          <a:noFill/>
          <a:ln w="38100">
            <a:solidFill>
              <a:srgbClr val="FF0000"/>
            </a:solidFill>
            <a:extLst>
              <a:ext uri="{C807C97D-BFC1-408E-A445-0C87EB9F89A2}">
                <ask:lineSketchStyleProps xmlns:ask="http://schemas.microsoft.com/office/drawing/2018/sketchyshapes" sd="2988208611">
                  <a:custGeom>
                    <a:avLst/>
                    <a:gdLst>
                      <a:gd name="connsiteX0" fmla="*/ 1191906 w 1200795"/>
                      <a:gd name="connsiteY0" fmla="*/ 0 h 1649896"/>
                      <a:gd name="connsiteX1" fmla="*/ 1172028 w 1200795"/>
                      <a:gd name="connsiteY1" fmla="*/ 675861 h 1649896"/>
                      <a:gd name="connsiteX2" fmla="*/ 953367 w 1200795"/>
                      <a:gd name="connsiteY2" fmla="*/ 735496 h 1649896"/>
                      <a:gd name="connsiteX3" fmla="*/ 476289 w 1200795"/>
                      <a:gd name="connsiteY3" fmla="*/ 715618 h 1649896"/>
                      <a:gd name="connsiteX4" fmla="*/ 38967 w 1200795"/>
                      <a:gd name="connsiteY4" fmla="*/ 715618 h 1649896"/>
                      <a:gd name="connsiteX5" fmla="*/ 19089 w 1200795"/>
                      <a:gd name="connsiteY5" fmla="*/ 874644 h 1649896"/>
                      <a:gd name="connsiteX6" fmla="*/ 19089 w 1200795"/>
                      <a:gd name="connsiteY6" fmla="*/ 1212574 h 1649896"/>
                      <a:gd name="connsiteX7" fmla="*/ 38967 w 1200795"/>
                      <a:gd name="connsiteY7" fmla="*/ 1649896 h 1649896"/>
                      <a:gd name="connsiteX8" fmla="*/ 38967 w 1200795"/>
                      <a:gd name="connsiteY8" fmla="*/ 1649896 h 164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0795" h="1649896">
                        <a:moveTo>
                          <a:pt x="1191906" y="0"/>
                        </a:moveTo>
                        <a:cubicBezTo>
                          <a:pt x="1201845" y="276639"/>
                          <a:pt x="1211784" y="553278"/>
                          <a:pt x="1172028" y="675861"/>
                        </a:cubicBezTo>
                        <a:cubicBezTo>
                          <a:pt x="1132272" y="798444"/>
                          <a:pt x="1069323" y="728870"/>
                          <a:pt x="953367" y="735496"/>
                        </a:cubicBezTo>
                        <a:cubicBezTo>
                          <a:pt x="837410" y="742122"/>
                          <a:pt x="628689" y="718931"/>
                          <a:pt x="476289" y="715618"/>
                        </a:cubicBezTo>
                        <a:cubicBezTo>
                          <a:pt x="323889" y="712305"/>
                          <a:pt x="115167" y="689114"/>
                          <a:pt x="38967" y="715618"/>
                        </a:cubicBezTo>
                        <a:cubicBezTo>
                          <a:pt x="-37233" y="742122"/>
                          <a:pt x="22402" y="791818"/>
                          <a:pt x="19089" y="874644"/>
                        </a:cubicBezTo>
                        <a:cubicBezTo>
                          <a:pt x="15776" y="957470"/>
                          <a:pt x="15776" y="1083365"/>
                          <a:pt x="19089" y="1212574"/>
                        </a:cubicBezTo>
                        <a:cubicBezTo>
                          <a:pt x="22402" y="1341783"/>
                          <a:pt x="38967" y="1649896"/>
                          <a:pt x="38967" y="1649896"/>
                        </a:cubicBezTo>
                        <a:lnTo>
                          <a:pt x="38967" y="1649896"/>
                        </a:lnTo>
                      </a:path>
                    </a:pathLst>
                  </a:cu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3F250F4-6941-453B-E1AE-0B41A6E763E5}"/>
              </a:ext>
            </a:extLst>
          </p:cNvPr>
          <p:cNvSpPr/>
          <p:nvPr/>
        </p:nvSpPr>
        <p:spPr>
          <a:xfrm>
            <a:off x="7784481" y="4908421"/>
            <a:ext cx="3399183" cy="607507"/>
          </a:xfrm>
          <a:custGeom>
            <a:avLst/>
            <a:gdLst>
              <a:gd name="connsiteX0" fmla="*/ 0 w 3399183"/>
              <a:gd name="connsiteY0" fmla="*/ 0 h 607507"/>
              <a:gd name="connsiteX1" fmla="*/ 679837 w 3399183"/>
              <a:gd name="connsiteY1" fmla="*/ 0 h 607507"/>
              <a:gd name="connsiteX2" fmla="*/ 1427657 w 3399183"/>
              <a:gd name="connsiteY2" fmla="*/ 0 h 607507"/>
              <a:gd name="connsiteX3" fmla="*/ 2175477 w 3399183"/>
              <a:gd name="connsiteY3" fmla="*/ 0 h 607507"/>
              <a:gd name="connsiteX4" fmla="*/ 3399183 w 3399183"/>
              <a:gd name="connsiteY4" fmla="*/ 0 h 607507"/>
              <a:gd name="connsiteX5" fmla="*/ 3399183 w 3399183"/>
              <a:gd name="connsiteY5" fmla="*/ 607507 h 607507"/>
              <a:gd name="connsiteX6" fmla="*/ 2753338 w 3399183"/>
              <a:gd name="connsiteY6" fmla="*/ 607507 h 607507"/>
              <a:gd name="connsiteX7" fmla="*/ 2005518 w 3399183"/>
              <a:gd name="connsiteY7" fmla="*/ 607507 h 607507"/>
              <a:gd name="connsiteX8" fmla="*/ 1325681 w 3399183"/>
              <a:gd name="connsiteY8" fmla="*/ 607507 h 607507"/>
              <a:gd name="connsiteX9" fmla="*/ 611853 w 3399183"/>
              <a:gd name="connsiteY9" fmla="*/ 607507 h 607507"/>
              <a:gd name="connsiteX10" fmla="*/ 0 w 3399183"/>
              <a:gd name="connsiteY10" fmla="*/ 607507 h 607507"/>
              <a:gd name="connsiteX11" fmla="*/ 0 w 3399183"/>
              <a:gd name="connsiteY11" fmla="*/ 0 h 607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99183" h="607507" extrusionOk="0">
                <a:moveTo>
                  <a:pt x="0" y="0"/>
                </a:moveTo>
                <a:cubicBezTo>
                  <a:pt x="317095" y="-18845"/>
                  <a:pt x="376104" y="28156"/>
                  <a:pt x="679837" y="0"/>
                </a:cubicBezTo>
                <a:cubicBezTo>
                  <a:pt x="983570" y="-28156"/>
                  <a:pt x="1229793" y="7547"/>
                  <a:pt x="1427657" y="0"/>
                </a:cubicBezTo>
                <a:cubicBezTo>
                  <a:pt x="1625521" y="-7547"/>
                  <a:pt x="1980248" y="-28238"/>
                  <a:pt x="2175477" y="0"/>
                </a:cubicBezTo>
                <a:cubicBezTo>
                  <a:pt x="2370706" y="28238"/>
                  <a:pt x="2982495" y="30154"/>
                  <a:pt x="3399183" y="0"/>
                </a:cubicBezTo>
                <a:cubicBezTo>
                  <a:pt x="3425858" y="172853"/>
                  <a:pt x="3393828" y="484070"/>
                  <a:pt x="3399183" y="607507"/>
                </a:cubicBezTo>
                <a:cubicBezTo>
                  <a:pt x="3173992" y="578527"/>
                  <a:pt x="3018848" y="631971"/>
                  <a:pt x="2753338" y="607507"/>
                </a:cubicBezTo>
                <a:cubicBezTo>
                  <a:pt x="2487828" y="583043"/>
                  <a:pt x="2181604" y="573583"/>
                  <a:pt x="2005518" y="607507"/>
                </a:cubicBezTo>
                <a:cubicBezTo>
                  <a:pt x="1829432" y="641431"/>
                  <a:pt x="1481940" y="635520"/>
                  <a:pt x="1325681" y="607507"/>
                </a:cubicBezTo>
                <a:cubicBezTo>
                  <a:pt x="1169422" y="579494"/>
                  <a:pt x="917516" y="622402"/>
                  <a:pt x="611853" y="607507"/>
                </a:cubicBezTo>
                <a:cubicBezTo>
                  <a:pt x="306190" y="592612"/>
                  <a:pt x="273773" y="580139"/>
                  <a:pt x="0" y="607507"/>
                </a:cubicBezTo>
                <a:cubicBezTo>
                  <a:pt x="-6002" y="409474"/>
                  <a:pt x="28951" y="131940"/>
                  <a:pt x="0" y="0"/>
                </a:cubicBezTo>
                <a:close/>
              </a:path>
            </a:pathLst>
          </a:custGeom>
          <a:noFill/>
          <a:ln w="38100">
            <a:solidFill>
              <a:srgbClr val="FF0000"/>
            </a:solidFill>
            <a:prstDash val="dash"/>
            <a:extLst>
              <a:ext uri="{C807C97D-BFC1-408E-A445-0C87EB9F89A2}">
                <ask:lineSketchStyleProps xmlns:ask="http://schemas.microsoft.com/office/drawing/2018/sketchyshapes" sd="2256516227">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c 13">
            <a:extLst>
              <a:ext uri="{FF2B5EF4-FFF2-40B4-BE49-F238E27FC236}">
                <a16:creationId xmlns:a16="http://schemas.microsoft.com/office/drawing/2014/main" id="{C5B26176-083F-FE51-D98A-94EC0B4FE583}"/>
              </a:ext>
            </a:extLst>
          </p:cNvPr>
          <p:cNvSpPr/>
          <p:nvPr/>
        </p:nvSpPr>
        <p:spPr>
          <a:xfrm rot="10246082">
            <a:off x="10020701" y="4449018"/>
            <a:ext cx="3995148" cy="1610607"/>
          </a:xfrm>
          <a:custGeom>
            <a:avLst/>
            <a:gdLst>
              <a:gd name="connsiteX0" fmla="*/ 1997574 w 3995148"/>
              <a:gd name="connsiteY0" fmla="*/ 0 h 1610607"/>
              <a:gd name="connsiteX1" fmla="*/ 2773964 w 3995148"/>
              <a:gd name="connsiteY1" fmla="*/ 63314 h 1610607"/>
              <a:gd name="connsiteX2" fmla="*/ 3982636 w 3995148"/>
              <a:gd name="connsiteY2" fmla="*/ 895297 h 1610607"/>
              <a:gd name="connsiteX3" fmla="*/ 1997574 w 3995148"/>
              <a:gd name="connsiteY3" fmla="*/ 805304 h 1610607"/>
              <a:gd name="connsiteX4" fmla="*/ 1997574 w 3995148"/>
              <a:gd name="connsiteY4" fmla="*/ 0 h 1610607"/>
              <a:gd name="connsiteX0" fmla="*/ 1997574 w 3995148"/>
              <a:gd name="connsiteY0" fmla="*/ 0 h 1610607"/>
              <a:gd name="connsiteX1" fmla="*/ 2773964 w 3995148"/>
              <a:gd name="connsiteY1" fmla="*/ 63314 h 1610607"/>
              <a:gd name="connsiteX2" fmla="*/ 3982636 w 3995148"/>
              <a:gd name="connsiteY2" fmla="*/ 895297 h 1610607"/>
            </a:gdLst>
            <a:ahLst/>
            <a:cxnLst>
              <a:cxn ang="0">
                <a:pos x="connsiteX0" y="connsiteY0"/>
              </a:cxn>
              <a:cxn ang="0">
                <a:pos x="connsiteX1" y="connsiteY1"/>
              </a:cxn>
              <a:cxn ang="0">
                <a:pos x="connsiteX2" y="connsiteY2"/>
              </a:cxn>
            </a:cxnLst>
            <a:rect l="l" t="t" r="r" b="b"/>
            <a:pathLst>
              <a:path w="3995148" h="1610607" stroke="0" extrusionOk="0">
                <a:moveTo>
                  <a:pt x="1997574" y="0"/>
                </a:moveTo>
                <a:cubicBezTo>
                  <a:pt x="2262033" y="3992"/>
                  <a:pt x="2524548" y="10996"/>
                  <a:pt x="2773964" y="63314"/>
                </a:cubicBezTo>
                <a:cubicBezTo>
                  <a:pt x="3586879" y="207980"/>
                  <a:pt x="4131197" y="546789"/>
                  <a:pt x="3982636" y="895297"/>
                </a:cubicBezTo>
                <a:cubicBezTo>
                  <a:pt x="3049261" y="802489"/>
                  <a:pt x="2273003" y="782037"/>
                  <a:pt x="1997574" y="805304"/>
                </a:cubicBezTo>
                <a:cubicBezTo>
                  <a:pt x="1932553" y="504708"/>
                  <a:pt x="2040553" y="124233"/>
                  <a:pt x="1997574" y="0"/>
                </a:cubicBezTo>
                <a:close/>
              </a:path>
              <a:path w="3995148" h="1610607" fill="none" extrusionOk="0">
                <a:moveTo>
                  <a:pt x="1997574" y="0"/>
                </a:moveTo>
                <a:cubicBezTo>
                  <a:pt x="2256741" y="2281"/>
                  <a:pt x="2557167" y="52290"/>
                  <a:pt x="2773964" y="63314"/>
                </a:cubicBezTo>
                <a:cubicBezTo>
                  <a:pt x="3522794" y="227875"/>
                  <a:pt x="4128788" y="558251"/>
                  <a:pt x="3982636" y="895297"/>
                </a:cubicBezTo>
              </a:path>
              <a:path w="3995148" h="1610607" fill="none" stroke="0" extrusionOk="0">
                <a:moveTo>
                  <a:pt x="1997574" y="0"/>
                </a:moveTo>
                <a:cubicBezTo>
                  <a:pt x="2276523" y="-5863"/>
                  <a:pt x="2508300" y="48823"/>
                  <a:pt x="2773964" y="63314"/>
                </a:cubicBezTo>
                <a:cubicBezTo>
                  <a:pt x="3625977" y="158161"/>
                  <a:pt x="4088308" y="582497"/>
                  <a:pt x="3982636" y="895297"/>
                </a:cubicBezTo>
              </a:path>
            </a:pathLst>
          </a:custGeom>
          <a:ln w="38100">
            <a:solidFill>
              <a:srgbClr val="FF0000"/>
            </a:solidFill>
            <a:extLst>
              <a:ext uri="{C807C97D-BFC1-408E-A445-0C87EB9F89A2}">
                <ask:lineSketchStyleProps xmlns:ask="http://schemas.microsoft.com/office/drawing/2018/sketchyshapes" sd="4118153770">
                  <a:prstGeom prst="arc">
                    <a:avLst>
                      <a:gd name="adj1" fmla="val 16200000"/>
                      <a:gd name="adj2" fmla="val 155744"/>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926704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arn(inVertical)">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arn(inVertical)">
                                      <p:cBhvr>
                                        <p:cTn id="27" dur="500"/>
                                        <p:tgtEl>
                                          <p:spTgt spid="11"/>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arn(inVertical)">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ppt_x"/>
                                          </p:val>
                                        </p:tav>
                                        <p:tav tm="100000">
                                          <p:val>
                                            <p:strVal val="#ppt_x"/>
                                          </p:val>
                                        </p:tav>
                                      </p:tavLst>
                                    </p:anim>
                                    <p:anim calcmode="lin" valueType="num">
                                      <p:cBhvr additive="base">
                                        <p:cTn id="3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down)">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circle(in)">
                                      <p:cBhvr>
                                        <p:cTn id="46" dur="2000"/>
                                        <p:tgtEl>
                                          <p:spTgt spid="14"/>
                                        </p:tgtEl>
                                      </p:cBhvr>
                                    </p:animEffect>
                                  </p:childTnLst>
                                </p:cTn>
                              </p:par>
                              <p:par>
                                <p:cTn id="47" presetID="6" presetClass="entr" presetSubtype="16" fill="hold" grpId="0"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circle(in)">
                                      <p:cBhvr>
                                        <p:cTn id="49" dur="2000"/>
                                        <p:tgtEl>
                                          <p:spTgt spid="8"/>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grpId="0" nodeType="click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barn(inVertical)">
                                      <p:cBhvr>
                                        <p:cTn id="5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Poisson Distribution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2960" dirty="0"/>
              <a:t>A telephone operator receives </a:t>
            </a:r>
            <a:r>
              <a:rPr lang="en-US" sz="2960" dirty="0">
                <a:solidFill>
                  <a:srgbClr val="FF0000"/>
                </a:solidFill>
              </a:rPr>
              <a:t>3 telephone calls on average</a:t>
            </a:r>
            <a:r>
              <a:rPr lang="en-US" sz="2960" dirty="0"/>
              <a:t> from 9AM to 10AM. Find the probability that in a given time interval of a day, the operator receives,</a:t>
            </a:r>
          </a:p>
          <a:p>
            <a:endParaRPr lang="en-US" sz="2960" dirty="0"/>
          </a:p>
          <a:p>
            <a:pPr marL="843534" lvl="1" indent="-514350">
              <a:buFont typeface="+mj-lt"/>
              <a:buAutoNum type="alphaLcPeriod"/>
            </a:pPr>
            <a:r>
              <a:rPr lang="en-US" sz="2720" dirty="0"/>
              <a:t>No call</a:t>
            </a:r>
          </a:p>
          <a:p>
            <a:pPr marL="843534" lvl="1" indent="-514350">
              <a:buFont typeface="+mj-lt"/>
              <a:buAutoNum type="alphaLcPeriod"/>
            </a:pPr>
            <a:r>
              <a:rPr lang="en-US" sz="2720" dirty="0"/>
              <a:t>At least two calls</a:t>
            </a:r>
          </a:p>
          <a:p>
            <a:pPr marL="843534" lvl="1" indent="-514350">
              <a:buFont typeface="+mj-lt"/>
              <a:buAutoNum type="alphaLcPeriod"/>
            </a:pPr>
            <a:r>
              <a:rPr lang="en-US" sz="2720" dirty="0"/>
              <a:t>At best two calls (At most two calls)</a:t>
            </a:r>
          </a:p>
          <a:p>
            <a:pPr marL="843534" lvl="1" indent="-514350">
              <a:buFont typeface="+mj-lt"/>
              <a:buAutoNum type="alphaLcPeriod"/>
            </a:pPr>
            <a:r>
              <a:rPr lang="en-US" sz="2720" dirty="0"/>
              <a:t>Two or three calls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F376A35-A0E4-6C9A-7A7F-9A8A245A561C}"/>
                  </a:ext>
                </a:extLst>
              </p:cNvPr>
              <p:cNvSpPr txBox="1"/>
              <p:nvPr/>
            </p:nvSpPr>
            <p:spPr>
              <a:xfrm>
                <a:off x="12888071" y="319274"/>
                <a:ext cx="1290097" cy="584775"/>
              </a:xfrm>
              <a:prstGeom prst="rect">
                <a:avLst/>
              </a:prstGeom>
              <a:solidFill>
                <a:srgbClr val="FFC000"/>
              </a:solid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chemeClr val="tx1"/>
                          </a:solidFill>
                          <a:latin typeface="Cambria Math" panose="02040503050406030204" pitchFamily="18" charset="0"/>
                        </a:rPr>
                        <m:t>𝜆</m:t>
                      </m:r>
                      <m:r>
                        <a:rPr lang="en-US" sz="3200" b="0" i="1" smtClean="0">
                          <a:solidFill>
                            <a:schemeClr val="tx1"/>
                          </a:solidFill>
                          <a:latin typeface="Cambria Math" panose="02040503050406030204" pitchFamily="18" charset="0"/>
                        </a:rPr>
                        <m:t>=3</m:t>
                      </m:r>
                    </m:oMath>
                  </m:oMathPara>
                </a14:m>
                <a:endParaRPr lang="en-US" sz="3200" dirty="0">
                  <a:solidFill>
                    <a:schemeClr val="tx1"/>
                  </a:solidFill>
                </a:endParaRPr>
              </a:p>
            </p:txBody>
          </p:sp>
        </mc:Choice>
        <mc:Fallback xmlns="">
          <p:sp>
            <p:nvSpPr>
              <p:cNvPr id="4" name="TextBox 3">
                <a:extLst>
                  <a:ext uri="{FF2B5EF4-FFF2-40B4-BE49-F238E27FC236}">
                    <a16:creationId xmlns:a16="http://schemas.microsoft.com/office/drawing/2014/main" id="{5F376A35-A0E4-6C9A-7A7F-9A8A245A561C}"/>
                  </a:ext>
                </a:extLst>
              </p:cNvPr>
              <p:cNvSpPr txBox="1">
                <a:spLocks noRot="1" noChangeAspect="1" noMove="1" noResize="1" noEditPoints="1" noAdjustHandles="1" noChangeArrowheads="1" noChangeShapeType="1" noTextEdit="1"/>
              </p:cNvSpPr>
              <p:nvPr/>
            </p:nvSpPr>
            <p:spPr>
              <a:xfrm>
                <a:off x="12888071" y="319274"/>
                <a:ext cx="1290097" cy="584775"/>
              </a:xfrm>
              <a:prstGeom prst="rect">
                <a:avLst/>
              </a:prstGeom>
              <a:blipFill>
                <a:blip r:embed="rId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1D471D5-4558-8381-D085-993636D9CE76}"/>
                  </a:ext>
                </a:extLst>
              </p:cNvPr>
              <p:cNvSpPr txBox="1"/>
              <p:nvPr/>
            </p:nvSpPr>
            <p:spPr>
              <a:xfrm>
                <a:off x="11111948" y="7027084"/>
                <a:ext cx="3399183" cy="1105046"/>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𝑥</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𝑒</m:t>
                              </m:r>
                            </m:e>
                            <m:sup>
                              <m:r>
                                <a:rPr lang="en-US" sz="3200" b="0" i="1" smtClean="0">
                                  <a:latin typeface="Cambria Math" panose="02040503050406030204" pitchFamily="18" charset="0"/>
                                </a:rPr>
                                <m:t>−</m:t>
                              </m:r>
                              <m:r>
                                <a:rPr lang="en-US" sz="3200" b="0" i="1" smtClean="0">
                                  <a:latin typeface="Cambria Math" panose="02040503050406030204" pitchFamily="18" charset="0"/>
                                </a:rPr>
                                <m:t>𝜆</m:t>
                              </m:r>
                            </m:sup>
                          </m:sSup>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𝜆</m:t>
                              </m:r>
                            </m:e>
                            <m:sup>
                              <m:r>
                                <a:rPr lang="en-US" sz="3200" b="0" i="1" smtClean="0">
                                  <a:latin typeface="Cambria Math" panose="02040503050406030204" pitchFamily="18" charset="0"/>
                                </a:rPr>
                                <m:t>𝑥</m:t>
                              </m:r>
                            </m:sup>
                          </m:sSup>
                        </m:num>
                        <m:den>
                          <m:r>
                            <a:rPr lang="en-US" sz="3200" b="0" i="1" smtClean="0">
                              <a:latin typeface="Cambria Math" panose="02040503050406030204" pitchFamily="18" charset="0"/>
                            </a:rPr>
                            <m:t>𝑥</m:t>
                          </m:r>
                          <m:r>
                            <a:rPr lang="en-US" sz="3200" b="0" i="1" smtClean="0">
                              <a:latin typeface="Cambria Math" panose="02040503050406030204" pitchFamily="18" charset="0"/>
                            </a:rPr>
                            <m:t>!</m:t>
                          </m:r>
                        </m:den>
                      </m:f>
                    </m:oMath>
                  </m:oMathPara>
                </a14:m>
                <a:endParaRPr lang="en-US" sz="3200" dirty="0"/>
              </a:p>
            </p:txBody>
          </p:sp>
        </mc:Choice>
        <mc:Fallback xmlns="">
          <p:sp>
            <p:nvSpPr>
              <p:cNvPr id="5" name="TextBox 4">
                <a:extLst>
                  <a:ext uri="{FF2B5EF4-FFF2-40B4-BE49-F238E27FC236}">
                    <a16:creationId xmlns:a16="http://schemas.microsoft.com/office/drawing/2014/main" id="{21D471D5-4558-8381-D085-993636D9CE76}"/>
                  </a:ext>
                </a:extLst>
              </p:cNvPr>
              <p:cNvSpPr txBox="1">
                <a:spLocks noRot="1" noChangeAspect="1" noMove="1" noResize="1" noEditPoints="1" noAdjustHandles="1" noChangeArrowheads="1" noChangeShapeType="1" noTextEdit="1"/>
              </p:cNvSpPr>
              <p:nvPr/>
            </p:nvSpPr>
            <p:spPr>
              <a:xfrm>
                <a:off x="11111948" y="7027084"/>
                <a:ext cx="3399183" cy="1105046"/>
              </a:xfrm>
              <a:prstGeom prst="rect">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0DD8F54-EB1A-3530-B370-DF53140023B3}"/>
                  </a:ext>
                </a:extLst>
              </p:cNvPr>
              <p:cNvSpPr txBox="1"/>
              <p:nvPr/>
            </p:nvSpPr>
            <p:spPr>
              <a:xfrm>
                <a:off x="10961880" y="3247985"/>
                <a:ext cx="2392018" cy="584775"/>
              </a:xfrm>
              <a:prstGeom prst="rect">
                <a:avLst/>
              </a:prstGeom>
              <a:solidFill>
                <a:srgbClr val="FFC000"/>
              </a:solidFill>
              <a:ln>
                <a:solidFill>
                  <a:schemeClr val="tx1"/>
                </a:solidFill>
              </a:ln>
            </p:spPr>
            <p:txBody>
              <a:bodyPr wrap="square">
                <a:spAutoFit/>
              </a:bodyPr>
              <a:lstStyle/>
              <a:p>
                <a:r>
                  <a:rPr lang="en-US" sz="3200" b="0" dirty="0"/>
                  <a:t>a) </a:t>
                </a:r>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r>
                          <a:rPr lang="en-US" sz="3200" b="0" i="1" smtClean="0">
                            <a:latin typeface="Cambria Math" panose="02040503050406030204" pitchFamily="18" charset="0"/>
                          </a:rPr>
                          <m:t>=0</m:t>
                        </m:r>
                      </m:e>
                    </m:d>
                  </m:oMath>
                </a14:m>
                <a:endParaRPr lang="en-US" sz="3200" dirty="0"/>
              </a:p>
            </p:txBody>
          </p:sp>
        </mc:Choice>
        <mc:Fallback xmlns="">
          <p:sp>
            <p:nvSpPr>
              <p:cNvPr id="6" name="TextBox 5">
                <a:extLst>
                  <a:ext uri="{FF2B5EF4-FFF2-40B4-BE49-F238E27FC236}">
                    <a16:creationId xmlns:a16="http://schemas.microsoft.com/office/drawing/2014/main" id="{C0DD8F54-EB1A-3530-B370-DF53140023B3}"/>
                  </a:ext>
                </a:extLst>
              </p:cNvPr>
              <p:cNvSpPr txBox="1">
                <a:spLocks noRot="1" noChangeAspect="1" noMove="1" noResize="1" noEditPoints="1" noAdjustHandles="1" noChangeArrowheads="1" noChangeShapeType="1" noTextEdit="1"/>
              </p:cNvSpPr>
              <p:nvPr/>
            </p:nvSpPr>
            <p:spPr>
              <a:xfrm>
                <a:off x="10961880" y="3247985"/>
                <a:ext cx="2392018" cy="584775"/>
              </a:xfrm>
              <a:prstGeom prst="rect">
                <a:avLst/>
              </a:prstGeom>
              <a:blipFill>
                <a:blip r:embed="rId4"/>
                <a:stretch>
                  <a:fillRect l="-6076" t="-12245" b="-31633"/>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C477452-6772-EAAA-50D9-0831949C560E}"/>
                  </a:ext>
                </a:extLst>
              </p:cNvPr>
              <p:cNvSpPr txBox="1"/>
              <p:nvPr/>
            </p:nvSpPr>
            <p:spPr>
              <a:xfrm>
                <a:off x="10961880" y="4089905"/>
                <a:ext cx="2392018" cy="584775"/>
              </a:xfrm>
              <a:prstGeom prst="rect">
                <a:avLst/>
              </a:prstGeom>
              <a:solidFill>
                <a:srgbClr val="FFC000"/>
              </a:solidFill>
              <a:ln>
                <a:solidFill>
                  <a:schemeClr val="tx1"/>
                </a:solidFill>
              </a:ln>
            </p:spPr>
            <p:txBody>
              <a:bodyPr wrap="square">
                <a:spAutoFit/>
              </a:bodyPr>
              <a:lstStyle/>
              <a:p>
                <a:r>
                  <a:rPr lang="en-US" sz="3200" dirty="0"/>
                  <a:t>b</a:t>
                </a:r>
                <a:r>
                  <a:rPr lang="en-US" sz="3200" b="0" dirty="0"/>
                  <a:t>) </a:t>
                </a:r>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r>
                          <a:rPr lang="en-US" sz="3200" b="0" i="1" smtClean="0">
                            <a:latin typeface="Cambria Math" panose="02040503050406030204" pitchFamily="18" charset="0"/>
                          </a:rPr>
                          <m:t>≥2</m:t>
                        </m:r>
                      </m:e>
                    </m:d>
                  </m:oMath>
                </a14:m>
                <a:endParaRPr lang="en-US" sz="3200" dirty="0"/>
              </a:p>
            </p:txBody>
          </p:sp>
        </mc:Choice>
        <mc:Fallback xmlns="">
          <p:sp>
            <p:nvSpPr>
              <p:cNvPr id="7" name="TextBox 6">
                <a:extLst>
                  <a:ext uri="{FF2B5EF4-FFF2-40B4-BE49-F238E27FC236}">
                    <a16:creationId xmlns:a16="http://schemas.microsoft.com/office/drawing/2014/main" id="{5C477452-6772-EAAA-50D9-0831949C560E}"/>
                  </a:ext>
                </a:extLst>
              </p:cNvPr>
              <p:cNvSpPr txBox="1">
                <a:spLocks noRot="1" noChangeAspect="1" noMove="1" noResize="1" noEditPoints="1" noAdjustHandles="1" noChangeArrowheads="1" noChangeShapeType="1" noTextEdit="1"/>
              </p:cNvSpPr>
              <p:nvPr/>
            </p:nvSpPr>
            <p:spPr>
              <a:xfrm>
                <a:off x="10961880" y="4089905"/>
                <a:ext cx="2392018" cy="584775"/>
              </a:xfrm>
              <a:prstGeom prst="rect">
                <a:avLst/>
              </a:prstGeom>
              <a:blipFill>
                <a:blip r:embed="rId5"/>
                <a:stretch>
                  <a:fillRect l="-6076" t="-12245" b="-31633"/>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3DE29FC-683C-212C-0555-843CBDAFE249}"/>
                  </a:ext>
                </a:extLst>
              </p:cNvPr>
              <p:cNvSpPr txBox="1"/>
              <p:nvPr/>
            </p:nvSpPr>
            <p:spPr>
              <a:xfrm>
                <a:off x="10961880" y="4970957"/>
                <a:ext cx="2392018" cy="584775"/>
              </a:xfrm>
              <a:prstGeom prst="rect">
                <a:avLst/>
              </a:prstGeom>
              <a:solidFill>
                <a:srgbClr val="FFC000"/>
              </a:solidFill>
              <a:ln>
                <a:solidFill>
                  <a:schemeClr val="tx1"/>
                </a:solidFill>
              </a:ln>
            </p:spPr>
            <p:txBody>
              <a:bodyPr wrap="square">
                <a:spAutoFit/>
              </a:bodyPr>
              <a:lstStyle/>
              <a:p>
                <a:r>
                  <a:rPr lang="en-US" sz="3200" dirty="0"/>
                  <a:t>c</a:t>
                </a:r>
                <a:r>
                  <a:rPr lang="en-US" sz="3200" b="0" dirty="0"/>
                  <a:t>) </a:t>
                </a:r>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r>
                          <a:rPr lang="en-US" sz="3200" b="0" i="1" smtClean="0">
                            <a:latin typeface="Cambria Math" panose="02040503050406030204" pitchFamily="18" charset="0"/>
                          </a:rPr>
                          <m:t>≤2</m:t>
                        </m:r>
                      </m:e>
                    </m:d>
                  </m:oMath>
                </a14:m>
                <a:endParaRPr lang="en-US" sz="3200" dirty="0"/>
              </a:p>
            </p:txBody>
          </p:sp>
        </mc:Choice>
        <mc:Fallback xmlns="">
          <p:sp>
            <p:nvSpPr>
              <p:cNvPr id="8" name="TextBox 7">
                <a:extLst>
                  <a:ext uri="{FF2B5EF4-FFF2-40B4-BE49-F238E27FC236}">
                    <a16:creationId xmlns:a16="http://schemas.microsoft.com/office/drawing/2014/main" id="{13DE29FC-683C-212C-0555-843CBDAFE249}"/>
                  </a:ext>
                </a:extLst>
              </p:cNvPr>
              <p:cNvSpPr txBox="1">
                <a:spLocks noRot="1" noChangeAspect="1" noMove="1" noResize="1" noEditPoints="1" noAdjustHandles="1" noChangeArrowheads="1" noChangeShapeType="1" noTextEdit="1"/>
              </p:cNvSpPr>
              <p:nvPr/>
            </p:nvSpPr>
            <p:spPr>
              <a:xfrm>
                <a:off x="10961880" y="4970957"/>
                <a:ext cx="2392018" cy="584775"/>
              </a:xfrm>
              <a:prstGeom prst="rect">
                <a:avLst/>
              </a:prstGeom>
              <a:blipFill>
                <a:blip r:embed="rId6"/>
                <a:stretch>
                  <a:fillRect l="-6076" t="-12245" b="-31633"/>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4FFD08C-3FE6-3562-5AED-7F70FD30F5FF}"/>
                  </a:ext>
                </a:extLst>
              </p:cNvPr>
              <p:cNvSpPr txBox="1"/>
              <p:nvPr/>
            </p:nvSpPr>
            <p:spPr>
              <a:xfrm>
                <a:off x="10961880" y="5832658"/>
                <a:ext cx="3216288" cy="584775"/>
              </a:xfrm>
              <a:prstGeom prst="rect">
                <a:avLst/>
              </a:prstGeom>
              <a:solidFill>
                <a:srgbClr val="FFC000"/>
              </a:solidFill>
              <a:ln>
                <a:solidFill>
                  <a:schemeClr val="tx1"/>
                </a:solidFill>
              </a:ln>
            </p:spPr>
            <p:txBody>
              <a:bodyPr wrap="square">
                <a:spAutoFit/>
              </a:bodyPr>
              <a:lstStyle/>
              <a:p>
                <a:r>
                  <a:rPr lang="en-US" sz="3200" dirty="0"/>
                  <a:t>d</a:t>
                </a:r>
                <a:r>
                  <a:rPr lang="en-US" sz="3200" b="0" dirty="0"/>
                  <a:t>) </a:t>
                </a:r>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2≤</m:t>
                        </m:r>
                        <m:r>
                          <a:rPr lang="en-US" sz="3200" b="0" i="1" smtClean="0">
                            <a:latin typeface="Cambria Math" panose="02040503050406030204" pitchFamily="18" charset="0"/>
                          </a:rPr>
                          <m:t>𝑋</m:t>
                        </m:r>
                        <m:r>
                          <a:rPr lang="en-US" sz="3200" b="0" i="1" smtClean="0">
                            <a:latin typeface="Cambria Math" panose="02040503050406030204" pitchFamily="18" charset="0"/>
                          </a:rPr>
                          <m:t>≤3</m:t>
                        </m:r>
                      </m:e>
                    </m:d>
                  </m:oMath>
                </a14:m>
                <a:endParaRPr lang="en-US" sz="3200" dirty="0"/>
              </a:p>
            </p:txBody>
          </p:sp>
        </mc:Choice>
        <mc:Fallback xmlns="">
          <p:sp>
            <p:nvSpPr>
              <p:cNvPr id="9" name="TextBox 8">
                <a:extLst>
                  <a:ext uri="{FF2B5EF4-FFF2-40B4-BE49-F238E27FC236}">
                    <a16:creationId xmlns:a16="http://schemas.microsoft.com/office/drawing/2014/main" id="{F4FFD08C-3FE6-3562-5AED-7F70FD30F5FF}"/>
                  </a:ext>
                </a:extLst>
              </p:cNvPr>
              <p:cNvSpPr txBox="1">
                <a:spLocks noRot="1" noChangeAspect="1" noMove="1" noResize="1" noEditPoints="1" noAdjustHandles="1" noChangeArrowheads="1" noChangeShapeType="1" noTextEdit="1"/>
              </p:cNvSpPr>
              <p:nvPr/>
            </p:nvSpPr>
            <p:spPr>
              <a:xfrm>
                <a:off x="10961880" y="5832658"/>
                <a:ext cx="3216288" cy="584775"/>
              </a:xfrm>
              <a:prstGeom prst="rect">
                <a:avLst/>
              </a:prstGeom>
              <a:blipFill>
                <a:blip r:embed="rId7"/>
                <a:stretch>
                  <a:fillRect l="-4528" t="-12245" b="-31633"/>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24477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Geometric Distribution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lnSpc>
                <a:spcPct val="150000"/>
              </a:lnSpc>
            </a:pPr>
            <a:r>
              <a:rPr lang="en-US" sz="3200" dirty="0"/>
              <a:t>When we want to know how many how many trials required before achieving the first success in repeated Bernoulli trials, we may used geometric probability distribution.</a:t>
            </a:r>
          </a:p>
        </p:txBody>
      </p:sp>
    </p:spTree>
    <p:extLst>
      <p:ext uri="{BB962C8B-B14F-4D97-AF65-F5344CB8AC3E}">
        <p14:creationId xmlns:p14="http://schemas.microsoft.com/office/powerpoint/2010/main" val="1730139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Probability Distribution</a:t>
            </a:r>
          </a:p>
        </p:txBody>
      </p:sp>
      <p:pic>
        <p:nvPicPr>
          <p:cNvPr id="1026" name="Picture 2">
            <a:extLst>
              <a:ext uri="{FF2B5EF4-FFF2-40B4-BE49-F238E27FC236}">
                <a16:creationId xmlns:a16="http://schemas.microsoft.com/office/drawing/2014/main" id="{8F679590-303D-F485-252F-F8234E4F01C3}"/>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7849387" y="2147950"/>
            <a:ext cx="6687708" cy="586115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descr="Frequency Distribution Curve - an overview | ScienceDirect Topics">
            <a:extLst>
              <a:ext uri="{FF2B5EF4-FFF2-40B4-BE49-F238E27FC236}">
                <a16:creationId xmlns:a16="http://schemas.microsoft.com/office/drawing/2014/main" id="{11156522-5991-0524-C8F1-A29AC25D38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21" y="2147950"/>
            <a:ext cx="6680394" cy="586115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Arc 3">
            <a:extLst>
              <a:ext uri="{FF2B5EF4-FFF2-40B4-BE49-F238E27FC236}">
                <a16:creationId xmlns:a16="http://schemas.microsoft.com/office/drawing/2014/main" id="{1A209F20-F9DC-7067-55D6-F3B5CB402049}"/>
              </a:ext>
            </a:extLst>
          </p:cNvPr>
          <p:cNvSpPr/>
          <p:nvPr/>
        </p:nvSpPr>
        <p:spPr>
          <a:xfrm rot="21051086" flipH="1">
            <a:off x="11199249" y="1203137"/>
            <a:ext cx="1965137" cy="2541096"/>
          </a:xfrm>
          <a:prstGeom prst="arc">
            <a:avLst>
              <a:gd name="adj1" fmla="val 16200000"/>
              <a:gd name="adj2" fmla="val 1870324"/>
            </a:avLst>
          </a:prstGeom>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AE13D516-382C-2D38-38F9-4A496D53A7AD}"/>
              </a:ext>
            </a:extLst>
          </p:cNvPr>
          <p:cNvSpPr txBox="1"/>
          <p:nvPr/>
        </p:nvSpPr>
        <p:spPr>
          <a:xfrm rot="636217">
            <a:off x="11079096" y="586021"/>
            <a:ext cx="2158108" cy="954107"/>
          </a:xfrm>
          <a:prstGeom prst="rect">
            <a:avLst/>
          </a:prstGeom>
          <a:solidFill>
            <a:srgbClr val="FFC000"/>
          </a:solidFill>
          <a:ln>
            <a:solidFill>
              <a:schemeClr val="tx1"/>
            </a:solidFill>
          </a:ln>
        </p:spPr>
        <p:txBody>
          <a:bodyPr wrap="square" rtlCol="0">
            <a:spAutoFit/>
          </a:bodyPr>
          <a:lstStyle/>
          <a:p>
            <a:r>
              <a:rPr lang="en-US" sz="2800" dirty="0"/>
              <a:t>Probability Distribution</a:t>
            </a:r>
          </a:p>
        </p:txBody>
      </p:sp>
      <p:sp>
        <p:nvSpPr>
          <p:cNvPr id="6" name="Oval 5">
            <a:extLst>
              <a:ext uri="{FF2B5EF4-FFF2-40B4-BE49-F238E27FC236}">
                <a16:creationId xmlns:a16="http://schemas.microsoft.com/office/drawing/2014/main" id="{E5BF912A-D9FC-E244-866A-12DDBB553391}"/>
              </a:ext>
            </a:extLst>
          </p:cNvPr>
          <p:cNvSpPr/>
          <p:nvPr/>
        </p:nvSpPr>
        <p:spPr>
          <a:xfrm>
            <a:off x="277830" y="2028683"/>
            <a:ext cx="416408" cy="5715725"/>
          </a:xfrm>
          <a:custGeom>
            <a:avLst/>
            <a:gdLst>
              <a:gd name="connsiteX0" fmla="*/ 0 w 416408"/>
              <a:gd name="connsiteY0" fmla="*/ 2857863 h 5715725"/>
              <a:gd name="connsiteX1" fmla="*/ 208204 w 416408"/>
              <a:gd name="connsiteY1" fmla="*/ 0 h 5715725"/>
              <a:gd name="connsiteX2" fmla="*/ 416408 w 416408"/>
              <a:gd name="connsiteY2" fmla="*/ 2857863 h 5715725"/>
              <a:gd name="connsiteX3" fmla="*/ 208204 w 416408"/>
              <a:gd name="connsiteY3" fmla="*/ 5715726 h 5715725"/>
              <a:gd name="connsiteX4" fmla="*/ 0 w 416408"/>
              <a:gd name="connsiteY4" fmla="*/ 2857863 h 571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408" h="5715725" extrusionOk="0">
                <a:moveTo>
                  <a:pt x="0" y="2857863"/>
                </a:moveTo>
                <a:cubicBezTo>
                  <a:pt x="2957" y="1298529"/>
                  <a:pt x="87940" y="-12560"/>
                  <a:pt x="208204" y="0"/>
                </a:cubicBezTo>
                <a:cubicBezTo>
                  <a:pt x="338418" y="-250533"/>
                  <a:pt x="391518" y="1309284"/>
                  <a:pt x="416408" y="2857863"/>
                </a:cubicBezTo>
                <a:cubicBezTo>
                  <a:pt x="416557" y="4431333"/>
                  <a:pt x="321394" y="5721058"/>
                  <a:pt x="208204" y="5715726"/>
                </a:cubicBezTo>
                <a:cubicBezTo>
                  <a:pt x="99544" y="5747184"/>
                  <a:pt x="38087" y="4206901"/>
                  <a:pt x="0" y="2857863"/>
                </a:cubicBezTo>
                <a:close/>
              </a:path>
            </a:pathLst>
          </a:custGeom>
          <a:noFill/>
          <a:ln w="19050">
            <a:solidFill>
              <a:srgbClr val="FF0000"/>
            </a:solidFill>
            <a:extLst>
              <a:ext uri="{C807C97D-BFC1-408E-A445-0C87EB9F89A2}">
                <ask:lineSketchStyleProps xmlns:ask="http://schemas.microsoft.com/office/drawing/2018/sketchyshapes" sd="2999115681">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BB3BCF8-6209-955C-3347-EF290852267C}"/>
              </a:ext>
            </a:extLst>
          </p:cNvPr>
          <p:cNvSpPr/>
          <p:nvPr/>
        </p:nvSpPr>
        <p:spPr>
          <a:xfrm>
            <a:off x="7812065" y="2295331"/>
            <a:ext cx="865405" cy="5449077"/>
          </a:xfrm>
          <a:custGeom>
            <a:avLst/>
            <a:gdLst>
              <a:gd name="connsiteX0" fmla="*/ 0 w 865405"/>
              <a:gd name="connsiteY0" fmla="*/ 2724539 h 5449077"/>
              <a:gd name="connsiteX1" fmla="*/ 432703 w 865405"/>
              <a:gd name="connsiteY1" fmla="*/ 0 h 5449077"/>
              <a:gd name="connsiteX2" fmla="*/ 865406 w 865405"/>
              <a:gd name="connsiteY2" fmla="*/ 2724539 h 5449077"/>
              <a:gd name="connsiteX3" fmla="*/ 432703 w 865405"/>
              <a:gd name="connsiteY3" fmla="*/ 5449078 h 5449077"/>
              <a:gd name="connsiteX4" fmla="*/ 0 w 865405"/>
              <a:gd name="connsiteY4" fmla="*/ 2724539 h 5449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5405" h="5449077" extrusionOk="0">
                <a:moveTo>
                  <a:pt x="0" y="2724539"/>
                </a:moveTo>
                <a:cubicBezTo>
                  <a:pt x="-28303" y="1236523"/>
                  <a:pt x="204087" y="38518"/>
                  <a:pt x="432703" y="0"/>
                </a:cubicBezTo>
                <a:cubicBezTo>
                  <a:pt x="502371" y="203899"/>
                  <a:pt x="797883" y="1109402"/>
                  <a:pt x="865406" y="2724539"/>
                </a:cubicBezTo>
                <a:cubicBezTo>
                  <a:pt x="820305" y="4194145"/>
                  <a:pt x="650387" y="5438022"/>
                  <a:pt x="432703" y="5449078"/>
                </a:cubicBezTo>
                <a:cubicBezTo>
                  <a:pt x="-44375" y="5480163"/>
                  <a:pt x="264329" y="4347734"/>
                  <a:pt x="0" y="2724539"/>
                </a:cubicBezTo>
                <a:close/>
              </a:path>
            </a:pathLst>
          </a:custGeom>
          <a:noFill/>
          <a:ln w="19050">
            <a:solidFill>
              <a:srgbClr val="FF0000"/>
            </a:solidFill>
            <a:extLst>
              <a:ext uri="{C807C97D-BFC1-408E-A445-0C87EB9F89A2}">
                <ask:lineSketchStyleProps xmlns:ask="http://schemas.microsoft.com/office/drawing/2018/sketchyshapes" sd="145001647">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43738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Geometric Distribution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fontScale="92500" lnSpcReduction="10000"/>
          </a:bodyPr>
          <a:lstStyle/>
          <a:p>
            <a:r>
              <a:rPr lang="en-US" sz="3200" dirty="0"/>
              <a:t>Toss a coin and the event is “Head”</a:t>
            </a:r>
          </a:p>
          <a:p>
            <a:endParaRPr lang="en-US" sz="3200" dirty="0"/>
          </a:p>
          <a:p>
            <a:r>
              <a:rPr lang="en-US" sz="3200" dirty="0"/>
              <a:t>First trial = Tail</a:t>
            </a:r>
          </a:p>
          <a:p>
            <a:endParaRPr lang="en-US" sz="3200" dirty="0"/>
          </a:p>
          <a:p>
            <a:r>
              <a:rPr lang="en-US" sz="3200" dirty="0"/>
              <a:t>Second trial = Tail</a:t>
            </a:r>
          </a:p>
          <a:p>
            <a:endParaRPr lang="en-US" sz="3200" dirty="0"/>
          </a:p>
          <a:p>
            <a:r>
              <a:rPr lang="en-US" sz="3200" dirty="0"/>
              <a:t>Third trial = Tail</a:t>
            </a:r>
          </a:p>
          <a:p>
            <a:endParaRPr lang="en-US" sz="3200" dirty="0"/>
          </a:p>
          <a:p>
            <a:r>
              <a:rPr lang="en-US" sz="3200" dirty="0"/>
              <a:t>Fourth trial = Head</a:t>
            </a:r>
          </a:p>
        </p:txBody>
      </p:sp>
      <p:sp>
        <p:nvSpPr>
          <p:cNvPr id="4" name="Freeform: Shape 3">
            <a:extLst>
              <a:ext uri="{FF2B5EF4-FFF2-40B4-BE49-F238E27FC236}">
                <a16:creationId xmlns:a16="http://schemas.microsoft.com/office/drawing/2014/main" id="{76F0A1DB-9D20-0446-A1B9-707ED7787757}"/>
              </a:ext>
            </a:extLst>
          </p:cNvPr>
          <p:cNvSpPr/>
          <p:nvPr/>
        </p:nvSpPr>
        <p:spPr>
          <a:xfrm>
            <a:off x="695119" y="2690618"/>
            <a:ext cx="4547164" cy="4823566"/>
          </a:xfrm>
          <a:custGeom>
            <a:avLst/>
            <a:gdLst>
              <a:gd name="connsiteX0" fmla="*/ 378307 w 4547164"/>
              <a:gd name="connsiteY0" fmla="*/ 171852 h 4823566"/>
              <a:gd name="connsiteX1" fmla="*/ 2067959 w 4547164"/>
              <a:gd name="connsiteY1" fmla="*/ 12825 h 4823566"/>
              <a:gd name="connsiteX2" fmla="*/ 3280533 w 4547164"/>
              <a:gd name="connsiteY2" fmla="*/ 310999 h 4823566"/>
              <a:gd name="connsiteX3" fmla="*/ 4453351 w 4547164"/>
              <a:gd name="connsiteY3" fmla="*/ 708565 h 4823566"/>
              <a:gd name="connsiteX4" fmla="*/ 4473229 w 4547164"/>
              <a:gd name="connsiteY4" fmla="*/ 1483817 h 4823566"/>
              <a:gd name="connsiteX5" fmla="*/ 4453351 w 4547164"/>
              <a:gd name="connsiteY5" fmla="*/ 2100043 h 4823566"/>
              <a:gd name="connsiteX6" fmla="*/ 4353959 w 4547164"/>
              <a:gd name="connsiteY6" fmla="*/ 2875295 h 4823566"/>
              <a:gd name="connsiteX7" fmla="*/ 4294324 w 4547164"/>
              <a:gd name="connsiteY7" fmla="*/ 3749939 h 4823566"/>
              <a:gd name="connsiteX8" fmla="*/ 4135298 w 4547164"/>
              <a:gd name="connsiteY8" fmla="*/ 4604704 h 4823566"/>
              <a:gd name="connsiteX9" fmla="*/ 2644429 w 4547164"/>
              <a:gd name="connsiteY9" fmla="*/ 4823365 h 4823566"/>
              <a:gd name="connsiteX10" fmla="*/ 2187229 w 4547164"/>
              <a:gd name="connsiteY10" fmla="*/ 4644460 h 4823566"/>
              <a:gd name="connsiteX11" fmla="*/ 1471611 w 4547164"/>
              <a:gd name="connsiteY11" fmla="*/ 4664339 h 4823566"/>
              <a:gd name="connsiteX12" fmla="*/ 775872 w 4547164"/>
              <a:gd name="connsiteY12" fmla="*/ 4803486 h 4823566"/>
              <a:gd name="connsiteX13" fmla="*/ 318672 w 4547164"/>
              <a:gd name="connsiteY13" fmla="*/ 4227017 h 4823566"/>
              <a:gd name="connsiteX14" fmla="*/ 620 w 4547164"/>
              <a:gd name="connsiteY14" fmla="*/ 3252982 h 4823566"/>
              <a:gd name="connsiteX15" fmla="*/ 398185 w 4547164"/>
              <a:gd name="connsiteY15" fmla="*/ 2537365 h 4823566"/>
              <a:gd name="connsiteX16" fmla="*/ 259038 w 4547164"/>
              <a:gd name="connsiteY16" fmla="*/ 2060286 h 4823566"/>
              <a:gd name="connsiteX17" fmla="*/ 139768 w 4547164"/>
              <a:gd name="connsiteY17" fmla="*/ 1185643 h 4823566"/>
              <a:gd name="connsiteX18" fmla="*/ 378307 w 4547164"/>
              <a:gd name="connsiteY18" fmla="*/ 171852 h 4823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47164" h="4823566" extrusionOk="0">
                <a:moveTo>
                  <a:pt x="378307" y="171852"/>
                </a:moveTo>
                <a:cubicBezTo>
                  <a:pt x="620081" y="-132537"/>
                  <a:pt x="1525657" y="-47753"/>
                  <a:pt x="2067959" y="12825"/>
                </a:cubicBezTo>
                <a:cubicBezTo>
                  <a:pt x="2541861" y="22126"/>
                  <a:pt x="2855488" y="144972"/>
                  <a:pt x="3280533" y="310999"/>
                </a:cubicBezTo>
                <a:cubicBezTo>
                  <a:pt x="3693231" y="431019"/>
                  <a:pt x="4231209" y="495854"/>
                  <a:pt x="4453351" y="708565"/>
                </a:cubicBezTo>
                <a:cubicBezTo>
                  <a:pt x="4625721" y="862789"/>
                  <a:pt x="4454668" y="1303389"/>
                  <a:pt x="4473229" y="1483817"/>
                </a:cubicBezTo>
                <a:cubicBezTo>
                  <a:pt x="4492697" y="1726964"/>
                  <a:pt x="4478316" y="1843805"/>
                  <a:pt x="4453351" y="2100043"/>
                </a:cubicBezTo>
                <a:cubicBezTo>
                  <a:pt x="4423109" y="2370909"/>
                  <a:pt x="4372904" y="2619202"/>
                  <a:pt x="4353959" y="2875295"/>
                </a:cubicBezTo>
                <a:cubicBezTo>
                  <a:pt x="4356530" y="3158510"/>
                  <a:pt x="4291038" y="3391520"/>
                  <a:pt x="4294324" y="3749939"/>
                </a:cubicBezTo>
                <a:cubicBezTo>
                  <a:pt x="4182787" y="4069494"/>
                  <a:pt x="4363014" y="4479583"/>
                  <a:pt x="4135298" y="4604704"/>
                </a:cubicBezTo>
                <a:cubicBezTo>
                  <a:pt x="3894808" y="4788046"/>
                  <a:pt x="2955503" y="4793316"/>
                  <a:pt x="2644429" y="4823365"/>
                </a:cubicBezTo>
                <a:cubicBezTo>
                  <a:pt x="2324992" y="4833810"/>
                  <a:pt x="2416143" y="4694607"/>
                  <a:pt x="2187229" y="4644460"/>
                </a:cubicBezTo>
                <a:cubicBezTo>
                  <a:pt x="1971125" y="4606929"/>
                  <a:pt x="1702179" y="4593725"/>
                  <a:pt x="1471611" y="4664339"/>
                </a:cubicBezTo>
                <a:cubicBezTo>
                  <a:pt x="1196386" y="4686411"/>
                  <a:pt x="921093" y="4867467"/>
                  <a:pt x="775872" y="4803486"/>
                </a:cubicBezTo>
                <a:cubicBezTo>
                  <a:pt x="619098" y="4747708"/>
                  <a:pt x="436173" y="4505098"/>
                  <a:pt x="318672" y="4227017"/>
                </a:cubicBezTo>
                <a:cubicBezTo>
                  <a:pt x="112126" y="3995807"/>
                  <a:pt x="-74565" y="3482430"/>
                  <a:pt x="620" y="3252982"/>
                </a:cubicBezTo>
                <a:cubicBezTo>
                  <a:pt x="-21213" y="2958198"/>
                  <a:pt x="343139" y="2764912"/>
                  <a:pt x="398185" y="2537365"/>
                </a:cubicBezTo>
                <a:cubicBezTo>
                  <a:pt x="405102" y="2319658"/>
                  <a:pt x="298812" y="2290961"/>
                  <a:pt x="259038" y="2060286"/>
                </a:cubicBezTo>
                <a:cubicBezTo>
                  <a:pt x="212308" y="1877164"/>
                  <a:pt x="197587" y="1497020"/>
                  <a:pt x="139768" y="1185643"/>
                </a:cubicBezTo>
                <a:cubicBezTo>
                  <a:pt x="197605" y="942374"/>
                  <a:pt x="42510" y="371712"/>
                  <a:pt x="378307" y="171852"/>
                </a:cubicBezTo>
                <a:close/>
              </a:path>
            </a:pathLst>
          </a:custGeom>
          <a:noFill/>
          <a:ln w="28575">
            <a:solidFill>
              <a:srgbClr val="C00000"/>
            </a:solidFill>
            <a:prstDash val="dash"/>
            <a:extLst>
              <a:ext uri="{C807C97D-BFC1-408E-A445-0C87EB9F89A2}">
                <ask:lineSketchStyleProps xmlns:ask="http://schemas.microsoft.com/office/drawing/2018/sketchyshapes" sd="252692197">
                  <a:custGeom>
                    <a:avLst/>
                    <a:gdLst>
                      <a:gd name="connsiteX0" fmla="*/ 378307 w 4547164"/>
                      <a:gd name="connsiteY0" fmla="*/ 171852 h 4823566"/>
                      <a:gd name="connsiteX1" fmla="*/ 2067959 w 4547164"/>
                      <a:gd name="connsiteY1" fmla="*/ 12825 h 4823566"/>
                      <a:gd name="connsiteX2" fmla="*/ 3280533 w 4547164"/>
                      <a:gd name="connsiteY2" fmla="*/ 310999 h 4823566"/>
                      <a:gd name="connsiteX3" fmla="*/ 4453351 w 4547164"/>
                      <a:gd name="connsiteY3" fmla="*/ 708565 h 4823566"/>
                      <a:gd name="connsiteX4" fmla="*/ 4473229 w 4547164"/>
                      <a:gd name="connsiteY4" fmla="*/ 1483817 h 4823566"/>
                      <a:gd name="connsiteX5" fmla="*/ 4453351 w 4547164"/>
                      <a:gd name="connsiteY5" fmla="*/ 2100043 h 4823566"/>
                      <a:gd name="connsiteX6" fmla="*/ 4353959 w 4547164"/>
                      <a:gd name="connsiteY6" fmla="*/ 2875295 h 4823566"/>
                      <a:gd name="connsiteX7" fmla="*/ 4294324 w 4547164"/>
                      <a:gd name="connsiteY7" fmla="*/ 3749939 h 4823566"/>
                      <a:gd name="connsiteX8" fmla="*/ 4135298 w 4547164"/>
                      <a:gd name="connsiteY8" fmla="*/ 4604704 h 4823566"/>
                      <a:gd name="connsiteX9" fmla="*/ 2644429 w 4547164"/>
                      <a:gd name="connsiteY9" fmla="*/ 4823365 h 4823566"/>
                      <a:gd name="connsiteX10" fmla="*/ 2187229 w 4547164"/>
                      <a:gd name="connsiteY10" fmla="*/ 4644460 h 4823566"/>
                      <a:gd name="connsiteX11" fmla="*/ 1471611 w 4547164"/>
                      <a:gd name="connsiteY11" fmla="*/ 4664339 h 4823566"/>
                      <a:gd name="connsiteX12" fmla="*/ 775872 w 4547164"/>
                      <a:gd name="connsiteY12" fmla="*/ 4803486 h 4823566"/>
                      <a:gd name="connsiteX13" fmla="*/ 318672 w 4547164"/>
                      <a:gd name="connsiteY13" fmla="*/ 4227017 h 4823566"/>
                      <a:gd name="connsiteX14" fmla="*/ 620 w 4547164"/>
                      <a:gd name="connsiteY14" fmla="*/ 3252982 h 4823566"/>
                      <a:gd name="connsiteX15" fmla="*/ 398185 w 4547164"/>
                      <a:gd name="connsiteY15" fmla="*/ 2537365 h 4823566"/>
                      <a:gd name="connsiteX16" fmla="*/ 259038 w 4547164"/>
                      <a:gd name="connsiteY16" fmla="*/ 2060286 h 4823566"/>
                      <a:gd name="connsiteX17" fmla="*/ 139768 w 4547164"/>
                      <a:gd name="connsiteY17" fmla="*/ 1185643 h 4823566"/>
                      <a:gd name="connsiteX18" fmla="*/ 378307 w 4547164"/>
                      <a:gd name="connsiteY18" fmla="*/ 171852 h 4823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47164" h="4823566">
                        <a:moveTo>
                          <a:pt x="378307" y="171852"/>
                        </a:moveTo>
                        <a:cubicBezTo>
                          <a:pt x="699672" y="-23618"/>
                          <a:pt x="1584255" y="-10366"/>
                          <a:pt x="2067959" y="12825"/>
                        </a:cubicBezTo>
                        <a:cubicBezTo>
                          <a:pt x="2551663" y="36016"/>
                          <a:pt x="2882968" y="195042"/>
                          <a:pt x="3280533" y="310999"/>
                        </a:cubicBezTo>
                        <a:cubicBezTo>
                          <a:pt x="3678098" y="426956"/>
                          <a:pt x="4254568" y="513095"/>
                          <a:pt x="4453351" y="708565"/>
                        </a:cubicBezTo>
                        <a:cubicBezTo>
                          <a:pt x="4652134" y="904035"/>
                          <a:pt x="4473229" y="1251904"/>
                          <a:pt x="4473229" y="1483817"/>
                        </a:cubicBezTo>
                        <a:cubicBezTo>
                          <a:pt x="4473229" y="1715730"/>
                          <a:pt x="4473229" y="1868130"/>
                          <a:pt x="4453351" y="2100043"/>
                        </a:cubicBezTo>
                        <a:cubicBezTo>
                          <a:pt x="4433473" y="2331956"/>
                          <a:pt x="4380463" y="2600312"/>
                          <a:pt x="4353959" y="2875295"/>
                        </a:cubicBezTo>
                        <a:cubicBezTo>
                          <a:pt x="4327455" y="3150278"/>
                          <a:pt x="4330768" y="3461704"/>
                          <a:pt x="4294324" y="3749939"/>
                        </a:cubicBezTo>
                        <a:cubicBezTo>
                          <a:pt x="4257881" y="4038174"/>
                          <a:pt x="4410280" y="4425800"/>
                          <a:pt x="4135298" y="4604704"/>
                        </a:cubicBezTo>
                        <a:cubicBezTo>
                          <a:pt x="3860316" y="4783608"/>
                          <a:pt x="2969107" y="4816739"/>
                          <a:pt x="2644429" y="4823365"/>
                        </a:cubicBezTo>
                        <a:cubicBezTo>
                          <a:pt x="2319751" y="4829991"/>
                          <a:pt x="2382699" y="4670964"/>
                          <a:pt x="2187229" y="4644460"/>
                        </a:cubicBezTo>
                        <a:cubicBezTo>
                          <a:pt x="1991759" y="4617956"/>
                          <a:pt x="1706837" y="4637835"/>
                          <a:pt x="1471611" y="4664339"/>
                        </a:cubicBezTo>
                        <a:cubicBezTo>
                          <a:pt x="1236385" y="4690843"/>
                          <a:pt x="968029" y="4876373"/>
                          <a:pt x="775872" y="4803486"/>
                        </a:cubicBezTo>
                        <a:cubicBezTo>
                          <a:pt x="583715" y="4730599"/>
                          <a:pt x="447881" y="4485434"/>
                          <a:pt x="318672" y="4227017"/>
                        </a:cubicBezTo>
                        <a:cubicBezTo>
                          <a:pt x="189463" y="3968600"/>
                          <a:pt x="-12632" y="3534591"/>
                          <a:pt x="620" y="3252982"/>
                        </a:cubicBezTo>
                        <a:cubicBezTo>
                          <a:pt x="13872" y="2971373"/>
                          <a:pt x="355115" y="2736148"/>
                          <a:pt x="398185" y="2537365"/>
                        </a:cubicBezTo>
                        <a:cubicBezTo>
                          <a:pt x="441255" y="2338582"/>
                          <a:pt x="302107" y="2285573"/>
                          <a:pt x="259038" y="2060286"/>
                        </a:cubicBezTo>
                        <a:cubicBezTo>
                          <a:pt x="215969" y="1834999"/>
                          <a:pt x="123203" y="1500382"/>
                          <a:pt x="139768" y="1185643"/>
                        </a:cubicBezTo>
                        <a:cubicBezTo>
                          <a:pt x="156333" y="870904"/>
                          <a:pt x="56942" y="367322"/>
                          <a:pt x="378307" y="171852"/>
                        </a:cubicBezTo>
                        <a:close/>
                      </a:path>
                    </a:pathLst>
                  </a:cu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AEA8651E-D5FF-0F56-EB49-7296F1DEBF7D}"/>
              </a:ext>
            </a:extLst>
          </p:cNvPr>
          <p:cNvSpPr/>
          <p:nvPr/>
        </p:nvSpPr>
        <p:spPr>
          <a:xfrm>
            <a:off x="532525" y="1058383"/>
            <a:ext cx="869281" cy="1684817"/>
          </a:xfrm>
          <a:custGeom>
            <a:avLst/>
            <a:gdLst>
              <a:gd name="connsiteX0" fmla="*/ 680049 w 869281"/>
              <a:gd name="connsiteY0" fmla="*/ 1684817 h 1684817"/>
              <a:gd name="connsiteX1" fmla="*/ 24066 w 869281"/>
              <a:gd name="connsiteY1" fmla="*/ 1068591 h 1684817"/>
              <a:gd name="connsiteX2" fmla="*/ 202971 w 869281"/>
              <a:gd name="connsiteY2" fmla="*/ 551756 h 1684817"/>
              <a:gd name="connsiteX3" fmla="*/ 779440 w 869281"/>
              <a:gd name="connsiteY3" fmla="*/ 54800 h 1684817"/>
              <a:gd name="connsiteX4" fmla="*/ 858953 w 869281"/>
              <a:gd name="connsiteY4" fmla="*/ 34921 h 1684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81" h="1684817" extrusionOk="0">
                <a:moveTo>
                  <a:pt x="680049" y="1684817"/>
                </a:moveTo>
                <a:cubicBezTo>
                  <a:pt x="380923" y="1504496"/>
                  <a:pt x="155174" y="1242467"/>
                  <a:pt x="24066" y="1068591"/>
                </a:cubicBezTo>
                <a:cubicBezTo>
                  <a:pt x="-57672" y="931073"/>
                  <a:pt x="79617" y="714530"/>
                  <a:pt x="202971" y="551756"/>
                </a:cubicBezTo>
                <a:cubicBezTo>
                  <a:pt x="328866" y="382791"/>
                  <a:pt x="779440" y="54800"/>
                  <a:pt x="779440" y="54800"/>
                </a:cubicBezTo>
                <a:cubicBezTo>
                  <a:pt x="883978" y="-38889"/>
                  <a:pt x="883682" y="2944"/>
                  <a:pt x="858953" y="34921"/>
                </a:cubicBezTo>
              </a:path>
            </a:pathLst>
          </a:custGeom>
          <a:noFill/>
          <a:ln w="28575">
            <a:solidFill>
              <a:srgbClr val="C00000"/>
            </a:solidFill>
            <a:prstDash val="dash"/>
            <a:extLst>
              <a:ext uri="{C807C97D-BFC1-408E-A445-0C87EB9F89A2}">
                <ask:lineSketchStyleProps xmlns:ask="http://schemas.microsoft.com/office/drawing/2018/sketchyshapes" sd="505060789">
                  <a:custGeom>
                    <a:avLst/>
                    <a:gdLst>
                      <a:gd name="connsiteX0" fmla="*/ 680049 w 869281"/>
                      <a:gd name="connsiteY0" fmla="*/ 1684817 h 1684817"/>
                      <a:gd name="connsiteX1" fmla="*/ 24066 w 869281"/>
                      <a:gd name="connsiteY1" fmla="*/ 1068591 h 1684817"/>
                      <a:gd name="connsiteX2" fmla="*/ 202971 w 869281"/>
                      <a:gd name="connsiteY2" fmla="*/ 551756 h 1684817"/>
                      <a:gd name="connsiteX3" fmla="*/ 779440 w 869281"/>
                      <a:gd name="connsiteY3" fmla="*/ 54800 h 1684817"/>
                      <a:gd name="connsiteX4" fmla="*/ 858953 w 869281"/>
                      <a:gd name="connsiteY4" fmla="*/ 34921 h 1684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81" h="1684817">
                        <a:moveTo>
                          <a:pt x="680049" y="1684817"/>
                        </a:moveTo>
                        <a:cubicBezTo>
                          <a:pt x="391814" y="1471125"/>
                          <a:pt x="103579" y="1257434"/>
                          <a:pt x="24066" y="1068591"/>
                        </a:cubicBezTo>
                        <a:cubicBezTo>
                          <a:pt x="-55447" y="879748"/>
                          <a:pt x="77075" y="720721"/>
                          <a:pt x="202971" y="551756"/>
                        </a:cubicBezTo>
                        <a:cubicBezTo>
                          <a:pt x="328867" y="382791"/>
                          <a:pt x="779440" y="54800"/>
                          <a:pt x="779440" y="54800"/>
                        </a:cubicBezTo>
                        <a:cubicBezTo>
                          <a:pt x="888770" y="-31339"/>
                          <a:pt x="873861" y="1791"/>
                          <a:pt x="858953" y="34921"/>
                        </a:cubicBezTo>
                      </a:path>
                    </a:pathLst>
                  </a:cu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9803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arn(inVertical)">
                                      <p:cBhvr>
                                        <p:cTn id="32" dur="500"/>
                                        <p:tgtEl>
                                          <p:spTgt spid="9"/>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barn(inVertical)">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Geometric Distribution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fontScale="92500" lnSpcReduction="10000"/>
          </a:bodyPr>
          <a:lstStyle/>
          <a:p>
            <a:r>
              <a:rPr lang="en-US" sz="3200" dirty="0"/>
              <a:t>Toss a coin and the event is “Head”</a:t>
            </a:r>
          </a:p>
          <a:p>
            <a:endParaRPr lang="en-US" sz="3200" dirty="0"/>
          </a:p>
          <a:p>
            <a:r>
              <a:rPr lang="en-US" sz="3200" dirty="0"/>
              <a:t>First trial = Tail</a:t>
            </a:r>
          </a:p>
          <a:p>
            <a:endParaRPr lang="en-US" sz="3200" dirty="0"/>
          </a:p>
          <a:p>
            <a:r>
              <a:rPr lang="en-US" sz="3200" dirty="0"/>
              <a:t>Second trial = Tail</a:t>
            </a:r>
          </a:p>
          <a:p>
            <a:endParaRPr lang="en-US" sz="3200" dirty="0"/>
          </a:p>
          <a:p>
            <a:r>
              <a:rPr lang="en-US" sz="3200" dirty="0"/>
              <a:t>Third trial = Tail</a:t>
            </a:r>
          </a:p>
          <a:p>
            <a:endParaRPr lang="en-US" sz="3200" dirty="0"/>
          </a:p>
          <a:p>
            <a:r>
              <a:rPr lang="en-US" sz="3200" dirty="0"/>
              <a:t>Fourth trial = Head</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6C417A9-C3B8-CA69-7322-6FAE18A8F050}"/>
                  </a:ext>
                </a:extLst>
              </p:cNvPr>
              <p:cNvSpPr txBox="1"/>
              <p:nvPr/>
            </p:nvSpPr>
            <p:spPr>
              <a:xfrm>
                <a:off x="4671392" y="3081130"/>
                <a:ext cx="1628972" cy="584775"/>
              </a:xfrm>
              <a:prstGeom prst="rect">
                <a:avLst/>
              </a:prstGeom>
              <a:solidFill>
                <a:srgbClr val="FFC000"/>
              </a:solid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i="1" dirty="0" smtClean="0">
                          <a:latin typeface="Cambria Math" panose="02040503050406030204" pitchFamily="18" charset="0"/>
                        </a:rPr>
                        <m:t>(1−</m:t>
                      </m:r>
                      <m:r>
                        <a:rPr lang="en-US" sz="3200" i="1" dirty="0" smtClean="0">
                          <a:latin typeface="Cambria Math" panose="02040503050406030204" pitchFamily="18" charset="0"/>
                        </a:rPr>
                        <m:t>𝑃</m:t>
                      </m:r>
                      <m:r>
                        <a:rPr lang="en-US" sz="3200" i="1" dirty="0" smtClean="0">
                          <a:latin typeface="Cambria Math" panose="02040503050406030204" pitchFamily="18" charset="0"/>
                        </a:rPr>
                        <m:t>)</m:t>
                      </m:r>
                    </m:oMath>
                  </m:oMathPara>
                </a14:m>
                <a:endParaRPr lang="en-US" sz="3200" dirty="0"/>
              </a:p>
            </p:txBody>
          </p:sp>
        </mc:Choice>
        <mc:Fallback xmlns="">
          <p:sp>
            <p:nvSpPr>
              <p:cNvPr id="5" name="TextBox 4">
                <a:extLst>
                  <a:ext uri="{FF2B5EF4-FFF2-40B4-BE49-F238E27FC236}">
                    <a16:creationId xmlns:a16="http://schemas.microsoft.com/office/drawing/2014/main" id="{16C417A9-C3B8-CA69-7322-6FAE18A8F050}"/>
                  </a:ext>
                </a:extLst>
              </p:cNvPr>
              <p:cNvSpPr txBox="1">
                <a:spLocks noRot="1" noChangeAspect="1" noMove="1" noResize="1" noEditPoints="1" noAdjustHandles="1" noChangeArrowheads="1" noChangeShapeType="1" noTextEdit="1"/>
              </p:cNvSpPr>
              <p:nvPr/>
            </p:nvSpPr>
            <p:spPr>
              <a:xfrm>
                <a:off x="4671392" y="3081130"/>
                <a:ext cx="1628972" cy="584775"/>
              </a:xfrm>
              <a:prstGeom prst="rect">
                <a:avLst/>
              </a:prstGeom>
              <a:blipFill>
                <a:blip r:embed="rId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C6D8FBC-EFEE-DBBA-C070-1634BCBB49EE}"/>
                  </a:ext>
                </a:extLst>
              </p:cNvPr>
              <p:cNvSpPr txBox="1"/>
              <p:nvPr/>
            </p:nvSpPr>
            <p:spPr>
              <a:xfrm>
                <a:off x="4671392" y="4208404"/>
                <a:ext cx="1628972" cy="584775"/>
              </a:xfrm>
              <a:prstGeom prst="rect">
                <a:avLst/>
              </a:prstGeom>
              <a:solidFill>
                <a:srgbClr val="FFC000"/>
              </a:solid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i="1" dirty="0" smtClean="0">
                          <a:latin typeface="Cambria Math" panose="02040503050406030204" pitchFamily="18" charset="0"/>
                        </a:rPr>
                        <m:t>(1−</m:t>
                      </m:r>
                      <m:r>
                        <a:rPr lang="en-US" sz="3200" i="1" dirty="0" smtClean="0">
                          <a:latin typeface="Cambria Math" panose="02040503050406030204" pitchFamily="18" charset="0"/>
                        </a:rPr>
                        <m:t>𝑃</m:t>
                      </m:r>
                      <m:r>
                        <a:rPr lang="en-US" sz="3200" i="1" dirty="0" smtClean="0">
                          <a:latin typeface="Cambria Math" panose="02040503050406030204" pitchFamily="18" charset="0"/>
                        </a:rPr>
                        <m:t>)</m:t>
                      </m:r>
                    </m:oMath>
                  </m:oMathPara>
                </a14:m>
                <a:endParaRPr lang="en-US" sz="3200" dirty="0"/>
              </a:p>
            </p:txBody>
          </p:sp>
        </mc:Choice>
        <mc:Fallback xmlns="">
          <p:sp>
            <p:nvSpPr>
              <p:cNvPr id="6" name="TextBox 5">
                <a:extLst>
                  <a:ext uri="{FF2B5EF4-FFF2-40B4-BE49-F238E27FC236}">
                    <a16:creationId xmlns:a16="http://schemas.microsoft.com/office/drawing/2014/main" id="{EC6D8FBC-EFEE-DBBA-C070-1634BCBB49EE}"/>
                  </a:ext>
                </a:extLst>
              </p:cNvPr>
              <p:cNvSpPr txBox="1">
                <a:spLocks noRot="1" noChangeAspect="1" noMove="1" noResize="1" noEditPoints="1" noAdjustHandles="1" noChangeArrowheads="1" noChangeShapeType="1" noTextEdit="1"/>
              </p:cNvSpPr>
              <p:nvPr/>
            </p:nvSpPr>
            <p:spPr>
              <a:xfrm>
                <a:off x="4671392" y="4208404"/>
                <a:ext cx="1628972" cy="584775"/>
              </a:xfrm>
              <a:prstGeom prst="rect">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A75D947-C14C-8AC7-F089-C8813E1E98E8}"/>
                  </a:ext>
                </a:extLst>
              </p:cNvPr>
              <p:cNvSpPr txBox="1"/>
              <p:nvPr/>
            </p:nvSpPr>
            <p:spPr>
              <a:xfrm>
                <a:off x="4671392" y="5299503"/>
                <a:ext cx="1628972" cy="584775"/>
              </a:xfrm>
              <a:prstGeom prst="rect">
                <a:avLst/>
              </a:prstGeom>
              <a:solidFill>
                <a:srgbClr val="FFC000"/>
              </a:solid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i="1" dirty="0" smtClean="0">
                          <a:latin typeface="Cambria Math" panose="02040503050406030204" pitchFamily="18" charset="0"/>
                        </a:rPr>
                        <m:t>(1−</m:t>
                      </m:r>
                      <m:r>
                        <a:rPr lang="en-US" sz="3200" i="1" dirty="0" smtClean="0">
                          <a:latin typeface="Cambria Math" panose="02040503050406030204" pitchFamily="18" charset="0"/>
                        </a:rPr>
                        <m:t>𝑃</m:t>
                      </m:r>
                      <m:r>
                        <a:rPr lang="en-US" sz="3200" i="1" dirty="0" smtClean="0">
                          <a:latin typeface="Cambria Math" panose="02040503050406030204" pitchFamily="18" charset="0"/>
                        </a:rPr>
                        <m:t>)</m:t>
                      </m:r>
                    </m:oMath>
                  </m:oMathPara>
                </a14:m>
                <a:endParaRPr lang="en-US" sz="3200" dirty="0"/>
              </a:p>
            </p:txBody>
          </p:sp>
        </mc:Choice>
        <mc:Fallback xmlns="">
          <p:sp>
            <p:nvSpPr>
              <p:cNvPr id="7" name="TextBox 6">
                <a:extLst>
                  <a:ext uri="{FF2B5EF4-FFF2-40B4-BE49-F238E27FC236}">
                    <a16:creationId xmlns:a16="http://schemas.microsoft.com/office/drawing/2014/main" id="{CA75D947-C14C-8AC7-F089-C8813E1E98E8}"/>
                  </a:ext>
                </a:extLst>
              </p:cNvPr>
              <p:cNvSpPr txBox="1">
                <a:spLocks noRot="1" noChangeAspect="1" noMove="1" noResize="1" noEditPoints="1" noAdjustHandles="1" noChangeArrowheads="1" noChangeShapeType="1" noTextEdit="1"/>
              </p:cNvSpPr>
              <p:nvPr/>
            </p:nvSpPr>
            <p:spPr>
              <a:xfrm>
                <a:off x="4671392" y="5299503"/>
                <a:ext cx="1628972" cy="584775"/>
              </a:xfrm>
              <a:prstGeom prst="rect">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B50AF37-A5AC-27D9-589B-38258D9F9D56}"/>
                  </a:ext>
                </a:extLst>
              </p:cNvPr>
              <p:cNvSpPr txBox="1"/>
              <p:nvPr/>
            </p:nvSpPr>
            <p:spPr>
              <a:xfrm>
                <a:off x="4671391" y="6390602"/>
                <a:ext cx="1628971" cy="584775"/>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dirty="0" smtClean="0">
                          <a:latin typeface="Cambria Math" panose="02040503050406030204" pitchFamily="18" charset="0"/>
                        </a:rPr>
                        <m:t>𝑃</m:t>
                      </m:r>
                    </m:oMath>
                  </m:oMathPara>
                </a14:m>
                <a:endParaRPr lang="en-US" sz="3200" dirty="0"/>
              </a:p>
            </p:txBody>
          </p:sp>
        </mc:Choice>
        <mc:Fallback xmlns="">
          <p:sp>
            <p:nvSpPr>
              <p:cNvPr id="8" name="TextBox 7">
                <a:extLst>
                  <a:ext uri="{FF2B5EF4-FFF2-40B4-BE49-F238E27FC236}">
                    <a16:creationId xmlns:a16="http://schemas.microsoft.com/office/drawing/2014/main" id="{5B50AF37-A5AC-27D9-589B-38258D9F9D56}"/>
                  </a:ext>
                </a:extLst>
              </p:cNvPr>
              <p:cNvSpPr txBox="1">
                <a:spLocks noRot="1" noChangeAspect="1" noMove="1" noResize="1" noEditPoints="1" noAdjustHandles="1" noChangeArrowheads="1" noChangeShapeType="1" noTextEdit="1"/>
              </p:cNvSpPr>
              <p:nvPr/>
            </p:nvSpPr>
            <p:spPr>
              <a:xfrm>
                <a:off x="4671391" y="6390602"/>
                <a:ext cx="1628971" cy="584775"/>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E536204-C486-22F8-77C8-C7BEF29DA375}"/>
                  </a:ext>
                </a:extLst>
              </p:cNvPr>
              <p:cNvSpPr txBox="1"/>
              <p:nvPr/>
            </p:nvSpPr>
            <p:spPr>
              <a:xfrm>
                <a:off x="8521149" y="3081129"/>
                <a:ext cx="2475934" cy="584775"/>
              </a:xfrm>
              <a:prstGeom prst="rect">
                <a:avLst/>
              </a:prstGeom>
              <a:solidFill>
                <a:srgbClr val="FFC000"/>
              </a:solid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𝑃</m:t>
                      </m:r>
                      <m:sSup>
                        <m:sSupPr>
                          <m:ctrlPr>
                            <a:rPr lang="en-US" sz="3200" b="0" i="1" dirty="0" smtClean="0">
                              <a:latin typeface="Cambria Math" panose="02040503050406030204" pitchFamily="18" charset="0"/>
                            </a:rPr>
                          </m:ctrlPr>
                        </m:sSupPr>
                        <m:e>
                          <m:d>
                            <m:dPr>
                              <m:ctrlPr>
                                <a:rPr lang="en-US" sz="3200" b="0" i="1" dirty="0" smtClean="0">
                                  <a:latin typeface="Cambria Math" panose="02040503050406030204" pitchFamily="18" charset="0"/>
                                </a:rPr>
                              </m:ctrlPr>
                            </m:dPr>
                            <m:e>
                              <m:r>
                                <a:rPr lang="en-US" sz="3200" i="1" dirty="0" smtClean="0">
                                  <a:latin typeface="Cambria Math" panose="02040503050406030204" pitchFamily="18" charset="0"/>
                                </a:rPr>
                                <m:t>1−</m:t>
                              </m:r>
                              <m:r>
                                <a:rPr lang="en-US" sz="3200" i="1" dirty="0" smtClean="0">
                                  <a:latin typeface="Cambria Math" panose="02040503050406030204" pitchFamily="18" charset="0"/>
                                </a:rPr>
                                <m:t>𝑃</m:t>
                              </m:r>
                            </m:e>
                          </m:d>
                        </m:e>
                        <m:sup>
                          <m:r>
                            <a:rPr lang="en-US" sz="3200" b="0" i="1" dirty="0" smtClean="0">
                              <a:latin typeface="Cambria Math" panose="02040503050406030204" pitchFamily="18" charset="0"/>
                            </a:rPr>
                            <m:t>4−1</m:t>
                          </m:r>
                        </m:sup>
                      </m:sSup>
                    </m:oMath>
                  </m:oMathPara>
                </a14:m>
                <a:endParaRPr lang="en-US" sz="3200" dirty="0"/>
              </a:p>
            </p:txBody>
          </p:sp>
        </mc:Choice>
        <mc:Fallback xmlns="">
          <p:sp>
            <p:nvSpPr>
              <p:cNvPr id="9" name="TextBox 8">
                <a:extLst>
                  <a:ext uri="{FF2B5EF4-FFF2-40B4-BE49-F238E27FC236}">
                    <a16:creationId xmlns:a16="http://schemas.microsoft.com/office/drawing/2014/main" id="{CE536204-C486-22F8-77C8-C7BEF29DA375}"/>
                  </a:ext>
                </a:extLst>
              </p:cNvPr>
              <p:cNvSpPr txBox="1">
                <a:spLocks noRot="1" noChangeAspect="1" noMove="1" noResize="1" noEditPoints="1" noAdjustHandles="1" noChangeArrowheads="1" noChangeShapeType="1" noTextEdit="1"/>
              </p:cNvSpPr>
              <p:nvPr/>
            </p:nvSpPr>
            <p:spPr>
              <a:xfrm>
                <a:off x="8521149" y="3081129"/>
                <a:ext cx="2475934" cy="584775"/>
              </a:xfrm>
              <a:prstGeom prst="rect">
                <a:avLst/>
              </a:prstGeom>
              <a:blipFill>
                <a:blip r:embed="rId6"/>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6C571E6-8891-5D38-BA5B-69ECB695B6C3}"/>
                  </a:ext>
                </a:extLst>
              </p:cNvPr>
              <p:cNvSpPr txBox="1"/>
              <p:nvPr/>
            </p:nvSpPr>
            <p:spPr>
              <a:xfrm>
                <a:off x="8521149" y="4196653"/>
                <a:ext cx="2475934" cy="590418"/>
              </a:xfrm>
              <a:prstGeom prst="rect">
                <a:avLst/>
              </a:prstGeom>
              <a:solidFill>
                <a:srgbClr val="FFC000"/>
              </a:solid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𝑃</m:t>
                      </m:r>
                      <m:sSup>
                        <m:sSupPr>
                          <m:ctrlPr>
                            <a:rPr lang="en-US" sz="3200" b="0" i="1" dirty="0" smtClean="0">
                              <a:latin typeface="Cambria Math" panose="02040503050406030204" pitchFamily="18" charset="0"/>
                            </a:rPr>
                          </m:ctrlPr>
                        </m:sSupPr>
                        <m:e>
                          <m:d>
                            <m:dPr>
                              <m:ctrlPr>
                                <a:rPr lang="en-US" sz="3200" b="0" i="1" dirty="0" smtClean="0">
                                  <a:latin typeface="Cambria Math" panose="02040503050406030204" pitchFamily="18" charset="0"/>
                                </a:rPr>
                              </m:ctrlPr>
                            </m:dPr>
                            <m:e>
                              <m:r>
                                <a:rPr lang="en-US" sz="3200" i="1" dirty="0" smtClean="0">
                                  <a:latin typeface="Cambria Math" panose="02040503050406030204" pitchFamily="18" charset="0"/>
                                </a:rPr>
                                <m:t>1−</m:t>
                              </m:r>
                              <m:r>
                                <a:rPr lang="en-US" sz="3200" i="1" dirty="0" smtClean="0">
                                  <a:latin typeface="Cambria Math" panose="02040503050406030204" pitchFamily="18" charset="0"/>
                                </a:rPr>
                                <m:t>𝑃</m:t>
                              </m:r>
                            </m:e>
                          </m:d>
                        </m:e>
                        <m:sup>
                          <m:r>
                            <a:rPr lang="en-US" sz="3200" b="0" i="1" dirty="0" smtClean="0">
                              <a:latin typeface="Cambria Math" panose="02040503050406030204" pitchFamily="18" charset="0"/>
                            </a:rPr>
                            <m:t>5−1</m:t>
                          </m:r>
                        </m:sup>
                      </m:sSup>
                    </m:oMath>
                  </m:oMathPara>
                </a14:m>
                <a:endParaRPr lang="en-US" sz="3200" dirty="0"/>
              </a:p>
            </p:txBody>
          </p:sp>
        </mc:Choice>
        <mc:Fallback xmlns="">
          <p:sp>
            <p:nvSpPr>
              <p:cNvPr id="10" name="TextBox 9">
                <a:extLst>
                  <a:ext uri="{FF2B5EF4-FFF2-40B4-BE49-F238E27FC236}">
                    <a16:creationId xmlns:a16="http://schemas.microsoft.com/office/drawing/2014/main" id="{26C571E6-8891-5D38-BA5B-69ECB695B6C3}"/>
                  </a:ext>
                </a:extLst>
              </p:cNvPr>
              <p:cNvSpPr txBox="1">
                <a:spLocks noRot="1" noChangeAspect="1" noMove="1" noResize="1" noEditPoints="1" noAdjustHandles="1" noChangeArrowheads="1" noChangeShapeType="1" noTextEdit="1"/>
              </p:cNvSpPr>
              <p:nvPr/>
            </p:nvSpPr>
            <p:spPr>
              <a:xfrm>
                <a:off x="8521149" y="4196653"/>
                <a:ext cx="2475934" cy="590418"/>
              </a:xfrm>
              <a:prstGeom prst="rect">
                <a:avLst/>
              </a:prstGeom>
              <a:blipFill>
                <a:blip r:embed="rId7"/>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3B08266-9106-0070-C92B-77FA1F0EBAD0}"/>
                  </a:ext>
                </a:extLst>
              </p:cNvPr>
              <p:cNvSpPr txBox="1"/>
              <p:nvPr/>
            </p:nvSpPr>
            <p:spPr>
              <a:xfrm>
                <a:off x="8521148" y="5293860"/>
                <a:ext cx="2475934" cy="584775"/>
              </a:xfrm>
              <a:prstGeom prst="rect">
                <a:avLst/>
              </a:prstGeom>
              <a:solidFill>
                <a:srgbClr val="FFC000"/>
              </a:solid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𝑃</m:t>
                      </m:r>
                      <m:sSup>
                        <m:sSupPr>
                          <m:ctrlPr>
                            <a:rPr lang="en-US" sz="3200" b="0" i="1" dirty="0" smtClean="0">
                              <a:latin typeface="Cambria Math" panose="02040503050406030204" pitchFamily="18" charset="0"/>
                            </a:rPr>
                          </m:ctrlPr>
                        </m:sSupPr>
                        <m:e>
                          <m:d>
                            <m:dPr>
                              <m:ctrlPr>
                                <a:rPr lang="en-US" sz="3200" b="0" i="1" dirty="0" smtClean="0">
                                  <a:latin typeface="Cambria Math" panose="02040503050406030204" pitchFamily="18" charset="0"/>
                                </a:rPr>
                              </m:ctrlPr>
                            </m:dPr>
                            <m:e>
                              <m:r>
                                <a:rPr lang="en-US" sz="3200" i="1" dirty="0" smtClean="0">
                                  <a:latin typeface="Cambria Math" panose="02040503050406030204" pitchFamily="18" charset="0"/>
                                </a:rPr>
                                <m:t>1−</m:t>
                              </m:r>
                              <m:r>
                                <a:rPr lang="en-US" sz="3200" i="1" dirty="0" smtClean="0">
                                  <a:latin typeface="Cambria Math" panose="02040503050406030204" pitchFamily="18" charset="0"/>
                                </a:rPr>
                                <m:t>𝑃</m:t>
                              </m:r>
                            </m:e>
                          </m:d>
                        </m:e>
                        <m:sup>
                          <m:r>
                            <a:rPr lang="en-US" sz="3200" b="0" i="1" dirty="0" smtClean="0">
                              <a:latin typeface="Cambria Math" panose="02040503050406030204" pitchFamily="18" charset="0"/>
                            </a:rPr>
                            <m:t>6−1</m:t>
                          </m:r>
                        </m:sup>
                      </m:sSup>
                    </m:oMath>
                  </m:oMathPara>
                </a14:m>
                <a:endParaRPr lang="en-US" sz="3200" dirty="0"/>
              </a:p>
            </p:txBody>
          </p:sp>
        </mc:Choice>
        <mc:Fallback xmlns="">
          <p:sp>
            <p:nvSpPr>
              <p:cNvPr id="11" name="TextBox 10">
                <a:extLst>
                  <a:ext uri="{FF2B5EF4-FFF2-40B4-BE49-F238E27FC236}">
                    <a16:creationId xmlns:a16="http://schemas.microsoft.com/office/drawing/2014/main" id="{73B08266-9106-0070-C92B-77FA1F0EBAD0}"/>
                  </a:ext>
                </a:extLst>
              </p:cNvPr>
              <p:cNvSpPr txBox="1">
                <a:spLocks noRot="1" noChangeAspect="1" noMove="1" noResize="1" noEditPoints="1" noAdjustHandles="1" noChangeArrowheads="1" noChangeShapeType="1" noTextEdit="1"/>
              </p:cNvSpPr>
              <p:nvPr/>
            </p:nvSpPr>
            <p:spPr>
              <a:xfrm>
                <a:off x="8521148" y="5293860"/>
                <a:ext cx="2475934" cy="584775"/>
              </a:xfrm>
              <a:prstGeom prst="rect">
                <a:avLst/>
              </a:prstGeom>
              <a:blipFill>
                <a:blip r:embed="rId8"/>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2B564C2-8F42-A855-C60F-A967365177C0}"/>
                  </a:ext>
                </a:extLst>
              </p:cNvPr>
              <p:cNvSpPr txBox="1"/>
              <p:nvPr/>
            </p:nvSpPr>
            <p:spPr>
              <a:xfrm>
                <a:off x="8521148" y="6384959"/>
                <a:ext cx="2496646" cy="584775"/>
              </a:xfrm>
              <a:prstGeom prst="rect">
                <a:avLst/>
              </a:prstGeom>
              <a:solidFill>
                <a:srgbClr val="FFC000"/>
              </a:solid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𝑃</m:t>
                      </m:r>
                      <m:sSup>
                        <m:sSupPr>
                          <m:ctrlPr>
                            <a:rPr lang="en-US" sz="3200" b="0" i="1" dirty="0" smtClean="0">
                              <a:latin typeface="Cambria Math" panose="02040503050406030204" pitchFamily="18" charset="0"/>
                            </a:rPr>
                          </m:ctrlPr>
                        </m:sSupPr>
                        <m:e>
                          <m:d>
                            <m:dPr>
                              <m:ctrlPr>
                                <a:rPr lang="en-US" sz="3200" b="0" i="1" dirty="0" smtClean="0">
                                  <a:latin typeface="Cambria Math" panose="02040503050406030204" pitchFamily="18" charset="0"/>
                                </a:rPr>
                              </m:ctrlPr>
                            </m:dPr>
                            <m:e>
                              <m:r>
                                <a:rPr lang="en-US" sz="3200" i="1" dirty="0" smtClean="0">
                                  <a:latin typeface="Cambria Math" panose="02040503050406030204" pitchFamily="18" charset="0"/>
                                </a:rPr>
                                <m:t>1−</m:t>
                              </m:r>
                              <m:r>
                                <a:rPr lang="en-US" sz="3200" i="1" dirty="0" smtClean="0">
                                  <a:latin typeface="Cambria Math" panose="02040503050406030204" pitchFamily="18" charset="0"/>
                                </a:rPr>
                                <m:t>𝑃</m:t>
                              </m:r>
                            </m:e>
                          </m:d>
                        </m:e>
                        <m:sup>
                          <m:r>
                            <a:rPr lang="en-US" sz="3200" b="0" i="1" dirty="0" smtClean="0">
                              <a:latin typeface="Cambria Math" panose="02040503050406030204" pitchFamily="18" charset="0"/>
                            </a:rPr>
                            <m:t>𝑥</m:t>
                          </m:r>
                          <m:r>
                            <a:rPr lang="en-US" sz="3200" b="0" i="1" dirty="0" smtClean="0">
                              <a:latin typeface="Cambria Math" panose="02040503050406030204" pitchFamily="18" charset="0"/>
                            </a:rPr>
                            <m:t>−1</m:t>
                          </m:r>
                        </m:sup>
                      </m:sSup>
                    </m:oMath>
                  </m:oMathPara>
                </a14:m>
                <a:endParaRPr lang="en-US" sz="3200" dirty="0"/>
              </a:p>
            </p:txBody>
          </p:sp>
        </mc:Choice>
        <mc:Fallback xmlns="">
          <p:sp>
            <p:nvSpPr>
              <p:cNvPr id="12" name="TextBox 11">
                <a:extLst>
                  <a:ext uri="{FF2B5EF4-FFF2-40B4-BE49-F238E27FC236}">
                    <a16:creationId xmlns:a16="http://schemas.microsoft.com/office/drawing/2014/main" id="{D2B564C2-8F42-A855-C60F-A967365177C0}"/>
                  </a:ext>
                </a:extLst>
              </p:cNvPr>
              <p:cNvSpPr txBox="1">
                <a:spLocks noRot="1" noChangeAspect="1" noMove="1" noResize="1" noEditPoints="1" noAdjustHandles="1" noChangeArrowheads="1" noChangeShapeType="1" noTextEdit="1"/>
              </p:cNvSpPr>
              <p:nvPr/>
            </p:nvSpPr>
            <p:spPr>
              <a:xfrm>
                <a:off x="8521148" y="6384959"/>
                <a:ext cx="2496646" cy="584775"/>
              </a:xfrm>
              <a:prstGeom prst="rect">
                <a:avLst/>
              </a:prstGeom>
              <a:blipFill>
                <a:blip r:embed="rId9"/>
                <a:stretch>
                  <a:fillRect/>
                </a:stretch>
              </a:blipFill>
              <a:ln>
                <a:solidFill>
                  <a:schemeClr val="tx1"/>
                </a:solidFill>
              </a:ln>
            </p:spPr>
            <p:txBody>
              <a:bodyPr/>
              <a:lstStyle/>
              <a:p>
                <a:r>
                  <a:rPr lang="en-US">
                    <a:noFill/>
                  </a:rPr>
                  <a:t> </a:t>
                </a:r>
              </a:p>
            </p:txBody>
          </p:sp>
        </mc:Fallback>
      </mc:AlternateContent>
      <p:sp>
        <p:nvSpPr>
          <p:cNvPr id="4" name="Freeform: Shape 3">
            <a:extLst>
              <a:ext uri="{FF2B5EF4-FFF2-40B4-BE49-F238E27FC236}">
                <a16:creationId xmlns:a16="http://schemas.microsoft.com/office/drawing/2014/main" id="{F79897B8-015A-DA7B-FF50-2A7F80D4B4CB}"/>
              </a:ext>
            </a:extLst>
          </p:cNvPr>
          <p:cNvSpPr/>
          <p:nvPr/>
        </p:nvSpPr>
        <p:spPr>
          <a:xfrm>
            <a:off x="5943600" y="3081128"/>
            <a:ext cx="803840" cy="4195835"/>
          </a:xfrm>
          <a:custGeom>
            <a:avLst/>
            <a:gdLst>
              <a:gd name="connsiteX0" fmla="*/ 318052 w 803840"/>
              <a:gd name="connsiteY0" fmla="*/ 12003 h 4195835"/>
              <a:gd name="connsiteX1" fmla="*/ 755374 w 803840"/>
              <a:gd name="connsiteY1" fmla="*/ 31101 h 4195835"/>
              <a:gd name="connsiteX2" fmla="*/ 795130 w 803840"/>
              <a:gd name="connsiteY2" fmla="*/ 279369 h 4195835"/>
              <a:gd name="connsiteX3" fmla="*/ 775252 w 803840"/>
              <a:gd name="connsiteY3" fmla="*/ 584930 h 4195835"/>
              <a:gd name="connsiteX4" fmla="*/ 775252 w 803840"/>
              <a:gd name="connsiteY4" fmla="*/ 3067616 h 4195835"/>
              <a:gd name="connsiteX5" fmla="*/ 755374 w 803840"/>
              <a:gd name="connsiteY5" fmla="*/ 3774227 h 4195835"/>
              <a:gd name="connsiteX6" fmla="*/ 655983 w 803840"/>
              <a:gd name="connsiteY6" fmla="*/ 4022495 h 4195835"/>
              <a:gd name="connsiteX7" fmla="*/ 278296 w 803840"/>
              <a:gd name="connsiteY7" fmla="*/ 4194373 h 4195835"/>
              <a:gd name="connsiteX8" fmla="*/ 0 w 803840"/>
              <a:gd name="connsiteY8" fmla="*/ 3927008 h 4195835"/>
              <a:gd name="connsiteX9" fmla="*/ 0 w 803840"/>
              <a:gd name="connsiteY9" fmla="*/ 3927008 h 419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3840" h="4195835" extrusionOk="0">
                <a:moveTo>
                  <a:pt x="318052" y="12003"/>
                </a:moveTo>
                <a:cubicBezTo>
                  <a:pt x="504646" y="-6538"/>
                  <a:pt x="657959" y="-9207"/>
                  <a:pt x="755374" y="31101"/>
                </a:cubicBezTo>
                <a:cubicBezTo>
                  <a:pt x="820913" y="68449"/>
                  <a:pt x="781133" y="197885"/>
                  <a:pt x="795130" y="279369"/>
                </a:cubicBezTo>
                <a:cubicBezTo>
                  <a:pt x="798992" y="385030"/>
                  <a:pt x="797750" y="187268"/>
                  <a:pt x="775252" y="584930"/>
                </a:cubicBezTo>
                <a:cubicBezTo>
                  <a:pt x="770002" y="1012508"/>
                  <a:pt x="924646" y="2542110"/>
                  <a:pt x="775252" y="3067616"/>
                </a:cubicBezTo>
                <a:cubicBezTo>
                  <a:pt x="770806" y="3601733"/>
                  <a:pt x="777444" y="3617585"/>
                  <a:pt x="755374" y="3774227"/>
                </a:cubicBezTo>
                <a:cubicBezTo>
                  <a:pt x="735878" y="3933242"/>
                  <a:pt x="735012" y="3952826"/>
                  <a:pt x="655983" y="4022495"/>
                </a:cubicBezTo>
                <a:cubicBezTo>
                  <a:pt x="567087" y="4102816"/>
                  <a:pt x="398069" y="4194189"/>
                  <a:pt x="278296" y="4194373"/>
                </a:cubicBezTo>
                <a:cubicBezTo>
                  <a:pt x="168966" y="4178459"/>
                  <a:pt x="0" y="3927007"/>
                  <a:pt x="0" y="3927008"/>
                </a:cubicBezTo>
                <a:lnTo>
                  <a:pt x="0" y="3927008"/>
                </a:lnTo>
              </a:path>
            </a:pathLst>
          </a:custGeom>
          <a:noFill/>
          <a:ln w="38100">
            <a:solidFill>
              <a:srgbClr val="FF0000"/>
            </a:solidFill>
            <a:extLst>
              <a:ext uri="{C807C97D-BFC1-408E-A445-0C87EB9F89A2}">
                <ask:lineSketchStyleProps xmlns:ask="http://schemas.microsoft.com/office/drawing/2018/sketchyshapes" sd="3337623664">
                  <a:custGeom>
                    <a:avLst/>
                    <a:gdLst>
                      <a:gd name="connsiteX0" fmla="*/ 318052 w 803840"/>
                      <a:gd name="connsiteY0" fmla="*/ 12494 h 4367354"/>
                      <a:gd name="connsiteX1" fmla="*/ 755374 w 803840"/>
                      <a:gd name="connsiteY1" fmla="*/ 32373 h 4367354"/>
                      <a:gd name="connsiteX2" fmla="*/ 795130 w 803840"/>
                      <a:gd name="connsiteY2" fmla="*/ 290790 h 4367354"/>
                      <a:gd name="connsiteX3" fmla="*/ 775252 w 803840"/>
                      <a:gd name="connsiteY3" fmla="*/ 608842 h 4367354"/>
                      <a:gd name="connsiteX4" fmla="*/ 775252 w 803840"/>
                      <a:gd name="connsiteY4" fmla="*/ 3193016 h 4367354"/>
                      <a:gd name="connsiteX5" fmla="*/ 755374 w 803840"/>
                      <a:gd name="connsiteY5" fmla="*/ 3928512 h 4367354"/>
                      <a:gd name="connsiteX6" fmla="*/ 655983 w 803840"/>
                      <a:gd name="connsiteY6" fmla="*/ 4186929 h 4367354"/>
                      <a:gd name="connsiteX7" fmla="*/ 278296 w 803840"/>
                      <a:gd name="connsiteY7" fmla="*/ 4365833 h 4367354"/>
                      <a:gd name="connsiteX8" fmla="*/ 0 w 803840"/>
                      <a:gd name="connsiteY8" fmla="*/ 4087538 h 4367354"/>
                      <a:gd name="connsiteX9" fmla="*/ 0 w 803840"/>
                      <a:gd name="connsiteY9" fmla="*/ 4087538 h 4367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3840" h="4367354">
                        <a:moveTo>
                          <a:pt x="318052" y="12494"/>
                        </a:moveTo>
                        <a:cubicBezTo>
                          <a:pt x="496956" y="-758"/>
                          <a:pt x="675861" y="-14010"/>
                          <a:pt x="755374" y="32373"/>
                        </a:cubicBezTo>
                        <a:cubicBezTo>
                          <a:pt x="834887" y="78756"/>
                          <a:pt x="791817" y="194712"/>
                          <a:pt x="795130" y="290790"/>
                        </a:cubicBezTo>
                        <a:cubicBezTo>
                          <a:pt x="798443" y="386868"/>
                          <a:pt x="778565" y="125138"/>
                          <a:pt x="775252" y="608842"/>
                        </a:cubicBezTo>
                        <a:cubicBezTo>
                          <a:pt x="771939" y="1092546"/>
                          <a:pt x="778565" y="2639738"/>
                          <a:pt x="775252" y="3193016"/>
                        </a:cubicBezTo>
                        <a:cubicBezTo>
                          <a:pt x="771939" y="3746294"/>
                          <a:pt x="775252" y="3762860"/>
                          <a:pt x="755374" y="3928512"/>
                        </a:cubicBezTo>
                        <a:cubicBezTo>
                          <a:pt x="735496" y="4094164"/>
                          <a:pt x="735496" y="4114042"/>
                          <a:pt x="655983" y="4186929"/>
                        </a:cubicBezTo>
                        <a:cubicBezTo>
                          <a:pt x="576470" y="4259816"/>
                          <a:pt x="387626" y="4382398"/>
                          <a:pt x="278296" y="4365833"/>
                        </a:cubicBezTo>
                        <a:cubicBezTo>
                          <a:pt x="168966" y="4349268"/>
                          <a:pt x="0" y="4087538"/>
                          <a:pt x="0" y="4087538"/>
                        </a:cubicBezTo>
                        <a:lnTo>
                          <a:pt x="0" y="4087538"/>
                        </a:lnTo>
                      </a:path>
                    </a:pathLst>
                  </a:cu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Connector: Curved 14">
            <a:extLst>
              <a:ext uri="{FF2B5EF4-FFF2-40B4-BE49-F238E27FC236}">
                <a16:creationId xmlns:a16="http://schemas.microsoft.com/office/drawing/2014/main" id="{7C041EC0-7B9F-D0AB-C58C-544FD388E324}"/>
              </a:ext>
            </a:extLst>
          </p:cNvPr>
          <p:cNvCxnSpPr>
            <a:cxnSpLocks/>
            <a:endCxn id="9" idx="1"/>
          </p:cNvCxnSpPr>
          <p:nvPr/>
        </p:nvCxnSpPr>
        <p:spPr>
          <a:xfrm flipV="1">
            <a:off x="6747440" y="3373517"/>
            <a:ext cx="1773709" cy="1413554"/>
          </a:xfrm>
          <a:prstGeom prst="curved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122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Geometric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lnSpc>
                    <a:spcPct val="100000"/>
                  </a:lnSpc>
                </a:pPr>
                <a:r>
                  <a:rPr lang="en-US" sz="3200" dirty="0"/>
                  <a:t>The probability mass function for geometric distribution </a:t>
                </a:r>
              </a:p>
              <a:p>
                <a:pPr marL="0" indent="0" algn="just">
                  <a:lnSpc>
                    <a:spcPct val="100000"/>
                  </a:lnSpc>
                  <a:buNone/>
                </a:pPr>
                <a:endParaRPr lang="en-US" sz="3200" dirty="0"/>
              </a:p>
              <a:p>
                <a:pPr marL="0" indent="0" algn="just">
                  <a:lnSpc>
                    <a:spcPct val="100000"/>
                  </a:lnSpc>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𝑝</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𝑥</m:t>
                          </m:r>
                        </m:e>
                      </m:d>
                      <m:r>
                        <a:rPr lang="en-US" sz="3200" b="0" i="1" smtClean="0">
                          <a:latin typeface="Cambria Math" panose="02040503050406030204" pitchFamily="18" charset="0"/>
                        </a:rPr>
                        <m:t>=</m:t>
                      </m:r>
                      <m:r>
                        <a:rPr lang="en-US" sz="3200" b="0" i="1" smtClean="0">
                          <a:latin typeface="Cambria Math" panose="02040503050406030204" pitchFamily="18" charset="0"/>
                        </a:rPr>
                        <m:t>𝑝</m:t>
                      </m:r>
                      <m:sSup>
                        <m:sSupPr>
                          <m:ctrlPr>
                            <a:rPr lang="en-US" sz="3200" b="0" i="1" smtClean="0">
                              <a:latin typeface="Cambria Math" panose="02040503050406030204" pitchFamily="18" charset="0"/>
                            </a:rPr>
                          </m:ctrlPr>
                        </m:sSupPr>
                        <m:e>
                          <m:d>
                            <m:dPr>
                              <m:ctrlPr>
                                <a:rPr lang="en-US" sz="3200" b="0" i="1" smtClean="0">
                                  <a:latin typeface="Cambria Math" panose="02040503050406030204" pitchFamily="18" charset="0"/>
                                </a:rPr>
                              </m:ctrlPr>
                            </m:dPr>
                            <m:e>
                              <m:r>
                                <a:rPr lang="en-US" sz="3200" b="0" i="1" smtClean="0">
                                  <a:latin typeface="Cambria Math" panose="02040503050406030204" pitchFamily="18" charset="0"/>
                                </a:rPr>
                                <m:t>1−</m:t>
                              </m:r>
                              <m:r>
                                <a:rPr lang="en-US" sz="3200" b="0" i="1" smtClean="0">
                                  <a:latin typeface="Cambria Math" panose="02040503050406030204" pitchFamily="18" charset="0"/>
                                </a:rPr>
                                <m:t>𝑝</m:t>
                              </m:r>
                            </m:e>
                          </m:d>
                        </m:e>
                        <m:sup>
                          <m:r>
                            <a:rPr lang="en-US" sz="3200" b="0" i="1" smtClean="0">
                              <a:latin typeface="Cambria Math" panose="02040503050406030204" pitchFamily="18" charset="0"/>
                            </a:rPr>
                            <m:t>𝑥</m:t>
                          </m:r>
                          <m:r>
                            <a:rPr lang="en-US" sz="3200" b="0" i="1" smtClean="0">
                              <a:latin typeface="Cambria Math" panose="02040503050406030204" pitchFamily="18" charset="0"/>
                            </a:rPr>
                            <m:t>−1</m:t>
                          </m:r>
                        </m:sup>
                      </m:sSup>
                      <m:r>
                        <a:rPr lang="en-US" sz="3200" b="0" i="1" smtClean="0">
                          <a:latin typeface="Cambria Math" panose="02040503050406030204" pitchFamily="18" charset="0"/>
                        </a:rPr>
                        <m:t>  ;</m:t>
                      </m:r>
                      <m:r>
                        <a:rPr lang="en-US" sz="3200" b="0" i="1" smtClean="0">
                          <a:latin typeface="Cambria Math" panose="02040503050406030204" pitchFamily="18" charset="0"/>
                        </a:rPr>
                        <m:t>𝑥</m:t>
                      </m:r>
                      <m:r>
                        <a:rPr lang="en-US" sz="3200" b="0" i="1" smtClean="0">
                          <a:latin typeface="Cambria Math" panose="02040503050406030204" pitchFamily="18" charset="0"/>
                        </a:rPr>
                        <m:t>=1,2,… </m:t>
                      </m:r>
                    </m:oMath>
                  </m:oMathPara>
                </a14:m>
                <a:endParaRPr lang="en-US" sz="3200" b="0" dirty="0"/>
              </a:p>
              <a:p>
                <a:pPr marL="0" indent="0" algn="just">
                  <a:lnSpc>
                    <a:spcPct val="100000"/>
                  </a:lnSpc>
                  <a:buNone/>
                </a:pPr>
                <a:endParaRPr lang="en-US" sz="3200" dirty="0"/>
              </a:p>
              <a:p>
                <a:pPr algn="just">
                  <a:lnSpc>
                    <a:spcPct val="100000"/>
                  </a:lnSpc>
                </a:pPr>
                <a14:m>
                  <m:oMath xmlns:m="http://schemas.openxmlformats.org/officeDocument/2006/math">
                    <m:r>
                      <a:rPr lang="en-US" sz="3200" b="0" i="1" smtClean="0">
                        <a:latin typeface="Cambria Math" panose="02040503050406030204" pitchFamily="18" charset="0"/>
                      </a:rPr>
                      <m:t>𝑀𝑒𝑎𝑛</m:t>
                    </m:r>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𝑝</m:t>
                        </m:r>
                      </m:den>
                    </m:f>
                  </m:oMath>
                </a14:m>
                <a:endParaRPr lang="en-US" sz="3200" dirty="0"/>
              </a:p>
              <a:p>
                <a:pPr algn="just">
                  <a:lnSpc>
                    <a:spcPct val="100000"/>
                  </a:lnSpc>
                </a:pPr>
                <a:endParaRPr lang="en-US" sz="3200" dirty="0"/>
              </a:p>
              <a:p>
                <a:pPr algn="just">
                  <a:lnSpc>
                    <a:spcPct val="100000"/>
                  </a:lnSpc>
                </a:pPr>
                <a14:m>
                  <m:oMath xmlns:m="http://schemas.openxmlformats.org/officeDocument/2006/math">
                    <m:r>
                      <a:rPr lang="en-US" sz="3200" b="0" i="1" smtClean="0">
                        <a:latin typeface="Cambria Math" panose="02040503050406030204" pitchFamily="18" charset="0"/>
                      </a:rPr>
                      <m:t>𝑉𝑎𝑟𝑖𝑎𝑛𝑐𝑒</m:t>
                    </m:r>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r>
                          <a:rPr lang="en-US" sz="3200" b="0" i="1" smtClean="0">
                            <a:latin typeface="Cambria Math" panose="02040503050406030204" pitchFamily="18" charset="0"/>
                          </a:rPr>
                          <m:t>𝑝</m:t>
                        </m:r>
                      </m:num>
                      <m:den>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𝑝</m:t>
                            </m:r>
                          </m:e>
                          <m:sup>
                            <m:r>
                              <a:rPr lang="en-US" sz="3200" b="0" i="1" smtClean="0">
                                <a:latin typeface="Cambria Math" panose="02040503050406030204" pitchFamily="18" charset="0"/>
                              </a:rPr>
                              <m:t>2</m:t>
                            </m:r>
                          </m:sup>
                        </m:sSup>
                      </m:den>
                    </m:f>
                  </m:oMath>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833" t="-1587"/>
                </a:stretch>
              </a:blipFill>
            </p:spPr>
            <p:txBody>
              <a:bodyPr/>
              <a:lstStyle/>
              <a:p>
                <a:r>
                  <a:rPr lang="en-US">
                    <a:noFill/>
                  </a:rPr>
                  <a:t> </a:t>
                </a:r>
              </a:p>
            </p:txBody>
          </p:sp>
        </mc:Fallback>
      </mc:AlternateContent>
    </p:spTree>
    <p:extLst>
      <p:ext uri="{BB962C8B-B14F-4D97-AF65-F5344CB8AC3E}">
        <p14:creationId xmlns:p14="http://schemas.microsoft.com/office/powerpoint/2010/main" val="804108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Geometric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lnSpc>
                    <a:spcPct val="150000"/>
                  </a:lnSpc>
                </a:pPr>
                <a:r>
                  <a:rPr lang="en-US" sz="3200" dirty="0"/>
                  <a:t>Two person decides that they will take balls until a red ball. If the probability of red ball is </a:t>
                </a:r>
                <a14:m>
                  <m:oMath xmlns:m="http://schemas.openxmlformats.org/officeDocument/2006/math">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3</m:t>
                        </m:r>
                      </m:den>
                    </m:f>
                  </m:oMath>
                </a14:m>
                <a:r>
                  <a:rPr lang="en-US" sz="3200" dirty="0"/>
                  <a:t>.</a:t>
                </a:r>
              </a:p>
              <a:p>
                <a:pPr algn="just">
                  <a:lnSpc>
                    <a:spcPct val="150000"/>
                  </a:lnSpc>
                </a:pPr>
                <a:endParaRPr lang="en-US" sz="3200" dirty="0"/>
              </a:p>
              <a:p>
                <a:pPr marL="843534" lvl="1" indent="-514350" algn="just">
                  <a:lnSpc>
                    <a:spcPct val="150000"/>
                  </a:lnSpc>
                  <a:buFont typeface="+mj-lt"/>
                  <a:buAutoNum type="alphaLcPeriod"/>
                </a:pPr>
                <a:r>
                  <a:rPr lang="en-US" sz="3200" dirty="0"/>
                  <a:t>What is the probability that the fourth ball is red.</a:t>
                </a:r>
              </a:p>
              <a:p>
                <a:pPr marL="843534" lvl="1" indent="-514350" algn="just">
                  <a:lnSpc>
                    <a:spcPct val="150000"/>
                  </a:lnSpc>
                  <a:buFont typeface="+mj-lt"/>
                  <a:buAutoNum type="alphaLcPeriod"/>
                </a:pPr>
                <a:r>
                  <a:rPr lang="en-US" sz="3200" dirty="0"/>
                  <a:t>Find the mean number of balls to get a red ball.</a:t>
                </a:r>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833" r="-1225"/>
                </a:stretch>
              </a:blipFill>
            </p:spPr>
            <p:txBody>
              <a:bodyPr/>
              <a:lstStyle/>
              <a:p>
                <a:r>
                  <a:rPr lang="en-US">
                    <a:noFill/>
                  </a:rPr>
                  <a:t> </a:t>
                </a:r>
              </a:p>
            </p:txBody>
          </p:sp>
        </mc:Fallback>
      </mc:AlternateContent>
    </p:spTree>
    <p:extLst>
      <p:ext uri="{BB962C8B-B14F-4D97-AF65-F5344CB8AC3E}">
        <p14:creationId xmlns:p14="http://schemas.microsoft.com/office/powerpoint/2010/main" val="39524355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Geometric Distribution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A79AE6D-9FC2-0149-0136-0D772DE69013}"/>
                  </a:ext>
                </a:extLst>
              </p:cNvPr>
              <p:cNvSpPr txBox="1"/>
              <p:nvPr/>
            </p:nvSpPr>
            <p:spPr>
              <a:xfrm>
                <a:off x="1283818" y="2998937"/>
                <a:ext cx="1949123" cy="584775"/>
              </a:xfrm>
              <a:custGeom>
                <a:avLst/>
                <a:gdLst>
                  <a:gd name="connsiteX0" fmla="*/ 0 w 1949123"/>
                  <a:gd name="connsiteY0" fmla="*/ 0 h 584775"/>
                  <a:gd name="connsiteX1" fmla="*/ 669199 w 1949123"/>
                  <a:gd name="connsiteY1" fmla="*/ 0 h 584775"/>
                  <a:gd name="connsiteX2" fmla="*/ 1338398 w 1949123"/>
                  <a:gd name="connsiteY2" fmla="*/ 0 h 584775"/>
                  <a:gd name="connsiteX3" fmla="*/ 1949123 w 1949123"/>
                  <a:gd name="connsiteY3" fmla="*/ 0 h 584775"/>
                  <a:gd name="connsiteX4" fmla="*/ 1949123 w 1949123"/>
                  <a:gd name="connsiteY4" fmla="*/ 584775 h 584775"/>
                  <a:gd name="connsiteX5" fmla="*/ 1279924 w 1949123"/>
                  <a:gd name="connsiteY5" fmla="*/ 584775 h 584775"/>
                  <a:gd name="connsiteX6" fmla="*/ 630216 w 1949123"/>
                  <a:gd name="connsiteY6" fmla="*/ 584775 h 584775"/>
                  <a:gd name="connsiteX7" fmla="*/ 0 w 1949123"/>
                  <a:gd name="connsiteY7" fmla="*/ 584775 h 584775"/>
                  <a:gd name="connsiteX8" fmla="*/ 0 w 1949123"/>
                  <a:gd name="connsiteY8"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49123" h="584775" fill="none" extrusionOk="0">
                    <a:moveTo>
                      <a:pt x="0" y="0"/>
                    </a:moveTo>
                    <a:cubicBezTo>
                      <a:pt x="265898" y="30041"/>
                      <a:pt x="453494" y="-738"/>
                      <a:pt x="669199" y="0"/>
                    </a:cubicBezTo>
                    <a:cubicBezTo>
                      <a:pt x="884904" y="738"/>
                      <a:pt x="1007972" y="-20440"/>
                      <a:pt x="1338398" y="0"/>
                    </a:cubicBezTo>
                    <a:cubicBezTo>
                      <a:pt x="1668824" y="20440"/>
                      <a:pt x="1789267" y="-6001"/>
                      <a:pt x="1949123" y="0"/>
                    </a:cubicBezTo>
                    <a:cubicBezTo>
                      <a:pt x="1956015" y="128206"/>
                      <a:pt x="1949149" y="377823"/>
                      <a:pt x="1949123" y="584775"/>
                    </a:cubicBezTo>
                    <a:cubicBezTo>
                      <a:pt x="1723161" y="582228"/>
                      <a:pt x="1474745" y="583775"/>
                      <a:pt x="1279924" y="584775"/>
                    </a:cubicBezTo>
                    <a:cubicBezTo>
                      <a:pt x="1085103" y="585775"/>
                      <a:pt x="875450" y="571819"/>
                      <a:pt x="630216" y="584775"/>
                    </a:cubicBezTo>
                    <a:cubicBezTo>
                      <a:pt x="384982" y="597731"/>
                      <a:pt x="136917" y="611565"/>
                      <a:pt x="0" y="584775"/>
                    </a:cubicBezTo>
                    <a:cubicBezTo>
                      <a:pt x="-8914" y="454902"/>
                      <a:pt x="-19715" y="167881"/>
                      <a:pt x="0" y="0"/>
                    </a:cubicBezTo>
                    <a:close/>
                  </a:path>
                  <a:path w="1949123" h="584775" stroke="0" extrusionOk="0">
                    <a:moveTo>
                      <a:pt x="0" y="0"/>
                    </a:moveTo>
                    <a:cubicBezTo>
                      <a:pt x="276082" y="8294"/>
                      <a:pt x="406055" y="-19049"/>
                      <a:pt x="649708" y="0"/>
                    </a:cubicBezTo>
                    <a:cubicBezTo>
                      <a:pt x="893361" y="19049"/>
                      <a:pt x="965987" y="-26446"/>
                      <a:pt x="1260433" y="0"/>
                    </a:cubicBezTo>
                    <a:cubicBezTo>
                      <a:pt x="1554879" y="26446"/>
                      <a:pt x="1687676" y="-3888"/>
                      <a:pt x="1949123" y="0"/>
                    </a:cubicBezTo>
                    <a:cubicBezTo>
                      <a:pt x="1976882" y="129796"/>
                      <a:pt x="1922409" y="335769"/>
                      <a:pt x="1949123" y="584775"/>
                    </a:cubicBezTo>
                    <a:cubicBezTo>
                      <a:pt x="1619047" y="598653"/>
                      <a:pt x="1602243" y="598635"/>
                      <a:pt x="1260433" y="584775"/>
                    </a:cubicBezTo>
                    <a:cubicBezTo>
                      <a:pt x="918623" y="570916"/>
                      <a:pt x="917474" y="551470"/>
                      <a:pt x="591234" y="584775"/>
                    </a:cubicBezTo>
                    <a:cubicBezTo>
                      <a:pt x="264994" y="618080"/>
                      <a:pt x="292640" y="610495"/>
                      <a:pt x="0" y="584775"/>
                    </a:cubicBezTo>
                    <a:cubicBezTo>
                      <a:pt x="-10124" y="421605"/>
                      <a:pt x="13422" y="244335"/>
                      <a:pt x="0" y="0"/>
                    </a:cubicBezTo>
                    <a:close/>
                  </a:path>
                </a:pathLst>
              </a:custGeom>
              <a:solidFill>
                <a:srgbClr val="FFC000"/>
              </a:solidFill>
              <a:ln w="12700">
                <a:solidFill>
                  <a:schemeClr val="tx1"/>
                </a:solidFill>
                <a:extLst>
                  <a:ext uri="{C807C97D-BFC1-408E-A445-0C87EB9F89A2}">
                    <ask:lineSketchStyleProps xmlns:ask="http://schemas.microsoft.com/office/drawing/2018/sketchyshapes" sd="2838139209">
                      <a:prstGeom prst="rect">
                        <a:avLst/>
                      </a:prstGeom>
                      <ask:type>
                        <ask:lineSketchFreehand/>
                      </ask:type>
                    </ask:lineSketchStyleProps>
                  </a:ext>
                </a:extLst>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𝑋</m:t>
                      </m:r>
                      <m:r>
                        <a:rPr lang="en-US" sz="3200" b="0" i="1" smtClean="0">
                          <a:latin typeface="Cambria Math" panose="02040503050406030204" pitchFamily="18" charset="0"/>
                        </a:rPr>
                        <m:t>=4)</m:t>
                      </m:r>
                    </m:oMath>
                  </m:oMathPara>
                </a14:m>
                <a:endParaRPr lang="en-US" sz="3200" dirty="0"/>
              </a:p>
            </p:txBody>
          </p:sp>
        </mc:Choice>
        <mc:Fallback xmlns="">
          <p:sp>
            <p:nvSpPr>
              <p:cNvPr id="4" name="TextBox 3">
                <a:extLst>
                  <a:ext uri="{FF2B5EF4-FFF2-40B4-BE49-F238E27FC236}">
                    <a16:creationId xmlns:a16="http://schemas.microsoft.com/office/drawing/2014/main" id="{BA79AE6D-9FC2-0149-0136-0D772DE69013}"/>
                  </a:ext>
                </a:extLst>
              </p:cNvPr>
              <p:cNvSpPr txBox="1">
                <a:spLocks noRot="1" noChangeAspect="1" noMove="1" noResize="1" noEditPoints="1" noAdjustHandles="1" noChangeArrowheads="1" noChangeShapeType="1" noTextEdit="1"/>
              </p:cNvSpPr>
              <p:nvPr/>
            </p:nvSpPr>
            <p:spPr>
              <a:xfrm>
                <a:off x="1283818" y="2998937"/>
                <a:ext cx="1949123" cy="584775"/>
              </a:xfrm>
              <a:prstGeom prst="rect">
                <a:avLst/>
              </a:prstGeom>
              <a:blipFill>
                <a:blip r:embed="rId2"/>
                <a:stretch>
                  <a:fillRect/>
                </a:stretch>
              </a:blipFill>
              <a:ln w="12700">
                <a:solidFill>
                  <a:schemeClr val="tx1"/>
                </a:solidFill>
                <a:extLst>
                  <a:ext uri="{C807C97D-BFC1-408E-A445-0C87EB9F89A2}">
                    <ask:lineSketchStyleProps xmlns:ask="http://schemas.microsoft.com/office/drawing/2018/sketchyshapes" sd="2838139209">
                      <a:custGeom>
                        <a:avLst/>
                        <a:gdLst>
                          <a:gd name="connsiteX0" fmla="*/ 0 w 1949123"/>
                          <a:gd name="connsiteY0" fmla="*/ 0 h 584775"/>
                          <a:gd name="connsiteX1" fmla="*/ 669199 w 1949123"/>
                          <a:gd name="connsiteY1" fmla="*/ 0 h 584775"/>
                          <a:gd name="connsiteX2" fmla="*/ 1338398 w 1949123"/>
                          <a:gd name="connsiteY2" fmla="*/ 0 h 584775"/>
                          <a:gd name="connsiteX3" fmla="*/ 1949123 w 1949123"/>
                          <a:gd name="connsiteY3" fmla="*/ 0 h 584775"/>
                          <a:gd name="connsiteX4" fmla="*/ 1949123 w 1949123"/>
                          <a:gd name="connsiteY4" fmla="*/ 584775 h 584775"/>
                          <a:gd name="connsiteX5" fmla="*/ 1279924 w 1949123"/>
                          <a:gd name="connsiteY5" fmla="*/ 584775 h 584775"/>
                          <a:gd name="connsiteX6" fmla="*/ 630216 w 1949123"/>
                          <a:gd name="connsiteY6" fmla="*/ 584775 h 584775"/>
                          <a:gd name="connsiteX7" fmla="*/ 0 w 1949123"/>
                          <a:gd name="connsiteY7" fmla="*/ 584775 h 584775"/>
                          <a:gd name="connsiteX8" fmla="*/ 0 w 1949123"/>
                          <a:gd name="connsiteY8"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49123" h="584775" fill="none" extrusionOk="0">
                            <a:moveTo>
                              <a:pt x="0" y="0"/>
                            </a:moveTo>
                            <a:cubicBezTo>
                              <a:pt x="265898" y="30041"/>
                              <a:pt x="453494" y="-738"/>
                              <a:pt x="669199" y="0"/>
                            </a:cubicBezTo>
                            <a:cubicBezTo>
                              <a:pt x="884904" y="738"/>
                              <a:pt x="1007972" y="-20440"/>
                              <a:pt x="1338398" y="0"/>
                            </a:cubicBezTo>
                            <a:cubicBezTo>
                              <a:pt x="1668824" y="20440"/>
                              <a:pt x="1789267" y="-6001"/>
                              <a:pt x="1949123" y="0"/>
                            </a:cubicBezTo>
                            <a:cubicBezTo>
                              <a:pt x="1956015" y="128206"/>
                              <a:pt x="1949149" y="377823"/>
                              <a:pt x="1949123" y="584775"/>
                            </a:cubicBezTo>
                            <a:cubicBezTo>
                              <a:pt x="1723161" y="582228"/>
                              <a:pt x="1474745" y="583775"/>
                              <a:pt x="1279924" y="584775"/>
                            </a:cubicBezTo>
                            <a:cubicBezTo>
                              <a:pt x="1085103" y="585775"/>
                              <a:pt x="875450" y="571819"/>
                              <a:pt x="630216" y="584775"/>
                            </a:cubicBezTo>
                            <a:cubicBezTo>
                              <a:pt x="384982" y="597731"/>
                              <a:pt x="136917" y="611565"/>
                              <a:pt x="0" y="584775"/>
                            </a:cubicBezTo>
                            <a:cubicBezTo>
                              <a:pt x="-8914" y="454902"/>
                              <a:pt x="-19715" y="167881"/>
                              <a:pt x="0" y="0"/>
                            </a:cubicBezTo>
                            <a:close/>
                          </a:path>
                          <a:path w="1949123" h="584775" stroke="0" extrusionOk="0">
                            <a:moveTo>
                              <a:pt x="0" y="0"/>
                            </a:moveTo>
                            <a:cubicBezTo>
                              <a:pt x="276082" y="8294"/>
                              <a:pt x="406055" y="-19049"/>
                              <a:pt x="649708" y="0"/>
                            </a:cubicBezTo>
                            <a:cubicBezTo>
                              <a:pt x="893361" y="19049"/>
                              <a:pt x="965987" y="-26446"/>
                              <a:pt x="1260433" y="0"/>
                            </a:cubicBezTo>
                            <a:cubicBezTo>
                              <a:pt x="1554879" y="26446"/>
                              <a:pt x="1687676" y="-3888"/>
                              <a:pt x="1949123" y="0"/>
                            </a:cubicBezTo>
                            <a:cubicBezTo>
                              <a:pt x="1976882" y="129796"/>
                              <a:pt x="1922409" y="335769"/>
                              <a:pt x="1949123" y="584775"/>
                            </a:cubicBezTo>
                            <a:cubicBezTo>
                              <a:pt x="1619047" y="598653"/>
                              <a:pt x="1602243" y="598635"/>
                              <a:pt x="1260433" y="584775"/>
                            </a:cubicBezTo>
                            <a:cubicBezTo>
                              <a:pt x="918623" y="570916"/>
                              <a:pt x="917474" y="551470"/>
                              <a:pt x="591234" y="584775"/>
                            </a:cubicBezTo>
                            <a:cubicBezTo>
                              <a:pt x="264994" y="618080"/>
                              <a:pt x="292640" y="610495"/>
                              <a:pt x="0" y="584775"/>
                            </a:cubicBezTo>
                            <a:cubicBezTo>
                              <a:pt x="-10124" y="421605"/>
                              <a:pt x="13422" y="244335"/>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FB4040E-A3BC-CD69-6857-F61190CA5652}"/>
                  </a:ext>
                </a:extLst>
              </p:cNvPr>
              <p:cNvSpPr txBox="1"/>
              <p:nvPr/>
            </p:nvSpPr>
            <p:spPr>
              <a:xfrm>
                <a:off x="3851426" y="2643808"/>
                <a:ext cx="4467249" cy="1295035"/>
              </a:xfrm>
              <a:custGeom>
                <a:avLst/>
                <a:gdLst>
                  <a:gd name="connsiteX0" fmla="*/ 0 w 4467249"/>
                  <a:gd name="connsiteY0" fmla="*/ 0 h 1295035"/>
                  <a:gd name="connsiteX1" fmla="*/ 682851 w 4467249"/>
                  <a:gd name="connsiteY1" fmla="*/ 0 h 1295035"/>
                  <a:gd name="connsiteX2" fmla="*/ 1410374 w 4467249"/>
                  <a:gd name="connsiteY2" fmla="*/ 0 h 1295035"/>
                  <a:gd name="connsiteX3" fmla="*/ 2093225 w 4467249"/>
                  <a:gd name="connsiteY3" fmla="*/ 0 h 1295035"/>
                  <a:gd name="connsiteX4" fmla="*/ 2642059 w 4467249"/>
                  <a:gd name="connsiteY4" fmla="*/ 0 h 1295035"/>
                  <a:gd name="connsiteX5" fmla="*/ 3324910 w 4467249"/>
                  <a:gd name="connsiteY5" fmla="*/ 0 h 1295035"/>
                  <a:gd name="connsiteX6" fmla="*/ 3873743 w 4467249"/>
                  <a:gd name="connsiteY6" fmla="*/ 0 h 1295035"/>
                  <a:gd name="connsiteX7" fmla="*/ 4467249 w 4467249"/>
                  <a:gd name="connsiteY7" fmla="*/ 0 h 1295035"/>
                  <a:gd name="connsiteX8" fmla="*/ 4467249 w 4467249"/>
                  <a:gd name="connsiteY8" fmla="*/ 608666 h 1295035"/>
                  <a:gd name="connsiteX9" fmla="*/ 4467249 w 4467249"/>
                  <a:gd name="connsiteY9" fmla="*/ 1295035 h 1295035"/>
                  <a:gd name="connsiteX10" fmla="*/ 3829071 w 4467249"/>
                  <a:gd name="connsiteY10" fmla="*/ 1295035 h 1295035"/>
                  <a:gd name="connsiteX11" fmla="*/ 3324910 w 4467249"/>
                  <a:gd name="connsiteY11" fmla="*/ 1295035 h 1295035"/>
                  <a:gd name="connsiteX12" fmla="*/ 2731404 w 4467249"/>
                  <a:gd name="connsiteY12" fmla="*/ 1295035 h 1295035"/>
                  <a:gd name="connsiteX13" fmla="*/ 2182570 w 4467249"/>
                  <a:gd name="connsiteY13" fmla="*/ 1295035 h 1295035"/>
                  <a:gd name="connsiteX14" fmla="*/ 1678409 w 4467249"/>
                  <a:gd name="connsiteY14" fmla="*/ 1295035 h 1295035"/>
                  <a:gd name="connsiteX15" fmla="*/ 995558 w 4467249"/>
                  <a:gd name="connsiteY15" fmla="*/ 1295035 h 1295035"/>
                  <a:gd name="connsiteX16" fmla="*/ 0 w 4467249"/>
                  <a:gd name="connsiteY16" fmla="*/ 1295035 h 1295035"/>
                  <a:gd name="connsiteX17" fmla="*/ 0 w 4467249"/>
                  <a:gd name="connsiteY17" fmla="*/ 621617 h 1295035"/>
                  <a:gd name="connsiteX18" fmla="*/ 0 w 4467249"/>
                  <a:gd name="connsiteY18" fmla="*/ 0 h 1295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467249" h="1295035" fill="none" extrusionOk="0">
                    <a:moveTo>
                      <a:pt x="0" y="0"/>
                    </a:moveTo>
                    <a:cubicBezTo>
                      <a:pt x="267684" y="4895"/>
                      <a:pt x="459209" y="-14290"/>
                      <a:pt x="682851" y="0"/>
                    </a:cubicBezTo>
                    <a:cubicBezTo>
                      <a:pt x="906493" y="14290"/>
                      <a:pt x="1245285" y="12919"/>
                      <a:pt x="1410374" y="0"/>
                    </a:cubicBezTo>
                    <a:cubicBezTo>
                      <a:pt x="1575463" y="-12919"/>
                      <a:pt x="1787004" y="27817"/>
                      <a:pt x="2093225" y="0"/>
                    </a:cubicBezTo>
                    <a:cubicBezTo>
                      <a:pt x="2399446" y="-27817"/>
                      <a:pt x="2530609" y="-6678"/>
                      <a:pt x="2642059" y="0"/>
                    </a:cubicBezTo>
                    <a:cubicBezTo>
                      <a:pt x="2753509" y="6678"/>
                      <a:pt x="3034391" y="-3461"/>
                      <a:pt x="3324910" y="0"/>
                    </a:cubicBezTo>
                    <a:cubicBezTo>
                      <a:pt x="3615429" y="3461"/>
                      <a:pt x="3712918" y="-18290"/>
                      <a:pt x="3873743" y="0"/>
                    </a:cubicBezTo>
                    <a:cubicBezTo>
                      <a:pt x="4034568" y="18290"/>
                      <a:pt x="4341441" y="10349"/>
                      <a:pt x="4467249" y="0"/>
                    </a:cubicBezTo>
                    <a:cubicBezTo>
                      <a:pt x="4475764" y="301956"/>
                      <a:pt x="4457267" y="312937"/>
                      <a:pt x="4467249" y="608666"/>
                    </a:cubicBezTo>
                    <a:cubicBezTo>
                      <a:pt x="4477231" y="904395"/>
                      <a:pt x="4435617" y="1038817"/>
                      <a:pt x="4467249" y="1295035"/>
                    </a:cubicBezTo>
                    <a:cubicBezTo>
                      <a:pt x="4310324" y="1321100"/>
                      <a:pt x="4113769" y="1299966"/>
                      <a:pt x="3829071" y="1295035"/>
                    </a:cubicBezTo>
                    <a:cubicBezTo>
                      <a:pt x="3544373" y="1290104"/>
                      <a:pt x="3506972" y="1303043"/>
                      <a:pt x="3324910" y="1295035"/>
                    </a:cubicBezTo>
                    <a:cubicBezTo>
                      <a:pt x="3142848" y="1287027"/>
                      <a:pt x="2949191" y="1293370"/>
                      <a:pt x="2731404" y="1295035"/>
                    </a:cubicBezTo>
                    <a:cubicBezTo>
                      <a:pt x="2513617" y="1296700"/>
                      <a:pt x="2319465" y="1302323"/>
                      <a:pt x="2182570" y="1295035"/>
                    </a:cubicBezTo>
                    <a:cubicBezTo>
                      <a:pt x="2045675" y="1287747"/>
                      <a:pt x="1848777" y="1289281"/>
                      <a:pt x="1678409" y="1295035"/>
                    </a:cubicBezTo>
                    <a:cubicBezTo>
                      <a:pt x="1508041" y="1300789"/>
                      <a:pt x="1281576" y="1300984"/>
                      <a:pt x="995558" y="1295035"/>
                    </a:cubicBezTo>
                    <a:cubicBezTo>
                      <a:pt x="709540" y="1289086"/>
                      <a:pt x="479707" y="1288591"/>
                      <a:pt x="0" y="1295035"/>
                    </a:cubicBezTo>
                    <a:cubicBezTo>
                      <a:pt x="1483" y="973029"/>
                      <a:pt x="22416" y="903099"/>
                      <a:pt x="0" y="621617"/>
                    </a:cubicBezTo>
                    <a:cubicBezTo>
                      <a:pt x="-22416" y="340135"/>
                      <a:pt x="-19744" y="166882"/>
                      <a:pt x="0" y="0"/>
                    </a:cubicBezTo>
                    <a:close/>
                  </a:path>
                  <a:path w="4467249" h="1295035" stroke="0" extrusionOk="0">
                    <a:moveTo>
                      <a:pt x="0" y="0"/>
                    </a:moveTo>
                    <a:cubicBezTo>
                      <a:pt x="141808" y="-1211"/>
                      <a:pt x="356945" y="-24801"/>
                      <a:pt x="638178" y="0"/>
                    </a:cubicBezTo>
                    <a:cubicBezTo>
                      <a:pt x="919411" y="24801"/>
                      <a:pt x="986048" y="-21691"/>
                      <a:pt x="1187012" y="0"/>
                    </a:cubicBezTo>
                    <a:cubicBezTo>
                      <a:pt x="1387976" y="21691"/>
                      <a:pt x="1730150" y="27538"/>
                      <a:pt x="1869863" y="0"/>
                    </a:cubicBezTo>
                    <a:cubicBezTo>
                      <a:pt x="2009576" y="-27538"/>
                      <a:pt x="2298430" y="-11796"/>
                      <a:pt x="2552714" y="0"/>
                    </a:cubicBezTo>
                    <a:cubicBezTo>
                      <a:pt x="2806998" y="11796"/>
                      <a:pt x="2973333" y="-18376"/>
                      <a:pt x="3101547" y="0"/>
                    </a:cubicBezTo>
                    <a:cubicBezTo>
                      <a:pt x="3229761" y="18376"/>
                      <a:pt x="3430958" y="-17361"/>
                      <a:pt x="3605708" y="0"/>
                    </a:cubicBezTo>
                    <a:cubicBezTo>
                      <a:pt x="3780458" y="17361"/>
                      <a:pt x="4160941" y="4472"/>
                      <a:pt x="4467249" y="0"/>
                    </a:cubicBezTo>
                    <a:cubicBezTo>
                      <a:pt x="4481114" y="211912"/>
                      <a:pt x="4485345" y="335640"/>
                      <a:pt x="4467249" y="621617"/>
                    </a:cubicBezTo>
                    <a:cubicBezTo>
                      <a:pt x="4449153" y="907594"/>
                      <a:pt x="4480325" y="1074717"/>
                      <a:pt x="4467249" y="1295035"/>
                    </a:cubicBezTo>
                    <a:cubicBezTo>
                      <a:pt x="4188664" y="1306422"/>
                      <a:pt x="4098675" y="1317629"/>
                      <a:pt x="3873743" y="1295035"/>
                    </a:cubicBezTo>
                    <a:cubicBezTo>
                      <a:pt x="3648811" y="1272441"/>
                      <a:pt x="3524092" y="1290523"/>
                      <a:pt x="3235565" y="1295035"/>
                    </a:cubicBezTo>
                    <a:cubicBezTo>
                      <a:pt x="2947038" y="1299547"/>
                      <a:pt x="2815317" y="1316109"/>
                      <a:pt x="2552714" y="1295035"/>
                    </a:cubicBezTo>
                    <a:cubicBezTo>
                      <a:pt x="2290111" y="1273961"/>
                      <a:pt x="2242211" y="1268258"/>
                      <a:pt x="2003880" y="1295035"/>
                    </a:cubicBezTo>
                    <a:cubicBezTo>
                      <a:pt x="1765549" y="1321812"/>
                      <a:pt x="1593137" y="1318019"/>
                      <a:pt x="1455047" y="1295035"/>
                    </a:cubicBezTo>
                    <a:cubicBezTo>
                      <a:pt x="1316957" y="1272051"/>
                      <a:pt x="946585" y="1305474"/>
                      <a:pt x="772196" y="1295035"/>
                    </a:cubicBezTo>
                    <a:cubicBezTo>
                      <a:pt x="597807" y="1284596"/>
                      <a:pt x="274187" y="1318082"/>
                      <a:pt x="0" y="1295035"/>
                    </a:cubicBezTo>
                    <a:cubicBezTo>
                      <a:pt x="15156" y="1103480"/>
                      <a:pt x="7320" y="936472"/>
                      <a:pt x="0" y="634567"/>
                    </a:cubicBezTo>
                    <a:cubicBezTo>
                      <a:pt x="-7320" y="332662"/>
                      <a:pt x="-13240" y="131241"/>
                      <a:pt x="0" y="0"/>
                    </a:cubicBezTo>
                    <a:close/>
                  </a:path>
                </a:pathLst>
              </a:custGeom>
              <a:solidFill>
                <a:srgbClr val="FFC000"/>
              </a:solidFill>
              <a:ln w="12700">
                <a:solidFill>
                  <a:schemeClr val="tx1"/>
                </a:solidFill>
                <a:extLst>
                  <a:ext uri="{C807C97D-BFC1-408E-A445-0C87EB9F89A2}">
                    <ask:lineSketchStyleProps xmlns:ask="http://schemas.microsoft.com/office/drawing/2018/sketchyshapes" sd="2838139209">
                      <a:prstGeom prst="rect">
                        <a:avLst/>
                      </a:prstGeom>
                      <ask:type>
                        <ask:lineSketchFreehand/>
                      </ask:type>
                    </ask:lineSketchStyleProps>
                  </a:ext>
                </a:extLst>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r>
                            <a:rPr lang="en-US" sz="3200" b="0" i="1" smtClean="0">
                              <a:latin typeface="Cambria Math" panose="02040503050406030204" pitchFamily="18" charset="0"/>
                            </a:rPr>
                            <m:t>=4</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3</m:t>
                          </m:r>
                        </m:den>
                      </m:f>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d>
                            <m:dPr>
                              <m:ctrlPr>
                                <a:rPr lang="en-US" sz="3200" b="0" i="1" smtClean="0">
                                  <a:latin typeface="Cambria Math" panose="02040503050406030204" pitchFamily="18" charset="0"/>
                                </a:rPr>
                              </m:ctrlPr>
                            </m:dPr>
                            <m:e>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2</m:t>
                                  </m:r>
                                </m:num>
                                <m:den>
                                  <m:r>
                                    <a:rPr lang="en-US" sz="3200" b="0" i="1" smtClean="0">
                                      <a:latin typeface="Cambria Math" panose="02040503050406030204" pitchFamily="18" charset="0"/>
                                    </a:rPr>
                                    <m:t>3</m:t>
                                  </m:r>
                                </m:den>
                              </m:f>
                            </m:e>
                          </m:d>
                        </m:e>
                        <m:sup>
                          <m:r>
                            <a:rPr lang="en-US" sz="3200" b="0" i="1" smtClean="0">
                              <a:latin typeface="Cambria Math" panose="02040503050406030204" pitchFamily="18" charset="0"/>
                            </a:rPr>
                            <m:t>4−1</m:t>
                          </m:r>
                        </m:sup>
                      </m:sSup>
                    </m:oMath>
                  </m:oMathPara>
                </a14:m>
                <a:endParaRPr lang="en-US" sz="3200" dirty="0"/>
              </a:p>
            </p:txBody>
          </p:sp>
        </mc:Choice>
        <mc:Fallback xmlns="">
          <p:sp>
            <p:nvSpPr>
              <p:cNvPr id="5" name="TextBox 4">
                <a:extLst>
                  <a:ext uri="{FF2B5EF4-FFF2-40B4-BE49-F238E27FC236}">
                    <a16:creationId xmlns:a16="http://schemas.microsoft.com/office/drawing/2014/main" id="{3FB4040E-A3BC-CD69-6857-F61190CA5652}"/>
                  </a:ext>
                </a:extLst>
              </p:cNvPr>
              <p:cNvSpPr txBox="1">
                <a:spLocks noRot="1" noChangeAspect="1" noMove="1" noResize="1" noEditPoints="1" noAdjustHandles="1" noChangeArrowheads="1" noChangeShapeType="1" noTextEdit="1"/>
              </p:cNvSpPr>
              <p:nvPr/>
            </p:nvSpPr>
            <p:spPr>
              <a:xfrm>
                <a:off x="3851426" y="2643808"/>
                <a:ext cx="4467249" cy="1295035"/>
              </a:xfrm>
              <a:prstGeom prst="rect">
                <a:avLst/>
              </a:prstGeom>
              <a:blipFill>
                <a:blip r:embed="rId3"/>
                <a:stretch>
                  <a:fillRect/>
                </a:stretch>
              </a:blipFill>
              <a:ln w="12700">
                <a:solidFill>
                  <a:schemeClr val="tx1"/>
                </a:solidFill>
                <a:extLst>
                  <a:ext uri="{C807C97D-BFC1-408E-A445-0C87EB9F89A2}">
                    <ask:lineSketchStyleProps xmlns:ask="http://schemas.microsoft.com/office/drawing/2018/sketchyshapes" sd="2838139209">
                      <a:custGeom>
                        <a:avLst/>
                        <a:gdLst>
                          <a:gd name="connsiteX0" fmla="*/ 0 w 4467249"/>
                          <a:gd name="connsiteY0" fmla="*/ 0 h 1295035"/>
                          <a:gd name="connsiteX1" fmla="*/ 682851 w 4467249"/>
                          <a:gd name="connsiteY1" fmla="*/ 0 h 1295035"/>
                          <a:gd name="connsiteX2" fmla="*/ 1410374 w 4467249"/>
                          <a:gd name="connsiteY2" fmla="*/ 0 h 1295035"/>
                          <a:gd name="connsiteX3" fmla="*/ 2093225 w 4467249"/>
                          <a:gd name="connsiteY3" fmla="*/ 0 h 1295035"/>
                          <a:gd name="connsiteX4" fmla="*/ 2642059 w 4467249"/>
                          <a:gd name="connsiteY4" fmla="*/ 0 h 1295035"/>
                          <a:gd name="connsiteX5" fmla="*/ 3324910 w 4467249"/>
                          <a:gd name="connsiteY5" fmla="*/ 0 h 1295035"/>
                          <a:gd name="connsiteX6" fmla="*/ 3873743 w 4467249"/>
                          <a:gd name="connsiteY6" fmla="*/ 0 h 1295035"/>
                          <a:gd name="connsiteX7" fmla="*/ 4467249 w 4467249"/>
                          <a:gd name="connsiteY7" fmla="*/ 0 h 1295035"/>
                          <a:gd name="connsiteX8" fmla="*/ 4467249 w 4467249"/>
                          <a:gd name="connsiteY8" fmla="*/ 608666 h 1295035"/>
                          <a:gd name="connsiteX9" fmla="*/ 4467249 w 4467249"/>
                          <a:gd name="connsiteY9" fmla="*/ 1295035 h 1295035"/>
                          <a:gd name="connsiteX10" fmla="*/ 3829071 w 4467249"/>
                          <a:gd name="connsiteY10" fmla="*/ 1295035 h 1295035"/>
                          <a:gd name="connsiteX11" fmla="*/ 3324910 w 4467249"/>
                          <a:gd name="connsiteY11" fmla="*/ 1295035 h 1295035"/>
                          <a:gd name="connsiteX12" fmla="*/ 2731404 w 4467249"/>
                          <a:gd name="connsiteY12" fmla="*/ 1295035 h 1295035"/>
                          <a:gd name="connsiteX13" fmla="*/ 2182570 w 4467249"/>
                          <a:gd name="connsiteY13" fmla="*/ 1295035 h 1295035"/>
                          <a:gd name="connsiteX14" fmla="*/ 1678409 w 4467249"/>
                          <a:gd name="connsiteY14" fmla="*/ 1295035 h 1295035"/>
                          <a:gd name="connsiteX15" fmla="*/ 995558 w 4467249"/>
                          <a:gd name="connsiteY15" fmla="*/ 1295035 h 1295035"/>
                          <a:gd name="connsiteX16" fmla="*/ 0 w 4467249"/>
                          <a:gd name="connsiteY16" fmla="*/ 1295035 h 1295035"/>
                          <a:gd name="connsiteX17" fmla="*/ 0 w 4467249"/>
                          <a:gd name="connsiteY17" fmla="*/ 621617 h 1295035"/>
                          <a:gd name="connsiteX18" fmla="*/ 0 w 4467249"/>
                          <a:gd name="connsiteY18" fmla="*/ 0 h 1295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467249" h="1295035" fill="none" extrusionOk="0">
                            <a:moveTo>
                              <a:pt x="0" y="0"/>
                            </a:moveTo>
                            <a:cubicBezTo>
                              <a:pt x="267684" y="4895"/>
                              <a:pt x="459209" y="-14290"/>
                              <a:pt x="682851" y="0"/>
                            </a:cubicBezTo>
                            <a:cubicBezTo>
                              <a:pt x="906493" y="14290"/>
                              <a:pt x="1245285" y="12919"/>
                              <a:pt x="1410374" y="0"/>
                            </a:cubicBezTo>
                            <a:cubicBezTo>
                              <a:pt x="1575463" y="-12919"/>
                              <a:pt x="1787004" y="27817"/>
                              <a:pt x="2093225" y="0"/>
                            </a:cubicBezTo>
                            <a:cubicBezTo>
                              <a:pt x="2399446" y="-27817"/>
                              <a:pt x="2530609" y="-6678"/>
                              <a:pt x="2642059" y="0"/>
                            </a:cubicBezTo>
                            <a:cubicBezTo>
                              <a:pt x="2753509" y="6678"/>
                              <a:pt x="3034391" y="-3461"/>
                              <a:pt x="3324910" y="0"/>
                            </a:cubicBezTo>
                            <a:cubicBezTo>
                              <a:pt x="3615429" y="3461"/>
                              <a:pt x="3712918" y="-18290"/>
                              <a:pt x="3873743" y="0"/>
                            </a:cubicBezTo>
                            <a:cubicBezTo>
                              <a:pt x="4034568" y="18290"/>
                              <a:pt x="4341441" y="10349"/>
                              <a:pt x="4467249" y="0"/>
                            </a:cubicBezTo>
                            <a:cubicBezTo>
                              <a:pt x="4475764" y="301956"/>
                              <a:pt x="4457267" y="312937"/>
                              <a:pt x="4467249" y="608666"/>
                            </a:cubicBezTo>
                            <a:cubicBezTo>
                              <a:pt x="4477231" y="904395"/>
                              <a:pt x="4435617" y="1038817"/>
                              <a:pt x="4467249" y="1295035"/>
                            </a:cubicBezTo>
                            <a:cubicBezTo>
                              <a:pt x="4310324" y="1321100"/>
                              <a:pt x="4113769" y="1299966"/>
                              <a:pt x="3829071" y="1295035"/>
                            </a:cubicBezTo>
                            <a:cubicBezTo>
                              <a:pt x="3544373" y="1290104"/>
                              <a:pt x="3506972" y="1303043"/>
                              <a:pt x="3324910" y="1295035"/>
                            </a:cubicBezTo>
                            <a:cubicBezTo>
                              <a:pt x="3142848" y="1287027"/>
                              <a:pt x="2949191" y="1293370"/>
                              <a:pt x="2731404" y="1295035"/>
                            </a:cubicBezTo>
                            <a:cubicBezTo>
                              <a:pt x="2513617" y="1296700"/>
                              <a:pt x="2319465" y="1302323"/>
                              <a:pt x="2182570" y="1295035"/>
                            </a:cubicBezTo>
                            <a:cubicBezTo>
                              <a:pt x="2045675" y="1287747"/>
                              <a:pt x="1848777" y="1289281"/>
                              <a:pt x="1678409" y="1295035"/>
                            </a:cubicBezTo>
                            <a:cubicBezTo>
                              <a:pt x="1508041" y="1300789"/>
                              <a:pt x="1281576" y="1300984"/>
                              <a:pt x="995558" y="1295035"/>
                            </a:cubicBezTo>
                            <a:cubicBezTo>
                              <a:pt x="709540" y="1289086"/>
                              <a:pt x="479707" y="1288591"/>
                              <a:pt x="0" y="1295035"/>
                            </a:cubicBezTo>
                            <a:cubicBezTo>
                              <a:pt x="1483" y="973029"/>
                              <a:pt x="22416" y="903099"/>
                              <a:pt x="0" y="621617"/>
                            </a:cubicBezTo>
                            <a:cubicBezTo>
                              <a:pt x="-22416" y="340135"/>
                              <a:pt x="-19744" y="166882"/>
                              <a:pt x="0" y="0"/>
                            </a:cubicBezTo>
                            <a:close/>
                          </a:path>
                          <a:path w="4467249" h="1295035" stroke="0" extrusionOk="0">
                            <a:moveTo>
                              <a:pt x="0" y="0"/>
                            </a:moveTo>
                            <a:cubicBezTo>
                              <a:pt x="141808" y="-1211"/>
                              <a:pt x="356945" y="-24801"/>
                              <a:pt x="638178" y="0"/>
                            </a:cubicBezTo>
                            <a:cubicBezTo>
                              <a:pt x="919411" y="24801"/>
                              <a:pt x="986048" y="-21691"/>
                              <a:pt x="1187012" y="0"/>
                            </a:cubicBezTo>
                            <a:cubicBezTo>
                              <a:pt x="1387976" y="21691"/>
                              <a:pt x="1730150" y="27538"/>
                              <a:pt x="1869863" y="0"/>
                            </a:cubicBezTo>
                            <a:cubicBezTo>
                              <a:pt x="2009576" y="-27538"/>
                              <a:pt x="2298430" y="-11796"/>
                              <a:pt x="2552714" y="0"/>
                            </a:cubicBezTo>
                            <a:cubicBezTo>
                              <a:pt x="2806998" y="11796"/>
                              <a:pt x="2973333" y="-18376"/>
                              <a:pt x="3101547" y="0"/>
                            </a:cubicBezTo>
                            <a:cubicBezTo>
                              <a:pt x="3229761" y="18376"/>
                              <a:pt x="3430958" y="-17361"/>
                              <a:pt x="3605708" y="0"/>
                            </a:cubicBezTo>
                            <a:cubicBezTo>
                              <a:pt x="3780458" y="17361"/>
                              <a:pt x="4160941" y="4472"/>
                              <a:pt x="4467249" y="0"/>
                            </a:cubicBezTo>
                            <a:cubicBezTo>
                              <a:pt x="4481114" y="211912"/>
                              <a:pt x="4485345" y="335640"/>
                              <a:pt x="4467249" y="621617"/>
                            </a:cubicBezTo>
                            <a:cubicBezTo>
                              <a:pt x="4449153" y="907594"/>
                              <a:pt x="4480325" y="1074717"/>
                              <a:pt x="4467249" y="1295035"/>
                            </a:cubicBezTo>
                            <a:cubicBezTo>
                              <a:pt x="4188664" y="1306422"/>
                              <a:pt x="4098675" y="1317629"/>
                              <a:pt x="3873743" y="1295035"/>
                            </a:cubicBezTo>
                            <a:cubicBezTo>
                              <a:pt x="3648811" y="1272441"/>
                              <a:pt x="3524092" y="1290523"/>
                              <a:pt x="3235565" y="1295035"/>
                            </a:cubicBezTo>
                            <a:cubicBezTo>
                              <a:pt x="2947038" y="1299547"/>
                              <a:pt x="2815317" y="1316109"/>
                              <a:pt x="2552714" y="1295035"/>
                            </a:cubicBezTo>
                            <a:cubicBezTo>
                              <a:pt x="2290111" y="1273961"/>
                              <a:pt x="2242211" y="1268258"/>
                              <a:pt x="2003880" y="1295035"/>
                            </a:cubicBezTo>
                            <a:cubicBezTo>
                              <a:pt x="1765549" y="1321812"/>
                              <a:pt x="1593137" y="1318019"/>
                              <a:pt x="1455047" y="1295035"/>
                            </a:cubicBezTo>
                            <a:cubicBezTo>
                              <a:pt x="1316957" y="1272051"/>
                              <a:pt x="946585" y="1305474"/>
                              <a:pt x="772196" y="1295035"/>
                            </a:cubicBezTo>
                            <a:cubicBezTo>
                              <a:pt x="597807" y="1284596"/>
                              <a:pt x="274187" y="1318082"/>
                              <a:pt x="0" y="1295035"/>
                            </a:cubicBezTo>
                            <a:cubicBezTo>
                              <a:pt x="15156" y="1103480"/>
                              <a:pt x="7320" y="936472"/>
                              <a:pt x="0" y="634567"/>
                            </a:cubicBezTo>
                            <a:cubicBezTo>
                              <a:pt x="-7320" y="332662"/>
                              <a:pt x="-13240" y="131241"/>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5DAB3F9-F959-5009-4589-E332DD3D5C4E}"/>
                  </a:ext>
                </a:extLst>
              </p:cNvPr>
              <p:cNvSpPr txBox="1"/>
              <p:nvPr/>
            </p:nvSpPr>
            <p:spPr>
              <a:xfrm>
                <a:off x="8937161" y="2643808"/>
                <a:ext cx="5065553" cy="1296060"/>
              </a:xfrm>
              <a:custGeom>
                <a:avLst/>
                <a:gdLst>
                  <a:gd name="connsiteX0" fmla="*/ 0 w 5065553"/>
                  <a:gd name="connsiteY0" fmla="*/ 0 h 1296060"/>
                  <a:gd name="connsiteX1" fmla="*/ 481228 w 5065553"/>
                  <a:gd name="connsiteY1" fmla="*/ 0 h 1296060"/>
                  <a:gd name="connsiteX2" fmla="*/ 1013111 w 5065553"/>
                  <a:gd name="connsiteY2" fmla="*/ 0 h 1296060"/>
                  <a:gd name="connsiteX3" fmla="*/ 1696960 w 5065553"/>
                  <a:gd name="connsiteY3" fmla="*/ 0 h 1296060"/>
                  <a:gd name="connsiteX4" fmla="*/ 2228843 w 5065553"/>
                  <a:gd name="connsiteY4" fmla="*/ 0 h 1296060"/>
                  <a:gd name="connsiteX5" fmla="*/ 2760726 w 5065553"/>
                  <a:gd name="connsiteY5" fmla="*/ 0 h 1296060"/>
                  <a:gd name="connsiteX6" fmla="*/ 3241954 w 5065553"/>
                  <a:gd name="connsiteY6" fmla="*/ 0 h 1296060"/>
                  <a:gd name="connsiteX7" fmla="*/ 3925804 w 5065553"/>
                  <a:gd name="connsiteY7" fmla="*/ 0 h 1296060"/>
                  <a:gd name="connsiteX8" fmla="*/ 5065553 w 5065553"/>
                  <a:gd name="connsiteY8" fmla="*/ 0 h 1296060"/>
                  <a:gd name="connsiteX9" fmla="*/ 5065553 w 5065553"/>
                  <a:gd name="connsiteY9" fmla="*/ 609148 h 1296060"/>
                  <a:gd name="connsiteX10" fmla="*/ 5065553 w 5065553"/>
                  <a:gd name="connsiteY10" fmla="*/ 1296060 h 1296060"/>
                  <a:gd name="connsiteX11" fmla="*/ 4381703 w 5065553"/>
                  <a:gd name="connsiteY11" fmla="*/ 1296060 h 1296060"/>
                  <a:gd name="connsiteX12" fmla="*/ 3900476 w 5065553"/>
                  <a:gd name="connsiteY12" fmla="*/ 1296060 h 1296060"/>
                  <a:gd name="connsiteX13" fmla="*/ 3216626 w 5065553"/>
                  <a:gd name="connsiteY13" fmla="*/ 1296060 h 1296060"/>
                  <a:gd name="connsiteX14" fmla="*/ 2532777 w 5065553"/>
                  <a:gd name="connsiteY14" fmla="*/ 1296060 h 1296060"/>
                  <a:gd name="connsiteX15" fmla="*/ 1798271 w 5065553"/>
                  <a:gd name="connsiteY15" fmla="*/ 1296060 h 1296060"/>
                  <a:gd name="connsiteX16" fmla="*/ 1317044 w 5065553"/>
                  <a:gd name="connsiteY16" fmla="*/ 1296060 h 1296060"/>
                  <a:gd name="connsiteX17" fmla="*/ 785161 w 5065553"/>
                  <a:gd name="connsiteY17" fmla="*/ 1296060 h 1296060"/>
                  <a:gd name="connsiteX18" fmla="*/ 0 w 5065553"/>
                  <a:gd name="connsiteY18" fmla="*/ 1296060 h 1296060"/>
                  <a:gd name="connsiteX19" fmla="*/ 0 w 5065553"/>
                  <a:gd name="connsiteY19" fmla="*/ 635069 h 1296060"/>
                  <a:gd name="connsiteX20" fmla="*/ 0 w 5065553"/>
                  <a:gd name="connsiteY20" fmla="*/ 0 h 1296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065553" h="1296060" fill="none" extrusionOk="0">
                    <a:moveTo>
                      <a:pt x="0" y="0"/>
                    </a:moveTo>
                    <a:cubicBezTo>
                      <a:pt x="124243" y="17430"/>
                      <a:pt x="321018" y="-11485"/>
                      <a:pt x="481228" y="0"/>
                    </a:cubicBezTo>
                    <a:cubicBezTo>
                      <a:pt x="641438" y="11485"/>
                      <a:pt x="783852" y="4682"/>
                      <a:pt x="1013111" y="0"/>
                    </a:cubicBezTo>
                    <a:cubicBezTo>
                      <a:pt x="1242370" y="-4682"/>
                      <a:pt x="1358542" y="-19299"/>
                      <a:pt x="1696960" y="0"/>
                    </a:cubicBezTo>
                    <a:cubicBezTo>
                      <a:pt x="2035378" y="19299"/>
                      <a:pt x="2059404" y="-18045"/>
                      <a:pt x="2228843" y="0"/>
                    </a:cubicBezTo>
                    <a:cubicBezTo>
                      <a:pt x="2398282" y="18045"/>
                      <a:pt x="2539228" y="-646"/>
                      <a:pt x="2760726" y="0"/>
                    </a:cubicBezTo>
                    <a:cubicBezTo>
                      <a:pt x="2982224" y="646"/>
                      <a:pt x="3080391" y="-14645"/>
                      <a:pt x="3241954" y="0"/>
                    </a:cubicBezTo>
                    <a:cubicBezTo>
                      <a:pt x="3403517" y="14645"/>
                      <a:pt x="3719159" y="-17289"/>
                      <a:pt x="3925804" y="0"/>
                    </a:cubicBezTo>
                    <a:cubicBezTo>
                      <a:pt x="4132449" y="17289"/>
                      <a:pt x="4713955" y="-41920"/>
                      <a:pt x="5065553" y="0"/>
                    </a:cubicBezTo>
                    <a:cubicBezTo>
                      <a:pt x="5045414" y="279706"/>
                      <a:pt x="5061105" y="411662"/>
                      <a:pt x="5065553" y="609148"/>
                    </a:cubicBezTo>
                    <a:cubicBezTo>
                      <a:pt x="5070001" y="806634"/>
                      <a:pt x="5041239" y="1000025"/>
                      <a:pt x="5065553" y="1296060"/>
                    </a:cubicBezTo>
                    <a:cubicBezTo>
                      <a:pt x="4780811" y="1278322"/>
                      <a:pt x="4674653" y="1304675"/>
                      <a:pt x="4381703" y="1296060"/>
                    </a:cubicBezTo>
                    <a:cubicBezTo>
                      <a:pt x="4088753" y="1287446"/>
                      <a:pt x="4087563" y="1278382"/>
                      <a:pt x="3900476" y="1296060"/>
                    </a:cubicBezTo>
                    <a:cubicBezTo>
                      <a:pt x="3713389" y="1313738"/>
                      <a:pt x="3371369" y="1262411"/>
                      <a:pt x="3216626" y="1296060"/>
                    </a:cubicBezTo>
                    <a:cubicBezTo>
                      <a:pt x="3061883" y="1329710"/>
                      <a:pt x="2821465" y="1321396"/>
                      <a:pt x="2532777" y="1296060"/>
                    </a:cubicBezTo>
                    <a:cubicBezTo>
                      <a:pt x="2244089" y="1270724"/>
                      <a:pt x="2029080" y="1260450"/>
                      <a:pt x="1798271" y="1296060"/>
                    </a:cubicBezTo>
                    <a:cubicBezTo>
                      <a:pt x="1567462" y="1331670"/>
                      <a:pt x="1441413" y="1293272"/>
                      <a:pt x="1317044" y="1296060"/>
                    </a:cubicBezTo>
                    <a:cubicBezTo>
                      <a:pt x="1192675" y="1298848"/>
                      <a:pt x="995449" y="1303081"/>
                      <a:pt x="785161" y="1296060"/>
                    </a:cubicBezTo>
                    <a:cubicBezTo>
                      <a:pt x="574873" y="1289039"/>
                      <a:pt x="174542" y="1327479"/>
                      <a:pt x="0" y="1296060"/>
                    </a:cubicBezTo>
                    <a:cubicBezTo>
                      <a:pt x="1239" y="994789"/>
                      <a:pt x="-15432" y="833856"/>
                      <a:pt x="0" y="635069"/>
                    </a:cubicBezTo>
                    <a:cubicBezTo>
                      <a:pt x="15432" y="436282"/>
                      <a:pt x="3703" y="230827"/>
                      <a:pt x="0" y="0"/>
                    </a:cubicBezTo>
                    <a:close/>
                  </a:path>
                  <a:path w="5065553" h="1296060" stroke="0" extrusionOk="0">
                    <a:moveTo>
                      <a:pt x="0" y="0"/>
                    </a:moveTo>
                    <a:cubicBezTo>
                      <a:pt x="187657" y="-30564"/>
                      <a:pt x="432117" y="21639"/>
                      <a:pt x="633194" y="0"/>
                    </a:cubicBezTo>
                    <a:cubicBezTo>
                      <a:pt x="834271" y="-21639"/>
                      <a:pt x="916000" y="-8195"/>
                      <a:pt x="1165077" y="0"/>
                    </a:cubicBezTo>
                    <a:cubicBezTo>
                      <a:pt x="1414154" y="8195"/>
                      <a:pt x="1529512" y="280"/>
                      <a:pt x="1848927" y="0"/>
                    </a:cubicBezTo>
                    <a:cubicBezTo>
                      <a:pt x="2168342" y="-280"/>
                      <a:pt x="2223010" y="31563"/>
                      <a:pt x="2532777" y="0"/>
                    </a:cubicBezTo>
                    <a:cubicBezTo>
                      <a:pt x="2842544" y="-31563"/>
                      <a:pt x="2909012" y="464"/>
                      <a:pt x="3064660" y="0"/>
                    </a:cubicBezTo>
                    <a:cubicBezTo>
                      <a:pt x="3220308" y="-464"/>
                      <a:pt x="3444156" y="-8028"/>
                      <a:pt x="3545887" y="0"/>
                    </a:cubicBezTo>
                    <a:cubicBezTo>
                      <a:pt x="3647618" y="8028"/>
                      <a:pt x="3907570" y="7740"/>
                      <a:pt x="4179081" y="0"/>
                    </a:cubicBezTo>
                    <a:cubicBezTo>
                      <a:pt x="4450592" y="-7740"/>
                      <a:pt x="4686344" y="17954"/>
                      <a:pt x="5065553" y="0"/>
                    </a:cubicBezTo>
                    <a:cubicBezTo>
                      <a:pt x="5077162" y="281485"/>
                      <a:pt x="5050948" y="430467"/>
                      <a:pt x="5065553" y="660991"/>
                    </a:cubicBezTo>
                    <a:cubicBezTo>
                      <a:pt x="5080158" y="891515"/>
                      <a:pt x="5038755" y="1115455"/>
                      <a:pt x="5065553" y="1296060"/>
                    </a:cubicBezTo>
                    <a:cubicBezTo>
                      <a:pt x="4809612" y="1319187"/>
                      <a:pt x="4619803" y="1283951"/>
                      <a:pt x="4432359" y="1296060"/>
                    </a:cubicBezTo>
                    <a:cubicBezTo>
                      <a:pt x="4244915" y="1308169"/>
                      <a:pt x="3952135" y="1267065"/>
                      <a:pt x="3748509" y="1296060"/>
                    </a:cubicBezTo>
                    <a:cubicBezTo>
                      <a:pt x="3544883" y="1325056"/>
                      <a:pt x="3396878" y="1275957"/>
                      <a:pt x="3216626" y="1296060"/>
                    </a:cubicBezTo>
                    <a:cubicBezTo>
                      <a:pt x="3036374" y="1316163"/>
                      <a:pt x="2937236" y="1275726"/>
                      <a:pt x="2684743" y="1296060"/>
                    </a:cubicBezTo>
                    <a:cubicBezTo>
                      <a:pt x="2432250" y="1316394"/>
                      <a:pt x="2336030" y="1286158"/>
                      <a:pt x="2000893" y="1296060"/>
                    </a:cubicBezTo>
                    <a:cubicBezTo>
                      <a:pt x="1665756" y="1305963"/>
                      <a:pt x="1654127" y="1289322"/>
                      <a:pt x="1469010" y="1296060"/>
                    </a:cubicBezTo>
                    <a:cubicBezTo>
                      <a:pt x="1283893" y="1302798"/>
                      <a:pt x="1013642" y="1277012"/>
                      <a:pt x="785161" y="1296060"/>
                    </a:cubicBezTo>
                    <a:cubicBezTo>
                      <a:pt x="556680" y="1315108"/>
                      <a:pt x="281513" y="1290567"/>
                      <a:pt x="0" y="1296060"/>
                    </a:cubicBezTo>
                    <a:cubicBezTo>
                      <a:pt x="-19633" y="1118918"/>
                      <a:pt x="20283" y="812698"/>
                      <a:pt x="0" y="686912"/>
                    </a:cubicBezTo>
                    <a:cubicBezTo>
                      <a:pt x="-20283" y="561126"/>
                      <a:pt x="4834" y="141846"/>
                      <a:pt x="0" y="0"/>
                    </a:cubicBezTo>
                    <a:close/>
                  </a:path>
                </a:pathLst>
              </a:custGeom>
              <a:solidFill>
                <a:srgbClr val="FFC000"/>
              </a:solidFill>
              <a:ln w="12700">
                <a:solidFill>
                  <a:schemeClr val="tx1"/>
                </a:solidFill>
                <a:extLst>
                  <a:ext uri="{C807C97D-BFC1-408E-A445-0C87EB9F89A2}">
                    <ask:lineSketchStyleProps xmlns:ask="http://schemas.microsoft.com/office/drawing/2018/sketchyshapes" sd="2838139209">
                      <a:prstGeom prst="rect">
                        <a:avLst/>
                      </a:prstGeom>
                      <ask:type>
                        <ask:lineSketchFreehand/>
                      </ask:type>
                    </ask:lineSketchStyleProps>
                  </a:ext>
                </a:extLst>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r>
                            <a:rPr lang="en-US" sz="3200" b="0" i="1" smtClean="0">
                              <a:latin typeface="Cambria Math" panose="02040503050406030204" pitchFamily="18" charset="0"/>
                            </a:rPr>
                            <m:t>=4</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3</m:t>
                          </m:r>
                        </m:den>
                      </m:f>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d>
                            <m:dPr>
                              <m:ctrlPr>
                                <a:rPr lang="en-US" sz="3200" b="0" i="1" smtClean="0">
                                  <a:latin typeface="Cambria Math" panose="02040503050406030204" pitchFamily="18" charset="0"/>
                                </a:rPr>
                              </m:ctrlPr>
                            </m:dPr>
                            <m:e>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2</m:t>
                                  </m:r>
                                </m:num>
                                <m:den>
                                  <m:r>
                                    <a:rPr lang="en-US" sz="3200" b="0" i="1" smtClean="0">
                                      <a:latin typeface="Cambria Math" panose="02040503050406030204" pitchFamily="18" charset="0"/>
                                    </a:rPr>
                                    <m:t>3</m:t>
                                  </m:r>
                                </m:den>
                              </m:f>
                            </m:e>
                          </m:d>
                        </m:e>
                        <m:sup>
                          <m:r>
                            <a:rPr lang="en-US" sz="3200" b="0" i="1" smtClean="0">
                              <a:latin typeface="Cambria Math" panose="02040503050406030204" pitchFamily="18" charset="0"/>
                            </a:rPr>
                            <m:t>3</m:t>
                          </m:r>
                        </m:sup>
                      </m:sSup>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8</m:t>
                          </m:r>
                        </m:num>
                        <m:den>
                          <m:r>
                            <a:rPr lang="en-US" sz="3200" b="0" i="1" smtClean="0">
                              <a:latin typeface="Cambria Math" panose="02040503050406030204" pitchFamily="18" charset="0"/>
                            </a:rPr>
                            <m:t>81</m:t>
                          </m:r>
                        </m:den>
                      </m:f>
                    </m:oMath>
                  </m:oMathPara>
                </a14:m>
                <a:endParaRPr lang="en-US" sz="3200" dirty="0"/>
              </a:p>
            </p:txBody>
          </p:sp>
        </mc:Choice>
        <mc:Fallback xmlns="">
          <p:sp>
            <p:nvSpPr>
              <p:cNvPr id="6" name="TextBox 5">
                <a:extLst>
                  <a:ext uri="{FF2B5EF4-FFF2-40B4-BE49-F238E27FC236}">
                    <a16:creationId xmlns:a16="http://schemas.microsoft.com/office/drawing/2014/main" id="{45DAB3F9-F959-5009-4589-E332DD3D5C4E}"/>
                  </a:ext>
                </a:extLst>
              </p:cNvPr>
              <p:cNvSpPr txBox="1">
                <a:spLocks noRot="1" noChangeAspect="1" noMove="1" noResize="1" noEditPoints="1" noAdjustHandles="1" noChangeArrowheads="1" noChangeShapeType="1" noTextEdit="1"/>
              </p:cNvSpPr>
              <p:nvPr/>
            </p:nvSpPr>
            <p:spPr>
              <a:xfrm>
                <a:off x="8937161" y="2643808"/>
                <a:ext cx="5065553" cy="1296060"/>
              </a:xfrm>
              <a:prstGeom prst="rect">
                <a:avLst/>
              </a:prstGeom>
              <a:blipFill>
                <a:blip r:embed="rId4"/>
                <a:stretch>
                  <a:fillRect/>
                </a:stretch>
              </a:blipFill>
              <a:ln w="12700">
                <a:solidFill>
                  <a:schemeClr val="tx1"/>
                </a:solidFill>
                <a:extLst>
                  <a:ext uri="{C807C97D-BFC1-408E-A445-0C87EB9F89A2}">
                    <ask:lineSketchStyleProps xmlns:ask="http://schemas.microsoft.com/office/drawing/2018/sketchyshapes" sd="2838139209">
                      <a:custGeom>
                        <a:avLst/>
                        <a:gdLst>
                          <a:gd name="connsiteX0" fmla="*/ 0 w 5065553"/>
                          <a:gd name="connsiteY0" fmla="*/ 0 h 1296060"/>
                          <a:gd name="connsiteX1" fmla="*/ 481228 w 5065553"/>
                          <a:gd name="connsiteY1" fmla="*/ 0 h 1296060"/>
                          <a:gd name="connsiteX2" fmla="*/ 1013111 w 5065553"/>
                          <a:gd name="connsiteY2" fmla="*/ 0 h 1296060"/>
                          <a:gd name="connsiteX3" fmla="*/ 1696960 w 5065553"/>
                          <a:gd name="connsiteY3" fmla="*/ 0 h 1296060"/>
                          <a:gd name="connsiteX4" fmla="*/ 2228843 w 5065553"/>
                          <a:gd name="connsiteY4" fmla="*/ 0 h 1296060"/>
                          <a:gd name="connsiteX5" fmla="*/ 2760726 w 5065553"/>
                          <a:gd name="connsiteY5" fmla="*/ 0 h 1296060"/>
                          <a:gd name="connsiteX6" fmla="*/ 3241954 w 5065553"/>
                          <a:gd name="connsiteY6" fmla="*/ 0 h 1296060"/>
                          <a:gd name="connsiteX7" fmla="*/ 3925804 w 5065553"/>
                          <a:gd name="connsiteY7" fmla="*/ 0 h 1296060"/>
                          <a:gd name="connsiteX8" fmla="*/ 5065553 w 5065553"/>
                          <a:gd name="connsiteY8" fmla="*/ 0 h 1296060"/>
                          <a:gd name="connsiteX9" fmla="*/ 5065553 w 5065553"/>
                          <a:gd name="connsiteY9" fmla="*/ 609148 h 1296060"/>
                          <a:gd name="connsiteX10" fmla="*/ 5065553 w 5065553"/>
                          <a:gd name="connsiteY10" fmla="*/ 1296060 h 1296060"/>
                          <a:gd name="connsiteX11" fmla="*/ 4381703 w 5065553"/>
                          <a:gd name="connsiteY11" fmla="*/ 1296060 h 1296060"/>
                          <a:gd name="connsiteX12" fmla="*/ 3900476 w 5065553"/>
                          <a:gd name="connsiteY12" fmla="*/ 1296060 h 1296060"/>
                          <a:gd name="connsiteX13" fmla="*/ 3216626 w 5065553"/>
                          <a:gd name="connsiteY13" fmla="*/ 1296060 h 1296060"/>
                          <a:gd name="connsiteX14" fmla="*/ 2532777 w 5065553"/>
                          <a:gd name="connsiteY14" fmla="*/ 1296060 h 1296060"/>
                          <a:gd name="connsiteX15" fmla="*/ 1798271 w 5065553"/>
                          <a:gd name="connsiteY15" fmla="*/ 1296060 h 1296060"/>
                          <a:gd name="connsiteX16" fmla="*/ 1317044 w 5065553"/>
                          <a:gd name="connsiteY16" fmla="*/ 1296060 h 1296060"/>
                          <a:gd name="connsiteX17" fmla="*/ 785161 w 5065553"/>
                          <a:gd name="connsiteY17" fmla="*/ 1296060 h 1296060"/>
                          <a:gd name="connsiteX18" fmla="*/ 0 w 5065553"/>
                          <a:gd name="connsiteY18" fmla="*/ 1296060 h 1296060"/>
                          <a:gd name="connsiteX19" fmla="*/ 0 w 5065553"/>
                          <a:gd name="connsiteY19" fmla="*/ 635069 h 1296060"/>
                          <a:gd name="connsiteX20" fmla="*/ 0 w 5065553"/>
                          <a:gd name="connsiteY20" fmla="*/ 0 h 1296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065553" h="1296060" fill="none" extrusionOk="0">
                            <a:moveTo>
                              <a:pt x="0" y="0"/>
                            </a:moveTo>
                            <a:cubicBezTo>
                              <a:pt x="124243" y="17430"/>
                              <a:pt x="321018" y="-11485"/>
                              <a:pt x="481228" y="0"/>
                            </a:cubicBezTo>
                            <a:cubicBezTo>
                              <a:pt x="641438" y="11485"/>
                              <a:pt x="783852" y="4682"/>
                              <a:pt x="1013111" y="0"/>
                            </a:cubicBezTo>
                            <a:cubicBezTo>
                              <a:pt x="1242370" y="-4682"/>
                              <a:pt x="1358542" y="-19299"/>
                              <a:pt x="1696960" y="0"/>
                            </a:cubicBezTo>
                            <a:cubicBezTo>
                              <a:pt x="2035378" y="19299"/>
                              <a:pt x="2059404" y="-18045"/>
                              <a:pt x="2228843" y="0"/>
                            </a:cubicBezTo>
                            <a:cubicBezTo>
                              <a:pt x="2398282" y="18045"/>
                              <a:pt x="2539228" y="-646"/>
                              <a:pt x="2760726" y="0"/>
                            </a:cubicBezTo>
                            <a:cubicBezTo>
                              <a:pt x="2982224" y="646"/>
                              <a:pt x="3080391" y="-14645"/>
                              <a:pt x="3241954" y="0"/>
                            </a:cubicBezTo>
                            <a:cubicBezTo>
                              <a:pt x="3403517" y="14645"/>
                              <a:pt x="3719159" y="-17289"/>
                              <a:pt x="3925804" y="0"/>
                            </a:cubicBezTo>
                            <a:cubicBezTo>
                              <a:pt x="4132449" y="17289"/>
                              <a:pt x="4713955" y="-41920"/>
                              <a:pt x="5065553" y="0"/>
                            </a:cubicBezTo>
                            <a:cubicBezTo>
                              <a:pt x="5045414" y="279706"/>
                              <a:pt x="5061105" y="411662"/>
                              <a:pt x="5065553" y="609148"/>
                            </a:cubicBezTo>
                            <a:cubicBezTo>
                              <a:pt x="5070001" y="806634"/>
                              <a:pt x="5041239" y="1000025"/>
                              <a:pt x="5065553" y="1296060"/>
                            </a:cubicBezTo>
                            <a:cubicBezTo>
                              <a:pt x="4780811" y="1278322"/>
                              <a:pt x="4674653" y="1304675"/>
                              <a:pt x="4381703" y="1296060"/>
                            </a:cubicBezTo>
                            <a:cubicBezTo>
                              <a:pt x="4088753" y="1287446"/>
                              <a:pt x="4087563" y="1278382"/>
                              <a:pt x="3900476" y="1296060"/>
                            </a:cubicBezTo>
                            <a:cubicBezTo>
                              <a:pt x="3713389" y="1313738"/>
                              <a:pt x="3371369" y="1262411"/>
                              <a:pt x="3216626" y="1296060"/>
                            </a:cubicBezTo>
                            <a:cubicBezTo>
                              <a:pt x="3061883" y="1329710"/>
                              <a:pt x="2821465" y="1321396"/>
                              <a:pt x="2532777" y="1296060"/>
                            </a:cubicBezTo>
                            <a:cubicBezTo>
                              <a:pt x="2244089" y="1270724"/>
                              <a:pt x="2029080" y="1260450"/>
                              <a:pt x="1798271" y="1296060"/>
                            </a:cubicBezTo>
                            <a:cubicBezTo>
                              <a:pt x="1567462" y="1331670"/>
                              <a:pt x="1441413" y="1293272"/>
                              <a:pt x="1317044" y="1296060"/>
                            </a:cubicBezTo>
                            <a:cubicBezTo>
                              <a:pt x="1192675" y="1298848"/>
                              <a:pt x="995449" y="1303081"/>
                              <a:pt x="785161" y="1296060"/>
                            </a:cubicBezTo>
                            <a:cubicBezTo>
                              <a:pt x="574873" y="1289039"/>
                              <a:pt x="174542" y="1327479"/>
                              <a:pt x="0" y="1296060"/>
                            </a:cubicBezTo>
                            <a:cubicBezTo>
                              <a:pt x="1239" y="994789"/>
                              <a:pt x="-15432" y="833856"/>
                              <a:pt x="0" y="635069"/>
                            </a:cubicBezTo>
                            <a:cubicBezTo>
                              <a:pt x="15432" y="436282"/>
                              <a:pt x="3703" y="230827"/>
                              <a:pt x="0" y="0"/>
                            </a:cubicBezTo>
                            <a:close/>
                          </a:path>
                          <a:path w="5065553" h="1296060" stroke="0" extrusionOk="0">
                            <a:moveTo>
                              <a:pt x="0" y="0"/>
                            </a:moveTo>
                            <a:cubicBezTo>
                              <a:pt x="187657" y="-30564"/>
                              <a:pt x="432117" y="21639"/>
                              <a:pt x="633194" y="0"/>
                            </a:cubicBezTo>
                            <a:cubicBezTo>
                              <a:pt x="834271" y="-21639"/>
                              <a:pt x="916000" y="-8195"/>
                              <a:pt x="1165077" y="0"/>
                            </a:cubicBezTo>
                            <a:cubicBezTo>
                              <a:pt x="1414154" y="8195"/>
                              <a:pt x="1529512" y="280"/>
                              <a:pt x="1848927" y="0"/>
                            </a:cubicBezTo>
                            <a:cubicBezTo>
                              <a:pt x="2168342" y="-280"/>
                              <a:pt x="2223010" y="31563"/>
                              <a:pt x="2532777" y="0"/>
                            </a:cubicBezTo>
                            <a:cubicBezTo>
                              <a:pt x="2842544" y="-31563"/>
                              <a:pt x="2909012" y="464"/>
                              <a:pt x="3064660" y="0"/>
                            </a:cubicBezTo>
                            <a:cubicBezTo>
                              <a:pt x="3220308" y="-464"/>
                              <a:pt x="3444156" y="-8028"/>
                              <a:pt x="3545887" y="0"/>
                            </a:cubicBezTo>
                            <a:cubicBezTo>
                              <a:pt x="3647618" y="8028"/>
                              <a:pt x="3907570" y="7740"/>
                              <a:pt x="4179081" y="0"/>
                            </a:cubicBezTo>
                            <a:cubicBezTo>
                              <a:pt x="4450592" y="-7740"/>
                              <a:pt x="4686344" y="17954"/>
                              <a:pt x="5065553" y="0"/>
                            </a:cubicBezTo>
                            <a:cubicBezTo>
                              <a:pt x="5077162" y="281485"/>
                              <a:pt x="5050948" y="430467"/>
                              <a:pt x="5065553" y="660991"/>
                            </a:cubicBezTo>
                            <a:cubicBezTo>
                              <a:pt x="5080158" y="891515"/>
                              <a:pt x="5038755" y="1115455"/>
                              <a:pt x="5065553" y="1296060"/>
                            </a:cubicBezTo>
                            <a:cubicBezTo>
                              <a:pt x="4809612" y="1319187"/>
                              <a:pt x="4619803" y="1283951"/>
                              <a:pt x="4432359" y="1296060"/>
                            </a:cubicBezTo>
                            <a:cubicBezTo>
                              <a:pt x="4244915" y="1308169"/>
                              <a:pt x="3952135" y="1267065"/>
                              <a:pt x="3748509" y="1296060"/>
                            </a:cubicBezTo>
                            <a:cubicBezTo>
                              <a:pt x="3544883" y="1325056"/>
                              <a:pt x="3396878" y="1275957"/>
                              <a:pt x="3216626" y="1296060"/>
                            </a:cubicBezTo>
                            <a:cubicBezTo>
                              <a:pt x="3036374" y="1316163"/>
                              <a:pt x="2937236" y="1275726"/>
                              <a:pt x="2684743" y="1296060"/>
                            </a:cubicBezTo>
                            <a:cubicBezTo>
                              <a:pt x="2432250" y="1316394"/>
                              <a:pt x="2336030" y="1286158"/>
                              <a:pt x="2000893" y="1296060"/>
                            </a:cubicBezTo>
                            <a:cubicBezTo>
                              <a:pt x="1665756" y="1305963"/>
                              <a:pt x="1654127" y="1289322"/>
                              <a:pt x="1469010" y="1296060"/>
                            </a:cubicBezTo>
                            <a:cubicBezTo>
                              <a:pt x="1283893" y="1302798"/>
                              <a:pt x="1013642" y="1277012"/>
                              <a:pt x="785161" y="1296060"/>
                            </a:cubicBezTo>
                            <a:cubicBezTo>
                              <a:pt x="556680" y="1315108"/>
                              <a:pt x="281513" y="1290567"/>
                              <a:pt x="0" y="1296060"/>
                            </a:cubicBezTo>
                            <a:cubicBezTo>
                              <a:pt x="-19633" y="1118918"/>
                              <a:pt x="20283" y="812698"/>
                              <a:pt x="0" y="686912"/>
                            </a:cubicBezTo>
                            <a:cubicBezTo>
                              <a:pt x="-20283" y="561126"/>
                              <a:pt x="4834" y="141846"/>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458BC66-F022-1A52-03D7-F43EC0512E87}"/>
                  </a:ext>
                </a:extLst>
              </p:cNvPr>
              <p:cNvSpPr txBox="1"/>
              <p:nvPr/>
            </p:nvSpPr>
            <p:spPr>
              <a:xfrm>
                <a:off x="1283817" y="5774675"/>
                <a:ext cx="1949123" cy="584775"/>
              </a:xfrm>
              <a:custGeom>
                <a:avLst/>
                <a:gdLst>
                  <a:gd name="connsiteX0" fmla="*/ 0 w 1949123"/>
                  <a:gd name="connsiteY0" fmla="*/ 0 h 584775"/>
                  <a:gd name="connsiteX1" fmla="*/ 669199 w 1949123"/>
                  <a:gd name="connsiteY1" fmla="*/ 0 h 584775"/>
                  <a:gd name="connsiteX2" fmla="*/ 1338398 w 1949123"/>
                  <a:gd name="connsiteY2" fmla="*/ 0 h 584775"/>
                  <a:gd name="connsiteX3" fmla="*/ 1949123 w 1949123"/>
                  <a:gd name="connsiteY3" fmla="*/ 0 h 584775"/>
                  <a:gd name="connsiteX4" fmla="*/ 1949123 w 1949123"/>
                  <a:gd name="connsiteY4" fmla="*/ 584775 h 584775"/>
                  <a:gd name="connsiteX5" fmla="*/ 1279924 w 1949123"/>
                  <a:gd name="connsiteY5" fmla="*/ 584775 h 584775"/>
                  <a:gd name="connsiteX6" fmla="*/ 630216 w 1949123"/>
                  <a:gd name="connsiteY6" fmla="*/ 584775 h 584775"/>
                  <a:gd name="connsiteX7" fmla="*/ 0 w 1949123"/>
                  <a:gd name="connsiteY7" fmla="*/ 584775 h 584775"/>
                  <a:gd name="connsiteX8" fmla="*/ 0 w 1949123"/>
                  <a:gd name="connsiteY8"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49123" h="584775" fill="none" extrusionOk="0">
                    <a:moveTo>
                      <a:pt x="0" y="0"/>
                    </a:moveTo>
                    <a:cubicBezTo>
                      <a:pt x="265898" y="30041"/>
                      <a:pt x="453494" y="-738"/>
                      <a:pt x="669199" y="0"/>
                    </a:cubicBezTo>
                    <a:cubicBezTo>
                      <a:pt x="884904" y="738"/>
                      <a:pt x="1007972" y="-20440"/>
                      <a:pt x="1338398" y="0"/>
                    </a:cubicBezTo>
                    <a:cubicBezTo>
                      <a:pt x="1668824" y="20440"/>
                      <a:pt x="1789267" y="-6001"/>
                      <a:pt x="1949123" y="0"/>
                    </a:cubicBezTo>
                    <a:cubicBezTo>
                      <a:pt x="1956015" y="128206"/>
                      <a:pt x="1949149" y="377823"/>
                      <a:pt x="1949123" y="584775"/>
                    </a:cubicBezTo>
                    <a:cubicBezTo>
                      <a:pt x="1723161" y="582228"/>
                      <a:pt x="1474745" y="583775"/>
                      <a:pt x="1279924" y="584775"/>
                    </a:cubicBezTo>
                    <a:cubicBezTo>
                      <a:pt x="1085103" y="585775"/>
                      <a:pt x="875450" y="571819"/>
                      <a:pt x="630216" y="584775"/>
                    </a:cubicBezTo>
                    <a:cubicBezTo>
                      <a:pt x="384982" y="597731"/>
                      <a:pt x="136917" y="611565"/>
                      <a:pt x="0" y="584775"/>
                    </a:cubicBezTo>
                    <a:cubicBezTo>
                      <a:pt x="-8914" y="454902"/>
                      <a:pt x="-19715" y="167881"/>
                      <a:pt x="0" y="0"/>
                    </a:cubicBezTo>
                    <a:close/>
                  </a:path>
                  <a:path w="1949123" h="584775" stroke="0" extrusionOk="0">
                    <a:moveTo>
                      <a:pt x="0" y="0"/>
                    </a:moveTo>
                    <a:cubicBezTo>
                      <a:pt x="276082" y="8294"/>
                      <a:pt x="406055" y="-19049"/>
                      <a:pt x="649708" y="0"/>
                    </a:cubicBezTo>
                    <a:cubicBezTo>
                      <a:pt x="893361" y="19049"/>
                      <a:pt x="965987" y="-26446"/>
                      <a:pt x="1260433" y="0"/>
                    </a:cubicBezTo>
                    <a:cubicBezTo>
                      <a:pt x="1554879" y="26446"/>
                      <a:pt x="1687676" y="-3888"/>
                      <a:pt x="1949123" y="0"/>
                    </a:cubicBezTo>
                    <a:cubicBezTo>
                      <a:pt x="1976882" y="129796"/>
                      <a:pt x="1922409" y="335769"/>
                      <a:pt x="1949123" y="584775"/>
                    </a:cubicBezTo>
                    <a:cubicBezTo>
                      <a:pt x="1619047" y="598653"/>
                      <a:pt x="1602243" y="598635"/>
                      <a:pt x="1260433" y="584775"/>
                    </a:cubicBezTo>
                    <a:cubicBezTo>
                      <a:pt x="918623" y="570916"/>
                      <a:pt x="917474" y="551470"/>
                      <a:pt x="591234" y="584775"/>
                    </a:cubicBezTo>
                    <a:cubicBezTo>
                      <a:pt x="264994" y="618080"/>
                      <a:pt x="292640" y="610495"/>
                      <a:pt x="0" y="584775"/>
                    </a:cubicBezTo>
                    <a:cubicBezTo>
                      <a:pt x="-10124" y="421605"/>
                      <a:pt x="13422" y="244335"/>
                      <a:pt x="0" y="0"/>
                    </a:cubicBezTo>
                    <a:close/>
                  </a:path>
                </a:pathLst>
              </a:custGeom>
              <a:solidFill>
                <a:srgbClr val="FFC000"/>
              </a:solidFill>
              <a:ln w="12700">
                <a:solidFill>
                  <a:schemeClr val="tx1"/>
                </a:solidFill>
                <a:extLst>
                  <a:ext uri="{C807C97D-BFC1-408E-A445-0C87EB9F89A2}">
                    <ask:lineSketchStyleProps xmlns:ask="http://schemas.microsoft.com/office/drawing/2018/sketchyshapes" sd="2838139209">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𝑀𝑒𝑎𝑛</m:t>
                      </m:r>
                    </m:oMath>
                  </m:oMathPara>
                </a14:m>
                <a:endParaRPr lang="en-US" sz="3200" dirty="0"/>
              </a:p>
            </p:txBody>
          </p:sp>
        </mc:Choice>
        <mc:Fallback xmlns="">
          <p:sp>
            <p:nvSpPr>
              <p:cNvPr id="7" name="TextBox 6">
                <a:extLst>
                  <a:ext uri="{FF2B5EF4-FFF2-40B4-BE49-F238E27FC236}">
                    <a16:creationId xmlns:a16="http://schemas.microsoft.com/office/drawing/2014/main" id="{4458BC66-F022-1A52-03D7-F43EC0512E87}"/>
                  </a:ext>
                </a:extLst>
              </p:cNvPr>
              <p:cNvSpPr txBox="1">
                <a:spLocks noRot="1" noChangeAspect="1" noMove="1" noResize="1" noEditPoints="1" noAdjustHandles="1" noChangeArrowheads="1" noChangeShapeType="1" noTextEdit="1"/>
              </p:cNvSpPr>
              <p:nvPr/>
            </p:nvSpPr>
            <p:spPr>
              <a:xfrm>
                <a:off x="1283817" y="5774675"/>
                <a:ext cx="1949123" cy="584775"/>
              </a:xfrm>
              <a:prstGeom prst="rect">
                <a:avLst/>
              </a:prstGeom>
              <a:blipFill>
                <a:blip r:embed="rId5"/>
                <a:stretch>
                  <a:fillRect/>
                </a:stretch>
              </a:blipFill>
              <a:ln w="12700">
                <a:solidFill>
                  <a:schemeClr val="tx1"/>
                </a:solidFill>
                <a:extLst>
                  <a:ext uri="{C807C97D-BFC1-408E-A445-0C87EB9F89A2}">
                    <ask:lineSketchStyleProps xmlns:ask="http://schemas.microsoft.com/office/drawing/2018/sketchyshapes" sd="2838139209">
                      <a:custGeom>
                        <a:avLst/>
                        <a:gdLst>
                          <a:gd name="connsiteX0" fmla="*/ 0 w 1949123"/>
                          <a:gd name="connsiteY0" fmla="*/ 0 h 584775"/>
                          <a:gd name="connsiteX1" fmla="*/ 669199 w 1949123"/>
                          <a:gd name="connsiteY1" fmla="*/ 0 h 584775"/>
                          <a:gd name="connsiteX2" fmla="*/ 1338398 w 1949123"/>
                          <a:gd name="connsiteY2" fmla="*/ 0 h 584775"/>
                          <a:gd name="connsiteX3" fmla="*/ 1949123 w 1949123"/>
                          <a:gd name="connsiteY3" fmla="*/ 0 h 584775"/>
                          <a:gd name="connsiteX4" fmla="*/ 1949123 w 1949123"/>
                          <a:gd name="connsiteY4" fmla="*/ 584775 h 584775"/>
                          <a:gd name="connsiteX5" fmla="*/ 1279924 w 1949123"/>
                          <a:gd name="connsiteY5" fmla="*/ 584775 h 584775"/>
                          <a:gd name="connsiteX6" fmla="*/ 630216 w 1949123"/>
                          <a:gd name="connsiteY6" fmla="*/ 584775 h 584775"/>
                          <a:gd name="connsiteX7" fmla="*/ 0 w 1949123"/>
                          <a:gd name="connsiteY7" fmla="*/ 584775 h 584775"/>
                          <a:gd name="connsiteX8" fmla="*/ 0 w 1949123"/>
                          <a:gd name="connsiteY8"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49123" h="584775" fill="none" extrusionOk="0">
                            <a:moveTo>
                              <a:pt x="0" y="0"/>
                            </a:moveTo>
                            <a:cubicBezTo>
                              <a:pt x="265898" y="30041"/>
                              <a:pt x="453494" y="-738"/>
                              <a:pt x="669199" y="0"/>
                            </a:cubicBezTo>
                            <a:cubicBezTo>
                              <a:pt x="884904" y="738"/>
                              <a:pt x="1007972" y="-20440"/>
                              <a:pt x="1338398" y="0"/>
                            </a:cubicBezTo>
                            <a:cubicBezTo>
                              <a:pt x="1668824" y="20440"/>
                              <a:pt x="1789267" y="-6001"/>
                              <a:pt x="1949123" y="0"/>
                            </a:cubicBezTo>
                            <a:cubicBezTo>
                              <a:pt x="1956015" y="128206"/>
                              <a:pt x="1949149" y="377823"/>
                              <a:pt x="1949123" y="584775"/>
                            </a:cubicBezTo>
                            <a:cubicBezTo>
                              <a:pt x="1723161" y="582228"/>
                              <a:pt x="1474745" y="583775"/>
                              <a:pt x="1279924" y="584775"/>
                            </a:cubicBezTo>
                            <a:cubicBezTo>
                              <a:pt x="1085103" y="585775"/>
                              <a:pt x="875450" y="571819"/>
                              <a:pt x="630216" y="584775"/>
                            </a:cubicBezTo>
                            <a:cubicBezTo>
                              <a:pt x="384982" y="597731"/>
                              <a:pt x="136917" y="611565"/>
                              <a:pt x="0" y="584775"/>
                            </a:cubicBezTo>
                            <a:cubicBezTo>
                              <a:pt x="-8914" y="454902"/>
                              <a:pt x="-19715" y="167881"/>
                              <a:pt x="0" y="0"/>
                            </a:cubicBezTo>
                            <a:close/>
                          </a:path>
                          <a:path w="1949123" h="584775" stroke="0" extrusionOk="0">
                            <a:moveTo>
                              <a:pt x="0" y="0"/>
                            </a:moveTo>
                            <a:cubicBezTo>
                              <a:pt x="276082" y="8294"/>
                              <a:pt x="406055" y="-19049"/>
                              <a:pt x="649708" y="0"/>
                            </a:cubicBezTo>
                            <a:cubicBezTo>
                              <a:pt x="893361" y="19049"/>
                              <a:pt x="965987" y="-26446"/>
                              <a:pt x="1260433" y="0"/>
                            </a:cubicBezTo>
                            <a:cubicBezTo>
                              <a:pt x="1554879" y="26446"/>
                              <a:pt x="1687676" y="-3888"/>
                              <a:pt x="1949123" y="0"/>
                            </a:cubicBezTo>
                            <a:cubicBezTo>
                              <a:pt x="1976882" y="129796"/>
                              <a:pt x="1922409" y="335769"/>
                              <a:pt x="1949123" y="584775"/>
                            </a:cubicBezTo>
                            <a:cubicBezTo>
                              <a:pt x="1619047" y="598653"/>
                              <a:pt x="1602243" y="598635"/>
                              <a:pt x="1260433" y="584775"/>
                            </a:cubicBezTo>
                            <a:cubicBezTo>
                              <a:pt x="918623" y="570916"/>
                              <a:pt x="917474" y="551470"/>
                              <a:pt x="591234" y="584775"/>
                            </a:cubicBezTo>
                            <a:cubicBezTo>
                              <a:pt x="264994" y="618080"/>
                              <a:pt x="292640" y="610495"/>
                              <a:pt x="0" y="584775"/>
                            </a:cubicBezTo>
                            <a:cubicBezTo>
                              <a:pt x="-10124" y="421605"/>
                              <a:pt x="13422" y="244335"/>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2D60207-1B0F-C768-5CA0-2F6D90E6DFAF}"/>
                  </a:ext>
                </a:extLst>
              </p:cNvPr>
              <p:cNvSpPr txBox="1"/>
              <p:nvPr/>
            </p:nvSpPr>
            <p:spPr>
              <a:xfrm>
                <a:off x="3983642" y="5516844"/>
                <a:ext cx="2101408" cy="1100429"/>
              </a:xfrm>
              <a:custGeom>
                <a:avLst/>
                <a:gdLst>
                  <a:gd name="connsiteX0" fmla="*/ 0 w 2101408"/>
                  <a:gd name="connsiteY0" fmla="*/ 0 h 1100429"/>
                  <a:gd name="connsiteX1" fmla="*/ 462310 w 2101408"/>
                  <a:gd name="connsiteY1" fmla="*/ 0 h 1100429"/>
                  <a:gd name="connsiteX2" fmla="*/ 966648 w 2101408"/>
                  <a:gd name="connsiteY2" fmla="*/ 0 h 1100429"/>
                  <a:gd name="connsiteX3" fmla="*/ 1492000 w 2101408"/>
                  <a:gd name="connsiteY3" fmla="*/ 0 h 1100429"/>
                  <a:gd name="connsiteX4" fmla="*/ 2101408 w 2101408"/>
                  <a:gd name="connsiteY4" fmla="*/ 0 h 1100429"/>
                  <a:gd name="connsiteX5" fmla="*/ 2101408 w 2101408"/>
                  <a:gd name="connsiteY5" fmla="*/ 572223 h 1100429"/>
                  <a:gd name="connsiteX6" fmla="*/ 2101408 w 2101408"/>
                  <a:gd name="connsiteY6" fmla="*/ 1100429 h 1100429"/>
                  <a:gd name="connsiteX7" fmla="*/ 1618084 w 2101408"/>
                  <a:gd name="connsiteY7" fmla="*/ 1100429 h 1100429"/>
                  <a:gd name="connsiteX8" fmla="*/ 1155774 w 2101408"/>
                  <a:gd name="connsiteY8" fmla="*/ 1100429 h 1100429"/>
                  <a:gd name="connsiteX9" fmla="*/ 651436 w 2101408"/>
                  <a:gd name="connsiteY9" fmla="*/ 1100429 h 1100429"/>
                  <a:gd name="connsiteX10" fmla="*/ 0 w 2101408"/>
                  <a:gd name="connsiteY10" fmla="*/ 1100429 h 1100429"/>
                  <a:gd name="connsiteX11" fmla="*/ 0 w 2101408"/>
                  <a:gd name="connsiteY11" fmla="*/ 539210 h 1100429"/>
                  <a:gd name="connsiteX12" fmla="*/ 0 w 2101408"/>
                  <a:gd name="connsiteY12" fmla="*/ 0 h 1100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01408" h="1100429" fill="none" extrusionOk="0">
                    <a:moveTo>
                      <a:pt x="0" y="0"/>
                    </a:moveTo>
                    <a:cubicBezTo>
                      <a:pt x="120319" y="4230"/>
                      <a:pt x="238674" y="17511"/>
                      <a:pt x="462310" y="0"/>
                    </a:cubicBezTo>
                    <a:cubicBezTo>
                      <a:pt x="685946" y="-17511"/>
                      <a:pt x="753517" y="5266"/>
                      <a:pt x="966648" y="0"/>
                    </a:cubicBezTo>
                    <a:cubicBezTo>
                      <a:pt x="1179779" y="-5266"/>
                      <a:pt x="1364781" y="-10161"/>
                      <a:pt x="1492000" y="0"/>
                    </a:cubicBezTo>
                    <a:cubicBezTo>
                      <a:pt x="1619219" y="10161"/>
                      <a:pt x="1820675" y="-24038"/>
                      <a:pt x="2101408" y="0"/>
                    </a:cubicBezTo>
                    <a:cubicBezTo>
                      <a:pt x="2076518" y="154018"/>
                      <a:pt x="2129104" y="312855"/>
                      <a:pt x="2101408" y="572223"/>
                    </a:cubicBezTo>
                    <a:cubicBezTo>
                      <a:pt x="2073712" y="831591"/>
                      <a:pt x="2084900" y="980271"/>
                      <a:pt x="2101408" y="1100429"/>
                    </a:cubicBezTo>
                    <a:cubicBezTo>
                      <a:pt x="1917071" y="1115346"/>
                      <a:pt x="1766866" y="1096953"/>
                      <a:pt x="1618084" y="1100429"/>
                    </a:cubicBezTo>
                    <a:cubicBezTo>
                      <a:pt x="1469302" y="1103905"/>
                      <a:pt x="1323896" y="1082958"/>
                      <a:pt x="1155774" y="1100429"/>
                    </a:cubicBezTo>
                    <a:cubicBezTo>
                      <a:pt x="987652" y="1117901"/>
                      <a:pt x="779770" y="1088932"/>
                      <a:pt x="651436" y="1100429"/>
                    </a:cubicBezTo>
                    <a:cubicBezTo>
                      <a:pt x="523102" y="1111926"/>
                      <a:pt x="194414" y="1127750"/>
                      <a:pt x="0" y="1100429"/>
                    </a:cubicBezTo>
                    <a:cubicBezTo>
                      <a:pt x="1923" y="864867"/>
                      <a:pt x="26764" y="733680"/>
                      <a:pt x="0" y="539210"/>
                    </a:cubicBezTo>
                    <a:cubicBezTo>
                      <a:pt x="-26764" y="344740"/>
                      <a:pt x="-20208" y="129173"/>
                      <a:pt x="0" y="0"/>
                    </a:cubicBezTo>
                    <a:close/>
                  </a:path>
                  <a:path w="2101408" h="1100429" stroke="0" extrusionOk="0">
                    <a:moveTo>
                      <a:pt x="0" y="0"/>
                    </a:moveTo>
                    <a:cubicBezTo>
                      <a:pt x="156075" y="24014"/>
                      <a:pt x="410879" y="13424"/>
                      <a:pt x="525352" y="0"/>
                    </a:cubicBezTo>
                    <a:cubicBezTo>
                      <a:pt x="639825" y="-13424"/>
                      <a:pt x="805244" y="6693"/>
                      <a:pt x="1008676" y="0"/>
                    </a:cubicBezTo>
                    <a:cubicBezTo>
                      <a:pt x="1212108" y="-6693"/>
                      <a:pt x="1379849" y="-17293"/>
                      <a:pt x="1555042" y="0"/>
                    </a:cubicBezTo>
                    <a:cubicBezTo>
                      <a:pt x="1730235" y="17293"/>
                      <a:pt x="1887417" y="20362"/>
                      <a:pt x="2101408" y="0"/>
                    </a:cubicBezTo>
                    <a:cubicBezTo>
                      <a:pt x="2103713" y="188595"/>
                      <a:pt x="2113552" y="347242"/>
                      <a:pt x="2101408" y="528206"/>
                    </a:cubicBezTo>
                    <a:cubicBezTo>
                      <a:pt x="2089264" y="709170"/>
                      <a:pt x="2119254" y="930983"/>
                      <a:pt x="2101408" y="1100429"/>
                    </a:cubicBezTo>
                    <a:cubicBezTo>
                      <a:pt x="1985517" y="1078786"/>
                      <a:pt x="1823905" y="1099983"/>
                      <a:pt x="1576056" y="1100429"/>
                    </a:cubicBezTo>
                    <a:cubicBezTo>
                      <a:pt x="1328207" y="1100875"/>
                      <a:pt x="1305262" y="1090638"/>
                      <a:pt x="1113746" y="1100429"/>
                    </a:cubicBezTo>
                    <a:cubicBezTo>
                      <a:pt x="922230" y="1110221"/>
                      <a:pt x="825315" y="1083820"/>
                      <a:pt x="630422" y="1100429"/>
                    </a:cubicBezTo>
                    <a:cubicBezTo>
                      <a:pt x="435529" y="1117038"/>
                      <a:pt x="298290" y="1131357"/>
                      <a:pt x="0" y="1100429"/>
                    </a:cubicBezTo>
                    <a:cubicBezTo>
                      <a:pt x="24314" y="835376"/>
                      <a:pt x="10708" y="661080"/>
                      <a:pt x="0" y="550215"/>
                    </a:cubicBezTo>
                    <a:cubicBezTo>
                      <a:pt x="-10708" y="439350"/>
                      <a:pt x="-19011" y="162968"/>
                      <a:pt x="0" y="0"/>
                    </a:cubicBezTo>
                    <a:close/>
                  </a:path>
                </a:pathLst>
              </a:custGeom>
              <a:solidFill>
                <a:srgbClr val="FFC000"/>
              </a:solidFill>
              <a:ln w="12700">
                <a:solidFill>
                  <a:schemeClr val="tx1"/>
                </a:solidFill>
                <a:extLst>
                  <a:ext uri="{C807C97D-BFC1-408E-A445-0C87EB9F89A2}">
                    <ask:lineSketchStyleProps xmlns:ask="http://schemas.microsoft.com/office/drawing/2018/sketchyshapes" sd="2838139209">
                      <a:prstGeom prst="rect">
                        <a:avLst/>
                      </a:prstGeom>
                      <ask:type>
                        <ask:lineSketchFreehand/>
                      </ask:type>
                    </ask:lineSketchStyleProps>
                  </a:ext>
                </a:extLst>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𝑀𝑒𝑎𝑛</m:t>
                      </m:r>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𝑝</m:t>
                          </m:r>
                        </m:den>
                      </m:f>
                    </m:oMath>
                  </m:oMathPara>
                </a14:m>
                <a:endParaRPr lang="en-US" sz="3200" dirty="0"/>
              </a:p>
            </p:txBody>
          </p:sp>
        </mc:Choice>
        <mc:Fallback xmlns="">
          <p:sp>
            <p:nvSpPr>
              <p:cNvPr id="8" name="TextBox 7">
                <a:extLst>
                  <a:ext uri="{FF2B5EF4-FFF2-40B4-BE49-F238E27FC236}">
                    <a16:creationId xmlns:a16="http://schemas.microsoft.com/office/drawing/2014/main" id="{D2D60207-1B0F-C768-5CA0-2F6D90E6DFAF}"/>
                  </a:ext>
                </a:extLst>
              </p:cNvPr>
              <p:cNvSpPr txBox="1">
                <a:spLocks noRot="1" noChangeAspect="1" noMove="1" noResize="1" noEditPoints="1" noAdjustHandles="1" noChangeArrowheads="1" noChangeShapeType="1" noTextEdit="1"/>
              </p:cNvSpPr>
              <p:nvPr/>
            </p:nvSpPr>
            <p:spPr>
              <a:xfrm>
                <a:off x="3983642" y="5516844"/>
                <a:ext cx="2101408" cy="1100429"/>
              </a:xfrm>
              <a:prstGeom prst="rect">
                <a:avLst/>
              </a:prstGeom>
              <a:blipFill>
                <a:blip r:embed="rId6"/>
                <a:stretch>
                  <a:fillRect/>
                </a:stretch>
              </a:blipFill>
              <a:ln w="12700">
                <a:solidFill>
                  <a:schemeClr val="tx1"/>
                </a:solidFill>
                <a:extLst>
                  <a:ext uri="{C807C97D-BFC1-408E-A445-0C87EB9F89A2}">
                    <ask:lineSketchStyleProps xmlns:ask="http://schemas.microsoft.com/office/drawing/2018/sketchyshapes" sd="2838139209">
                      <a:custGeom>
                        <a:avLst/>
                        <a:gdLst>
                          <a:gd name="connsiteX0" fmla="*/ 0 w 2101408"/>
                          <a:gd name="connsiteY0" fmla="*/ 0 h 1100429"/>
                          <a:gd name="connsiteX1" fmla="*/ 462310 w 2101408"/>
                          <a:gd name="connsiteY1" fmla="*/ 0 h 1100429"/>
                          <a:gd name="connsiteX2" fmla="*/ 966648 w 2101408"/>
                          <a:gd name="connsiteY2" fmla="*/ 0 h 1100429"/>
                          <a:gd name="connsiteX3" fmla="*/ 1492000 w 2101408"/>
                          <a:gd name="connsiteY3" fmla="*/ 0 h 1100429"/>
                          <a:gd name="connsiteX4" fmla="*/ 2101408 w 2101408"/>
                          <a:gd name="connsiteY4" fmla="*/ 0 h 1100429"/>
                          <a:gd name="connsiteX5" fmla="*/ 2101408 w 2101408"/>
                          <a:gd name="connsiteY5" fmla="*/ 572223 h 1100429"/>
                          <a:gd name="connsiteX6" fmla="*/ 2101408 w 2101408"/>
                          <a:gd name="connsiteY6" fmla="*/ 1100429 h 1100429"/>
                          <a:gd name="connsiteX7" fmla="*/ 1618084 w 2101408"/>
                          <a:gd name="connsiteY7" fmla="*/ 1100429 h 1100429"/>
                          <a:gd name="connsiteX8" fmla="*/ 1155774 w 2101408"/>
                          <a:gd name="connsiteY8" fmla="*/ 1100429 h 1100429"/>
                          <a:gd name="connsiteX9" fmla="*/ 651436 w 2101408"/>
                          <a:gd name="connsiteY9" fmla="*/ 1100429 h 1100429"/>
                          <a:gd name="connsiteX10" fmla="*/ 0 w 2101408"/>
                          <a:gd name="connsiteY10" fmla="*/ 1100429 h 1100429"/>
                          <a:gd name="connsiteX11" fmla="*/ 0 w 2101408"/>
                          <a:gd name="connsiteY11" fmla="*/ 539210 h 1100429"/>
                          <a:gd name="connsiteX12" fmla="*/ 0 w 2101408"/>
                          <a:gd name="connsiteY12" fmla="*/ 0 h 1100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01408" h="1100429" fill="none" extrusionOk="0">
                            <a:moveTo>
                              <a:pt x="0" y="0"/>
                            </a:moveTo>
                            <a:cubicBezTo>
                              <a:pt x="120319" y="4230"/>
                              <a:pt x="238674" y="17511"/>
                              <a:pt x="462310" y="0"/>
                            </a:cubicBezTo>
                            <a:cubicBezTo>
                              <a:pt x="685946" y="-17511"/>
                              <a:pt x="753517" y="5266"/>
                              <a:pt x="966648" y="0"/>
                            </a:cubicBezTo>
                            <a:cubicBezTo>
                              <a:pt x="1179779" y="-5266"/>
                              <a:pt x="1364781" y="-10161"/>
                              <a:pt x="1492000" y="0"/>
                            </a:cubicBezTo>
                            <a:cubicBezTo>
                              <a:pt x="1619219" y="10161"/>
                              <a:pt x="1820675" y="-24038"/>
                              <a:pt x="2101408" y="0"/>
                            </a:cubicBezTo>
                            <a:cubicBezTo>
                              <a:pt x="2076518" y="154018"/>
                              <a:pt x="2129104" y="312855"/>
                              <a:pt x="2101408" y="572223"/>
                            </a:cubicBezTo>
                            <a:cubicBezTo>
                              <a:pt x="2073712" y="831591"/>
                              <a:pt x="2084900" y="980271"/>
                              <a:pt x="2101408" y="1100429"/>
                            </a:cubicBezTo>
                            <a:cubicBezTo>
                              <a:pt x="1917071" y="1115346"/>
                              <a:pt x="1766866" y="1096953"/>
                              <a:pt x="1618084" y="1100429"/>
                            </a:cubicBezTo>
                            <a:cubicBezTo>
                              <a:pt x="1469302" y="1103905"/>
                              <a:pt x="1323896" y="1082958"/>
                              <a:pt x="1155774" y="1100429"/>
                            </a:cubicBezTo>
                            <a:cubicBezTo>
                              <a:pt x="987652" y="1117901"/>
                              <a:pt x="779770" y="1088932"/>
                              <a:pt x="651436" y="1100429"/>
                            </a:cubicBezTo>
                            <a:cubicBezTo>
                              <a:pt x="523102" y="1111926"/>
                              <a:pt x="194414" y="1127750"/>
                              <a:pt x="0" y="1100429"/>
                            </a:cubicBezTo>
                            <a:cubicBezTo>
                              <a:pt x="1923" y="864867"/>
                              <a:pt x="26764" y="733680"/>
                              <a:pt x="0" y="539210"/>
                            </a:cubicBezTo>
                            <a:cubicBezTo>
                              <a:pt x="-26764" y="344740"/>
                              <a:pt x="-20208" y="129173"/>
                              <a:pt x="0" y="0"/>
                            </a:cubicBezTo>
                            <a:close/>
                          </a:path>
                          <a:path w="2101408" h="1100429" stroke="0" extrusionOk="0">
                            <a:moveTo>
                              <a:pt x="0" y="0"/>
                            </a:moveTo>
                            <a:cubicBezTo>
                              <a:pt x="156075" y="24014"/>
                              <a:pt x="410879" y="13424"/>
                              <a:pt x="525352" y="0"/>
                            </a:cubicBezTo>
                            <a:cubicBezTo>
                              <a:pt x="639825" y="-13424"/>
                              <a:pt x="805244" y="6693"/>
                              <a:pt x="1008676" y="0"/>
                            </a:cubicBezTo>
                            <a:cubicBezTo>
                              <a:pt x="1212108" y="-6693"/>
                              <a:pt x="1379849" y="-17293"/>
                              <a:pt x="1555042" y="0"/>
                            </a:cubicBezTo>
                            <a:cubicBezTo>
                              <a:pt x="1730235" y="17293"/>
                              <a:pt x="1887417" y="20362"/>
                              <a:pt x="2101408" y="0"/>
                            </a:cubicBezTo>
                            <a:cubicBezTo>
                              <a:pt x="2103713" y="188595"/>
                              <a:pt x="2113552" y="347242"/>
                              <a:pt x="2101408" y="528206"/>
                            </a:cubicBezTo>
                            <a:cubicBezTo>
                              <a:pt x="2089264" y="709170"/>
                              <a:pt x="2119254" y="930983"/>
                              <a:pt x="2101408" y="1100429"/>
                            </a:cubicBezTo>
                            <a:cubicBezTo>
                              <a:pt x="1985517" y="1078786"/>
                              <a:pt x="1823905" y="1099983"/>
                              <a:pt x="1576056" y="1100429"/>
                            </a:cubicBezTo>
                            <a:cubicBezTo>
                              <a:pt x="1328207" y="1100875"/>
                              <a:pt x="1305262" y="1090638"/>
                              <a:pt x="1113746" y="1100429"/>
                            </a:cubicBezTo>
                            <a:cubicBezTo>
                              <a:pt x="922230" y="1110221"/>
                              <a:pt x="825315" y="1083820"/>
                              <a:pt x="630422" y="1100429"/>
                            </a:cubicBezTo>
                            <a:cubicBezTo>
                              <a:pt x="435529" y="1117038"/>
                              <a:pt x="298290" y="1131357"/>
                              <a:pt x="0" y="1100429"/>
                            </a:cubicBezTo>
                            <a:cubicBezTo>
                              <a:pt x="24314" y="835376"/>
                              <a:pt x="10708" y="661080"/>
                              <a:pt x="0" y="550215"/>
                            </a:cubicBezTo>
                            <a:cubicBezTo>
                              <a:pt x="-10708" y="439350"/>
                              <a:pt x="-19011" y="162968"/>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933F053-34D9-EED4-82CA-73A23C8303E7}"/>
                  </a:ext>
                </a:extLst>
              </p:cNvPr>
              <p:cNvSpPr txBox="1"/>
              <p:nvPr/>
            </p:nvSpPr>
            <p:spPr>
              <a:xfrm>
                <a:off x="7109448" y="5359622"/>
                <a:ext cx="2135841" cy="1414875"/>
              </a:xfrm>
              <a:custGeom>
                <a:avLst/>
                <a:gdLst>
                  <a:gd name="connsiteX0" fmla="*/ 0 w 2135841"/>
                  <a:gd name="connsiteY0" fmla="*/ 0 h 1414875"/>
                  <a:gd name="connsiteX1" fmla="*/ 491243 w 2135841"/>
                  <a:gd name="connsiteY1" fmla="*/ 0 h 1414875"/>
                  <a:gd name="connsiteX2" fmla="*/ 982487 w 2135841"/>
                  <a:gd name="connsiteY2" fmla="*/ 0 h 1414875"/>
                  <a:gd name="connsiteX3" fmla="*/ 1559164 w 2135841"/>
                  <a:gd name="connsiteY3" fmla="*/ 0 h 1414875"/>
                  <a:gd name="connsiteX4" fmla="*/ 2135841 w 2135841"/>
                  <a:gd name="connsiteY4" fmla="*/ 0 h 1414875"/>
                  <a:gd name="connsiteX5" fmla="*/ 2135841 w 2135841"/>
                  <a:gd name="connsiteY5" fmla="*/ 429179 h 1414875"/>
                  <a:gd name="connsiteX6" fmla="*/ 2135841 w 2135841"/>
                  <a:gd name="connsiteY6" fmla="*/ 886655 h 1414875"/>
                  <a:gd name="connsiteX7" fmla="*/ 2135841 w 2135841"/>
                  <a:gd name="connsiteY7" fmla="*/ 1414875 h 1414875"/>
                  <a:gd name="connsiteX8" fmla="*/ 1644598 w 2135841"/>
                  <a:gd name="connsiteY8" fmla="*/ 1414875 h 1414875"/>
                  <a:gd name="connsiteX9" fmla="*/ 1089279 w 2135841"/>
                  <a:gd name="connsiteY9" fmla="*/ 1414875 h 1414875"/>
                  <a:gd name="connsiteX10" fmla="*/ 598035 w 2135841"/>
                  <a:gd name="connsiteY10" fmla="*/ 1414875 h 1414875"/>
                  <a:gd name="connsiteX11" fmla="*/ 0 w 2135841"/>
                  <a:gd name="connsiteY11" fmla="*/ 1414875 h 1414875"/>
                  <a:gd name="connsiteX12" fmla="*/ 0 w 2135841"/>
                  <a:gd name="connsiteY12" fmla="*/ 985696 h 1414875"/>
                  <a:gd name="connsiteX13" fmla="*/ 0 w 2135841"/>
                  <a:gd name="connsiteY13" fmla="*/ 556518 h 1414875"/>
                  <a:gd name="connsiteX14" fmla="*/ 0 w 2135841"/>
                  <a:gd name="connsiteY14" fmla="*/ 0 h 1414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35841" h="1414875" fill="none" extrusionOk="0">
                    <a:moveTo>
                      <a:pt x="0" y="0"/>
                    </a:moveTo>
                    <a:cubicBezTo>
                      <a:pt x="227014" y="19897"/>
                      <a:pt x="276208" y="15985"/>
                      <a:pt x="491243" y="0"/>
                    </a:cubicBezTo>
                    <a:cubicBezTo>
                      <a:pt x="706278" y="-15985"/>
                      <a:pt x="838531" y="1126"/>
                      <a:pt x="982487" y="0"/>
                    </a:cubicBezTo>
                    <a:cubicBezTo>
                      <a:pt x="1126443" y="-1126"/>
                      <a:pt x="1387918" y="23345"/>
                      <a:pt x="1559164" y="0"/>
                    </a:cubicBezTo>
                    <a:cubicBezTo>
                      <a:pt x="1730410" y="-23345"/>
                      <a:pt x="1908419" y="-2168"/>
                      <a:pt x="2135841" y="0"/>
                    </a:cubicBezTo>
                    <a:cubicBezTo>
                      <a:pt x="2150355" y="86296"/>
                      <a:pt x="2154793" y="287065"/>
                      <a:pt x="2135841" y="429179"/>
                    </a:cubicBezTo>
                    <a:cubicBezTo>
                      <a:pt x="2116889" y="571293"/>
                      <a:pt x="2141398" y="708279"/>
                      <a:pt x="2135841" y="886655"/>
                    </a:cubicBezTo>
                    <a:cubicBezTo>
                      <a:pt x="2130284" y="1065031"/>
                      <a:pt x="2129230" y="1175637"/>
                      <a:pt x="2135841" y="1414875"/>
                    </a:cubicBezTo>
                    <a:cubicBezTo>
                      <a:pt x="1940565" y="1392932"/>
                      <a:pt x="1882447" y="1413301"/>
                      <a:pt x="1644598" y="1414875"/>
                    </a:cubicBezTo>
                    <a:cubicBezTo>
                      <a:pt x="1406749" y="1416449"/>
                      <a:pt x="1323046" y="1439998"/>
                      <a:pt x="1089279" y="1414875"/>
                    </a:cubicBezTo>
                    <a:cubicBezTo>
                      <a:pt x="855512" y="1389752"/>
                      <a:pt x="785437" y="1408549"/>
                      <a:pt x="598035" y="1414875"/>
                    </a:cubicBezTo>
                    <a:cubicBezTo>
                      <a:pt x="410633" y="1421201"/>
                      <a:pt x="163894" y="1416750"/>
                      <a:pt x="0" y="1414875"/>
                    </a:cubicBezTo>
                    <a:cubicBezTo>
                      <a:pt x="-9609" y="1232638"/>
                      <a:pt x="17865" y="1185836"/>
                      <a:pt x="0" y="985696"/>
                    </a:cubicBezTo>
                    <a:cubicBezTo>
                      <a:pt x="-17865" y="785556"/>
                      <a:pt x="3949" y="762465"/>
                      <a:pt x="0" y="556518"/>
                    </a:cubicBezTo>
                    <a:cubicBezTo>
                      <a:pt x="-3949" y="350571"/>
                      <a:pt x="10184" y="164347"/>
                      <a:pt x="0" y="0"/>
                    </a:cubicBezTo>
                    <a:close/>
                  </a:path>
                  <a:path w="2135841" h="1414875" stroke="0" extrusionOk="0">
                    <a:moveTo>
                      <a:pt x="0" y="0"/>
                    </a:moveTo>
                    <a:cubicBezTo>
                      <a:pt x="172008" y="-10243"/>
                      <a:pt x="378516" y="1973"/>
                      <a:pt x="533960" y="0"/>
                    </a:cubicBezTo>
                    <a:cubicBezTo>
                      <a:pt x="689404" y="-1973"/>
                      <a:pt x="916759" y="-20746"/>
                      <a:pt x="1025204" y="0"/>
                    </a:cubicBezTo>
                    <a:cubicBezTo>
                      <a:pt x="1133649" y="20746"/>
                      <a:pt x="1363843" y="7695"/>
                      <a:pt x="1580522" y="0"/>
                    </a:cubicBezTo>
                    <a:cubicBezTo>
                      <a:pt x="1797201" y="-7695"/>
                      <a:pt x="2001913" y="12360"/>
                      <a:pt x="2135841" y="0"/>
                    </a:cubicBezTo>
                    <a:cubicBezTo>
                      <a:pt x="2131452" y="128626"/>
                      <a:pt x="2125438" y="291514"/>
                      <a:pt x="2135841" y="443327"/>
                    </a:cubicBezTo>
                    <a:cubicBezTo>
                      <a:pt x="2146244" y="595140"/>
                      <a:pt x="2142351" y="793589"/>
                      <a:pt x="2135841" y="886655"/>
                    </a:cubicBezTo>
                    <a:cubicBezTo>
                      <a:pt x="2129331" y="979721"/>
                      <a:pt x="2133152" y="1304692"/>
                      <a:pt x="2135841" y="1414875"/>
                    </a:cubicBezTo>
                    <a:cubicBezTo>
                      <a:pt x="1891711" y="1438054"/>
                      <a:pt x="1868055" y="1431781"/>
                      <a:pt x="1623239" y="1414875"/>
                    </a:cubicBezTo>
                    <a:cubicBezTo>
                      <a:pt x="1378423" y="1397969"/>
                      <a:pt x="1272585" y="1392311"/>
                      <a:pt x="1131996" y="1414875"/>
                    </a:cubicBezTo>
                    <a:cubicBezTo>
                      <a:pt x="991407" y="1437439"/>
                      <a:pt x="795087" y="1408829"/>
                      <a:pt x="619394" y="1414875"/>
                    </a:cubicBezTo>
                    <a:cubicBezTo>
                      <a:pt x="443701" y="1420921"/>
                      <a:pt x="128452" y="1400899"/>
                      <a:pt x="0" y="1414875"/>
                    </a:cubicBezTo>
                    <a:cubicBezTo>
                      <a:pt x="-5401" y="1232495"/>
                      <a:pt x="9686" y="1159278"/>
                      <a:pt x="0" y="929101"/>
                    </a:cubicBezTo>
                    <a:cubicBezTo>
                      <a:pt x="-9686" y="698924"/>
                      <a:pt x="20829" y="630531"/>
                      <a:pt x="0" y="499922"/>
                    </a:cubicBezTo>
                    <a:cubicBezTo>
                      <a:pt x="-20829" y="369313"/>
                      <a:pt x="-24587" y="144497"/>
                      <a:pt x="0" y="0"/>
                    </a:cubicBezTo>
                    <a:close/>
                  </a:path>
                </a:pathLst>
              </a:custGeom>
              <a:solidFill>
                <a:srgbClr val="FFC000"/>
              </a:solidFill>
              <a:ln w="12700">
                <a:solidFill>
                  <a:schemeClr val="tx1"/>
                </a:solidFill>
                <a:extLst>
                  <a:ext uri="{C807C97D-BFC1-408E-A445-0C87EB9F89A2}">
                    <ask:lineSketchStyleProps xmlns:ask="http://schemas.microsoft.com/office/drawing/2018/sketchyshapes" sd="2838139209">
                      <a:prstGeom prst="rect">
                        <a:avLst/>
                      </a:prstGeom>
                      <ask:type>
                        <ask:lineSketchFreehand/>
                      </ask:type>
                    </ask:lineSketchStyleProps>
                  </a:ext>
                </a:extLst>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𝑀𝑒𝑎𝑛</m:t>
                      </m:r>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3</m:t>
                              </m:r>
                            </m:den>
                          </m:f>
                        </m:den>
                      </m:f>
                    </m:oMath>
                  </m:oMathPara>
                </a14:m>
                <a:endParaRPr lang="en-US" sz="3200" dirty="0"/>
              </a:p>
            </p:txBody>
          </p:sp>
        </mc:Choice>
        <mc:Fallback xmlns="">
          <p:sp>
            <p:nvSpPr>
              <p:cNvPr id="9" name="TextBox 8">
                <a:extLst>
                  <a:ext uri="{FF2B5EF4-FFF2-40B4-BE49-F238E27FC236}">
                    <a16:creationId xmlns:a16="http://schemas.microsoft.com/office/drawing/2014/main" id="{D933F053-34D9-EED4-82CA-73A23C8303E7}"/>
                  </a:ext>
                </a:extLst>
              </p:cNvPr>
              <p:cNvSpPr txBox="1">
                <a:spLocks noRot="1" noChangeAspect="1" noMove="1" noResize="1" noEditPoints="1" noAdjustHandles="1" noChangeArrowheads="1" noChangeShapeType="1" noTextEdit="1"/>
              </p:cNvSpPr>
              <p:nvPr/>
            </p:nvSpPr>
            <p:spPr>
              <a:xfrm>
                <a:off x="7109448" y="5359622"/>
                <a:ext cx="2135841" cy="1414875"/>
              </a:xfrm>
              <a:prstGeom prst="rect">
                <a:avLst/>
              </a:prstGeom>
              <a:blipFill>
                <a:blip r:embed="rId7"/>
                <a:stretch>
                  <a:fillRect/>
                </a:stretch>
              </a:blipFill>
              <a:ln w="12700">
                <a:solidFill>
                  <a:schemeClr val="tx1"/>
                </a:solidFill>
                <a:extLst>
                  <a:ext uri="{C807C97D-BFC1-408E-A445-0C87EB9F89A2}">
                    <ask:lineSketchStyleProps xmlns:ask="http://schemas.microsoft.com/office/drawing/2018/sketchyshapes" sd="2838139209">
                      <a:custGeom>
                        <a:avLst/>
                        <a:gdLst>
                          <a:gd name="connsiteX0" fmla="*/ 0 w 2135841"/>
                          <a:gd name="connsiteY0" fmla="*/ 0 h 1414875"/>
                          <a:gd name="connsiteX1" fmla="*/ 491243 w 2135841"/>
                          <a:gd name="connsiteY1" fmla="*/ 0 h 1414875"/>
                          <a:gd name="connsiteX2" fmla="*/ 982487 w 2135841"/>
                          <a:gd name="connsiteY2" fmla="*/ 0 h 1414875"/>
                          <a:gd name="connsiteX3" fmla="*/ 1559164 w 2135841"/>
                          <a:gd name="connsiteY3" fmla="*/ 0 h 1414875"/>
                          <a:gd name="connsiteX4" fmla="*/ 2135841 w 2135841"/>
                          <a:gd name="connsiteY4" fmla="*/ 0 h 1414875"/>
                          <a:gd name="connsiteX5" fmla="*/ 2135841 w 2135841"/>
                          <a:gd name="connsiteY5" fmla="*/ 429179 h 1414875"/>
                          <a:gd name="connsiteX6" fmla="*/ 2135841 w 2135841"/>
                          <a:gd name="connsiteY6" fmla="*/ 886655 h 1414875"/>
                          <a:gd name="connsiteX7" fmla="*/ 2135841 w 2135841"/>
                          <a:gd name="connsiteY7" fmla="*/ 1414875 h 1414875"/>
                          <a:gd name="connsiteX8" fmla="*/ 1644598 w 2135841"/>
                          <a:gd name="connsiteY8" fmla="*/ 1414875 h 1414875"/>
                          <a:gd name="connsiteX9" fmla="*/ 1089279 w 2135841"/>
                          <a:gd name="connsiteY9" fmla="*/ 1414875 h 1414875"/>
                          <a:gd name="connsiteX10" fmla="*/ 598035 w 2135841"/>
                          <a:gd name="connsiteY10" fmla="*/ 1414875 h 1414875"/>
                          <a:gd name="connsiteX11" fmla="*/ 0 w 2135841"/>
                          <a:gd name="connsiteY11" fmla="*/ 1414875 h 1414875"/>
                          <a:gd name="connsiteX12" fmla="*/ 0 w 2135841"/>
                          <a:gd name="connsiteY12" fmla="*/ 985696 h 1414875"/>
                          <a:gd name="connsiteX13" fmla="*/ 0 w 2135841"/>
                          <a:gd name="connsiteY13" fmla="*/ 556518 h 1414875"/>
                          <a:gd name="connsiteX14" fmla="*/ 0 w 2135841"/>
                          <a:gd name="connsiteY14" fmla="*/ 0 h 1414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35841" h="1414875" fill="none" extrusionOk="0">
                            <a:moveTo>
                              <a:pt x="0" y="0"/>
                            </a:moveTo>
                            <a:cubicBezTo>
                              <a:pt x="227014" y="19897"/>
                              <a:pt x="276208" y="15985"/>
                              <a:pt x="491243" y="0"/>
                            </a:cubicBezTo>
                            <a:cubicBezTo>
                              <a:pt x="706278" y="-15985"/>
                              <a:pt x="838531" y="1126"/>
                              <a:pt x="982487" y="0"/>
                            </a:cubicBezTo>
                            <a:cubicBezTo>
                              <a:pt x="1126443" y="-1126"/>
                              <a:pt x="1387918" y="23345"/>
                              <a:pt x="1559164" y="0"/>
                            </a:cubicBezTo>
                            <a:cubicBezTo>
                              <a:pt x="1730410" y="-23345"/>
                              <a:pt x="1908419" y="-2168"/>
                              <a:pt x="2135841" y="0"/>
                            </a:cubicBezTo>
                            <a:cubicBezTo>
                              <a:pt x="2150355" y="86296"/>
                              <a:pt x="2154793" y="287065"/>
                              <a:pt x="2135841" y="429179"/>
                            </a:cubicBezTo>
                            <a:cubicBezTo>
                              <a:pt x="2116889" y="571293"/>
                              <a:pt x="2141398" y="708279"/>
                              <a:pt x="2135841" y="886655"/>
                            </a:cubicBezTo>
                            <a:cubicBezTo>
                              <a:pt x="2130284" y="1065031"/>
                              <a:pt x="2129230" y="1175637"/>
                              <a:pt x="2135841" y="1414875"/>
                            </a:cubicBezTo>
                            <a:cubicBezTo>
                              <a:pt x="1940565" y="1392932"/>
                              <a:pt x="1882447" y="1413301"/>
                              <a:pt x="1644598" y="1414875"/>
                            </a:cubicBezTo>
                            <a:cubicBezTo>
                              <a:pt x="1406749" y="1416449"/>
                              <a:pt x="1323046" y="1439998"/>
                              <a:pt x="1089279" y="1414875"/>
                            </a:cubicBezTo>
                            <a:cubicBezTo>
                              <a:pt x="855512" y="1389752"/>
                              <a:pt x="785437" y="1408549"/>
                              <a:pt x="598035" y="1414875"/>
                            </a:cubicBezTo>
                            <a:cubicBezTo>
                              <a:pt x="410633" y="1421201"/>
                              <a:pt x="163894" y="1416750"/>
                              <a:pt x="0" y="1414875"/>
                            </a:cubicBezTo>
                            <a:cubicBezTo>
                              <a:pt x="-9609" y="1232638"/>
                              <a:pt x="17865" y="1185836"/>
                              <a:pt x="0" y="985696"/>
                            </a:cubicBezTo>
                            <a:cubicBezTo>
                              <a:pt x="-17865" y="785556"/>
                              <a:pt x="3949" y="762465"/>
                              <a:pt x="0" y="556518"/>
                            </a:cubicBezTo>
                            <a:cubicBezTo>
                              <a:pt x="-3949" y="350571"/>
                              <a:pt x="10184" y="164347"/>
                              <a:pt x="0" y="0"/>
                            </a:cubicBezTo>
                            <a:close/>
                          </a:path>
                          <a:path w="2135841" h="1414875" stroke="0" extrusionOk="0">
                            <a:moveTo>
                              <a:pt x="0" y="0"/>
                            </a:moveTo>
                            <a:cubicBezTo>
                              <a:pt x="172008" y="-10243"/>
                              <a:pt x="378516" y="1973"/>
                              <a:pt x="533960" y="0"/>
                            </a:cubicBezTo>
                            <a:cubicBezTo>
                              <a:pt x="689404" y="-1973"/>
                              <a:pt x="916759" y="-20746"/>
                              <a:pt x="1025204" y="0"/>
                            </a:cubicBezTo>
                            <a:cubicBezTo>
                              <a:pt x="1133649" y="20746"/>
                              <a:pt x="1363843" y="7695"/>
                              <a:pt x="1580522" y="0"/>
                            </a:cubicBezTo>
                            <a:cubicBezTo>
                              <a:pt x="1797201" y="-7695"/>
                              <a:pt x="2001913" y="12360"/>
                              <a:pt x="2135841" y="0"/>
                            </a:cubicBezTo>
                            <a:cubicBezTo>
                              <a:pt x="2131452" y="128626"/>
                              <a:pt x="2125438" y="291514"/>
                              <a:pt x="2135841" y="443327"/>
                            </a:cubicBezTo>
                            <a:cubicBezTo>
                              <a:pt x="2146244" y="595140"/>
                              <a:pt x="2142351" y="793589"/>
                              <a:pt x="2135841" y="886655"/>
                            </a:cubicBezTo>
                            <a:cubicBezTo>
                              <a:pt x="2129331" y="979721"/>
                              <a:pt x="2133152" y="1304692"/>
                              <a:pt x="2135841" y="1414875"/>
                            </a:cubicBezTo>
                            <a:cubicBezTo>
                              <a:pt x="1891711" y="1438054"/>
                              <a:pt x="1868055" y="1431781"/>
                              <a:pt x="1623239" y="1414875"/>
                            </a:cubicBezTo>
                            <a:cubicBezTo>
                              <a:pt x="1378423" y="1397969"/>
                              <a:pt x="1272585" y="1392311"/>
                              <a:pt x="1131996" y="1414875"/>
                            </a:cubicBezTo>
                            <a:cubicBezTo>
                              <a:pt x="991407" y="1437439"/>
                              <a:pt x="795087" y="1408829"/>
                              <a:pt x="619394" y="1414875"/>
                            </a:cubicBezTo>
                            <a:cubicBezTo>
                              <a:pt x="443701" y="1420921"/>
                              <a:pt x="128452" y="1400899"/>
                              <a:pt x="0" y="1414875"/>
                            </a:cubicBezTo>
                            <a:cubicBezTo>
                              <a:pt x="-5401" y="1232495"/>
                              <a:pt x="9686" y="1159278"/>
                              <a:pt x="0" y="929101"/>
                            </a:cubicBezTo>
                            <a:cubicBezTo>
                              <a:pt x="-9686" y="698924"/>
                              <a:pt x="20829" y="630531"/>
                              <a:pt x="0" y="499922"/>
                            </a:cubicBezTo>
                            <a:cubicBezTo>
                              <a:pt x="-20829" y="369313"/>
                              <a:pt x="-24587" y="144497"/>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788B473-238B-2BEC-5E3B-4ABEB6FF8C58}"/>
                  </a:ext>
                </a:extLst>
              </p:cNvPr>
              <p:cNvSpPr txBox="1"/>
              <p:nvPr/>
            </p:nvSpPr>
            <p:spPr>
              <a:xfrm>
                <a:off x="10422535" y="5774673"/>
                <a:ext cx="2094804" cy="584775"/>
              </a:xfrm>
              <a:custGeom>
                <a:avLst/>
                <a:gdLst>
                  <a:gd name="connsiteX0" fmla="*/ 0 w 2094804"/>
                  <a:gd name="connsiteY0" fmla="*/ 0 h 584775"/>
                  <a:gd name="connsiteX1" fmla="*/ 719216 w 2094804"/>
                  <a:gd name="connsiteY1" fmla="*/ 0 h 584775"/>
                  <a:gd name="connsiteX2" fmla="*/ 1438432 w 2094804"/>
                  <a:gd name="connsiteY2" fmla="*/ 0 h 584775"/>
                  <a:gd name="connsiteX3" fmla="*/ 2094804 w 2094804"/>
                  <a:gd name="connsiteY3" fmla="*/ 0 h 584775"/>
                  <a:gd name="connsiteX4" fmla="*/ 2094804 w 2094804"/>
                  <a:gd name="connsiteY4" fmla="*/ 584775 h 584775"/>
                  <a:gd name="connsiteX5" fmla="*/ 1375588 w 2094804"/>
                  <a:gd name="connsiteY5" fmla="*/ 584775 h 584775"/>
                  <a:gd name="connsiteX6" fmla="*/ 677320 w 2094804"/>
                  <a:gd name="connsiteY6" fmla="*/ 584775 h 584775"/>
                  <a:gd name="connsiteX7" fmla="*/ 0 w 2094804"/>
                  <a:gd name="connsiteY7" fmla="*/ 584775 h 584775"/>
                  <a:gd name="connsiteX8" fmla="*/ 0 w 2094804"/>
                  <a:gd name="connsiteY8"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4804" h="584775" fill="none" extrusionOk="0">
                    <a:moveTo>
                      <a:pt x="0" y="0"/>
                    </a:moveTo>
                    <a:cubicBezTo>
                      <a:pt x="210615" y="-24791"/>
                      <a:pt x="533908" y="-23451"/>
                      <a:pt x="719216" y="0"/>
                    </a:cubicBezTo>
                    <a:cubicBezTo>
                      <a:pt x="904524" y="23451"/>
                      <a:pt x="1101680" y="-8622"/>
                      <a:pt x="1438432" y="0"/>
                    </a:cubicBezTo>
                    <a:cubicBezTo>
                      <a:pt x="1775184" y="8622"/>
                      <a:pt x="1941199" y="25558"/>
                      <a:pt x="2094804" y="0"/>
                    </a:cubicBezTo>
                    <a:cubicBezTo>
                      <a:pt x="2101696" y="128206"/>
                      <a:pt x="2094830" y="377823"/>
                      <a:pt x="2094804" y="584775"/>
                    </a:cubicBezTo>
                    <a:cubicBezTo>
                      <a:pt x="1768125" y="555074"/>
                      <a:pt x="1706168" y="606042"/>
                      <a:pt x="1375588" y="584775"/>
                    </a:cubicBezTo>
                    <a:cubicBezTo>
                      <a:pt x="1045008" y="563508"/>
                      <a:pt x="938246" y="585309"/>
                      <a:pt x="677320" y="584775"/>
                    </a:cubicBezTo>
                    <a:cubicBezTo>
                      <a:pt x="416394" y="584241"/>
                      <a:pt x="149125" y="579620"/>
                      <a:pt x="0" y="584775"/>
                    </a:cubicBezTo>
                    <a:cubicBezTo>
                      <a:pt x="-8914" y="454902"/>
                      <a:pt x="-19715" y="167881"/>
                      <a:pt x="0" y="0"/>
                    </a:cubicBezTo>
                    <a:close/>
                  </a:path>
                  <a:path w="2094804" h="584775" stroke="0" extrusionOk="0">
                    <a:moveTo>
                      <a:pt x="0" y="0"/>
                    </a:moveTo>
                    <a:cubicBezTo>
                      <a:pt x="193677" y="34890"/>
                      <a:pt x="401931" y="15736"/>
                      <a:pt x="698268" y="0"/>
                    </a:cubicBezTo>
                    <a:cubicBezTo>
                      <a:pt x="994605" y="-15736"/>
                      <a:pt x="1134950" y="-12138"/>
                      <a:pt x="1354640" y="0"/>
                    </a:cubicBezTo>
                    <a:cubicBezTo>
                      <a:pt x="1574330" y="12138"/>
                      <a:pt x="1825807" y="-18671"/>
                      <a:pt x="2094804" y="0"/>
                    </a:cubicBezTo>
                    <a:cubicBezTo>
                      <a:pt x="2122563" y="129796"/>
                      <a:pt x="2068090" y="335769"/>
                      <a:pt x="2094804" y="584775"/>
                    </a:cubicBezTo>
                    <a:cubicBezTo>
                      <a:pt x="1874187" y="579767"/>
                      <a:pt x="1615176" y="600534"/>
                      <a:pt x="1354640" y="584775"/>
                    </a:cubicBezTo>
                    <a:cubicBezTo>
                      <a:pt x="1094104" y="569016"/>
                      <a:pt x="899932" y="597790"/>
                      <a:pt x="635424" y="584775"/>
                    </a:cubicBezTo>
                    <a:cubicBezTo>
                      <a:pt x="370916" y="571760"/>
                      <a:pt x="254644" y="569707"/>
                      <a:pt x="0" y="584775"/>
                    </a:cubicBezTo>
                    <a:cubicBezTo>
                      <a:pt x="-10124" y="421605"/>
                      <a:pt x="13422" y="244335"/>
                      <a:pt x="0" y="0"/>
                    </a:cubicBezTo>
                    <a:close/>
                  </a:path>
                </a:pathLst>
              </a:custGeom>
              <a:solidFill>
                <a:srgbClr val="FFC000"/>
              </a:solidFill>
              <a:ln w="12700">
                <a:solidFill>
                  <a:schemeClr val="tx1"/>
                </a:solidFill>
                <a:extLst>
                  <a:ext uri="{C807C97D-BFC1-408E-A445-0C87EB9F89A2}">
                    <ask:lineSketchStyleProps xmlns:ask="http://schemas.microsoft.com/office/drawing/2018/sketchyshapes" sd="2838139209">
                      <a:prstGeom prst="rect">
                        <a:avLst/>
                      </a:prstGeom>
                      <ask:type>
                        <ask:lineSketchFreehand/>
                      </ask:type>
                    </ask:lineSketchStyleProps>
                  </a:ext>
                </a:extLst>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𝑀𝑒𝑎𝑛</m:t>
                      </m:r>
                      <m:r>
                        <a:rPr lang="en-US" sz="3200" b="0" i="1" smtClean="0">
                          <a:latin typeface="Cambria Math" panose="02040503050406030204" pitchFamily="18" charset="0"/>
                        </a:rPr>
                        <m:t>=3</m:t>
                      </m:r>
                    </m:oMath>
                  </m:oMathPara>
                </a14:m>
                <a:endParaRPr lang="en-US" sz="3200" dirty="0"/>
              </a:p>
            </p:txBody>
          </p:sp>
        </mc:Choice>
        <mc:Fallback xmlns="">
          <p:sp>
            <p:nvSpPr>
              <p:cNvPr id="10" name="TextBox 9">
                <a:extLst>
                  <a:ext uri="{FF2B5EF4-FFF2-40B4-BE49-F238E27FC236}">
                    <a16:creationId xmlns:a16="http://schemas.microsoft.com/office/drawing/2014/main" id="{0788B473-238B-2BEC-5E3B-4ABEB6FF8C58}"/>
                  </a:ext>
                </a:extLst>
              </p:cNvPr>
              <p:cNvSpPr txBox="1">
                <a:spLocks noRot="1" noChangeAspect="1" noMove="1" noResize="1" noEditPoints="1" noAdjustHandles="1" noChangeArrowheads="1" noChangeShapeType="1" noTextEdit="1"/>
              </p:cNvSpPr>
              <p:nvPr/>
            </p:nvSpPr>
            <p:spPr>
              <a:xfrm>
                <a:off x="10422535" y="5774673"/>
                <a:ext cx="2094804" cy="584775"/>
              </a:xfrm>
              <a:prstGeom prst="rect">
                <a:avLst/>
              </a:prstGeom>
              <a:blipFill>
                <a:blip r:embed="rId8"/>
                <a:stretch>
                  <a:fillRect/>
                </a:stretch>
              </a:blipFill>
              <a:ln w="12700">
                <a:solidFill>
                  <a:schemeClr val="tx1"/>
                </a:solidFill>
                <a:extLst>
                  <a:ext uri="{C807C97D-BFC1-408E-A445-0C87EB9F89A2}">
                    <ask:lineSketchStyleProps xmlns:ask="http://schemas.microsoft.com/office/drawing/2018/sketchyshapes" sd="2838139209">
                      <a:custGeom>
                        <a:avLst/>
                        <a:gdLst>
                          <a:gd name="connsiteX0" fmla="*/ 0 w 2094804"/>
                          <a:gd name="connsiteY0" fmla="*/ 0 h 584775"/>
                          <a:gd name="connsiteX1" fmla="*/ 719216 w 2094804"/>
                          <a:gd name="connsiteY1" fmla="*/ 0 h 584775"/>
                          <a:gd name="connsiteX2" fmla="*/ 1438432 w 2094804"/>
                          <a:gd name="connsiteY2" fmla="*/ 0 h 584775"/>
                          <a:gd name="connsiteX3" fmla="*/ 2094804 w 2094804"/>
                          <a:gd name="connsiteY3" fmla="*/ 0 h 584775"/>
                          <a:gd name="connsiteX4" fmla="*/ 2094804 w 2094804"/>
                          <a:gd name="connsiteY4" fmla="*/ 584775 h 584775"/>
                          <a:gd name="connsiteX5" fmla="*/ 1375588 w 2094804"/>
                          <a:gd name="connsiteY5" fmla="*/ 584775 h 584775"/>
                          <a:gd name="connsiteX6" fmla="*/ 677320 w 2094804"/>
                          <a:gd name="connsiteY6" fmla="*/ 584775 h 584775"/>
                          <a:gd name="connsiteX7" fmla="*/ 0 w 2094804"/>
                          <a:gd name="connsiteY7" fmla="*/ 584775 h 584775"/>
                          <a:gd name="connsiteX8" fmla="*/ 0 w 2094804"/>
                          <a:gd name="connsiteY8"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4804" h="584775" fill="none" extrusionOk="0">
                            <a:moveTo>
                              <a:pt x="0" y="0"/>
                            </a:moveTo>
                            <a:cubicBezTo>
                              <a:pt x="210615" y="-24791"/>
                              <a:pt x="533908" y="-23451"/>
                              <a:pt x="719216" y="0"/>
                            </a:cubicBezTo>
                            <a:cubicBezTo>
                              <a:pt x="904524" y="23451"/>
                              <a:pt x="1101680" y="-8622"/>
                              <a:pt x="1438432" y="0"/>
                            </a:cubicBezTo>
                            <a:cubicBezTo>
                              <a:pt x="1775184" y="8622"/>
                              <a:pt x="1941199" y="25558"/>
                              <a:pt x="2094804" y="0"/>
                            </a:cubicBezTo>
                            <a:cubicBezTo>
                              <a:pt x="2101696" y="128206"/>
                              <a:pt x="2094830" y="377823"/>
                              <a:pt x="2094804" y="584775"/>
                            </a:cubicBezTo>
                            <a:cubicBezTo>
                              <a:pt x="1768125" y="555074"/>
                              <a:pt x="1706168" y="606042"/>
                              <a:pt x="1375588" y="584775"/>
                            </a:cubicBezTo>
                            <a:cubicBezTo>
                              <a:pt x="1045008" y="563508"/>
                              <a:pt x="938246" y="585309"/>
                              <a:pt x="677320" y="584775"/>
                            </a:cubicBezTo>
                            <a:cubicBezTo>
                              <a:pt x="416394" y="584241"/>
                              <a:pt x="149125" y="579620"/>
                              <a:pt x="0" y="584775"/>
                            </a:cubicBezTo>
                            <a:cubicBezTo>
                              <a:pt x="-8914" y="454902"/>
                              <a:pt x="-19715" y="167881"/>
                              <a:pt x="0" y="0"/>
                            </a:cubicBezTo>
                            <a:close/>
                          </a:path>
                          <a:path w="2094804" h="584775" stroke="0" extrusionOk="0">
                            <a:moveTo>
                              <a:pt x="0" y="0"/>
                            </a:moveTo>
                            <a:cubicBezTo>
                              <a:pt x="193677" y="34890"/>
                              <a:pt x="401931" y="15736"/>
                              <a:pt x="698268" y="0"/>
                            </a:cubicBezTo>
                            <a:cubicBezTo>
                              <a:pt x="994605" y="-15736"/>
                              <a:pt x="1134950" y="-12138"/>
                              <a:pt x="1354640" y="0"/>
                            </a:cubicBezTo>
                            <a:cubicBezTo>
                              <a:pt x="1574330" y="12138"/>
                              <a:pt x="1825807" y="-18671"/>
                              <a:pt x="2094804" y="0"/>
                            </a:cubicBezTo>
                            <a:cubicBezTo>
                              <a:pt x="2122563" y="129796"/>
                              <a:pt x="2068090" y="335769"/>
                              <a:pt x="2094804" y="584775"/>
                            </a:cubicBezTo>
                            <a:cubicBezTo>
                              <a:pt x="1874187" y="579767"/>
                              <a:pt x="1615176" y="600534"/>
                              <a:pt x="1354640" y="584775"/>
                            </a:cubicBezTo>
                            <a:cubicBezTo>
                              <a:pt x="1094104" y="569016"/>
                              <a:pt x="899932" y="597790"/>
                              <a:pt x="635424" y="584775"/>
                            </a:cubicBezTo>
                            <a:cubicBezTo>
                              <a:pt x="370916" y="571760"/>
                              <a:pt x="254644" y="569707"/>
                              <a:pt x="0" y="584775"/>
                            </a:cubicBezTo>
                            <a:cubicBezTo>
                              <a:pt x="-10124" y="421605"/>
                              <a:pt x="13422" y="244335"/>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41416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arn(inVertical)">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barn(inVertical)">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barn(inVertical)">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Self Practice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fontScale="92500" lnSpcReduction="10000"/>
          </a:bodyPr>
          <a:lstStyle/>
          <a:p>
            <a:pPr algn="just">
              <a:lnSpc>
                <a:spcPct val="150000"/>
              </a:lnSpc>
            </a:pPr>
            <a:r>
              <a:rPr lang="en-US" sz="3200" dirty="0"/>
              <a:t>A biologist estimates that the chance of germination for a type of bean seed is 0.5%. A student was given 120 seeds. Assuming that the germination of seeds is independent, find the probabilities,</a:t>
            </a:r>
          </a:p>
          <a:p>
            <a:pPr marL="514350" indent="-514350" algn="just">
              <a:lnSpc>
                <a:spcPct val="150000"/>
              </a:lnSpc>
              <a:buFont typeface="+mj-lt"/>
              <a:buAutoNum type="alphaLcParenR"/>
            </a:pPr>
            <a:r>
              <a:rPr lang="en-US" sz="3200" dirty="0"/>
              <a:t>At least three seeds are germinated.</a:t>
            </a:r>
          </a:p>
          <a:p>
            <a:pPr marL="514350" indent="-514350" algn="just">
              <a:lnSpc>
                <a:spcPct val="150000"/>
              </a:lnSpc>
              <a:buFont typeface="+mj-lt"/>
              <a:buAutoNum type="alphaLcParenR"/>
            </a:pPr>
            <a:r>
              <a:rPr lang="en-US" sz="3200" dirty="0"/>
              <a:t>Suppose 6 students have conducted the experiment independently, then what is the probability that 3 students will get at most three seeds germinated?</a:t>
            </a:r>
          </a:p>
        </p:txBody>
      </p:sp>
    </p:spTree>
    <p:extLst>
      <p:ext uri="{BB962C8B-B14F-4D97-AF65-F5344CB8AC3E}">
        <p14:creationId xmlns:p14="http://schemas.microsoft.com/office/powerpoint/2010/main" val="28501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Mathematical exercise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endParaRPr lang="en-US" sz="3200" dirty="0"/>
          </a:p>
        </p:txBody>
      </p:sp>
      <p:sp>
        <p:nvSpPr>
          <p:cNvPr id="4" name="TextBox 3">
            <a:extLst>
              <a:ext uri="{FF2B5EF4-FFF2-40B4-BE49-F238E27FC236}">
                <a16:creationId xmlns:a16="http://schemas.microsoft.com/office/drawing/2014/main" id="{7BE14CBA-2183-2D20-825D-59F49CE3772A}"/>
              </a:ext>
            </a:extLst>
          </p:cNvPr>
          <p:cNvSpPr txBox="1"/>
          <p:nvPr/>
        </p:nvSpPr>
        <p:spPr>
          <a:xfrm>
            <a:off x="2265746" y="3437637"/>
            <a:ext cx="10655123" cy="2364493"/>
          </a:xfrm>
          <a:prstGeom prst="rect">
            <a:avLst/>
          </a:prstGeom>
          <a:solidFill>
            <a:srgbClr val="FFC000"/>
          </a:solidFill>
          <a:ln>
            <a:solidFill>
              <a:schemeClr val="tx1"/>
            </a:solidFill>
          </a:ln>
        </p:spPr>
        <p:txBody>
          <a:bodyPr wrap="square" rtlCol="0">
            <a:spAutoFit/>
          </a:bodyPr>
          <a:lstStyle/>
          <a:p>
            <a:pPr algn="just">
              <a:lnSpc>
                <a:spcPct val="200000"/>
              </a:lnSpc>
            </a:pPr>
            <a:r>
              <a:rPr lang="en-US" sz="4000" dirty="0"/>
              <a:t>To access additional mathematical problems, please refer to the PDF lecture notes.</a:t>
            </a:r>
          </a:p>
        </p:txBody>
      </p:sp>
    </p:spTree>
    <p:extLst>
      <p:ext uri="{BB962C8B-B14F-4D97-AF65-F5344CB8AC3E}">
        <p14:creationId xmlns:p14="http://schemas.microsoft.com/office/powerpoint/2010/main" val="22633559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2241-89AB-3749-37B5-D91600C86C7C}"/>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8D6F0738-B5E3-EAFC-3114-58678F032A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860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Probability Distribution</a:t>
            </a:r>
          </a:p>
        </p:txBody>
      </p:sp>
      <p:graphicFrame>
        <p:nvGraphicFramePr>
          <p:cNvPr id="6" name="Content Placeholder 5">
            <a:extLst>
              <a:ext uri="{FF2B5EF4-FFF2-40B4-BE49-F238E27FC236}">
                <a16:creationId xmlns:a16="http://schemas.microsoft.com/office/drawing/2014/main" id="{13826D05-3B69-2032-7E2B-5FDA350BB69D}"/>
              </a:ext>
            </a:extLst>
          </p:cNvPr>
          <p:cNvGraphicFramePr>
            <a:graphicFrameLocks noGrp="1"/>
          </p:cNvGraphicFramePr>
          <p:nvPr>
            <p:ph sz="quarter" idx="13"/>
            <p:extLst>
              <p:ext uri="{D42A27DB-BD31-4B8C-83A1-F6EECF244321}">
                <p14:modId xmlns:p14="http://schemas.microsoft.com/office/powerpoint/2010/main" val="952411064"/>
              </p:ext>
            </p:extLst>
          </p:nvPr>
        </p:nvGraphicFramePr>
        <p:xfrm>
          <a:off x="1096963" y="2840038"/>
          <a:ext cx="12436475" cy="41100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9752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Probability Distribution</a:t>
            </a:r>
          </a:p>
        </p:txBody>
      </p:sp>
      <p:graphicFrame>
        <p:nvGraphicFramePr>
          <p:cNvPr id="9" name="Content Placeholder 8">
            <a:extLst>
              <a:ext uri="{FF2B5EF4-FFF2-40B4-BE49-F238E27FC236}">
                <a16:creationId xmlns:a16="http://schemas.microsoft.com/office/drawing/2014/main" id="{D8643CBF-C72A-9C4E-FD89-185C60E42613}"/>
              </a:ext>
            </a:extLst>
          </p:cNvPr>
          <p:cNvGraphicFramePr>
            <a:graphicFrameLocks noGrp="1"/>
          </p:cNvGraphicFramePr>
          <p:nvPr>
            <p:ph sz="quarter" idx="13"/>
            <p:extLst>
              <p:ext uri="{D42A27DB-BD31-4B8C-83A1-F6EECF244321}">
                <p14:modId xmlns:p14="http://schemas.microsoft.com/office/powerpoint/2010/main" val="107711740"/>
              </p:ext>
            </p:extLst>
          </p:nvPr>
        </p:nvGraphicFramePr>
        <p:xfrm>
          <a:off x="1096963" y="2840038"/>
          <a:ext cx="12436475" cy="41100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2" name="Group 21">
            <a:extLst>
              <a:ext uri="{FF2B5EF4-FFF2-40B4-BE49-F238E27FC236}">
                <a16:creationId xmlns:a16="http://schemas.microsoft.com/office/drawing/2014/main" id="{18CC15F1-B95B-1911-618E-DC53BBD6CAA6}"/>
              </a:ext>
            </a:extLst>
          </p:cNvPr>
          <p:cNvGrpSpPr/>
          <p:nvPr/>
        </p:nvGrpSpPr>
        <p:grpSpPr>
          <a:xfrm>
            <a:off x="7966650" y="2883255"/>
            <a:ext cx="3431755" cy="863812"/>
            <a:chOff x="1025475" y="0"/>
            <a:chExt cx="3431755" cy="863812"/>
          </a:xfrm>
        </p:grpSpPr>
        <p:sp>
          <p:nvSpPr>
            <p:cNvPr id="33" name="Rectangle: Rounded Corners 32">
              <a:extLst>
                <a:ext uri="{FF2B5EF4-FFF2-40B4-BE49-F238E27FC236}">
                  <a16:creationId xmlns:a16="http://schemas.microsoft.com/office/drawing/2014/main" id="{62B003F1-C0DA-3769-44CC-3883DD155D09}"/>
                </a:ext>
              </a:extLst>
            </p:cNvPr>
            <p:cNvSpPr/>
            <p:nvPr/>
          </p:nvSpPr>
          <p:spPr>
            <a:xfrm>
              <a:off x="1025475" y="0"/>
              <a:ext cx="3431755" cy="863812"/>
            </a:xfrm>
            <a:prstGeom prst="roundRect">
              <a:avLst>
                <a:gd name="adj" fmla="val 10000"/>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4" name="Rectangle: Rounded Corners 4">
              <a:extLst>
                <a:ext uri="{FF2B5EF4-FFF2-40B4-BE49-F238E27FC236}">
                  <a16:creationId xmlns:a16="http://schemas.microsoft.com/office/drawing/2014/main" id="{AA28308B-7D43-506E-4CFE-970AC7A381F6}"/>
                </a:ext>
              </a:extLst>
            </p:cNvPr>
            <p:cNvSpPr txBox="1"/>
            <p:nvPr/>
          </p:nvSpPr>
          <p:spPr>
            <a:xfrm>
              <a:off x="1050775" y="25300"/>
              <a:ext cx="3381155" cy="813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Continuous PD</a:t>
              </a:r>
            </a:p>
          </p:txBody>
        </p:sp>
      </p:grpSp>
      <p:grpSp>
        <p:nvGrpSpPr>
          <p:cNvPr id="23" name="Group 22">
            <a:extLst>
              <a:ext uri="{FF2B5EF4-FFF2-40B4-BE49-F238E27FC236}">
                <a16:creationId xmlns:a16="http://schemas.microsoft.com/office/drawing/2014/main" id="{5156F317-2AD2-2234-128F-F324AB8DC3EA}"/>
              </a:ext>
            </a:extLst>
          </p:cNvPr>
          <p:cNvGrpSpPr/>
          <p:nvPr/>
        </p:nvGrpSpPr>
        <p:grpSpPr>
          <a:xfrm>
            <a:off x="8653011" y="3926731"/>
            <a:ext cx="3790645" cy="863812"/>
            <a:chOff x="1711836" y="1043476"/>
            <a:chExt cx="3790645" cy="863812"/>
          </a:xfrm>
        </p:grpSpPr>
        <p:sp>
          <p:nvSpPr>
            <p:cNvPr id="31" name="Rectangle: Rounded Corners 30">
              <a:extLst>
                <a:ext uri="{FF2B5EF4-FFF2-40B4-BE49-F238E27FC236}">
                  <a16:creationId xmlns:a16="http://schemas.microsoft.com/office/drawing/2014/main" id="{8F869383-6262-6D30-8FC9-8523D2DAA823}"/>
                </a:ext>
              </a:extLst>
            </p:cNvPr>
            <p:cNvSpPr/>
            <p:nvPr/>
          </p:nvSpPr>
          <p:spPr>
            <a:xfrm>
              <a:off x="1711836" y="1043476"/>
              <a:ext cx="3790645" cy="863812"/>
            </a:xfrm>
            <a:prstGeom prst="roundRect">
              <a:avLst>
                <a:gd name="adj" fmla="val 10000"/>
              </a:avLst>
            </a:prstGeom>
          </p:spPr>
          <p:style>
            <a:lnRef idx="2">
              <a:schemeClr val="dk1">
                <a:hueOff val="0"/>
                <a:satOff val="0"/>
                <a:lumOff val="0"/>
                <a:alphaOff val="0"/>
              </a:schemeClr>
            </a:lnRef>
            <a:fillRef idx="1">
              <a:schemeClr val="dk1">
                <a:alpha val="90000"/>
                <a:tint val="40000"/>
                <a:hueOff val="0"/>
                <a:satOff val="0"/>
                <a:lumOff val="0"/>
                <a:alphaOff val="0"/>
              </a:schemeClr>
            </a:fillRef>
            <a:effectRef idx="0">
              <a:schemeClr val="dk1">
                <a:alpha val="90000"/>
                <a:tint val="40000"/>
                <a:hueOff val="0"/>
                <a:satOff val="0"/>
                <a:lumOff val="0"/>
                <a:alphaOff val="0"/>
              </a:schemeClr>
            </a:effectRef>
            <a:fontRef idx="minor">
              <a:schemeClr val="dk1">
                <a:hueOff val="0"/>
                <a:satOff val="0"/>
                <a:lumOff val="0"/>
                <a:alphaOff val="0"/>
              </a:schemeClr>
            </a:fontRef>
          </p:style>
        </p:sp>
        <p:sp>
          <p:nvSpPr>
            <p:cNvPr id="32" name="Rectangle: Rounded Corners 6">
              <a:extLst>
                <a:ext uri="{FF2B5EF4-FFF2-40B4-BE49-F238E27FC236}">
                  <a16:creationId xmlns:a16="http://schemas.microsoft.com/office/drawing/2014/main" id="{9F02FC3B-139F-B69D-F117-495E44E9A73F}"/>
                </a:ext>
              </a:extLst>
            </p:cNvPr>
            <p:cNvSpPr txBox="1"/>
            <p:nvPr/>
          </p:nvSpPr>
          <p:spPr>
            <a:xfrm>
              <a:off x="1737136" y="1068776"/>
              <a:ext cx="3740045" cy="813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Uniform Distribution</a:t>
              </a:r>
            </a:p>
          </p:txBody>
        </p:sp>
      </p:grpSp>
      <p:grpSp>
        <p:nvGrpSpPr>
          <p:cNvPr id="24" name="Group 23">
            <a:extLst>
              <a:ext uri="{FF2B5EF4-FFF2-40B4-BE49-F238E27FC236}">
                <a16:creationId xmlns:a16="http://schemas.microsoft.com/office/drawing/2014/main" id="{58C82A9A-327C-7176-CABC-4AB4FA6481CA}"/>
              </a:ext>
            </a:extLst>
          </p:cNvPr>
          <p:cNvGrpSpPr/>
          <p:nvPr/>
        </p:nvGrpSpPr>
        <p:grpSpPr>
          <a:xfrm>
            <a:off x="8653011" y="5006497"/>
            <a:ext cx="3791336" cy="863812"/>
            <a:chOff x="1711836" y="2123242"/>
            <a:chExt cx="3791336" cy="863812"/>
          </a:xfrm>
        </p:grpSpPr>
        <p:sp>
          <p:nvSpPr>
            <p:cNvPr id="29" name="Rectangle: Rounded Corners 28">
              <a:extLst>
                <a:ext uri="{FF2B5EF4-FFF2-40B4-BE49-F238E27FC236}">
                  <a16:creationId xmlns:a16="http://schemas.microsoft.com/office/drawing/2014/main" id="{67B2A085-0074-6DD3-47B2-3236E27B8B3C}"/>
                </a:ext>
              </a:extLst>
            </p:cNvPr>
            <p:cNvSpPr/>
            <p:nvPr/>
          </p:nvSpPr>
          <p:spPr>
            <a:xfrm>
              <a:off x="1711836" y="2123242"/>
              <a:ext cx="3791336" cy="863812"/>
            </a:xfrm>
            <a:prstGeom prst="roundRect">
              <a:avLst>
                <a:gd name="adj" fmla="val 10000"/>
              </a:avLst>
            </a:prstGeom>
          </p:spPr>
          <p:style>
            <a:lnRef idx="2">
              <a:schemeClr val="dk1">
                <a:hueOff val="0"/>
                <a:satOff val="0"/>
                <a:lumOff val="0"/>
                <a:alphaOff val="0"/>
              </a:schemeClr>
            </a:lnRef>
            <a:fillRef idx="1">
              <a:schemeClr val="dk1">
                <a:alpha val="90000"/>
                <a:tint val="40000"/>
                <a:hueOff val="0"/>
                <a:satOff val="0"/>
                <a:lumOff val="0"/>
                <a:alphaOff val="0"/>
              </a:schemeClr>
            </a:fillRef>
            <a:effectRef idx="0">
              <a:schemeClr val="dk1">
                <a:alpha val="90000"/>
                <a:tint val="40000"/>
                <a:hueOff val="0"/>
                <a:satOff val="0"/>
                <a:lumOff val="0"/>
                <a:alphaOff val="0"/>
              </a:schemeClr>
            </a:effectRef>
            <a:fontRef idx="minor">
              <a:schemeClr val="dk1">
                <a:hueOff val="0"/>
                <a:satOff val="0"/>
                <a:lumOff val="0"/>
                <a:alphaOff val="0"/>
              </a:schemeClr>
            </a:fontRef>
          </p:style>
        </p:sp>
        <p:sp>
          <p:nvSpPr>
            <p:cNvPr id="30" name="Rectangle: Rounded Corners 8">
              <a:extLst>
                <a:ext uri="{FF2B5EF4-FFF2-40B4-BE49-F238E27FC236}">
                  <a16:creationId xmlns:a16="http://schemas.microsoft.com/office/drawing/2014/main" id="{C27738D2-D2B0-70A0-8099-A49CFBE61E2E}"/>
                </a:ext>
              </a:extLst>
            </p:cNvPr>
            <p:cNvSpPr txBox="1"/>
            <p:nvPr/>
          </p:nvSpPr>
          <p:spPr>
            <a:xfrm>
              <a:off x="1737136" y="2148542"/>
              <a:ext cx="3740736" cy="813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Normal Distribution</a:t>
              </a:r>
            </a:p>
          </p:txBody>
        </p:sp>
      </p:grpSp>
      <p:grpSp>
        <p:nvGrpSpPr>
          <p:cNvPr id="26" name="Group 25">
            <a:extLst>
              <a:ext uri="{FF2B5EF4-FFF2-40B4-BE49-F238E27FC236}">
                <a16:creationId xmlns:a16="http://schemas.microsoft.com/office/drawing/2014/main" id="{A05AE0DB-2889-34A2-A293-0951D5632ACD}"/>
              </a:ext>
            </a:extLst>
          </p:cNvPr>
          <p:cNvGrpSpPr/>
          <p:nvPr/>
        </p:nvGrpSpPr>
        <p:grpSpPr>
          <a:xfrm>
            <a:off x="8653011" y="6086263"/>
            <a:ext cx="3815191" cy="863812"/>
            <a:chOff x="1711836" y="3203008"/>
            <a:chExt cx="3815191" cy="863812"/>
          </a:xfrm>
        </p:grpSpPr>
        <p:sp>
          <p:nvSpPr>
            <p:cNvPr id="27" name="Rectangle: Rounded Corners 26">
              <a:extLst>
                <a:ext uri="{FF2B5EF4-FFF2-40B4-BE49-F238E27FC236}">
                  <a16:creationId xmlns:a16="http://schemas.microsoft.com/office/drawing/2014/main" id="{4376D81E-522B-0127-39C0-9781315AB4F1}"/>
                </a:ext>
              </a:extLst>
            </p:cNvPr>
            <p:cNvSpPr/>
            <p:nvPr/>
          </p:nvSpPr>
          <p:spPr>
            <a:xfrm>
              <a:off x="1711836" y="3203008"/>
              <a:ext cx="3815191" cy="863812"/>
            </a:xfrm>
            <a:prstGeom prst="roundRect">
              <a:avLst>
                <a:gd name="adj" fmla="val 10000"/>
              </a:avLst>
            </a:prstGeom>
          </p:spPr>
          <p:style>
            <a:lnRef idx="2">
              <a:schemeClr val="dk1">
                <a:hueOff val="0"/>
                <a:satOff val="0"/>
                <a:lumOff val="0"/>
                <a:alphaOff val="0"/>
              </a:schemeClr>
            </a:lnRef>
            <a:fillRef idx="1">
              <a:schemeClr val="dk1">
                <a:alpha val="90000"/>
                <a:tint val="40000"/>
                <a:hueOff val="0"/>
                <a:satOff val="0"/>
                <a:lumOff val="0"/>
                <a:alphaOff val="0"/>
              </a:schemeClr>
            </a:fillRef>
            <a:effectRef idx="0">
              <a:schemeClr val="dk1">
                <a:alpha val="90000"/>
                <a:tint val="40000"/>
                <a:hueOff val="0"/>
                <a:satOff val="0"/>
                <a:lumOff val="0"/>
                <a:alphaOff val="0"/>
              </a:schemeClr>
            </a:effectRef>
            <a:fontRef idx="minor">
              <a:schemeClr val="dk1">
                <a:hueOff val="0"/>
                <a:satOff val="0"/>
                <a:lumOff val="0"/>
                <a:alphaOff val="0"/>
              </a:schemeClr>
            </a:fontRef>
          </p:style>
        </p:sp>
        <p:sp>
          <p:nvSpPr>
            <p:cNvPr id="28" name="Rectangle: Rounded Corners 11">
              <a:extLst>
                <a:ext uri="{FF2B5EF4-FFF2-40B4-BE49-F238E27FC236}">
                  <a16:creationId xmlns:a16="http://schemas.microsoft.com/office/drawing/2014/main" id="{05A89ECC-6CEC-60CE-E61E-30E032C93D47}"/>
                </a:ext>
              </a:extLst>
            </p:cNvPr>
            <p:cNvSpPr txBox="1"/>
            <p:nvPr/>
          </p:nvSpPr>
          <p:spPr>
            <a:xfrm>
              <a:off x="1737136" y="3228308"/>
              <a:ext cx="3764591" cy="81321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Exponential Distribution</a:t>
              </a:r>
            </a:p>
          </p:txBody>
        </p:sp>
      </p:grpSp>
      <p:sp>
        <p:nvSpPr>
          <p:cNvPr id="8" name="Straight Connector 3">
            <a:extLst>
              <a:ext uri="{FF2B5EF4-FFF2-40B4-BE49-F238E27FC236}">
                <a16:creationId xmlns:a16="http://schemas.microsoft.com/office/drawing/2014/main" id="{50A5B6AD-42C4-D451-4C09-E38CBF5236DC}"/>
              </a:ext>
            </a:extLst>
          </p:cNvPr>
          <p:cNvSpPr/>
          <p:nvPr/>
        </p:nvSpPr>
        <p:spPr>
          <a:xfrm>
            <a:off x="8322476" y="3790284"/>
            <a:ext cx="343185" cy="611570"/>
          </a:xfrm>
          <a:custGeom>
            <a:avLst/>
            <a:gdLst/>
            <a:ahLst/>
            <a:cxnLst/>
            <a:rect l="0" t="0" r="0" b="0"/>
            <a:pathLst>
              <a:path>
                <a:moveTo>
                  <a:pt x="0" y="0"/>
                </a:moveTo>
                <a:lnTo>
                  <a:pt x="0" y="611570"/>
                </a:lnTo>
                <a:lnTo>
                  <a:pt x="343185" y="611570"/>
                </a:lnTo>
              </a:path>
            </a:pathLst>
          </a:custGeom>
          <a:noFill/>
        </p:spPr>
        <p:style>
          <a:lnRef idx="2">
            <a:schemeClr val="dk1">
              <a:shade val="60000"/>
              <a:hueOff val="0"/>
              <a:satOff val="0"/>
              <a:lumOff val="0"/>
              <a:alphaOff val="0"/>
            </a:schemeClr>
          </a:lnRef>
          <a:fillRef idx="0">
            <a:scrgbClr r="0" g="0" b="0"/>
          </a:fillRef>
          <a:effectRef idx="0">
            <a:schemeClr val="dk1">
              <a:hueOff val="0"/>
              <a:satOff val="0"/>
              <a:lumOff val="0"/>
              <a:alphaOff val="0"/>
            </a:schemeClr>
          </a:effectRef>
          <a:fontRef idx="minor">
            <a:schemeClr val="tx1">
              <a:hueOff val="0"/>
              <a:satOff val="0"/>
              <a:lumOff val="0"/>
              <a:alphaOff val="0"/>
            </a:schemeClr>
          </a:fontRef>
        </p:style>
      </p:sp>
      <p:sp>
        <p:nvSpPr>
          <p:cNvPr id="10" name="Straight Connector 4">
            <a:extLst>
              <a:ext uri="{FF2B5EF4-FFF2-40B4-BE49-F238E27FC236}">
                <a16:creationId xmlns:a16="http://schemas.microsoft.com/office/drawing/2014/main" id="{D5E0C84A-4574-D040-A884-95B355BD764B}"/>
              </a:ext>
            </a:extLst>
          </p:cNvPr>
          <p:cNvSpPr/>
          <p:nvPr/>
        </p:nvSpPr>
        <p:spPr>
          <a:xfrm>
            <a:off x="8322476" y="3790284"/>
            <a:ext cx="343185" cy="1691336"/>
          </a:xfrm>
          <a:custGeom>
            <a:avLst/>
            <a:gdLst/>
            <a:ahLst/>
            <a:cxnLst/>
            <a:rect l="0" t="0" r="0" b="0"/>
            <a:pathLst>
              <a:path>
                <a:moveTo>
                  <a:pt x="0" y="0"/>
                </a:moveTo>
                <a:lnTo>
                  <a:pt x="0" y="1691336"/>
                </a:lnTo>
                <a:lnTo>
                  <a:pt x="343185" y="1691336"/>
                </a:lnTo>
              </a:path>
            </a:pathLst>
          </a:custGeom>
          <a:noFill/>
        </p:spPr>
        <p:style>
          <a:lnRef idx="2">
            <a:schemeClr val="dk1">
              <a:shade val="60000"/>
              <a:hueOff val="0"/>
              <a:satOff val="0"/>
              <a:lumOff val="0"/>
              <a:alphaOff val="0"/>
            </a:schemeClr>
          </a:lnRef>
          <a:fillRef idx="0">
            <a:scrgbClr r="0" g="0" b="0"/>
          </a:fillRef>
          <a:effectRef idx="0">
            <a:schemeClr val="dk1">
              <a:hueOff val="0"/>
              <a:satOff val="0"/>
              <a:lumOff val="0"/>
              <a:alphaOff val="0"/>
            </a:schemeClr>
          </a:effectRef>
          <a:fontRef idx="minor">
            <a:schemeClr val="tx1">
              <a:hueOff val="0"/>
              <a:satOff val="0"/>
              <a:lumOff val="0"/>
              <a:alphaOff val="0"/>
            </a:schemeClr>
          </a:fontRef>
        </p:style>
      </p:sp>
      <p:sp>
        <p:nvSpPr>
          <p:cNvPr id="11" name="Straight Connector 5">
            <a:extLst>
              <a:ext uri="{FF2B5EF4-FFF2-40B4-BE49-F238E27FC236}">
                <a16:creationId xmlns:a16="http://schemas.microsoft.com/office/drawing/2014/main" id="{DF40C5A9-2E91-BBB3-69DE-7067BC4C0CE6}"/>
              </a:ext>
            </a:extLst>
          </p:cNvPr>
          <p:cNvSpPr/>
          <p:nvPr/>
        </p:nvSpPr>
        <p:spPr>
          <a:xfrm>
            <a:off x="8322476" y="3790284"/>
            <a:ext cx="343185" cy="2771102"/>
          </a:xfrm>
          <a:custGeom>
            <a:avLst/>
            <a:gdLst/>
            <a:ahLst/>
            <a:cxnLst/>
            <a:rect l="0" t="0" r="0" b="0"/>
            <a:pathLst>
              <a:path>
                <a:moveTo>
                  <a:pt x="0" y="0"/>
                </a:moveTo>
                <a:lnTo>
                  <a:pt x="0" y="2771102"/>
                </a:lnTo>
                <a:lnTo>
                  <a:pt x="343185" y="2771102"/>
                </a:lnTo>
              </a:path>
            </a:pathLst>
          </a:custGeom>
          <a:noFill/>
        </p:spPr>
        <p:style>
          <a:lnRef idx="2">
            <a:schemeClr val="dk1">
              <a:shade val="60000"/>
              <a:hueOff val="0"/>
              <a:satOff val="0"/>
              <a:lumOff val="0"/>
              <a:alphaOff val="0"/>
            </a:schemeClr>
          </a:lnRef>
          <a:fillRef idx="0">
            <a:scrgbClr r="0" g="0" b="0"/>
          </a:fillRef>
          <a:effectRef idx="0">
            <a:schemeClr val="dk1">
              <a:hueOff val="0"/>
              <a:satOff val="0"/>
              <a:lumOff val="0"/>
              <a:alphaOff val="0"/>
            </a:schemeClr>
          </a:effectRef>
          <a:fontRef idx="minor">
            <a:schemeClr val="tx1">
              <a:hueOff val="0"/>
              <a:satOff val="0"/>
              <a:lumOff val="0"/>
              <a:alphaOff val="0"/>
            </a:schemeClr>
          </a:fontRef>
        </p:style>
      </p:sp>
    </p:spTree>
    <p:extLst>
      <p:ext uri="{BB962C8B-B14F-4D97-AF65-F5344CB8AC3E}">
        <p14:creationId xmlns:p14="http://schemas.microsoft.com/office/powerpoint/2010/main" val="3446078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fill="hold"/>
                                        <p:tgtEl>
                                          <p:spTgt spid="23"/>
                                        </p:tgtEl>
                                        <p:attrNameLst>
                                          <p:attrName>ppt_x</p:attrName>
                                        </p:attrNameLst>
                                      </p:cBhvr>
                                      <p:tavLst>
                                        <p:tav tm="0">
                                          <p:val>
                                            <p:strVal val="#ppt_x"/>
                                          </p:val>
                                        </p:tav>
                                        <p:tav tm="100000">
                                          <p:val>
                                            <p:strVal val="#ppt_x"/>
                                          </p:val>
                                        </p:tav>
                                      </p:tavLst>
                                    </p:anim>
                                    <p:anim calcmode="lin" valueType="num">
                                      <p:cBhvr additive="base">
                                        <p:cTn id="18" dur="500" fill="hold"/>
                                        <p:tgtEl>
                                          <p:spTgt spid="23"/>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ppt_x"/>
                                          </p:val>
                                        </p:tav>
                                        <p:tav tm="100000">
                                          <p:val>
                                            <p:strVal val="#ppt_x"/>
                                          </p:val>
                                        </p:tav>
                                      </p:tavLst>
                                    </p:anim>
                                    <p:anim calcmode="lin" valueType="num">
                                      <p:cBhvr additive="base">
                                        <p:cTn id="22" dur="500" fill="hold"/>
                                        <p:tgtEl>
                                          <p:spTgt spid="24"/>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fill="hold"/>
                                        <p:tgtEl>
                                          <p:spTgt spid="26"/>
                                        </p:tgtEl>
                                        <p:attrNameLst>
                                          <p:attrName>ppt_x</p:attrName>
                                        </p:attrNameLst>
                                      </p:cBhvr>
                                      <p:tavLst>
                                        <p:tav tm="0">
                                          <p:val>
                                            <p:strVal val="#ppt_x"/>
                                          </p:val>
                                        </p:tav>
                                        <p:tav tm="100000">
                                          <p:val>
                                            <p:strVal val="#ppt_x"/>
                                          </p:val>
                                        </p:tav>
                                      </p:tavLst>
                                    </p:anim>
                                    <p:anim calcmode="lin" valueType="num">
                                      <p:cBhvr additive="base">
                                        <p:cTn id="26" dur="500" fill="hold"/>
                                        <p:tgtEl>
                                          <p:spTgt spid="26"/>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Binomial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r>
                  <a:rPr lang="en-US" sz="3200" dirty="0"/>
                  <a:t>First we need to learn about Bernoulli trial.</a:t>
                </a:r>
              </a:p>
              <a:p>
                <a:endParaRPr lang="en-US" sz="3200" dirty="0"/>
              </a:p>
              <a:p>
                <a:r>
                  <a:rPr lang="en-US" sz="3200" dirty="0"/>
                  <a:t>Suppose an experiment has only two outcomes</a:t>
                </a:r>
              </a:p>
              <a:p>
                <a:pPr marL="843534" lvl="1" indent="-514350">
                  <a:buFont typeface="+mj-lt"/>
                  <a:buAutoNum type="alphaLcPeriod"/>
                </a:pPr>
                <a:r>
                  <a:rPr lang="en-US" sz="3200" dirty="0"/>
                  <a:t>Success</a:t>
                </a:r>
              </a:p>
              <a:p>
                <a:pPr marL="843534" lvl="1" indent="-514350">
                  <a:buFont typeface="+mj-lt"/>
                  <a:buAutoNum type="alphaLcPeriod"/>
                </a:pPr>
                <a:r>
                  <a:rPr lang="en-US" sz="3200" dirty="0"/>
                  <a:t>Failure</a:t>
                </a:r>
              </a:p>
              <a:p>
                <a:pPr marL="0" indent="0">
                  <a:buNone/>
                </a:pPr>
                <a:endParaRPr lang="en-US" sz="3440" dirty="0"/>
              </a:p>
              <a:p>
                <a:pPr marL="0" indent="0">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𝑋</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eqArr>
                            <m:eqArrPr>
                              <m:ctrlPr>
                                <a:rPr lang="en-US" sz="3200" b="0" i="1" smtClean="0">
                                  <a:latin typeface="Cambria Math" panose="02040503050406030204" pitchFamily="18" charset="0"/>
                                </a:rPr>
                              </m:ctrlPr>
                            </m:eqArrPr>
                            <m:e>
                              <m:r>
                                <a:rPr lang="en-US" sz="3200" b="0" i="1" smtClean="0">
                                  <a:latin typeface="Cambria Math" panose="02040503050406030204" pitchFamily="18" charset="0"/>
                                </a:rPr>
                                <m:t>1;</m:t>
                              </m:r>
                              <m:r>
                                <a:rPr lang="en-US" sz="3200" b="0" i="1" smtClean="0">
                                  <a:latin typeface="Cambria Math" panose="02040503050406030204" pitchFamily="18" charset="0"/>
                                </a:rPr>
                                <m:t>𝑖𝑓</m:t>
                              </m:r>
                              <m:r>
                                <a:rPr lang="en-US" sz="3200" b="0" i="1" smtClean="0">
                                  <a:latin typeface="Cambria Math" panose="02040503050406030204" pitchFamily="18" charset="0"/>
                                </a:rPr>
                                <m:t> </m:t>
                              </m:r>
                              <m:r>
                                <a:rPr lang="en-US" sz="3200" b="0" i="1" smtClean="0">
                                  <a:latin typeface="Cambria Math" panose="02040503050406030204" pitchFamily="18" charset="0"/>
                                </a:rPr>
                                <m:t>𝑠𝑢𝑐𝑐𝑠𝑒𝑠𝑠</m:t>
                              </m:r>
                              <m:r>
                                <a:rPr lang="en-US" sz="3200" b="0" i="1" smtClean="0">
                                  <a:latin typeface="Cambria Math" panose="02040503050406030204" pitchFamily="18" charset="0"/>
                                </a:rPr>
                                <m:t> </m:t>
                              </m:r>
                              <m:r>
                                <a:rPr lang="en-US" sz="3200" b="0" i="1" smtClean="0">
                                  <a:latin typeface="Cambria Math" panose="02040503050406030204" pitchFamily="18" charset="0"/>
                                </a:rPr>
                                <m:t>𝑜𝑐𝑐𝑢𝑟𝑠</m:t>
                              </m:r>
                            </m:e>
                            <m:e>
                              <m:r>
                                <a:rPr lang="en-US" sz="3200" b="0" i="1" smtClean="0">
                                  <a:latin typeface="Cambria Math" panose="02040503050406030204" pitchFamily="18" charset="0"/>
                                </a:rPr>
                                <m:t>0;</m:t>
                              </m:r>
                              <m:r>
                                <a:rPr lang="en-US" sz="3200" b="0" i="1" smtClean="0">
                                  <a:latin typeface="Cambria Math" panose="02040503050406030204" pitchFamily="18" charset="0"/>
                                </a:rPr>
                                <m:t>𝑖𝑓</m:t>
                              </m:r>
                              <m:r>
                                <a:rPr lang="en-US" sz="3200" b="0" i="1" smtClean="0">
                                  <a:latin typeface="Cambria Math" panose="02040503050406030204" pitchFamily="18" charset="0"/>
                                </a:rPr>
                                <m:t> </m:t>
                              </m:r>
                              <m:r>
                                <a:rPr lang="en-US" sz="3200" b="0" i="1" smtClean="0">
                                  <a:latin typeface="Cambria Math" panose="02040503050406030204" pitchFamily="18" charset="0"/>
                                </a:rPr>
                                <m:t>𝑓𝑎𝑖𝑙𝑢𝑟𝑒</m:t>
                              </m:r>
                              <m:r>
                                <a:rPr lang="en-US" sz="3200" b="0" i="1" smtClean="0">
                                  <a:latin typeface="Cambria Math" panose="02040503050406030204" pitchFamily="18" charset="0"/>
                                </a:rPr>
                                <m:t> </m:t>
                              </m:r>
                              <m:r>
                                <a:rPr lang="en-US" sz="3200" b="0" i="1" smtClean="0">
                                  <a:latin typeface="Cambria Math" panose="02040503050406030204" pitchFamily="18" charset="0"/>
                                </a:rPr>
                                <m:t>𝑜𝑐𝑐𝑢𝑟𝑠</m:t>
                              </m:r>
                              <m:r>
                                <a:rPr lang="en-US" sz="3200" b="0" i="1" smtClean="0">
                                  <a:latin typeface="Cambria Math" panose="02040503050406030204" pitchFamily="18" charset="0"/>
                                </a:rPr>
                                <m:t>  </m:t>
                              </m:r>
                            </m:e>
                          </m:eqArr>
                        </m:e>
                      </m:d>
                    </m:oMath>
                  </m:oMathPara>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833" t="-2564"/>
                </a:stretch>
              </a:blipFill>
            </p:spPr>
            <p:txBody>
              <a:bodyPr/>
              <a:lstStyle/>
              <a:p>
                <a:r>
                  <a:rPr lang="en-US">
                    <a:noFill/>
                  </a:rPr>
                  <a:t> </a:t>
                </a:r>
              </a:p>
            </p:txBody>
          </p:sp>
        </mc:Fallback>
      </mc:AlternateContent>
      <p:sp>
        <p:nvSpPr>
          <p:cNvPr id="4" name="Arrow: Right 3">
            <a:extLst>
              <a:ext uri="{FF2B5EF4-FFF2-40B4-BE49-F238E27FC236}">
                <a16:creationId xmlns:a16="http://schemas.microsoft.com/office/drawing/2014/main" id="{1C50FB06-D779-8633-5B9E-370964178BE8}"/>
              </a:ext>
            </a:extLst>
          </p:cNvPr>
          <p:cNvSpPr/>
          <p:nvPr/>
        </p:nvSpPr>
        <p:spPr>
          <a:xfrm>
            <a:off x="3896139" y="5789297"/>
            <a:ext cx="775252" cy="496957"/>
          </a:xfrm>
          <a:prstGeom prst="rightArrow">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DB01B40-A0A4-E320-B5C9-0AEA1F88B601}"/>
              </a:ext>
            </a:extLst>
          </p:cNvPr>
          <p:cNvSpPr txBox="1"/>
          <p:nvPr/>
        </p:nvSpPr>
        <p:spPr>
          <a:xfrm>
            <a:off x="715617" y="5757818"/>
            <a:ext cx="3026791" cy="523220"/>
          </a:xfrm>
          <a:prstGeom prst="rect">
            <a:avLst/>
          </a:prstGeom>
          <a:solidFill>
            <a:srgbClr val="FFC000"/>
          </a:solidFill>
          <a:ln>
            <a:solidFill>
              <a:schemeClr val="tx1"/>
            </a:solidFill>
          </a:ln>
        </p:spPr>
        <p:txBody>
          <a:bodyPr wrap="none" rtlCol="0">
            <a:spAutoFit/>
          </a:bodyPr>
          <a:lstStyle/>
          <a:p>
            <a:r>
              <a:rPr lang="en-US" sz="2800" dirty="0"/>
              <a:t>Bernoulli variable</a:t>
            </a:r>
          </a:p>
        </p:txBody>
      </p:sp>
      <p:sp>
        <p:nvSpPr>
          <p:cNvPr id="6" name="Freeform: Shape 5">
            <a:extLst>
              <a:ext uri="{FF2B5EF4-FFF2-40B4-BE49-F238E27FC236}">
                <a16:creationId xmlns:a16="http://schemas.microsoft.com/office/drawing/2014/main" id="{A44EF4B4-D6E7-C1FD-CE43-67B2A74CBF38}"/>
              </a:ext>
            </a:extLst>
          </p:cNvPr>
          <p:cNvSpPr/>
          <p:nvPr/>
        </p:nvSpPr>
        <p:spPr>
          <a:xfrm>
            <a:off x="244016" y="5161491"/>
            <a:ext cx="10279740" cy="1896724"/>
          </a:xfrm>
          <a:custGeom>
            <a:avLst/>
            <a:gdLst>
              <a:gd name="connsiteX0" fmla="*/ 14401 w 10279740"/>
              <a:gd name="connsiteY0" fmla="*/ 841744 h 1896724"/>
              <a:gd name="connsiteX1" fmla="*/ 531236 w 10279740"/>
              <a:gd name="connsiteY1" fmla="*/ 165883 h 1896724"/>
              <a:gd name="connsiteX2" fmla="*/ 2340158 w 10279740"/>
              <a:gd name="connsiteY2" fmla="*/ 6857 h 1896724"/>
              <a:gd name="connsiteX3" fmla="*/ 4745427 w 10279740"/>
              <a:gd name="connsiteY3" fmla="*/ 26735 h 1896724"/>
              <a:gd name="connsiteX4" fmla="*/ 7528384 w 10279740"/>
              <a:gd name="connsiteY4" fmla="*/ 6857 h 1896724"/>
              <a:gd name="connsiteX5" fmla="*/ 9933654 w 10279740"/>
              <a:gd name="connsiteY5" fmla="*/ 126126 h 1896724"/>
              <a:gd name="connsiteX6" fmla="*/ 10132436 w 10279740"/>
              <a:gd name="connsiteY6" fmla="*/ 1040526 h 1896724"/>
              <a:gd name="connsiteX7" fmla="*/ 10112558 w 10279740"/>
              <a:gd name="connsiteY7" fmla="*/ 1696509 h 1896724"/>
              <a:gd name="connsiteX8" fmla="*/ 8045219 w 10279740"/>
              <a:gd name="connsiteY8" fmla="*/ 1895292 h 1896724"/>
              <a:gd name="connsiteX9" fmla="*/ 7454835 w 10279740"/>
              <a:gd name="connsiteY9" fmla="*/ 1879191 h 1896724"/>
              <a:gd name="connsiteX10" fmla="*/ 6886316 w 10279740"/>
              <a:gd name="connsiteY10" fmla="*/ 1863685 h 1896724"/>
              <a:gd name="connsiteX11" fmla="*/ 6361530 w 10279740"/>
              <a:gd name="connsiteY11" fmla="*/ 1849373 h 1896724"/>
              <a:gd name="connsiteX12" fmla="*/ 5858610 w 10279740"/>
              <a:gd name="connsiteY12" fmla="*/ 1835657 h 1896724"/>
              <a:gd name="connsiteX13" fmla="*/ 3930419 w 10279740"/>
              <a:gd name="connsiteY13" fmla="*/ 1815779 h 1896724"/>
              <a:gd name="connsiteX14" fmla="*/ 1942593 w 10279740"/>
              <a:gd name="connsiteY14" fmla="*/ 1895292 h 1896724"/>
              <a:gd name="connsiteX15" fmla="*/ 948680 w 10279740"/>
              <a:gd name="connsiteY15" fmla="*/ 1736266 h 1896724"/>
              <a:gd name="connsiteX16" fmla="*/ 213184 w 10279740"/>
              <a:gd name="connsiteY16" fmla="*/ 1418213 h 1896724"/>
              <a:gd name="connsiteX17" fmla="*/ 14401 w 10279740"/>
              <a:gd name="connsiteY17" fmla="*/ 841744 h 189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279740" h="1896724" extrusionOk="0">
                <a:moveTo>
                  <a:pt x="14401" y="841744"/>
                </a:moveTo>
                <a:cubicBezTo>
                  <a:pt x="84887" y="702971"/>
                  <a:pt x="165673" y="300902"/>
                  <a:pt x="531236" y="165883"/>
                </a:cubicBezTo>
                <a:cubicBezTo>
                  <a:pt x="985153" y="-28924"/>
                  <a:pt x="1515483" y="30130"/>
                  <a:pt x="2340158" y="6857"/>
                </a:cubicBezTo>
                <a:cubicBezTo>
                  <a:pt x="3042524" y="-16334"/>
                  <a:pt x="4745427" y="26735"/>
                  <a:pt x="4745427" y="26735"/>
                </a:cubicBezTo>
                <a:cubicBezTo>
                  <a:pt x="5487067" y="70511"/>
                  <a:pt x="6755438" y="134367"/>
                  <a:pt x="7528384" y="6857"/>
                </a:cubicBezTo>
                <a:cubicBezTo>
                  <a:pt x="8358626" y="133206"/>
                  <a:pt x="9394992" y="-62319"/>
                  <a:pt x="9933654" y="126126"/>
                </a:cubicBezTo>
                <a:cubicBezTo>
                  <a:pt x="10378230" y="297762"/>
                  <a:pt x="10079557" y="761857"/>
                  <a:pt x="10132436" y="1040526"/>
                </a:cubicBezTo>
                <a:cubicBezTo>
                  <a:pt x="10165701" y="1343733"/>
                  <a:pt x="10533164" y="1568811"/>
                  <a:pt x="10112558" y="1696509"/>
                </a:cubicBezTo>
                <a:cubicBezTo>
                  <a:pt x="9876679" y="1904956"/>
                  <a:pt x="8870708" y="1930318"/>
                  <a:pt x="8045219" y="1895292"/>
                </a:cubicBezTo>
                <a:cubicBezTo>
                  <a:pt x="7793456" y="1890946"/>
                  <a:pt x="7699667" y="1873245"/>
                  <a:pt x="7454835" y="1879191"/>
                </a:cubicBezTo>
                <a:cubicBezTo>
                  <a:pt x="7210003" y="1885136"/>
                  <a:pt x="7167450" y="1891307"/>
                  <a:pt x="6886316" y="1863685"/>
                </a:cubicBezTo>
                <a:cubicBezTo>
                  <a:pt x="6605182" y="1836063"/>
                  <a:pt x="6538000" y="1847789"/>
                  <a:pt x="6361530" y="1849373"/>
                </a:cubicBezTo>
                <a:cubicBezTo>
                  <a:pt x="6185060" y="1850957"/>
                  <a:pt x="6099024" y="1847035"/>
                  <a:pt x="5858610" y="1835657"/>
                </a:cubicBezTo>
                <a:cubicBezTo>
                  <a:pt x="5191129" y="1825479"/>
                  <a:pt x="4556889" y="1873183"/>
                  <a:pt x="3930419" y="1815779"/>
                </a:cubicBezTo>
                <a:cubicBezTo>
                  <a:pt x="3290151" y="1843589"/>
                  <a:pt x="2390629" y="1844347"/>
                  <a:pt x="1942593" y="1895292"/>
                </a:cubicBezTo>
                <a:cubicBezTo>
                  <a:pt x="1401881" y="1857309"/>
                  <a:pt x="1203035" y="1807066"/>
                  <a:pt x="948680" y="1736266"/>
                </a:cubicBezTo>
                <a:cubicBezTo>
                  <a:pt x="635257" y="1644054"/>
                  <a:pt x="373877" y="1521079"/>
                  <a:pt x="213184" y="1418213"/>
                </a:cubicBezTo>
                <a:cubicBezTo>
                  <a:pt x="43894" y="1281320"/>
                  <a:pt x="-54650" y="1040465"/>
                  <a:pt x="14401" y="841744"/>
                </a:cubicBezTo>
                <a:close/>
              </a:path>
            </a:pathLst>
          </a:custGeom>
          <a:noFill/>
          <a:ln w="38100">
            <a:solidFill>
              <a:srgbClr val="FF0000"/>
            </a:solidFill>
            <a:prstDash val="sysDash"/>
            <a:extLst>
              <a:ext uri="{C807C97D-BFC1-408E-A445-0C87EB9F89A2}">
                <ask:lineSketchStyleProps xmlns:ask="http://schemas.microsoft.com/office/drawing/2018/sketchyshapes" sd="1568063631">
                  <a:custGeom>
                    <a:avLst/>
                    <a:gdLst>
                      <a:gd name="connsiteX0" fmla="*/ 14401 w 10279740"/>
                      <a:gd name="connsiteY0" fmla="*/ 841744 h 1896724"/>
                      <a:gd name="connsiteX1" fmla="*/ 531236 w 10279740"/>
                      <a:gd name="connsiteY1" fmla="*/ 165883 h 1896724"/>
                      <a:gd name="connsiteX2" fmla="*/ 2340158 w 10279740"/>
                      <a:gd name="connsiteY2" fmla="*/ 6857 h 1896724"/>
                      <a:gd name="connsiteX3" fmla="*/ 4745427 w 10279740"/>
                      <a:gd name="connsiteY3" fmla="*/ 26735 h 1896724"/>
                      <a:gd name="connsiteX4" fmla="*/ 7528384 w 10279740"/>
                      <a:gd name="connsiteY4" fmla="*/ 6857 h 1896724"/>
                      <a:gd name="connsiteX5" fmla="*/ 9933654 w 10279740"/>
                      <a:gd name="connsiteY5" fmla="*/ 126126 h 1896724"/>
                      <a:gd name="connsiteX6" fmla="*/ 10132436 w 10279740"/>
                      <a:gd name="connsiteY6" fmla="*/ 1040526 h 1896724"/>
                      <a:gd name="connsiteX7" fmla="*/ 10112558 w 10279740"/>
                      <a:gd name="connsiteY7" fmla="*/ 1696509 h 1896724"/>
                      <a:gd name="connsiteX8" fmla="*/ 8045219 w 10279740"/>
                      <a:gd name="connsiteY8" fmla="*/ 1895292 h 1896724"/>
                      <a:gd name="connsiteX9" fmla="*/ 5858610 w 10279740"/>
                      <a:gd name="connsiteY9" fmla="*/ 1835657 h 1896724"/>
                      <a:gd name="connsiteX10" fmla="*/ 3930419 w 10279740"/>
                      <a:gd name="connsiteY10" fmla="*/ 1815779 h 1896724"/>
                      <a:gd name="connsiteX11" fmla="*/ 1942593 w 10279740"/>
                      <a:gd name="connsiteY11" fmla="*/ 1895292 h 1896724"/>
                      <a:gd name="connsiteX12" fmla="*/ 948680 w 10279740"/>
                      <a:gd name="connsiteY12" fmla="*/ 1736266 h 1896724"/>
                      <a:gd name="connsiteX13" fmla="*/ 213184 w 10279740"/>
                      <a:gd name="connsiteY13" fmla="*/ 1418213 h 1896724"/>
                      <a:gd name="connsiteX14" fmla="*/ 14401 w 10279740"/>
                      <a:gd name="connsiteY14" fmla="*/ 841744 h 189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279740" h="1896724">
                        <a:moveTo>
                          <a:pt x="14401" y="841744"/>
                        </a:moveTo>
                        <a:cubicBezTo>
                          <a:pt x="67410" y="633022"/>
                          <a:pt x="143610" y="305031"/>
                          <a:pt x="531236" y="165883"/>
                        </a:cubicBezTo>
                        <a:cubicBezTo>
                          <a:pt x="918862" y="26735"/>
                          <a:pt x="1637793" y="30048"/>
                          <a:pt x="2340158" y="6857"/>
                        </a:cubicBezTo>
                        <a:cubicBezTo>
                          <a:pt x="3042523" y="-16334"/>
                          <a:pt x="4745427" y="26735"/>
                          <a:pt x="4745427" y="26735"/>
                        </a:cubicBezTo>
                        <a:cubicBezTo>
                          <a:pt x="5610131" y="26735"/>
                          <a:pt x="6663680" y="-9708"/>
                          <a:pt x="7528384" y="6857"/>
                        </a:cubicBezTo>
                        <a:cubicBezTo>
                          <a:pt x="8393088" y="23422"/>
                          <a:pt x="9499645" y="-46152"/>
                          <a:pt x="9933654" y="126126"/>
                        </a:cubicBezTo>
                        <a:cubicBezTo>
                          <a:pt x="10367663" y="298404"/>
                          <a:pt x="10102619" y="778795"/>
                          <a:pt x="10132436" y="1040526"/>
                        </a:cubicBezTo>
                        <a:cubicBezTo>
                          <a:pt x="10162253" y="1302257"/>
                          <a:pt x="10460427" y="1554048"/>
                          <a:pt x="10112558" y="1696509"/>
                        </a:cubicBezTo>
                        <a:cubicBezTo>
                          <a:pt x="9764689" y="1838970"/>
                          <a:pt x="8754210" y="1872101"/>
                          <a:pt x="8045219" y="1895292"/>
                        </a:cubicBezTo>
                        <a:lnTo>
                          <a:pt x="5858610" y="1835657"/>
                        </a:lnTo>
                        <a:cubicBezTo>
                          <a:pt x="5172810" y="1822405"/>
                          <a:pt x="4583088" y="1805840"/>
                          <a:pt x="3930419" y="1815779"/>
                        </a:cubicBezTo>
                        <a:cubicBezTo>
                          <a:pt x="3277750" y="1825718"/>
                          <a:pt x="2439549" y="1908544"/>
                          <a:pt x="1942593" y="1895292"/>
                        </a:cubicBezTo>
                        <a:cubicBezTo>
                          <a:pt x="1445637" y="1882040"/>
                          <a:pt x="1236915" y="1815779"/>
                          <a:pt x="948680" y="1736266"/>
                        </a:cubicBezTo>
                        <a:cubicBezTo>
                          <a:pt x="660445" y="1656753"/>
                          <a:pt x="365584" y="1563987"/>
                          <a:pt x="213184" y="1418213"/>
                        </a:cubicBezTo>
                        <a:cubicBezTo>
                          <a:pt x="60784" y="1272439"/>
                          <a:pt x="-38608" y="1050466"/>
                          <a:pt x="14401" y="841744"/>
                        </a:cubicBezTo>
                        <a:close/>
                      </a:path>
                    </a:pathLst>
                  </a:cu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1D8C2E92-EC19-7052-9672-8F67A4951928}"/>
              </a:ext>
            </a:extLst>
          </p:cNvPr>
          <p:cNvSpPr/>
          <p:nvPr/>
        </p:nvSpPr>
        <p:spPr>
          <a:xfrm>
            <a:off x="9402417" y="2328976"/>
            <a:ext cx="1985671" cy="3845924"/>
          </a:xfrm>
          <a:custGeom>
            <a:avLst/>
            <a:gdLst>
              <a:gd name="connsiteX0" fmla="*/ 0 w 1985671"/>
              <a:gd name="connsiteY0" fmla="*/ 36537 h 3845924"/>
              <a:gd name="connsiteX1" fmla="*/ 1689653 w 1985671"/>
              <a:gd name="connsiteY1" fmla="*/ 255198 h 3845924"/>
              <a:gd name="connsiteX2" fmla="*/ 1967948 w 1985671"/>
              <a:gd name="connsiteY2" fmla="*/ 1944850 h 3845924"/>
              <a:gd name="connsiteX3" fmla="*/ 1848679 w 1985671"/>
              <a:gd name="connsiteY3" fmla="*/ 3475476 h 3845924"/>
              <a:gd name="connsiteX4" fmla="*/ 974035 w 1985671"/>
              <a:gd name="connsiteY4" fmla="*/ 3813407 h 3845924"/>
              <a:gd name="connsiteX5" fmla="*/ 954157 w 1985671"/>
              <a:gd name="connsiteY5" fmla="*/ 3813407 h 3845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85671" h="3845924" extrusionOk="0">
                <a:moveTo>
                  <a:pt x="0" y="36537"/>
                </a:moveTo>
                <a:cubicBezTo>
                  <a:pt x="676760" y="-28102"/>
                  <a:pt x="1324449" y="-27966"/>
                  <a:pt x="1689653" y="255198"/>
                </a:cubicBezTo>
                <a:cubicBezTo>
                  <a:pt x="1973742" y="551170"/>
                  <a:pt x="1917775" y="1496910"/>
                  <a:pt x="1967948" y="1944850"/>
                </a:cubicBezTo>
                <a:cubicBezTo>
                  <a:pt x="2000168" y="2489441"/>
                  <a:pt x="1973510" y="3170236"/>
                  <a:pt x="1848679" y="3475476"/>
                </a:cubicBezTo>
                <a:cubicBezTo>
                  <a:pt x="1683028" y="3786902"/>
                  <a:pt x="974035" y="3813407"/>
                  <a:pt x="974035" y="3813407"/>
                </a:cubicBezTo>
                <a:cubicBezTo>
                  <a:pt x="826740" y="3867986"/>
                  <a:pt x="887708" y="3842646"/>
                  <a:pt x="954157" y="3813407"/>
                </a:cubicBezTo>
              </a:path>
            </a:pathLst>
          </a:custGeom>
          <a:noFill/>
          <a:ln w="28575">
            <a:solidFill>
              <a:srgbClr val="FF0000"/>
            </a:solidFill>
            <a:prstDash val="sysDash"/>
            <a:extLst>
              <a:ext uri="{C807C97D-BFC1-408E-A445-0C87EB9F89A2}">
                <ask:lineSketchStyleProps xmlns:ask="http://schemas.microsoft.com/office/drawing/2018/sketchyshapes" sd="380725212">
                  <a:custGeom>
                    <a:avLst/>
                    <a:gdLst>
                      <a:gd name="connsiteX0" fmla="*/ 0 w 1985671"/>
                      <a:gd name="connsiteY0" fmla="*/ 36537 h 3845924"/>
                      <a:gd name="connsiteX1" fmla="*/ 1689653 w 1985671"/>
                      <a:gd name="connsiteY1" fmla="*/ 255198 h 3845924"/>
                      <a:gd name="connsiteX2" fmla="*/ 1967948 w 1985671"/>
                      <a:gd name="connsiteY2" fmla="*/ 1944850 h 3845924"/>
                      <a:gd name="connsiteX3" fmla="*/ 1848679 w 1985671"/>
                      <a:gd name="connsiteY3" fmla="*/ 3475476 h 3845924"/>
                      <a:gd name="connsiteX4" fmla="*/ 974035 w 1985671"/>
                      <a:gd name="connsiteY4" fmla="*/ 3813407 h 3845924"/>
                      <a:gd name="connsiteX5" fmla="*/ 954157 w 1985671"/>
                      <a:gd name="connsiteY5" fmla="*/ 3813407 h 3845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85671" h="3845924">
                        <a:moveTo>
                          <a:pt x="0" y="36537"/>
                        </a:moveTo>
                        <a:cubicBezTo>
                          <a:pt x="680831" y="-13159"/>
                          <a:pt x="1361662" y="-62854"/>
                          <a:pt x="1689653" y="255198"/>
                        </a:cubicBezTo>
                        <a:cubicBezTo>
                          <a:pt x="2017644" y="573250"/>
                          <a:pt x="1941444" y="1408137"/>
                          <a:pt x="1967948" y="1944850"/>
                        </a:cubicBezTo>
                        <a:cubicBezTo>
                          <a:pt x="1994452" y="2481563"/>
                          <a:pt x="2014331" y="3164050"/>
                          <a:pt x="1848679" y="3475476"/>
                        </a:cubicBezTo>
                        <a:cubicBezTo>
                          <a:pt x="1683027" y="3786902"/>
                          <a:pt x="974035" y="3813407"/>
                          <a:pt x="974035" y="3813407"/>
                        </a:cubicBezTo>
                        <a:cubicBezTo>
                          <a:pt x="824948" y="3869729"/>
                          <a:pt x="889552" y="3841568"/>
                          <a:pt x="954157" y="3813407"/>
                        </a:cubicBezTo>
                      </a:path>
                    </a:pathLst>
                  </a:cu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5485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down)">
                                      <p:cBhvr>
                                        <p:cTn id="28" dur="500"/>
                                        <p:tgtEl>
                                          <p:spTgt spid="4"/>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down)">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circle(in)">
                                      <p:cBhvr>
                                        <p:cTn id="36" dur="2000"/>
                                        <p:tgtEl>
                                          <p:spTgt spid="6"/>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circle(in)">
                                      <p:cBhvr>
                                        <p:cTn id="39"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Binomial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r>
                  <a:rPr lang="en-US" sz="3200" dirty="0"/>
                  <a:t>“</a:t>
                </a:r>
                <a:r>
                  <a:rPr lang="en-US" sz="3200" b="1" dirty="0">
                    <a:solidFill>
                      <a:srgbClr val="FF0000"/>
                    </a:solidFill>
                  </a:rPr>
                  <a:t>n</a:t>
                </a:r>
                <a:r>
                  <a:rPr lang="en-US" sz="3200" dirty="0"/>
                  <a:t>” independent </a:t>
                </a:r>
                <a:r>
                  <a:rPr lang="en-US" sz="3200" dirty="0">
                    <a:solidFill>
                      <a:srgbClr val="FF0000"/>
                    </a:solidFill>
                  </a:rPr>
                  <a:t>Bernoulli trials</a:t>
                </a:r>
                <a:r>
                  <a:rPr lang="en-US" sz="3200" dirty="0"/>
                  <a:t> are performed</a:t>
                </a:r>
              </a:p>
              <a:p>
                <a:endParaRPr lang="en-US" sz="3200" dirty="0"/>
              </a:p>
              <a:p>
                <a:r>
                  <a:rPr lang="en-US" sz="3200" dirty="0"/>
                  <a:t>Each trial has two outcomes: Success and Failure</a:t>
                </a:r>
              </a:p>
              <a:p>
                <a:endParaRPr lang="en-US" sz="3200" dirty="0"/>
              </a:p>
              <a:p>
                <a:r>
                  <a:rPr lang="en-US" sz="3200" dirty="0"/>
                  <a:t>Probability of success </a:t>
                </a:r>
                <a14:m>
                  <m:oMath xmlns:m="http://schemas.openxmlformats.org/officeDocument/2006/math">
                    <m:r>
                      <a:rPr lang="en-US" sz="3200" b="0" i="1" smtClean="0">
                        <a:latin typeface="Cambria Math" panose="02040503050406030204" pitchFamily="18" charset="0"/>
                      </a:rPr>
                      <m:t>𝑝</m:t>
                    </m:r>
                  </m:oMath>
                </a14:m>
                <a:r>
                  <a:rPr lang="en-US" sz="3200" dirty="0"/>
                  <a:t> and probability of failure </a:t>
                </a:r>
                <a14:m>
                  <m:oMath xmlns:m="http://schemas.openxmlformats.org/officeDocument/2006/math">
                    <m:r>
                      <a:rPr lang="en-US" sz="3200" b="0" i="1" smtClean="0">
                        <a:latin typeface="Cambria Math" panose="02040503050406030204" pitchFamily="18" charset="0"/>
                      </a:rPr>
                      <m:t>(1−</m:t>
                    </m:r>
                    <m:r>
                      <a:rPr lang="en-US" sz="3200" b="0" i="1" smtClean="0">
                        <a:latin typeface="Cambria Math" panose="02040503050406030204" pitchFamily="18" charset="0"/>
                      </a:rPr>
                      <m:t>𝑝</m:t>
                    </m:r>
                    <m:r>
                      <a:rPr lang="en-US" sz="3200" b="0" i="1" smtClean="0">
                        <a:latin typeface="Cambria Math" panose="02040503050406030204" pitchFamily="18" charset="0"/>
                      </a:rPr>
                      <m:t>)</m:t>
                    </m:r>
                  </m:oMath>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833" t="-2564"/>
                </a:stretch>
              </a:blipFill>
            </p:spPr>
            <p:txBody>
              <a:bodyPr/>
              <a:lstStyle/>
              <a:p>
                <a:r>
                  <a:rPr lang="en-US">
                    <a:noFill/>
                  </a:rPr>
                  <a:t> </a:t>
                </a:r>
              </a:p>
            </p:txBody>
          </p:sp>
        </mc:Fallback>
      </mc:AlternateContent>
    </p:spTree>
    <p:extLst>
      <p:ext uri="{BB962C8B-B14F-4D97-AF65-F5344CB8AC3E}">
        <p14:creationId xmlns:p14="http://schemas.microsoft.com/office/powerpoint/2010/main" val="2850239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Binomial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r>
                  <a:rPr lang="en-US" sz="3200" dirty="0"/>
                  <a:t>Probability mass function of binomial distribution,</a:t>
                </a:r>
              </a:p>
              <a:p>
                <a:endParaRPr lang="en-US" sz="3200" dirty="0"/>
              </a:p>
              <a:p>
                <a:pPr marL="0" indent="0">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𝑝</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𝑥</m:t>
                          </m:r>
                        </m:e>
                      </m:d>
                      <m:r>
                        <a:rPr lang="en-US" sz="3200" b="0" i="1" smtClean="0">
                          <a:latin typeface="Cambria Math" panose="02040503050406030204" pitchFamily="18" charset="0"/>
                        </a:rPr>
                        <m:t>=</m:t>
                      </m:r>
                      <m:sPre>
                        <m:sPrePr>
                          <m:ctrlPr>
                            <a:rPr lang="en-US" sz="3200" b="0" i="1" smtClean="0">
                              <a:latin typeface="Cambria Math" panose="02040503050406030204" pitchFamily="18" charset="0"/>
                            </a:rPr>
                          </m:ctrlPr>
                        </m:sPrePr>
                        <m:sub/>
                        <m:sup>
                          <m:r>
                            <a:rPr lang="en-US" sz="3200" b="0" i="1" smtClean="0">
                              <a:latin typeface="Cambria Math" panose="02040503050406030204" pitchFamily="18" charset="0"/>
                            </a:rPr>
                            <m:t>𝑛</m:t>
                          </m:r>
                        </m:sup>
                        <m:e>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𝐶</m:t>
                              </m:r>
                            </m:e>
                            <m:sub>
                              <m:r>
                                <a:rPr lang="en-US" sz="3200" b="0" i="1" smtClean="0">
                                  <a:latin typeface="Cambria Math" panose="02040503050406030204" pitchFamily="18" charset="0"/>
                                </a:rPr>
                                <m:t>𝑥</m:t>
                              </m:r>
                            </m:sub>
                          </m:sSub>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 </m:t>
                              </m:r>
                              <m:r>
                                <a:rPr lang="en-US" sz="3200" b="0" i="1" smtClean="0">
                                  <a:latin typeface="Cambria Math" panose="02040503050406030204" pitchFamily="18" charset="0"/>
                                </a:rPr>
                                <m:t>𝑝</m:t>
                              </m:r>
                            </m:e>
                            <m:sup>
                              <m:r>
                                <a:rPr lang="en-US" sz="3200" b="0" i="1" smtClean="0">
                                  <a:latin typeface="Cambria Math" panose="02040503050406030204" pitchFamily="18" charset="0"/>
                                </a:rPr>
                                <m:t>𝑥</m:t>
                              </m:r>
                            </m:sup>
                          </m:sSup>
                          <m:r>
                            <a:rPr lang="en-US" sz="3200" b="0" i="1" smtClean="0">
                              <a:latin typeface="Cambria Math" panose="02040503050406030204" pitchFamily="18" charset="0"/>
                            </a:rPr>
                            <m:t> </m:t>
                          </m:r>
                          <m:sSup>
                            <m:sSupPr>
                              <m:ctrlPr>
                                <a:rPr lang="en-US" sz="3200" b="0" i="1" smtClean="0">
                                  <a:latin typeface="Cambria Math" panose="02040503050406030204" pitchFamily="18" charset="0"/>
                                </a:rPr>
                              </m:ctrlPr>
                            </m:sSupPr>
                            <m:e>
                              <m:d>
                                <m:dPr>
                                  <m:ctrlPr>
                                    <a:rPr lang="en-US" sz="3200" b="0" i="1" smtClean="0">
                                      <a:latin typeface="Cambria Math" panose="02040503050406030204" pitchFamily="18" charset="0"/>
                                    </a:rPr>
                                  </m:ctrlPr>
                                </m:dPr>
                                <m:e>
                                  <m:r>
                                    <a:rPr lang="en-US" sz="3200" b="0" i="1" smtClean="0">
                                      <a:latin typeface="Cambria Math" panose="02040503050406030204" pitchFamily="18" charset="0"/>
                                    </a:rPr>
                                    <m:t>1−</m:t>
                                  </m:r>
                                  <m:r>
                                    <a:rPr lang="en-US" sz="3200" b="0" i="1" smtClean="0">
                                      <a:latin typeface="Cambria Math" panose="02040503050406030204" pitchFamily="18" charset="0"/>
                                    </a:rPr>
                                    <m:t>𝑝</m:t>
                                  </m:r>
                                </m:e>
                              </m:d>
                            </m:e>
                            <m:sup>
                              <m:r>
                                <a:rPr lang="en-US" sz="3200" b="0" i="1" smtClean="0">
                                  <a:latin typeface="Cambria Math" panose="02040503050406030204" pitchFamily="18" charset="0"/>
                                </a:rPr>
                                <m:t>𝑛</m:t>
                              </m:r>
                              <m:r>
                                <a:rPr lang="en-US" sz="3200" b="0" i="1" smtClean="0">
                                  <a:latin typeface="Cambria Math" panose="02040503050406030204" pitchFamily="18" charset="0"/>
                                </a:rPr>
                                <m:t>−</m:t>
                              </m:r>
                              <m:r>
                                <a:rPr lang="en-US" sz="3200" b="0" i="1" smtClean="0">
                                  <a:latin typeface="Cambria Math" panose="02040503050406030204" pitchFamily="18" charset="0"/>
                                </a:rPr>
                                <m:t>𝑥</m:t>
                              </m:r>
                            </m:sup>
                          </m:sSup>
                        </m:e>
                      </m:sPre>
                      <m:r>
                        <a:rPr lang="en-US" sz="3200" b="0" i="1" smtClean="0">
                          <a:latin typeface="Cambria Math" panose="02040503050406030204" pitchFamily="18" charset="0"/>
                        </a:rPr>
                        <m:t>;</m:t>
                      </m:r>
                      <m:r>
                        <a:rPr lang="en-US" sz="3200" b="0" i="1" smtClean="0">
                          <a:latin typeface="Cambria Math" panose="02040503050406030204" pitchFamily="18" charset="0"/>
                        </a:rPr>
                        <m:t>𝑥</m:t>
                      </m:r>
                      <m:r>
                        <a:rPr lang="en-US" sz="3200" b="0" i="1" smtClean="0">
                          <a:latin typeface="Cambria Math" panose="02040503050406030204" pitchFamily="18" charset="0"/>
                        </a:rPr>
                        <m:t>=0,1,2,3,…,</m:t>
                      </m:r>
                      <m:r>
                        <a:rPr lang="en-US" sz="3200" b="0" i="1" smtClean="0">
                          <a:latin typeface="Cambria Math" panose="02040503050406030204" pitchFamily="18" charset="0"/>
                        </a:rPr>
                        <m:t>𝑛</m:t>
                      </m:r>
                    </m:oMath>
                  </m:oMathPara>
                </a14:m>
                <a:endParaRPr lang="en-US" sz="3200" dirty="0"/>
              </a:p>
              <a:p>
                <a:pPr marL="0" indent="0">
                  <a:buNone/>
                </a:pPr>
                <a:endParaRPr lang="en-US" sz="3200" dirty="0"/>
              </a:p>
              <a:p>
                <a:pPr marL="0" indent="0">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𝑋</m:t>
                      </m:r>
                      <m:r>
                        <a:rPr lang="en-US" sz="3200" b="0" i="1" smtClean="0">
                          <a:latin typeface="Cambria Math" panose="02040503050406030204" pitchFamily="18" charset="0"/>
                        </a:rPr>
                        <m:t>~</m:t>
                      </m:r>
                      <m:r>
                        <a:rPr lang="en-US" sz="3200" b="0" i="1" smtClean="0">
                          <a:latin typeface="Cambria Math" panose="02040503050406030204" pitchFamily="18" charset="0"/>
                        </a:rPr>
                        <m:t>𝑏𝑖𝑛𝑜𝑚𝑖𝑎𝑙</m:t>
                      </m:r>
                      <m:r>
                        <a:rPr lang="en-US" sz="3200" b="0" i="1" smtClean="0">
                          <a:latin typeface="Cambria Math" panose="02040503050406030204" pitchFamily="18" charset="0"/>
                        </a:rPr>
                        <m:t> </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𝑛</m:t>
                          </m:r>
                          <m:r>
                            <a:rPr lang="en-US" sz="3200" b="0" i="1" smtClean="0">
                              <a:latin typeface="Cambria Math" panose="02040503050406030204" pitchFamily="18" charset="0"/>
                            </a:rPr>
                            <m:t>,</m:t>
                          </m:r>
                          <m:r>
                            <a:rPr lang="en-US" sz="3200" b="0" i="1" smtClean="0">
                              <a:latin typeface="Cambria Math" panose="02040503050406030204" pitchFamily="18" charset="0"/>
                            </a:rPr>
                            <m:t>𝑝</m:t>
                          </m:r>
                        </m:e>
                      </m:d>
                    </m:oMath>
                  </m:oMathPara>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833" t="-2564"/>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92FFE95D-668B-0B30-F4C6-3BF42B2E732B}"/>
              </a:ext>
            </a:extLst>
          </p:cNvPr>
          <p:cNvSpPr txBox="1"/>
          <p:nvPr/>
        </p:nvSpPr>
        <p:spPr>
          <a:xfrm>
            <a:off x="8068140" y="4805265"/>
            <a:ext cx="4542397" cy="523220"/>
          </a:xfrm>
          <a:prstGeom prst="rect">
            <a:avLst/>
          </a:prstGeom>
          <a:solidFill>
            <a:srgbClr val="FFC000"/>
          </a:solidFill>
          <a:ln>
            <a:solidFill>
              <a:schemeClr val="tx1"/>
            </a:solidFill>
          </a:ln>
        </p:spPr>
        <p:txBody>
          <a:bodyPr wrap="none" rtlCol="0">
            <a:spAutoFit/>
          </a:bodyPr>
          <a:lstStyle/>
          <a:p>
            <a:r>
              <a:rPr lang="en-US" sz="2800" dirty="0"/>
              <a:t>“n” and “p” are Parameter</a:t>
            </a:r>
          </a:p>
        </p:txBody>
      </p:sp>
    </p:spTree>
    <p:extLst>
      <p:ext uri="{BB962C8B-B14F-4D97-AF65-F5344CB8AC3E}">
        <p14:creationId xmlns:p14="http://schemas.microsoft.com/office/powerpoint/2010/main" val="1292641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Binomial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r>
                  <a:rPr lang="en-US" sz="3200" dirty="0"/>
                  <a:t>Mean of the binomial distribution</a:t>
                </a:r>
              </a:p>
              <a:p>
                <a:pPr marL="0" indent="0">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𝜇</m:t>
                      </m:r>
                      <m:r>
                        <a:rPr lang="en-US" sz="3200" b="0" i="1" smtClean="0">
                          <a:latin typeface="Cambria Math" panose="02040503050406030204" pitchFamily="18" charset="0"/>
                        </a:rPr>
                        <m:t>=</m:t>
                      </m:r>
                      <m:r>
                        <a:rPr lang="en-US" sz="3200" b="0" i="1" smtClean="0">
                          <a:latin typeface="Cambria Math" panose="02040503050406030204" pitchFamily="18" charset="0"/>
                        </a:rPr>
                        <m:t>𝐸</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e>
                      </m:d>
                      <m:r>
                        <a:rPr lang="en-US" sz="3200" b="0" i="1" smtClean="0">
                          <a:latin typeface="Cambria Math" panose="02040503050406030204" pitchFamily="18" charset="0"/>
                        </a:rPr>
                        <m:t>=</m:t>
                      </m:r>
                      <m:nary>
                        <m:naryPr>
                          <m:chr m:val="∑"/>
                          <m:subHide m:val="on"/>
                          <m:supHide m:val="on"/>
                          <m:ctrlPr>
                            <a:rPr lang="en-US" sz="3200" b="0" i="1" smtClean="0">
                              <a:latin typeface="Cambria Math" panose="02040503050406030204" pitchFamily="18" charset="0"/>
                            </a:rPr>
                          </m:ctrlPr>
                        </m:naryPr>
                        <m:sub/>
                        <m:sup/>
                        <m:e>
                          <m:r>
                            <a:rPr lang="en-US" sz="3200" b="0" i="1" smtClean="0">
                              <a:latin typeface="Cambria Math" panose="02040503050406030204" pitchFamily="18" charset="0"/>
                            </a:rPr>
                            <m:t>𝑥</m:t>
                          </m:r>
                          <m:r>
                            <a:rPr lang="en-US" sz="3200" b="0" i="1" smtClean="0">
                              <a:latin typeface="Cambria Math" panose="02040503050406030204" pitchFamily="18" charset="0"/>
                            </a:rPr>
                            <m:t> </m:t>
                          </m:r>
                          <m:r>
                            <a:rPr lang="en-US" sz="3200" b="0" i="1" smtClean="0">
                              <a:latin typeface="Cambria Math" panose="02040503050406030204" pitchFamily="18" charset="0"/>
                            </a:rPr>
                            <m:t>𝑝</m:t>
                          </m:r>
                          <m:r>
                            <a:rPr lang="en-US" sz="3200" b="0" i="1" smtClean="0">
                              <a:latin typeface="Cambria Math" panose="02040503050406030204" pitchFamily="18" charset="0"/>
                            </a:rPr>
                            <m:t>(</m:t>
                          </m:r>
                          <m:r>
                            <a:rPr lang="en-US" sz="3200" b="0" i="1" smtClean="0">
                              <a:latin typeface="Cambria Math" panose="02040503050406030204" pitchFamily="18" charset="0"/>
                            </a:rPr>
                            <m:t>𝑥</m:t>
                          </m:r>
                          <m:r>
                            <a:rPr lang="en-US" sz="3200" b="0" i="1" smtClean="0">
                              <a:latin typeface="Cambria Math" panose="02040503050406030204" pitchFamily="18" charset="0"/>
                            </a:rPr>
                            <m:t>)</m:t>
                          </m:r>
                        </m:e>
                      </m:nary>
                      <m:r>
                        <a:rPr lang="en-US" sz="3200" b="0" i="1" smtClean="0">
                          <a:latin typeface="Cambria Math" panose="02040503050406030204" pitchFamily="18" charset="0"/>
                        </a:rPr>
                        <m:t>=</m:t>
                      </m:r>
                      <m:r>
                        <a:rPr lang="en-US" sz="3200" b="0" i="1" smtClean="0">
                          <a:solidFill>
                            <a:srgbClr val="FF0000"/>
                          </a:solidFill>
                          <a:latin typeface="Cambria Math" panose="02040503050406030204" pitchFamily="18" charset="0"/>
                        </a:rPr>
                        <m:t>𝑛𝑝</m:t>
                      </m:r>
                    </m:oMath>
                  </m:oMathPara>
                </a14:m>
                <a:endParaRPr lang="en-US" sz="3200" dirty="0">
                  <a:solidFill>
                    <a:srgbClr val="FF0000"/>
                  </a:solidFill>
                </a:endParaRPr>
              </a:p>
              <a:p>
                <a:endParaRPr lang="en-US" sz="3200" dirty="0"/>
              </a:p>
              <a:p>
                <a:r>
                  <a:rPr lang="en-US" sz="3200" dirty="0"/>
                  <a:t>Variance of the binomial distribution</a:t>
                </a:r>
              </a:p>
              <a:p>
                <a:pPr marL="0" indent="0">
                  <a:buNone/>
                </a:pP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𝜎</m:t>
                          </m:r>
                        </m:e>
                        <m:sup>
                          <m:r>
                            <a:rPr lang="en-US" sz="3200" b="0" i="1" smtClean="0">
                              <a:latin typeface="Cambria Math" panose="02040503050406030204" pitchFamily="18" charset="0"/>
                            </a:rPr>
                            <m:t>2</m:t>
                          </m:r>
                        </m:sup>
                      </m:sSup>
                      <m:r>
                        <a:rPr lang="en-US" sz="3200" b="0" i="1" smtClean="0">
                          <a:latin typeface="Cambria Math" panose="02040503050406030204" pitchFamily="18" charset="0"/>
                        </a:rPr>
                        <m:t>=</m:t>
                      </m:r>
                      <m:r>
                        <a:rPr lang="en-US" sz="3200" b="0" i="1" smtClean="0">
                          <a:latin typeface="Cambria Math" panose="02040503050406030204" pitchFamily="18" charset="0"/>
                        </a:rPr>
                        <m:t>𝐸</m:t>
                      </m:r>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𝑋</m:t>
                              </m:r>
                            </m:e>
                            <m:sup>
                              <m:r>
                                <a:rPr lang="en-US" sz="3200" b="0" i="1" smtClean="0">
                                  <a:latin typeface="Cambria Math" panose="02040503050406030204" pitchFamily="18" charset="0"/>
                                </a:rPr>
                                <m:t>2</m:t>
                              </m:r>
                            </m:sup>
                          </m:sSup>
                        </m:e>
                      </m:d>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𝐸</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e>
                              </m:d>
                            </m:e>
                          </m:d>
                        </m:e>
                        <m:sup>
                          <m:r>
                            <a:rPr lang="en-US" sz="3200" b="0" i="1" smtClean="0">
                              <a:latin typeface="Cambria Math" panose="02040503050406030204" pitchFamily="18" charset="0"/>
                            </a:rPr>
                            <m:t>2</m:t>
                          </m:r>
                        </m:sup>
                      </m:sSup>
                      <m:r>
                        <a:rPr lang="en-US" sz="3200" b="0" i="1" smtClean="0">
                          <a:latin typeface="Cambria Math" panose="02040503050406030204" pitchFamily="18" charset="0"/>
                        </a:rPr>
                        <m:t>=</m:t>
                      </m:r>
                      <m:r>
                        <a:rPr lang="en-US" sz="3200" b="0" i="1" smtClean="0">
                          <a:solidFill>
                            <a:srgbClr val="FF0000"/>
                          </a:solidFill>
                          <a:latin typeface="Cambria Math" panose="02040503050406030204" pitchFamily="18" charset="0"/>
                        </a:rPr>
                        <m:t>𝑛𝑝</m:t>
                      </m:r>
                      <m:r>
                        <a:rPr lang="en-US" sz="3200" b="0" i="1" smtClean="0">
                          <a:solidFill>
                            <a:srgbClr val="FF0000"/>
                          </a:solidFill>
                          <a:latin typeface="Cambria Math" panose="02040503050406030204" pitchFamily="18" charset="0"/>
                        </a:rPr>
                        <m:t>(1−</m:t>
                      </m:r>
                      <m:r>
                        <a:rPr lang="en-US" sz="3200" b="0" i="1" smtClean="0">
                          <a:solidFill>
                            <a:srgbClr val="FF0000"/>
                          </a:solidFill>
                          <a:latin typeface="Cambria Math" panose="02040503050406030204" pitchFamily="18" charset="0"/>
                        </a:rPr>
                        <m:t>𝑝</m:t>
                      </m:r>
                      <m:r>
                        <a:rPr lang="en-US" sz="3200" b="0" i="1" smtClean="0">
                          <a:solidFill>
                            <a:srgbClr val="FF0000"/>
                          </a:solidFill>
                          <a:latin typeface="Cambria Math" panose="02040503050406030204" pitchFamily="18" charset="0"/>
                        </a:rPr>
                        <m:t>)</m:t>
                      </m:r>
                    </m:oMath>
                  </m:oMathPara>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833" t="-2564"/>
                </a:stretch>
              </a:blipFill>
            </p:spPr>
            <p:txBody>
              <a:bodyPr/>
              <a:lstStyle/>
              <a:p>
                <a:r>
                  <a:rPr lang="en-US">
                    <a:noFill/>
                  </a:rPr>
                  <a:t> </a:t>
                </a:r>
              </a:p>
            </p:txBody>
          </p:sp>
        </mc:Fallback>
      </mc:AlternateContent>
    </p:spTree>
    <p:extLst>
      <p:ext uri="{BB962C8B-B14F-4D97-AF65-F5344CB8AC3E}">
        <p14:creationId xmlns:p14="http://schemas.microsoft.com/office/powerpoint/2010/main" val="2178810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emplate>Wood Type</Template>
  <TotalTime>1887</TotalTime>
  <Words>1491</Words>
  <Application>Microsoft Office PowerPoint</Application>
  <PresentationFormat>Custom</PresentationFormat>
  <Paragraphs>239</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Cambria Math</vt:lpstr>
      <vt:lpstr>Georgia</vt:lpstr>
      <vt:lpstr>Trebuchet MS</vt:lpstr>
      <vt:lpstr>Wingdings</vt:lpstr>
      <vt:lpstr>Wood Type</vt:lpstr>
      <vt:lpstr>Probability Distribution (2)</vt:lpstr>
      <vt:lpstr>Probability Distribution</vt:lpstr>
      <vt:lpstr>Probability Distribution</vt:lpstr>
      <vt:lpstr>Probability Distribution</vt:lpstr>
      <vt:lpstr>Probability Distribution</vt:lpstr>
      <vt:lpstr>Binomial Distribution</vt:lpstr>
      <vt:lpstr>Binomial Distribution</vt:lpstr>
      <vt:lpstr>Binomial Distribution</vt:lpstr>
      <vt:lpstr>Binomial Distribution</vt:lpstr>
      <vt:lpstr>Binomial Distribution</vt:lpstr>
      <vt:lpstr>Binomial Distribution</vt:lpstr>
      <vt:lpstr>Binomial Distribution</vt:lpstr>
      <vt:lpstr>Binomial Distribution</vt:lpstr>
      <vt:lpstr>Binomial Distribution</vt:lpstr>
      <vt:lpstr>Binomial Distribution</vt:lpstr>
      <vt:lpstr>Binomial Distribution</vt:lpstr>
      <vt:lpstr>Poisson Distribution</vt:lpstr>
      <vt:lpstr>Poisson Distribution</vt:lpstr>
      <vt:lpstr>Poisson Distribution</vt:lpstr>
      <vt:lpstr>Poisson Distribution</vt:lpstr>
      <vt:lpstr>Poisson Distribution</vt:lpstr>
      <vt:lpstr>Poisson Distribution</vt:lpstr>
      <vt:lpstr>Poisson Distribution</vt:lpstr>
      <vt:lpstr>Poisson Distribution</vt:lpstr>
      <vt:lpstr>Poisson Distribution</vt:lpstr>
      <vt:lpstr>Poisson Distribution</vt:lpstr>
      <vt:lpstr>Poisson Distribution</vt:lpstr>
      <vt:lpstr>Poisson Distribution</vt:lpstr>
      <vt:lpstr>Geometric Distribution</vt:lpstr>
      <vt:lpstr>Geometric Distribution</vt:lpstr>
      <vt:lpstr>Geometric Distribution</vt:lpstr>
      <vt:lpstr>Geometric Distribution</vt:lpstr>
      <vt:lpstr>Geometric Distribution</vt:lpstr>
      <vt:lpstr>Geometric Distribution</vt:lpstr>
      <vt:lpstr>Self Practice</vt:lpstr>
      <vt:lpstr>Mathematical exercise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Ismail Hossain Riday</dc:creator>
  <cp:lastModifiedBy>Md. Ismail Hossain Riday</cp:lastModifiedBy>
  <cp:revision>1167</cp:revision>
  <dcterms:created xsi:type="dcterms:W3CDTF">2023-10-05T14:06:45Z</dcterms:created>
  <dcterms:modified xsi:type="dcterms:W3CDTF">2024-09-14T12:16:07Z</dcterms:modified>
</cp:coreProperties>
</file>