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09" r:id="rId7"/>
    <p:sldId id="448" r:id="rId8"/>
    <p:sldId id="443" r:id="rId9"/>
    <p:sldId id="444" r:id="rId10"/>
    <p:sldId id="441" r:id="rId11"/>
    <p:sldId id="410" r:id="rId12"/>
    <p:sldId id="442" r:id="rId13"/>
    <p:sldId id="411" r:id="rId14"/>
    <p:sldId id="413" r:id="rId15"/>
    <p:sldId id="436" r:id="rId16"/>
    <p:sldId id="415" r:id="rId17"/>
    <p:sldId id="416" r:id="rId18"/>
    <p:sldId id="418" r:id="rId19"/>
    <p:sldId id="419" r:id="rId20"/>
    <p:sldId id="420" r:id="rId21"/>
    <p:sldId id="421" r:id="rId22"/>
    <p:sldId id="424" r:id="rId23"/>
    <p:sldId id="425" r:id="rId24"/>
    <p:sldId id="426" r:id="rId25"/>
    <p:sldId id="427" r:id="rId26"/>
    <p:sldId id="445" r:id="rId27"/>
    <p:sldId id="446" r:id="rId28"/>
    <p:sldId id="447" r:id="rId29"/>
    <p:sldId id="429" r:id="rId30"/>
    <p:sldId id="433" r:id="rId31"/>
    <p:sldId id="430" r:id="rId32"/>
    <p:sldId id="434" r:id="rId33"/>
    <p:sldId id="431" r:id="rId34"/>
    <p:sldId id="432" r:id="rId35"/>
    <p:sldId id="405" r:id="rId36"/>
    <p:sldId id="363" r:id="rId37"/>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9/2/2024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9/2/2024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9/2/2024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40.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0.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80.png"/><Relationship Id="rId7" Type="http://schemas.openxmlformats.org/officeDocument/2006/relationships/image" Target="../media/image620.png"/><Relationship Id="rId2" Type="http://schemas.openxmlformats.org/officeDocument/2006/relationships/image" Target="../media/image570.png"/><Relationship Id="rId1" Type="http://schemas.openxmlformats.org/officeDocument/2006/relationships/slideLayout" Target="../slideLayouts/slideLayout12.xml"/><Relationship Id="rId6" Type="http://schemas.openxmlformats.org/officeDocument/2006/relationships/image" Target="../media/image610.png"/><Relationship Id="rId5" Type="http://schemas.openxmlformats.org/officeDocument/2006/relationships/image" Target="../media/image600.png"/><Relationship Id="rId4" Type="http://schemas.openxmlformats.org/officeDocument/2006/relationships/image" Target="../media/image590.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a company, 60% of the employees have motorcycle, 40% has private car and 20% has both. If an employee is selected randomly from that company, then</a:t>
                </a:r>
              </a:p>
              <a:p>
                <a:pPr marL="514350" indent="-514350" algn="just">
                  <a:buFont typeface="+mj-lt"/>
                  <a:buAutoNum type="arabicPeriod"/>
                </a:pPr>
                <a:endParaRPr lang="en-US" sz="3200" dirty="0"/>
              </a:p>
              <a:p>
                <a:pPr marL="843534" lvl="1" indent="-514350" algn="just">
                  <a:buFont typeface="+mj-lt"/>
                  <a:buAutoNum type="alphaLcParenR"/>
                </a:pPr>
                <a:r>
                  <a:rPr lang="en-US" sz="3200" dirty="0"/>
                  <a:t>What is the probability that the employee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:0.4</m:t>
                        </m:r>
                      </m:e>
                    </m:d>
                  </m:oMath>
                </a14:m>
                <a:endParaRPr lang="en-US" sz="3200" dirty="0"/>
              </a:p>
              <a:p>
                <a:pPr marL="843534" lvl="1" indent="-514350" algn="just">
                  <a:buFont typeface="+mj-lt"/>
                  <a:buAutoNum type="alphaLcParenR"/>
                </a:pPr>
                <a:endParaRPr lang="en-US" sz="3200" dirty="0"/>
              </a:p>
              <a:p>
                <a:pPr marL="843534" lvl="1" indent="-514350" algn="just">
                  <a:buFont typeface="+mj-lt"/>
                  <a:buAutoNum type="alphaLcParenR"/>
                </a:pPr>
                <a:r>
                  <a:rPr lang="en-US" sz="3200" dirty="0"/>
                  <a:t>If it is known that the employee has a motorcycle, then what is the probability that the employee also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 0.33</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139107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50000"/>
              </a:lnSpc>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840510"/>
                <a:ext cx="12436591" cy="4512011"/>
              </a:xfrm>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en>
                      </m:f>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e>
                          <m:r>
                            <a:rPr lang="en-US" sz="3200" i="1">
                              <a:latin typeface="Cambria Math" panose="02040503050406030204" pitchFamily="18" charset="0"/>
                            </a:rPr>
                            <m:t>𝑅</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num>
                        <m:den>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num>
                        <m:den>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𝑅</m:t>
                              </m:r>
                            </m:e>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r>
                            <a:rPr lang="en-US" sz="3200" i="1">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xfrm>
                <a:off x="1096529" y="2840510"/>
                <a:ext cx="12436591" cy="4512011"/>
              </a:xfrm>
              <a:blipFill>
                <a:blip r:embed="rId2"/>
                <a:stretch>
                  <a:fillRect l="-833" t="-2838" r="-44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180642-C1A3-DBBC-2492-11DAD6EB959A}"/>
                  </a:ext>
                </a:extLst>
              </p:cNvPr>
              <p:cNvSpPr txBox="1"/>
              <p:nvPr/>
            </p:nvSpPr>
            <p:spPr>
              <a:xfrm>
                <a:off x="10487534" y="288512"/>
                <a:ext cx="7611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𝟏</m:t>
                          </m:r>
                        </m:sub>
                      </m:sSub>
                    </m:oMath>
                  </m:oMathPara>
                </a14:m>
                <a:endParaRPr lang="en-US" sz="2400" b="1" dirty="0"/>
              </a:p>
            </p:txBody>
          </p:sp>
        </mc:Choice>
        <mc:Fallback xmlns="">
          <p:sp>
            <p:nvSpPr>
              <p:cNvPr id="12" name="TextBox 11">
                <a:extLst>
                  <a:ext uri="{FF2B5EF4-FFF2-40B4-BE49-F238E27FC236}">
                    <a16:creationId xmlns:a16="http://schemas.microsoft.com/office/drawing/2014/main" id="{33180642-C1A3-DBBC-2492-11DAD6EB959A}"/>
                  </a:ext>
                </a:extLst>
              </p:cNvPr>
              <p:cNvSpPr txBox="1">
                <a:spLocks noRot="1" noChangeAspect="1" noMove="1" noResize="1" noEditPoints="1" noAdjustHandles="1" noChangeArrowheads="1" noChangeShapeType="1" noTextEdit="1"/>
              </p:cNvSpPr>
              <p:nvPr/>
            </p:nvSpPr>
            <p:spPr>
              <a:xfrm>
                <a:off x="10487534" y="288512"/>
                <a:ext cx="761170"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AEF94A0-0247-143B-F17E-4100B508D317}"/>
                  </a:ext>
                </a:extLst>
              </p:cNvPr>
              <p:cNvSpPr txBox="1"/>
              <p:nvPr/>
            </p:nvSpPr>
            <p:spPr>
              <a:xfrm>
                <a:off x="13493961" y="335902"/>
                <a:ext cx="7611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𝟐</m:t>
                          </m:r>
                        </m:sub>
                      </m:sSub>
                    </m:oMath>
                  </m:oMathPara>
                </a14:m>
                <a:endParaRPr lang="en-US" sz="2400" b="1" dirty="0"/>
              </a:p>
            </p:txBody>
          </p:sp>
        </mc:Choice>
        <mc:Fallback xmlns="">
          <p:sp>
            <p:nvSpPr>
              <p:cNvPr id="13" name="TextBox 12">
                <a:extLst>
                  <a:ext uri="{FF2B5EF4-FFF2-40B4-BE49-F238E27FC236}">
                    <a16:creationId xmlns:a16="http://schemas.microsoft.com/office/drawing/2014/main" id="{1AEF94A0-0247-143B-F17E-4100B508D317}"/>
                  </a:ext>
                </a:extLst>
              </p:cNvPr>
              <p:cNvSpPr txBox="1">
                <a:spLocks noRot="1" noChangeAspect="1" noMove="1" noResize="1" noEditPoints="1" noAdjustHandles="1" noChangeArrowheads="1" noChangeShapeType="1" noTextEdit="1"/>
              </p:cNvSpPr>
              <p:nvPr/>
            </p:nvSpPr>
            <p:spPr>
              <a:xfrm>
                <a:off x="13493961" y="335902"/>
                <a:ext cx="761169"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4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r>
                      <a:rPr lang="en-US" sz="3200" b="0" i="0"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r>
                      <a:rPr lang="en-US" sz="3200" b="0" i="1" dirty="0" smtClean="0">
                        <a:latin typeface="Cambria Math" panose="02040503050406030204" pitchFamily="18" charset="0"/>
                      </a:rPr>
                      <m:t>,…</m:t>
                    </m:r>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l="-833" t="-311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E4C3120-B49F-8417-0EE9-B5F0E3563D74}"/>
              </a:ext>
            </a:extLst>
          </p:cNvPr>
          <p:cNvCxnSpPr/>
          <p:nvPr/>
        </p:nvCxnSpPr>
        <p:spPr>
          <a:xfrm>
            <a:off x="12095583"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530720D-2F19-28B6-EE18-001C837ABBAE}"/>
              </a:ext>
            </a:extLst>
          </p:cNvPr>
          <p:cNvCxnSpPr/>
          <p:nvPr/>
        </p:nvCxnSpPr>
        <p:spPr>
          <a:xfrm>
            <a:off x="1254345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7B4914E-54E9-D959-8DD3-CFF3E69BF584}"/>
              </a:ext>
            </a:extLst>
          </p:cNvPr>
          <p:cNvCxnSpPr/>
          <p:nvPr/>
        </p:nvCxnSpPr>
        <p:spPr>
          <a:xfrm>
            <a:off x="1299132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54C7919-2613-606F-2577-568874FF7D66}"/>
              </a:ext>
            </a:extLst>
          </p:cNvPr>
          <p:cNvCxnSpPr/>
          <p:nvPr/>
        </p:nvCxnSpPr>
        <p:spPr>
          <a:xfrm>
            <a:off x="13493961"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76CF274-F8D3-5057-6F8F-99BD23CB9AB9}"/>
              </a:ext>
            </a:extLst>
          </p:cNvPr>
          <p:cNvCxnSpPr/>
          <p:nvPr/>
        </p:nvCxnSpPr>
        <p:spPr>
          <a:xfrm>
            <a:off x="10770636"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5EAB83-1721-F513-582D-2A2C2D0D9962}"/>
              </a:ext>
            </a:extLst>
          </p:cNvPr>
          <p:cNvCxnSpPr/>
          <p:nvPr/>
        </p:nvCxnSpPr>
        <p:spPr>
          <a:xfrm>
            <a:off x="11221615"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881392B-28F9-A49D-996D-F4E5DB47B8FF}"/>
              </a:ext>
            </a:extLst>
          </p:cNvPr>
          <p:cNvCxnSpPr/>
          <p:nvPr/>
        </p:nvCxnSpPr>
        <p:spPr>
          <a:xfrm>
            <a:off x="13890792"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7C1796C-38D5-C8F6-5D7C-86DA87B2F2A0}"/>
              </a:ext>
            </a:extLst>
          </p:cNvPr>
          <p:cNvCxnSpPr/>
          <p:nvPr/>
        </p:nvCxnSpPr>
        <p:spPr>
          <a:xfrm>
            <a:off x="14285788"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848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lnSpcReduction="10000"/>
          </a:bodyPr>
          <a:lstStyle/>
          <a:p>
            <a:r>
              <a:rPr lang="en-US" sz="3200" b="0" i="0" u="none" strike="noStrike" baseline="0" dirty="0">
                <a:solidFill>
                  <a:srgbClr val="000000"/>
                </a:solidFill>
              </a:rPr>
              <a:t>60% of the students in a class are male. 5% of the males and 10% of the females are in the photography club. If a student is randomly selected from the class.</a:t>
            </a:r>
          </a:p>
          <a:p>
            <a:endParaRPr lang="en-US" sz="3200" b="0" i="0" u="none" strike="noStrike" baseline="0" dirty="0">
              <a:solidFill>
                <a:srgbClr val="000000"/>
              </a:solidFill>
            </a:endParaRPr>
          </a:p>
          <a:p>
            <a:pPr marL="514350" indent="-514350">
              <a:buAutoNum type="alphaLcPeriod"/>
            </a:pPr>
            <a:r>
              <a:rPr lang="en-US" sz="3200" b="0" i="0" u="none" strike="noStrike" baseline="0" dirty="0">
                <a:solidFill>
                  <a:srgbClr val="000000"/>
                </a:solidFill>
              </a:rPr>
              <a:t>What is the probability that the student is in photography club?</a:t>
            </a:r>
          </a:p>
          <a:p>
            <a:pPr marL="514350" indent="-514350">
              <a:buAutoNum type="alphaLcPeriod"/>
            </a:pPr>
            <a:endParaRPr lang="en-US" sz="3200" dirty="0">
              <a:solidFill>
                <a:srgbClr val="000000"/>
              </a:solidFill>
            </a:endParaRPr>
          </a:p>
          <a:p>
            <a:pPr marL="514350" indent="-514350">
              <a:buAutoNum type="alphaLcPeriod"/>
            </a:pPr>
            <a:r>
              <a:rPr lang="en-US" sz="3200" b="0" i="0" u="none" strike="noStrike" baseline="0" dirty="0">
                <a:solidFill>
                  <a:srgbClr val="000000"/>
                </a:solidFill>
              </a:rPr>
              <a:t>If the randomly selected student is in the photography club, what is the chance that the student is male? </a:t>
            </a:r>
          </a:p>
          <a:p>
            <a:endParaRPr lang="en-US" sz="4800" dirty="0"/>
          </a:p>
        </p:txBody>
      </p:sp>
    </p:spTree>
    <p:extLst>
      <p:ext uri="{BB962C8B-B14F-4D97-AF65-F5344CB8AC3E}">
        <p14:creationId xmlns:p14="http://schemas.microsoft.com/office/powerpoint/2010/main" val="165371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e>
                    </m:d>
                    <m:r>
                      <a:rPr lang="en-US" sz="3200" b="0" i="1" smtClean="0">
                        <a:latin typeface="Cambria Math" panose="02040503050406030204" pitchFamily="18" charset="0"/>
                      </a:rPr>
                      <m:t>=0.4</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𝑀</m:t>
                        </m:r>
                      </m:e>
                    </m:d>
                    <m:r>
                      <a:rPr lang="en-US" sz="3200" b="0" i="1" smtClean="0">
                        <a:latin typeface="Cambria Math" panose="02040503050406030204" pitchFamily="18" charset="0"/>
                      </a:rPr>
                      <m:t>=0.05</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𝐹</m:t>
                        </m:r>
                      </m:e>
                    </m:d>
                    <m:r>
                      <a:rPr lang="en-US" sz="3200" b="0" i="1" smtClean="0">
                        <a:latin typeface="Cambria Math" panose="02040503050406030204" pitchFamily="18" charset="0"/>
                      </a:rPr>
                      <m:t>=0.10</m:t>
                    </m:r>
                  </m:oMath>
                </a14:m>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58503E-0680-18A6-6438-AEE1D4146AF6}"/>
                  </a:ext>
                </a:extLst>
              </p:cNvPr>
              <p:cNvSpPr txBox="1"/>
              <p:nvPr/>
            </p:nvSpPr>
            <p:spPr>
              <a:xfrm>
                <a:off x="5131834" y="97470"/>
                <a:ext cx="668072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60%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m:t>
                      </m:r>
                    </m:oMath>
                  </m:oMathPara>
                </a14:m>
                <a:endParaRPr lang="en-US" sz="2800" dirty="0"/>
              </a:p>
            </p:txBody>
          </p:sp>
        </mc:Choice>
        <mc:Fallback xmlns="">
          <p:sp>
            <p:nvSpPr>
              <p:cNvPr id="5" name="TextBox 4">
                <a:extLst>
                  <a:ext uri="{FF2B5EF4-FFF2-40B4-BE49-F238E27FC236}">
                    <a16:creationId xmlns:a16="http://schemas.microsoft.com/office/drawing/2014/main" id="{4458503E-0680-18A6-6438-AEE1D4146AF6}"/>
                  </a:ext>
                </a:extLst>
              </p:cNvPr>
              <p:cNvSpPr txBox="1">
                <a:spLocks noRot="1" noChangeAspect="1" noMove="1" noResize="1" noEditPoints="1" noAdjustHandles="1" noChangeArrowheads="1" noChangeShapeType="1" noTextEdit="1"/>
              </p:cNvSpPr>
              <p:nvPr/>
            </p:nvSpPr>
            <p:spPr>
              <a:xfrm>
                <a:off x="5131834" y="97470"/>
                <a:ext cx="6680721"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625810-E803-F2ED-E2FD-F3E2B9803F7B}"/>
                  </a:ext>
                </a:extLst>
              </p:cNvPr>
              <p:cNvSpPr txBox="1"/>
              <p:nvPr/>
            </p:nvSpPr>
            <p:spPr>
              <a:xfrm>
                <a:off x="5131834" y="756941"/>
                <a:ext cx="6874636"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40%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m:t>
                      </m:r>
                    </m:oMath>
                  </m:oMathPara>
                </a14:m>
                <a:endParaRPr lang="en-US" sz="2800" dirty="0"/>
              </a:p>
            </p:txBody>
          </p:sp>
        </mc:Choice>
        <mc:Fallback xmlns="">
          <p:sp>
            <p:nvSpPr>
              <p:cNvPr id="6" name="TextBox 5">
                <a:extLst>
                  <a:ext uri="{FF2B5EF4-FFF2-40B4-BE49-F238E27FC236}">
                    <a16:creationId xmlns:a16="http://schemas.microsoft.com/office/drawing/2014/main" id="{6D625810-E803-F2ED-E2FD-F3E2B9803F7B}"/>
                  </a:ext>
                </a:extLst>
              </p:cNvPr>
              <p:cNvSpPr txBox="1">
                <a:spLocks noRot="1" noChangeAspect="1" noMove="1" noResize="1" noEditPoints="1" noAdjustHandles="1" noChangeArrowheads="1" noChangeShapeType="1" noTextEdit="1"/>
              </p:cNvSpPr>
              <p:nvPr/>
            </p:nvSpPr>
            <p:spPr>
              <a:xfrm>
                <a:off x="5131834" y="756941"/>
                <a:ext cx="6874636"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2BA6A8-A21C-AD30-DE5A-AE046C1FE0E6}"/>
                  </a:ext>
                </a:extLst>
              </p:cNvPr>
              <p:cNvSpPr txBox="1"/>
              <p:nvPr/>
            </p:nvSpPr>
            <p:spPr>
              <a:xfrm>
                <a:off x="5131834" y="1416412"/>
                <a:ext cx="7501815"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5%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8" name="TextBox 7">
                <a:extLst>
                  <a:ext uri="{FF2B5EF4-FFF2-40B4-BE49-F238E27FC236}">
                    <a16:creationId xmlns:a16="http://schemas.microsoft.com/office/drawing/2014/main" id="{AE2BA6A8-A21C-AD30-DE5A-AE046C1FE0E6}"/>
                  </a:ext>
                </a:extLst>
              </p:cNvPr>
              <p:cNvSpPr txBox="1">
                <a:spLocks noRot="1" noChangeAspect="1" noMove="1" noResize="1" noEditPoints="1" noAdjustHandles="1" noChangeArrowheads="1" noChangeShapeType="1" noTextEdit="1"/>
              </p:cNvSpPr>
              <p:nvPr/>
            </p:nvSpPr>
            <p:spPr>
              <a:xfrm>
                <a:off x="5131834" y="1416412"/>
                <a:ext cx="7501815" cy="523220"/>
              </a:xfrm>
              <a:prstGeom prst="rect">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FB2C89-E015-1AC6-F02B-04DE229EE5D7}"/>
                  </a:ext>
                </a:extLst>
              </p:cNvPr>
              <p:cNvSpPr txBox="1"/>
              <p:nvPr/>
            </p:nvSpPr>
            <p:spPr>
              <a:xfrm>
                <a:off x="5131834" y="2091989"/>
                <a:ext cx="8024329"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10%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9" name="TextBox 8">
                <a:extLst>
                  <a:ext uri="{FF2B5EF4-FFF2-40B4-BE49-F238E27FC236}">
                    <a16:creationId xmlns:a16="http://schemas.microsoft.com/office/drawing/2014/main" id="{1BFB2C89-E015-1AC6-F02B-04DE229EE5D7}"/>
                  </a:ext>
                </a:extLst>
              </p:cNvPr>
              <p:cNvSpPr txBox="1">
                <a:spLocks noRot="1" noChangeAspect="1" noMove="1" noResize="1" noEditPoints="1" noAdjustHandles="1" noChangeArrowheads="1" noChangeShapeType="1" noTextEdit="1"/>
              </p:cNvSpPr>
              <p:nvPr/>
            </p:nvSpPr>
            <p:spPr>
              <a:xfrm>
                <a:off x="5131834" y="2091989"/>
                <a:ext cx="8024329" cy="523220"/>
              </a:xfrm>
              <a:prstGeom prst="rect">
                <a:avLst/>
              </a:prstGeom>
              <a:blipFill>
                <a:blip r:embed="rId6"/>
                <a:stretch>
                  <a:fillRect/>
                </a:stretch>
              </a:blipFill>
              <a:ln w="12700">
                <a:solidFill>
                  <a:schemeClr val="tx1"/>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E200F1DA-B712-1018-F80D-85507D9F4F3E}"/>
              </a:ext>
            </a:extLst>
          </p:cNvPr>
          <p:cNvSpPr txBox="1"/>
          <p:nvPr/>
        </p:nvSpPr>
        <p:spPr>
          <a:xfrm>
            <a:off x="4466745" y="2891340"/>
            <a:ext cx="5696157" cy="954107"/>
          </a:xfrm>
          <a:prstGeom prst="rect">
            <a:avLst/>
          </a:prstGeom>
          <a:noFill/>
          <a:ln w="12700">
            <a:solidFill>
              <a:srgbClr val="FF0000"/>
            </a:solidFill>
          </a:ln>
        </p:spPr>
        <p:txBody>
          <a:bodyPr wrap="square">
            <a:spAutoFit/>
          </a:bodyPr>
          <a:lstStyle/>
          <a:p>
            <a:r>
              <a:rPr lang="en-US" sz="2800" b="0" i="0" u="none" strike="noStrike" baseline="0" dirty="0">
                <a:solidFill>
                  <a:srgbClr val="000000"/>
                </a:solidFill>
              </a:rPr>
              <a:t>a) What is the probability that the student is in photography club?</a:t>
            </a:r>
            <a:endParaRPr lang="en-US" sz="2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E31018-1F51-DA6B-2758-D3D84F65A3BC}"/>
                  </a:ext>
                </a:extLst>
              </p:cNvPr>
              <p:cNvSpPr txBox="1"/>
              <p:nvPr/>
            </p:nvSpPr>
            <p:spPr>
              <a:xfrm>
                <a:off x="7314824" y="3958098"/>
                <a:ext cx="7039765" cy="523220"/>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𝐹</m:t>
                          </m:r>
                        </m:e>
                      </m:d>
                      <m:r>
                        <a:rPr lang="en-US" sz="2800" b="0" i="1" smtClean="0">
                          <a:latin typeface="Cambria Math" panose="02040503050406030204" pitchFamily="18" charset="0"/>
                        </a:rPr>
                        <m:t>=0.07</m:t>
                      </m:r>
                    </m:oMath>
                  </m:oMathPara>
                </a14:m>
                <a:endParaRPr lang="en-US" sz="2800" dirty="0"/>
              </a:p>
            </p:txBody>
          </p:sp>
        </mc:Choice>
        <mc:Fallback xmlns="">
          <p:sp>
            <p:nvSpPr>
              <p:cNvPr id="12" name="TextBox 11">
                <a:extLst>
                  <a:ext uri="{FF2B5EF4-FFF2-40B4-BE49-F238E27FC236}">
                    <a16:creationId xmlns:a16="http://schemas.microsoft.com/office/drawing/2014/main" id="{FDE31018-1F51-DA6B-2758-D3D84F65A3BC}"/>
                  </a:ext>
                </a:extLst>
              </p:cNvPr>
              <p:cNvSpPr txBox="1">
                <a:spLocks noRot="1" noChangeAspect="1" noMove="1" noResize="1" noEditPoints="1" noAdjustHandles="1" noChangeArrowheads="1" noChangeShapeType="1" noTextEdit="1"/>
              </p:cNvSpPr>
              <p:nvPr/>
            </p:nvSpPr>
            <p:spPr>
              <a:xfrm>
                <a:off x="7314824" y="3958098"/>
                <a:ext cx="7039765" cy="523220"/>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532AA5A-C8EC-31FB-7F21-9635CFE9324E}"/>
              </a:ext>
            </a:extLst>
          </p:cNvPr>
          <p:cNvSpPr txBox="1"/>
          <p:nvPr/>
        </p:nvSpPr>
        <p:spPr>
          <a:xfrm>
            <a:off x="4466745" y="5153872"/>
            <a:ext cx="5696157" cy="1815882"/>
          </a:xfrm>
          <a:prstGeom prst="rect">
            <a:avLst/>
          </a:prstGeom>
          <a:noFill/>
          <a:ln w="12700">
            <a:solidFill>
              <a:srgbClr val="FF0000"/>
            </a:solidFill>
          </a:ln>
        </p:spPr>
        <p:txBody>
          <a:bodyPr wrap="square">
            <a:spAutoFit/>
          </a:bodyPr>
          <a:lstStyle/>
          <a:p>
            <a:pPr algn="just"/>
            <a:r>
              <a:rPr lang="en-US" sz="2800" dirty="0">
                <a:solidFill>
                  <a:srgbClr val="000000"/>
                </a:solidFill>
              </a:rPr>
              <a:t>b</a:t>
            </a:r>
            <a:r>
              <a:rPr lang="en-US" sz="2800" b="0" i="0" u="none" strike="noStrike" baseline="0" dirty="0">
                <a:solidFill>
                  <a:srgbClr val="000000"/>
                </a:solidFill>
              </a:rPr>
              <a:t>) If the randomly selected student is in the photography club, what is the chance that the student is male?</a:t>
            </a:r>
            <a:endParaRPr lang="en-US" sz="28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30460D-7E1E-0467-C241-2BA549A641AB}"/>
                  </a:ext>
                </a:extLst>
              </p:cNvPr>
              <p:cNvSpPr txBox="1"/>
              <p:nvPr/>
            </p:nvSpPr>
            <p:spPr>
              <a:xfrm>
                <a:off x="7314824" y="7019981"/>
                <a:ext cx="7039765" cy="1004955"/>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e>
                          <m:r>
                            <a:rPr lang="en-US" sz="2800" b="0" i="1" smtClean="0">
                              <a:latin typeface="Cambria Math" panose="02040503050406030204" pitchFamily="18" charset="0"/>
                            </a:rPr>
                            <m:t>𝐶</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den>
                      </m:f>
                      <m:r>
                        <a:rPr lang="en-US" sz="2800" b="0" i="1" smtClean="0">
                          <a:latin typeface="Cambria Math" panose="02040503050406030204" pitchFamily="18" charset="0"/>
                        </a:rPr>
                        <m:t>=0.43</m:t>
                      </m:r>
                    </m:oMath>
                  </m:oMathPara>
                </a14:m>
                <a:endParaRPr lang="en-US" sz="2800" dirty="0"/>
              </a:p>
            </p:txBody>
          </p:sp>
        </mc:Choice>
        <mc:Fallback xmlns="">
          <p:sp>
            <p:nvSpPr>
              <p:cNvPr id="14" name="TextBox 13">
                <a:extLst>
                  <a:ext uri="{FF2B5EF4-FFF2-40B4-BE49-F238E27FC236}">
                    <a16:creationId xmlns:a16="http://schemas.microsoft.com/office/drawing/2014/main" id="{AF30460D-7E1E-0467-C241-2BA549A641AB}"/>
                  </a:ext>
                </a:extLst>
              </p:cNvPr>
              <p:cNvSpPr txBox="1">
                <a:spLocks noRot="1" noChangeAspect="1" noMove="1" noResize="1" noEditPoints="1" noAdjustHandles="1" noChangeArrowheads="1" noChangeShapeType="1" noTextEdit="1"/>
              </p:cNvSpPr>
              <p:nvPr/>
            </p:nvSpPr>
            <p:spPr>
              <a:xfrm>
                <a:off x="7314824" y="7019981"/>
                <a:ext cx="7039765" cy="1004955"/>
              </a:xfrm>
              <a:prstGeom prst="rect">
                <a:avLst/>
              </a:prstGeom>
              <a:blipFill>
                <a:blip r:embed="rId8"/>
                <a:stretch>
                  <a:fillRect/>
                </a:stretch>
              </a:blipFill>
              <a:ln w="127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97459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r>
              <a:rPr lang="en-US" sz="3200" dirty="0"/>
              <a:t>Dr. X diagnoses cancer correctly 80% cases. The chance that a patient will die by his treatment after correct diagnosis is 30%, and the chance of death by wrong diagnosis is 90%. A patient of Dr. X who had cancer died. What is the probability that his diagnosis was wrong?</a:t>
            </a:r>
          </a:p>
          <a:p>
            <a:pPr algn="just"/>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8E88AC-2711-884C-6043-4CCF9B295646}"/>
                  </a:ext>
                </a:extLst>
              </p:cNvPr>
              <p:cNvSpPr txBox="1"/>
              <p:nvPr/>
            </p:nvSpPr>
            <p:spPr>
              <a:xfrm>
                <a:off x="373223" y="5183359"/>
                <a:ext cx="5784982"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xmlns="">
          <p:sp>
            <p:nvSpPr>
              <p:cNvPr id="4" name="TextBox 3">
                <a:extLst>
                  <a:ext uri="{FF2B5EF4-FFF2-40B4-BE49-F238E27FC236}">
                    <a16:creationId xmlns:a16="http://schemas.microsoft.com/office/drawing/2014/main" id="{D48E88AC-2711-884C-6043-4CCF9B295646}"/>
                  </a:ext>
                </a:extLst>
              </p:cNvPr>
              <p:cNvSpPr txBox="1">
                <a:spLocks noRot="1" noChangeAspect="1" noMove="1" noResize="1" noEditPoints="1" noAdjustHandles="1" noChangeArrowheads="1" noChangeShapeType="1" noTextEdit="1"/>
              </p:cNvSpPr>
              <p:nvPr/>
            </p:nvSpPr>
            <p:spPr>
              <a:xfrm>
                <a:off x="373223" y="5183359"/>
                <a:ext cx="5784982"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07B75F-697E-3D72-9F75-9A2BBD0911E1}"/>
                  </a:ext>
                </a:extLst>
              </p:cNvPr>
              <p:cNvSpPr txBox="1"/>
              <p:nvPr/>
            </p:nvSpPr>
            <p:spPr>
              <a:xfrm>
                <a:off x="7780978" y="5183359"/>
                <a:ext cx="6475448"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xmlns="">
          <p:sp>
            <p:nvSpPr>
              <p:cNvPr id="5" name="TextBox 4">
                <a:extLst>
                  <a:ext uri="{FF2B5EF4-FFF2-40B4-BE49-F238E27FC236}">
                    <a16:creationId xmlns:a16="http://schemas.microsoft.com/office/drawing/2014/main" id="{4907B75F-697E-3D72-9F75-9A2BBD0911E1}"/>
                  </a:ext>
                </a:extLst>
              </p:cNvPr>
              <p:cNvSpPr txBox="1">
                <a:spLocks noRot="1" noChangeAspect="1" noMove="1" noResize="1" noEditPoints="1" noAdjustHandles="1" noChangeArrowheads="1" noChangeShapeType="1" noTextEdit="1"/>
              </p:cNvSpPr>
              <p:nvPr/>
            </p:nvSpPr>
            <p:spPr>
              <a:xfrm>
                <a:off x="7780978" y="5183359"/>
                <a:ext cx="6475448"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0EDF8E-997C-37BA-E6A3-DC80E3614930}"/>
                  </a:ext>
                </a:extLst>
              </p:cNvPr>
              <p:cNvSpPr txBox="1"/>
              <p:nvPr/>
            </p:nvSpPr>
            <p:spPr>
              <a:xfrm>
                <a:off x="4777270" y="5984850"/>
                <a:ext cx="423610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𝑝𝑎𝑡𝑖𝑒𝑛𝑡</m:t>
                      </m:r>
                      <m:r>
                        <a:rPr lang="en-US" sz="2800" b="0" i="1" smtClean="0">
                          <a:latin typeface="Cambria Math" panose="02040503050406030204" pitchFamily="18" charset="0"/>
                        </a:rPr>
                        <m:t> </m:t>
                      </m:r>
                      <m:r>
                        <a:rPr lang="en-US" sz="2800" b="0" i="1" smtClean="0">
                          <a:latin typeface="Cambria Math" panose="02040503050406030204" pitchFamily="18" charset="0"/>
                        </a:rPr>
                        <m:t>𝑑𝑖𝑒𝑑</m:t>
                      </m:r>
                    </m:oMath>
                  </m:oMathPara>
                </a14:m>
                <a:endParaRPr lang="en-US" sz="2800" dirty="0"/>
              </a:p>
            </p:txBody>
          </p:sp>
        </mc:Choice>
        <mc:Fallback xmlns="">
          <p:sp>
            <p:nvSpPr>
              <p:cNvPr id="6" name="TextBox 5">
                <a:extLst>
                  <a:ext uri="{FF2B5EF4-FFF2-40B4-BE49-F238E27FC236}">
                    <a16:creationId xmlns:a16="http://schemas.microsoft.com/office/drawing/2014/main" id="{710EDF8E-997C-37BA-E6A3-DC80E3614930}"/>
                  </a:ext>
                </a:extLst>
              </p:cNvPr>
              <p:cNvSpPr txBox="1">
                <a:spLocks noRot="1" noChangeAspect="1" noMove="1" noResize="1" noEditPoints="1" noAdjustHandles="1" noChangeArrowheads="1" noChangeShapeType="1" noTextEdit="1"/>
              </p:cNvSpPr>
              <p:nvPr/>
            </p:nvSpPr>
            <p:spPr>
              <a:xfrm>
                <a:off x="4777270" y="5984850"/>
                <a:ext cx="4236101"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A6D418-F54E-5F84-6DBC-B1BBF2C7AEA1}"/>
                  </a:ext>
                </a:extLst>
              </p:cNvPr>
              <p:cNvSpPr txBox="1"/>
              <p:nvPr/>
            </p:nvSpPr>
            <p:spPr>
              <a:xfrm>
                <a:off x="373223" y="5748586"/>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=0.8</m:t>
                      </m:r>
                    </m:oMath>
                  </m:oMathPara>
                </a14:m>
                <a:endParaRPr lang="en-US" sz="2800" dirty="0"/>
              </a:p>
            </p:txBody>
          </p:sp>
        </mc:Choice>
        <mc:Fallback xmlns="">
          <p:sp>
            <p:nvSpPr>
              <p:cNvPr id="7" name="TextBox 6">
                <a:extLst>
                  <a:ext uri="{FF2B5EF4-FFF2-40B4-BE49-F238E27FC236}">
                    <a16:creationId xmlns:a16="http://schemas.microsoft.com/office/drawing/2014/main" id="{C2A6D418-F54E-5F84-6DBC-B1BBF2C7AEA1}"/>
                  </a:ext>
                </a:extLst>
              </p:cNvPr>
              <p:cNvSpPr txBox="1">
                <a:spLocks noRot="1" noChangeAspect="1" noMove="1" noResize="1" noEditPoints="1" noAdjustHandles="1" noChangeArrowheads="1" noChangeShapeType="1" noTextEdit="1"/>
              </p:cNvSpPr>
              <p:nvPr/>
            </p:nvSpPr>
            <p:spPr>
              <a:xfrm>
                <a:off x="373223" y="5748586"/>
                <a:ext cx="2385530" cy="52322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E0A2FD-F52F-8ED0-7AA9-EAF37AE86C4C}"/>
                  </a:ext>
                </a:extLst>
              </p:cNvPr>
              <p:cNvSpPr txBox="1"/>
              <p:nvPr/>
            </p:nvSpPr>
            <p:spPr>
              <a:xfrm>
                <a:off x="11870896" y="4598120"/>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=0.2</m:t>
                      </m:r>
                    </m:oMath>
                  </m:oMathPara>
                </a14:m>
                <a:endParaRPr lang="en-US" sz="2800" dirty="0"/>
              </a:p>
            </p:txBody>
          </p:sp>
        </mc:Choice>
        <mc:Fallback xmlns="">
          <p:sp>
            <p:nvSpPr>
              <p:cNvPr id="8" name="TextBox 7">
                <a:extLst>
                  <a:ext uri="{FF2B5EF4-FFF2-40B4-BE49-F238E27FC236}">
                    <a16:creationId xmlns:a16="http://schemas.microsoft.com/office/drawing/2014/main" id="{05E0A2FD-F52F-8ED0-7AA9-EAF37AE86C4C}"/>
                  </a:ext>
                </a:extLst>
              </p:cNvPr>
              <p:cNvSpPr txBox="1">
                <a:spLocks noRot="1" noChangeAspect="1" noMove="1" noResize="1" noEditPoints="1" noAdjustHandles="1" noChangeArrowheads="1" noChangeShapeType="1" noTextEdit="1"/>
              </p:cNvSpPr>
              <p:nvPr/>
            </p:nvSpPr>
            <p:spPr>
              <a:xfrm>
                <a:off x="11870896" y="4598120"/>
                <a:ext cx="2385530"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4F5B4F1-E454-A36B-0F4A-C38849E1CF1B}"/>
                  </a:ext>
                </a:extLst>
              </p:cNvPr>
              <p:cNvSpPr txBox="1"/>
              <p:nvPr/>
            </p:nvSpPr>
            <p:spPr>
              <a:xfrm>
                <a:off x="9117797" y="6010196"/>
                <a:ext cx="2753099"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oMath>
                  </m:oMathPara>
                </a14:m>
                <a:endParaRPr lang="en-US" sz="2800" dirty="0"/>
              </a:p>
            </p:txBody>
          </p:sp>
        </mc:Choice>
        <mc:Fallback xmlns="">
          <p:sp>
            <p:nvSpPr>
              <p:cNvPr id="9" name="TextBox 8">
                <a:extLst>
                  <a:ext uri="{FF2B5EF4-FFF2-40B4-BE49-F238E27FC236}">
                    <a16:creationId xmlns:a16="http://schemas.microsoft.com/office/drawing/2014/main" id="{A4F5B4F1-E454-A36B-0F4A-C38849E1CF1B}"/>
                  </a:ext>
                </a:extLst>
              </p:cNvPr>
              <p:cNvSpPr txBox="1">
                <a:spLocks noRot="1" noChangeAspect="1" noMove="1" noResize="1" noEditPoints="1" noAdjustHandles="1" noChangeArrowheads="1" noChangeShapeType="1" noTextEdit="1"/>
              </p:cNvSpPr>
              <p:nvPr/>
            </p:nvSpPr>
            <p:spPr>
              <a:xfrm>
                <a:off x="9117797" y="6010196"/>
                <a:ext cx="2753099" cy="523220"/>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C8F48-8EBA-120C-0BE8-32845903CF13}"/>
                  </a:ext>
                </a:extLst>
              </p:cNvPr>
              <p:cNvSpPr txBox="1"/>
              <p:nvPr/>
            </p:nvSpPr>
            <p:spPr>
              <a:xfrm>
                <a:off x="4935140" y="6689076"/>
                <a:ext cx="6736707" cy="100495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en>
                      </m:f>
                    </m:oMath>
                  </m:oMathPara>
                </a14:m>
                <a:endParaRPr lang="en-US" sz="2800" dirty="0"/>
              </a:p>
            </p:txBody>
          </p:sp>
        </mc:Choice>
        <mc:Fallback xmlns="">
          <p:sp>
            <p:nvSpPr>
              <p:cNvPr id="10" name="TextBox 9">
                <a:extLst>
                  <a:ext uri="{FF2B5EF4-FFF2-40B4-BE49-F238E27FC236}">
                    <a16:creationId xmlns:a16="http://schemas.microsoft.com/office/drawing/2014/main" id="{41AC8F48-8EBA-120C-0BE8-32845903CF13}"/>
                  </a:ext>
                </a:extLst>
              </p:cNvPr>
              <p:cNvSpPr txBox="1">
                <a:spLocks noRot="1" noChangeAspect="1" noMove="1" noResize="1" noEditPoints="1" noAdjustHandles="1" noChangeArrowheads="1" noChangeShapeType="1" noTextEdit="1"/>
              </p:cNvSpPr>
              <p:nvPr/>
            </p:nvSpPr>
            <p:spPr>
              <a:xfrm>
                <a:off x="4935140" y="6689076"/>
                <a:ext cx="6736707" cy="100495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76EA50-3B63-1009-66EB-E79FC8866FC9}"/>
                  </a:ext>
                </a:extLst>
              </p:cNvPr>
              <p:cNvSpPr txBox="1"/>
              <p:nvPr/>
            </p:nvSpPr>
            <p:spPr>
              <a:xfrm>
                <a:off x="8303493" y="965333"/>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=0.3</m:t>
                      </m:r>
                    </m:oMath>
                  </m:oMathPara>
                </a14:m>
                <a:endParaRPr lang="en-US" sz="2800" dirty="0"/>
              </a:p>
            </p:txBody>
          </p:sp>
        </mc:Choice>
        <mc:Fallback xmlns="">
          <p:sp>
            <p:nvSpPr>
              <p:cNvPr id="11" name="TextBox 10">
                <a:extLst>
                  <a:ext uri="{FF2B5EF4-FFF2-40B4-BE49-F238E27FC236}">
                    <a16:creationId xmlns:a16="http://schemas.microsoft.com/office/drawing/2014/main" id="{CE76EA50-3B63-1009-66EB-E79FC8866FC9}"/>
                  </a:ext>
                </a:extLst>
              </p:cNvPr>
              <p:cNvSpPr txBox="1">
                <a:spLocks noRot="1" noChangeAspect="1" noMove="1" noResize="1" noEditPoints="1" noAdjustHandles="1" noChangeArrowheads="1" noChangeShapeType="1" noTextEdit="1"/>
              </p:cNvSpPr>
              <p:nvPr/>
            </p:nvSpPr>
            <p:spPr>
              <a:xfrm>
                <a:off x="8303493" y="965333"/>
                <a:ext cx="2557340"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AE8CBB-A56E-03A2-5B05-5B6C6D65ABF1}"/>
                  </a:ext>
                </a:extLst>
              </p:cNvPr>
              <p:cNvSpPr txBox="1"/>
              <p:nvPr/>
            </p:nvSpPr>
            <p:spPr>
              <a:xfrm>
                <a:off x="8303493" y="1579442"/>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=0.9</m:t>
                      </m:r>
                    </m:oMath>
                  </m:oMathPara>
                </a14:m>
                <a:endParaRPr lang="en-US" sz="2800" dirty="0"/>
              </a:p>
            </p:txBody>
          </p:sp>
        </mc:Choice>
        <mc:Fallback xmlns="">
          <p:sp>
            <p:nvSpPr>
              <p:cNvPr id="12" name="TextBox 11">
                <a:extLst>
                  <a:ext uri="{FF2B5EF4-FFF2-40B4-BE49-F238E27FC236}">
                    <a16:creationId xmlns:a16="http://schemas.microsoft.com/office/drawing/2014/main" id="{F7AE8CBB-A56E-03A2-5B05-5B6C6D65ABF1}"/>
                  </a:ext>
                </a:extLst>
              </p:cNvPr>
              <p:cNvSpPr txBox="1">
                <a:spLocks noRot="1" noChangeAspect="1" noMove="1" noResize="1" noEditPoints="1" noAdjustHandles="1" noChangeArrowheads="1" noChangeShapeType="1" noTextEdit="1"/>
              </p:cNvSpPr>
              <p:nvPr/>
            </p:nvSpPr>
            <p:spPr>
              <a:xfrm>
                <a:off x="8303493" y="1579442"/>
                <a:ext cx="2557340" cy="523220"/>
              </a:xfrm>
              <a:prstGeom prst="rect">
                <a:avLst/>
              </a:prstGeom>
              <a:blipFill>
                <a:blip r:embed="rId10"/>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656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endParaRPr lang="en-US" sz="3200" dirty="0"/>
          </a:p>
          <a:p>
            <a:pPr algn="just"/>
            <a:r>
              <a:rPr lang="en-US" sz="3200" dirty="0"/>
              <a:t>An electronics store sells three different brands of DVD players. Of its DVD player sales, 50% are brand 1 (the least expensive), 30% are brand 2, and 20% are brand 3. Each manufacturer offers a 1-year warranty on parts and labor. It is known that 25% of brand 1’s DVD players require warranty repair work, whereas the corresponding percentages for brands 2 and 3 are 20% and 10%, respectively.</a:t>
            </a:r>
          </a:p>
        </p:txBody>
      </p:sp>
      <p:sp>
        <p:nvSpPr>
          <p:cNvPr id="13" name="TextBox 12">
            <a:extLst>
              <a:ext uri="{FF2B5EF4-FFF2-40B4-BE49-F238E27FC236}">
                <a16:creationId xmlns:a16="http://schemas.microsoft.com/office/drawing/2014/main" id="{98F90498-A021-62AD-3931-6F5E533BD791}"/>
              </a:ext>
            </a:extLst>
          </p:cNvPr>
          <p:cNvSpPr txBox="1"/>
          <p:nvPr/>
        </p:nvSpPr>
        <p:spPr>
          <a:xfrm>
            <a:off x="4870580" y="97470"/>
            <a:ext cx="9591869" cy="830997"/>
          </a:xfrm>
          <a:prstGeom prst="rect">
            <a:avLst/>
          </a:prstGeom>
          <a:solidFill>
            <a:srgbClr val="FFC000"/>
          </a:solidFill>
          <a:ln>
            <a:solidFill>
              <a:schemeClr val="tx1"/>
            </a:solidFill>
          </a:ln>
        </p:spPr>
        <p:txBody>
          <a:bodyPr wrap="square">
            <a:spAutoFit/>
          </a:bodyPr>
          <a:lstStyle/>
          <a:p>
            <a:pPr algn="just"/>
            <a:r>
              <a:rPr lang="en-US" sz="2400" dirty="0"/>
              <a:t>a) What is the probability that a randomly selected purchaser has a DVD player that will need repair while under warranty? [Ans: 0.205]</a:t>
            </a:r>
          </a:p>
        </p:txBody>
      </p:sp>
      <p:sp>
        <p:nvSpPr>
          <p:cNvPr id="14" name="TextBox 13">
            <a:extLst>
              <a:ext uri="{FF2B5EF4-FFF2-40B4-BE49-F238E27FC236}">
                <a16:creationId xmlns:a16="http://schemas.microsoft.com/office/drawing/2014/main" id="{1ABC6EAE-ECA6-A819-091A-CBA184A4388C}"/>
              </a:ext>
            </a:extLst>
          </p:cNvPr>
          <p:cNvSpPr txBox="1"/>
          <p:nvPr/>
        </p:nvSpPr>
        <p:spPr>
          <a:xfrm>
            <a:off x="4870579" y="1064801"/>
            <a:ext cx="9591869" cy="1569660"/>
          </a:xfrm>
          <a:prstGeom prst="rect">
            <a:avLst/>
          </a:prstGeom>
          <a:solidFill>
            <a:srgbClr val="FFC000"/>
          </a:solidFill>
          <a:ln>
            <a:solidFill>
              <a:schemeClr val="tx1"/>
            </a:solidFill>
          </a:ln>
        </p:spPr>
        <p:txBody>
          <a:bodyPr wrap="square">
            <a:spAutoFit/>
          </a:bodyPr>
          <a:lstStyle/>
          <a:p>
            <a:pPr algn="just"/>
            <a:r>
              <a:rPr lang="en-US" sz="2400" dirty="0"/>
              <a:t>b) If a customer returns to the store with a DVD player that needs warranty repair work, what is the probability that it is a brand 1 DVD player? A brand 2 DVD player? A brand 3 DVD player? [Ans: 0.61, 0.29, 0.10]</a:t>
            </a:r>
          </a:p>
        </p:txBody>
      </p:sp>
    </p:spTree>
    <p:extLst>
      <p:ext uri="{BB962C8B-B14F-4D97-AF65-F5344CB8AC3E}">
        <p14:creationId xmlns:p14="http://schemas.microsoft.com/office/powerpoint/2010/main" val="37340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r>
              <a:rPr lang="en-US" sz="3200" dirty="0"/>
              <a:t>An individual has 3 different email accounts. Most of her messages, in fact 70%, come into account “alpha”, whereas 20% come into account “beta” and the remaining 10% into account “gamma”. Of the messages into account “alpha”, only 1% are spam, whereas the corresponding percentages for accounts “beta” and “</a:t>
            </a:r>
            <a:r>
              <a:rPr lang="en-US" sz="3200"/>
              <a:t>gamma” are </a:t>
            </a:r>
            <a:r>
              <a:rPr lang="en-US" sz="3200" dirty="0"/>
              <a:t>2% and 5%, respectively. What is the probability that a randomly selected message is spam? [Ans: 0.016]</a:t>
            </a:r>
          </a:p>
        </p:txBody>
      </p:sp>
    </p:spTree>
    <p:extLst>
      <p:ext uri="{BB962C8B-B14F-4D97-AF65-F5344CB8AC3E}">
        <p14:creationId xmlns:p14="http://schemas.microsoft.com/office/powerpoint/2010/main" val="70781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64307641"/>
              </p:ext>
            </p:extLst>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657291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8959342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07197877"/>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782453061"/>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3725568491"/>
              </p:ext>
            </p:extLst>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a:t>Ms. </a:t>
                </a:r>
                <a:r>
                  <a:rPr lang="en-US" sz="3200" dirty="0"/>
                  <a:t>X believes that the probability she will successfully complete her project on time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oMath>
                </a14:m>
                <a:r>
                  <a:rPr lang="en-US" sz="3200" dirty="0"/>
                  <a:t>, and the probability that she will successfully deliver a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m:t>
                        </m:r>
                      </m:den>
                    </m:f>
                  </m:oMath>
                </a14:m>
                <a:r>
                  <a:rPr lang="en-US" sz="3200" dirty="0"/>
                  <a:t>. If the probability that she will succeed in both the project and the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she will succeed in at least one of these tasks? [Ans: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10</m:t>
                        </m:r>
                      </m:den>
                    </m:f>
                  </m:oMath>
                </a14:m>
                <a:r>
                  <a:rPr lang="en-US" sz="3200" dirty="0"/>
                  <a:t>]</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79"/>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37213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dirty="0"/>
              <a:t>In a certain residential suburb, 60% of all households get Internet service from the local cable company, 80% get television service from that company, and 50% get both services from that company. If a household is randomly selected, what is the probability that it gets at least one of these two services from the company, and what is the probability that it gets exactly one of these services from the company? [Ans: 0.9, 0.4]</a:t>
            </a:r>
            <a:endParaRPr lang="en-US" sz="3200" dirty="0">
              <a:highlight>
                <a:srgbClr val="FFFF00"/>
              </a:highlight>
            </a:endParaRPr>
          </a:p>
        </p:txBody>
      </p:sp>
    </p:spTree>
    <p:extLst>
      <p:ext uri="{BB962C8B-B14F-4D97-AF65-F5344CB8AC3E}">
        <p14:creationId xmlns:p14="http://schemas.microsoft.com/office/powerpoint/2010/main" val="170098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xmlns="">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xmlns="">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A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A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A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A?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A?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A?</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1944</TotalTime>
  <Words>2428</Words>
  <Application>Microsoft Office PowerPoint</Application>
  <PresentationFormat>Custom</PresentationFormat>
  <Paragraphs>324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Cambria Math</vt:lpstr>
      <vt:lpstr>Georgia</vt:lpstr>
      <vt:lpstr>Trebuchet MS</vt:lpstr>
      <vt:lpstr>Wingdings</vt:lpstr>
      <vt:lpstr>Wood Type</vt:lpstr>
      <vt:lpstr>Basic concepts of Probability (2)</vt:lpstr>
      <vt:lpstr>Probability Laws</vt:lpstr>
      <vt:lpstr>Additive rule</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Self Practice</vt:lpstr>
      <vt:lpstr>Bayes' Theorem</vt:lpstr>
      <vt:lpstr>Bayes' Theorem</vt:lpstr>
      <vt:lpstr>Example</vt:lpstr>
      <vt:lpstr>Solution</vt:lpstr>
      <vt:lpstr>Example</vt:lpstr>
      <vt:lpstr>Example</vt:lpstr>
      <vt:lpstr>Example</vt:lpstr>
      <vt:lpstr>Contingency table</vt:lpstr>
      <vt:lpstr>Joint Probability</vt:lpstr>
      <vt:lpstr>Joint Probability</vt:lpstr>
      <vt:lpstr>Marginal Probability</vt:lpstr>
      <vt:lpstr>Marginal Probability</vt:lpstr>
      <vt:lpstr>Example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1033</cp:revision>
  <dcterms:created xsi:type="dcterms:W3CDTF">2023-10-05T14:06:45Z</dcterms:created>
  <dcterms:modified xsi:type="dcterms:W3CDTF">2024-09-02T14:13:30Z</dcterms:modified>
</cp:coreProperties>
</file>