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41" r:id="rId5"/>
    <p:sldId id="407" r:id="rId6"/>
    <p:sldId id="435" r:id="rId7"/>
    <p:sldId id="408" r:id="rId8"/>
    <p:sldId id="409" r:id="rId9"/>
    <p:sldId id="412" r:id="rId10"/>
    <p:sldId id="413" r:id="rId11"/>
    <p:sldId id="414" r:id="rId12"/>
    <p:sldId id="415" r:id="rId13"/>
    <p:sldId id="416" r:id="rId14"/>
    <p:sldId id="418" r:id="rId15"/>
    <p:sldId id="417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44" r:id="rId27"/>
    <p:sldId id="443" r:id="rId28"/>
    <p:sldId id="445" r:id="rId29"/>
    <p:sldId id="446" r:id="rId30"/>
    <p:sldId id="447" r:id="rId31"/>
    <p:sldId id="448" r:id="rId32"/>
    <p:sldId id="450" r:id="rId33"/>
    <p:sldId id="451" r:id="rId34"/>
    <p:sldId id="430" r:id="rId35"/>
    <p:sldId id="431" r:id="rId36"/>
    <p:sldId id="432" r:id="rId37"/>
    <p:sldId id="433" r:id="rId38"/>
    <p:sldId id="434" r:id="rId39"/>
    <p:sldId id="449" r:id="rId40"/>
    <p:sldId id="442" r:id="rId41"/>
    <p:sldId id="452" r:id="rId42"/>
    <p:sldId id="453" r:id="rId43"/>
    <p:sldId id="405" r:id="rId44"/>
    <p:sldId id="363" r:id="rId4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Notes\10.%20probability%20distribution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</c:v>
                </c:pt>
                <c:pt idx="1">
                  <c:v>0.5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C-40CB-9A80-C7F07159D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5"/>
        <c:axId val="1486357535"/>
        <c:axId val="1487165823"/>
      </c:barChart>
      <c:catAx>
        <c:axId val="1486357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105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87165823"/>
        <c:crosses val="autoZero"/>
        <c:auto val="1"/>
        <c:lblAlgn val="ctr"/>
        <c:lblOffset val="100"/>
        <c:noMultiLvlLbl val="0"/>
      </c:catAx>
      <c:valAx>
        <c:axId val="148716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1050"/>
                  <a:t>P(X)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86357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37DB1-9BC4-48D1-B674-4A1BA59BE7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383F908-FE55-4ED0-BC5D-CF1BB55C9285}">
      <dgm:prSet phldrT="[Text]"/>
      <dgm:spPr/>
      <dgm:t>
        <a:bodyPr/>
        <a:lstStyle/>
        <a:p>
          <a:r>
            <a:rPr lang="en-US" dirty="0"/>
            <a:t>Random variable</a:t>
          </a:r>
        </a:p>
      </dgm:t>
    </dgm:pt>
    <dgm:pt modelId="{A175DFBE-201C-4953-B94C-8B244D253BC9}" type="parTrans" cxnId="{03A69386-A782-4F66-AEDA-626332683254}">
      <dgm:prSet/>
      <dgm:spPr/>
      <dgm:t>
        <a:bodyPr/>
        <a:lstStyle/>
        <a:p>
          <a:endParaRPr lang="en-US"/>
        </a:p>
      </dgm:t>
    </dgm:pt>
    <dgm:pt modelId="{ED402D2B-1AFA-4F34-9A4B-35554BA26AAA}" type="sibTrans" cxnId="{03A69386-A782-4F66-AEDA-626332683254}">
      <dgm:prSet/>
      <dgm:spPr/>
      <dgm:t>
        <a:bodyPr/>
        <a:lstStyle/>
        <a:p>
          <a:endParaRPr lang="en-US"/>
        </a:p>
      </dgm:t>
    </dgm:pt>
    <dgm:pt modelId="{143200C0-7E82-4C96-8291-A395CDDFC749}">
      <dgm:prSet phldrT="[Text]"/>
      <dgm:spPr/>
      <dgm:t>
        <a:bodyPr/>
        <a:lstStyle/>
        <a:p>
          <a:r>
            <a:rPr lang="en-US" dirty="0"/>
            <a:t>Discrete</a:t>
          </a:r>
        </a:p>
      </dgm:t>
    </dgm:pt>
    <dgm:pt modelId="{C4138A94-8C80-4B19-B707-51EEB422BFE2}" type="parTrans" cxnId="{246BF279-A01E-4072-9530-D7498D958792}">
      <dgm:prSet/>
      <dgm:spPr/>
      <dgm:t>
        <a:bodyPr/>
        <a:lstStyle/>
        <a:p>
          <a:endParaRPr lang="en-US"/>
        </a:p>
      </dgm:t>
    </dgm:pt>
    <dgm:pt modelId="{5F32A106-99EB-4934-8F46-DB71D7548995}" type="sibTrans" cxnId="{246BF279-A01E-4072-9530-D7498D958792}">
      <dgm:prSet/>
      <dgm:spPr/>
      <dgm:t>
        <a:bodyPr/>
        <a:lstStyle/>
        <a:p>
          <a:endParaRPr lang="en-US"/>
        </a:p>
      </dgm:t>
    </dgm:pt>
    <dgm:pt modelId="{BAC11756-F05F-4067-8972-D600C7FADD2B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77CE802B-3FE2-4FB5-80DF-8C7E42C255C7}" type="parTrans" cxnId="{269E082D-0C95-4606-90C6-85315FF76369}">
      <dgm:prSet/>
      <dgm:spPr/>
      <dgm:t>
        <a:bodyPr/>
        <a:lstStyle/>
        <a:p>
          <a:endParaRPr lang="en-US"/>
        </a:p>
      </dgm:t>
    </dgm:pt>
    <dgm:pt modelId="{0B5E6472-4E66-4591-82B5-5B2048A893B1}" type="sibTrans" cxnId="{269E082D-0C95-4606-90C6-85315FF76369}">
      <dgm:prSet/>
      <dgm:spPr/>
      <dgm:t>
        <a:bodyPr/>
        <a:lstStyle/>
        <a:p>
          <a:endParaRPr lang="en-US"/>
        </a:p>
      </dgm:t>
    </dgm:pt>
    <dgm:pt modelId="{7239C493-6171-4A37-B671-9B967519CC3F}" type="pres">
      <dgm:prSet presAssocID="{0C237DB1-9BC4-48D1-B674-4A1BA59BE7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7CAE7C-A43B-4A6C-BBA1-A932E24D1D36}" type="pres">
      <dgm:prSet presAssocID="{7383F908-FE55-4ED0-BC5D-CF1BB55C9285}" presName="hierRoot1" presStyleCnt="0">
        <dgm:presLayoutVars>
          <dgm:hierBranch val="init"/>
        </dgm:presLayoutVars>
      </dgm:prSet>
      <dgm:spPr/>
    </dgm:pt>
    <dgm:pt modelId="{C6A53E41-A9A3-47EB-89FE-AC05F667B046}" type="pres">
      <dgm:prSet presAssocID="{7383F908-FE55-4ED0-BC5D-CF1BB55C9285}" presName="rootComposite1" presStyleCnt="0"/>
      <dgm:spPr/>
    </dgm:pt>
    <dgm:pt modelId="{270F0AD4-5B40-4AC3-9361-D3456C788BE5}" type="pres">
      <dgm:prSet presAssocID="{7383F908-FE55-4ED0-BC5D-CF1BB55C9285}" presName="rootText1" presStyleLbl="node0" presStyleIdx="0" presStyleCnt="1">
        <dgm:presLayoutVars>
          <dgm:chPref val="3"/>
        </dgm:presLayoutVars>
      </dgm:prSet>
      <dgm:spPr/>
    </dgm:pt>
    <dgm:pt modelId="{8996FB9F-7D58-4711-BA76-B936165AA1CB}" type="pres">
      <dgm:prSet presAssocID="{7383F908-FE55-4ED0-BC5D-CF1BB55C9285}" presName="rootConnector1" presStyleLbl="node1" presStyleIdx="0" presStyleCnt="0"/>
      <dgm:spPr/>
    </dgm:pt>
    <dgm:pt modelId="{1C1EA084-2ABA-4FAA-AA6F-9FF28521E35E}" type="pres">
      <dgm:prSet presAssocID="{7383F908-FE55-4ED0-BC5D-CF1BB55C9285}" presName="hierChild2" presStyleCnt="0"/>
      <dgm:spPr/>
    </dgm:pt>
    <dgm:pt modelId="{93C12582-065C-4655-90F3-CEE5ECAEB8A7}" type="pres">
      <dgm:prSet presAssocID="{C4138A94-8C80-4B19-B707-51EEB422BFE2}" presName="Name64" presStyleLbl="parChTrans1D2" presStyleIdx="0" presStyleCnt="2"/>
      <dgm:spPr/>
    </dgm:pt>
    <dgm:pt modelId="{E57AA3E5-7278-4369-A6B8-6091C65FF8F5}" type="pres">
      <dgm:prSet presAssocID="{143200C0-7E82-4C96-8291-A395CDDFC749}" presName="hierRoot2" presStyleCnt="0">
        <dgm:presLayoutVars>
          <dgm:hierBranch val="init"/>
        </dgm:presLayoutVars>
      </dgm:prSet>
      <dgm:spPr/>
    </dgm:pt>
    <dgm:pt modelId="{BB4EFBD3-A473-4F83-A607-555FAA8FEF09}" type="pres">
      <dgm:prSet presAssocID="{143200C0-7E82-4C96-8291-A395CDDFC749}" presName="rootComposite" presStyleCnt="0"/>
      <dgm:spPr/>
    </dgm:pt>
    <dgm:pt modelId="{75F1FA44-E886-4875-9DAB-B79082CC9F8F}" type="pres">
      <dgm:prSet presAssocID="{143200C0-7E82-4C96-8291-A395CDDFC749}" presName="rootText" presStyleLbl="node2" presStyleIdx="0" presStyleCnt="2">
        <dgm:presLayoutVars>
          <dgm:chPref val="3"/>
        </dgm:presLayoutVars>
      </dgm:prSet>
      <dgm:spPr/>
    </dgm:pt>
    <dgm:pt modelId="{897B617F-0B8F-4FF4-A1AE-D0031FDD4A39}" type="pres">
      <dgm:prSet presAssocID="{143200C0-7E82-4C96-8291-A395CDDFC749}" presName="rootConnector" presStyleLbl="node2" presStyleIdx="0" presStyleCnt="2"/>
      <dgm:spPr/>
    </dgm:pt>
    <dgm:pt modelId="{3EB61538-5E0D-4DFA-BA58-E967BCA6E69A}" type="pres">
      <dgm:prSet presAssocID="{143200C0-7E82-4C96-8291-A395CDDFC749}" presName="hierChild4" presStyleCnt="0"/>
      <dgm:spPr/>
    </dgm:pt>
    <dgm:pt modelId="{95161073-7D37-49A7-88D2-251365460FFC}" type="pres">
      <dgm:prSet presAssocID="{143200C0-7E82-4C96-8291-A395CDDFC749}" presName="hierChild5" presStyleCnt="0"/>
      <dgm:spPr/>
    </dgm:pt>
    <dgm:pt modelId="{23B9FC74-E724-4F09-90D8-2F8AF7358A97}" type="pres">
      <dgm:prSet presAssocID="{77CE802B-3FE2-4FB5-80DF-8C7E42C255C7}" presName="Name64" presStyleLbl="parChTrans1D2" presStyleIdx="1" presStyleCnt="2"/>
      <dgm:spPr/>
    </dgm:pt>
    <dgm:pt modelId="{D372DBEF-AEFA-4327-A96B-7EC3BA052F79}" type="pres">
      <dgm:prSet presAssocID="{BAC11756-F05F-4067-8972-D600C7FADD2B}" presName="hierRoot2" presStyleCnt="0">
        <dgm:presLayoutVars>
          <dgm:hierBranch val="init"/>
        </dgm:presLayoutVars>
      </dgm:prSet>
      <dgm:spPr/>
    </dgm:pt>
    <dgm:pt modelId="{E7274C30-CAD7-4E39-A4F2-90E65A7C55B3}" type="pres">
      <dgm:prSet presAssocID="{BAC11756-F05F-4067-8972-D600C7FADD2B}" presName="rootComposite" presStyleCnt="0"/>
      <dgm:spPr/>
    </dgm:pt>
    <dgm:pt modelId="{EE43DA70-0DA5-45C2-AAAF-0F6A6A666E6A}" type="pres">
      <dgm:prSet presAssocID="{BAC11756-F05F-4067-8972-D600C7FADD2B}" presName="rootText" presStyleLbl="node2" presStyleIdx="1" presStyleCnt="2">
        <dgm:presLayoutVars>
          <dgm:chPref val="3"/>
        </dgm:presLayoutVars>
      </dgm:prSet>
      <dgm:spPr/>
    </dgm:pt>
    <dgm:pt modelId="{3D67F503-5E8E-478B-A560-154A5EB45F51}" type="pres">
      <dgm:prSet presAssocID="{BAC11756-F05F-4067-8972-D600C7FADD2B}" presName="rootConnector" presStyleLbl="node2" presStyleIdx="1" presStyleCnt="2"/>
      <dgm:spPr/>
    </dgm:pt>
    <dgm:pt modelId="{1C6D3BB4-BF0A-4FEF-861B-14846485F64B}" type="pres">
      <dgm:prSet presAssocID="{BAC11756-F05F-4067-8972-D600C7FADD2B}" presName="hierChild4" presStyleCnt="0"/>
      <dgm:spPr/>
    </dgm:pt>
    <dgm:pt modelId="{45752923-453A-4B89-9E50-6474D51932B0}" type="pres">
      <dgm:prSet presAssocID="{BAC11756-F05F-4067-8972-D600C7FADD2B}" presName="hierChild5" presStyleCnt="0"/>
      <dgm:spPr/>
    </dgm:pt>
    <dgm:pt modelId="{26D0607A-F109-4BDF-8380-049BD40EE661}" type="pres">
      <dgm:prSet presAssocID="{7383F908-FE55-4ED0-BC5D-CF1BB55C9285}" presName="hierChild3" presStyleCnt="0"/>
      <dgm:spPr/>
    </dgm:pt>
  </dgm:ptLst>
  <dgm:cxnLst>
    <dgm:cxn modelId="{99756F2B-9B35-4992-919D-3181CBC6E700}" type="presOf" srcId="{BAC11756-F05F-4067-8972-D600C7FADD2B}" destId="{EE43DA70-0DA5-45C2-AAAF-0F6A6A666E6A}" srcOrd="0" destOrd="0" presId="urn:microsoft.com/office/officeart/2009/3/layout/HorizontalOrganizationChart"/>
    <dgm:cxn modelId="{269E082D-0C95-4606-90C6-85315FF76369}" srcId="{7383F908-FE55-4ED0-BC5D-CF1BB55C9285}" destId="{BAC11756-F05F-4067-8972-D600C7FADD2B}" srcOrd="1" destOrd="0" parTransId="{77CE802B-3FE2-4FB5-80DF-8C7E42C255C7}" sibTransId="{0B5E6472-4E66-4591-82B5-5B2048A893B1}"/>
    <dgm:cxn modelId="{0FF4E93D-3AA1-4D5D-BA52-1F85DE458055}" type="presOf" srcId="{77CE802B-3FE2-4FB5-80DF-8C7E42C255C7}" destId="{23B9FC74-E724-4F09-90D8-2F8AF7358A97}" srcOrd="0" destOrd="0" presId="urn:microsoft.com/office/officeart/2009/3/layout/HorizontalOrganizationChart"/>
    <dgm:cxn modelId="{8318DB5D-FBB8-4479-B5FF-F9D8ED58FD57}" type="presOf" srcId="{143200C0-7E82-4C96-8291-A395CDDFC749}" destId="{897B617F-0B8F-4FF4-A1AE-D0031FDD4A39}" srcOrd="1" destOrd="0" presId="urn:microsoft.com/office/officeart/2009/3/layout/HorizontalOrganizationChart"/>
    <dgm:cxn modelId="{F225FC62-1DC5-4A22-9B3B-DA876CDBD122}" type="presOf" srcId="{C4138A94-8C80-4B19-B707-51EEB422BFE2}" destId="{93C12582-065C-4655-90F3-CEE5ECAEB8A7}" srcOrd="0" destOrd="0" presId="urn:microsoft.com/office/officeart/2009/3/layout/HorizontalOrganizationChart"/>
    <dgm:cxn modelId="{246BF279-A01E-4072-9530-D7498D958792}" srcId="{7383F908-FE55-4ED0-BC5D-CF1BB55C9285}" destId="{143200C0-7E82-4C96-8291-A395CDDFC749}" srcOrd="0" destOrd="0" parTransId="{C4138A94-8C80-4B19-B707-51EEB422BFE2}" sibTransId="{5F32A106-99EB-4934-8F46-DB71D7548995}"/>
    <dgm:cxn modelId="{03A69386-A782-4F66-AEDA-626332683254}" srcId="{0C237DB1-9BC4-48D1-B674-4A1BA59BE7B7}" destId="{7383F908-FE55-4ED0-BC5D-CF1BB55C9285}" srcOrd="0" destOrd="0" parTransId="{A175DFBE-201C-4953-B94C-8B244D253BC9}" sibTransId="{ED402D2B-1AFA-4F34-9A4B-35554BA26AAA}"/>
    <dgm:cxn modelId="{EC25C8D5-CDB5-433F-B6D7-8AD5C387A338}" type="presOf" srcId="{7383F908-FE55-4ED0-BC5D-CF1BB55C9285}" destId="{270F0AD4-5B40-4AC3-9361-D3456C788BE5}" srcOrd="0" destOrd="0" presId="urn:microsoft.com/office/officeart/2009/3/layout/HorizontalOrganizationChart"/>
    <dgm:cxn modelId="{C10F78DD-D00B-4293-9F1C-8D4F4DCA65D8}" type="presOf" srcId="{7383F908-FE55-4ED0-BC5D-CF1BB55C9285}" destId="{8996FB9F-7D58-4711-BA76-B936165AA1CB}" srcOrd="1" destOrd="0" presId="urn:microsoft.com/office/officeart/2009/3/layout/HorizontalOrganizationChart"/>
    <dgm:cxn modelId="{19F094E3-5929-4BE4-8A0A-A37CFAE2C4E0}" type="presOf" srcId="{0C237DB1-9BC4-48D1-B674-4A1BA59BE7B7}" destId="{7239C493-6171-4A37-B671-9B967519CC3F}" srcOrd="0" destOrd="0" presId="urn:microsoft.com/office/officeart/2009/3/layout/HorizontalOrganizationChart"/>
    <dgm:cxn modelId="{0DDEC3F0-2E6C-462E-9F4C-328BA2048041}" type="presOf" srcId="{BAC11756-F05F-4067-8972-D600C7FADD2B}" destId="{3D67F503-5E8E-478B-A560-154A5EB45F51}" srcOrd="1" destOrd="0" presId="urn:microsoft.com/office/officeart/2009/3/layout/HorizontalOrganizationChart"/>
    <dgm:cxn modelId="{12D5E4FD-9E15-4EC0-9C1D-DE799B4EA516}" type="presOf" srcId="{143200C0-7E82-4C96-8291-A395CDDFC749}" destId="{75F1FA44-E886-4875-9DAB-B79082CC9F8F}" srcOrd="0" destOrd="0" presId="urn:microsoft.com/office/officeart/2009/3/layout/HorizontalOrganizationChart"/>
    <dgm:cxn modelId="{B8412D6B-C6AA-467D-A6DE-848CE423E91F}" type="presParOf" srcId="{7239C493-6171-4A37-B671-9B967519CC3F}" destId="{1F7CAE7C-A43B-4A6C-BBA1-A932E24D1D36}" srcOrd="0" destOrd="0" presId="urn:microsoft.com/office/officeart/2009/3/layout/HorizontalOrganizationChart"/>
    <dgm:cxn modelId="{DD577BBD-F047-4970-B2A4-476C6ADA8564}" type="presParOf" srcId="{1F7CAE7C-A43B-4A6C-BBA1-A932E24D1D36}" destId="{C6A53E41-A9A3-47EB-89FE-AC05F667B046}" srcOrd="0" destOrd="0" presId="urn:microsoft.com/office/officeart/2009/3/layout/HorizontalOrganizationChart"/>
    <dgm:cxn modelId="{6E5590E9-46F4-44C8-B50E-1EA606539654}" type="presParOf" srcId="{C6A53E41-A9A3-47EB-89FE-AC05F667B046}" destId="{270F0AD4-5B40-4AC3-9361-D3456C788BE5}" srcOrd="0" destOrd="0" presId="urn:microsoft.com/office/officeart/2009/3/layout/HorizontalOrganizationChart"/>
    <dgm:cxn modelId="{2253215E-B00F-476E-B1DF-57591D17AC2E}" type="presParOf" srcId="{C6A53E41-A9A3-47EB-89FE-AC05F667B046}" destId="{8996FB9F-7D58-4711-BA76-B936165AA1CB}" srcOrd="1" destOrd="0" presId="urn:microsoft.com/office/officeart/2009/3/layout/HorizontalOrganizationChart"/>
    <dgm:cxn modelId="{2CB5DAF7-496F-496D-A7FE-A023FEBBEB6A}" type="presParOf" srcId="{1F7CAE7C-A43B-4A6C-BBA1-A932E24D1D36}" destId="{1C1EA084-2ABA-4FAA-AA6F-9FF28521E35E}" srcOrd="1" destOrd="0" presId="urn:microsoft.com/office/officeart/2009/3/layout/HorizontalOrganizationChart"/>
    <dgm:cxn modelId="{B0CE7AC6-CEBB-4C06-BFB0-D434F7C4DC35}" type="presParOf" srcId="{1C1EA084-2ABA-4FAA-AA6F-9FF28521E35E}" destId="{93C12582-065C-4655-90F3-CEE5ECAEB8A7}" srcOrd="0" destOrd="0" presId="urn:microsoft.com/office/officeart/2009/3/layout/HorizontalOrganizationChart"/>
    <dgm:cxn modelId="{0690A63C-9757-4F6C-B3EF-E4F43482F145}" type="presParOf" srcId="{1C1EA084-2ABA-4FAA-AA6F-9FF28521E35E}" destId="{E57AA3E5-7278-4369-A6B8-6091C65FF8F5}" srcOrd="1" destOrd="0" presId="urn:microsoft.com/office/officeart/2009/3/layout/HorizontalOrganizationChart"/>
    <dgm:cxn modelId="{F80B87C8-5C44-4477-A50B-FF189647100B}" type="presParOf" srcId="{E57AA3E5-7278-4369-A6B8-6091C65FF8F5}" destId="{BB4EFBD3-A473-4F83-A607-555FAA8FEF09}" srcOrd="0" destOrd="0" presId="urn:microsoft.com/office/officeart/2009/3/layout/HorizontalOrganizationChart"/>
    <dgm:cxn modelId="{6C98C791-FAB2-49ED-9117-6AC84ACA3C44}" type="presParOf" srcId="{BB4EFBD3-A473-4F83-A607-555FAA8FEF09}" destId="{75F1FA44-E886-4875-9DAB-B79082CC9F8F}" srcOrd="0" destOrd="0" presId="urn:microsoft.com/office/officeart/2009/3/layout/HorizontalOrganizationChart"/>
    <dgm:cxn modelId="{D88DC668-5695-475F-A379-CBADB0E9A19F}" type="presParOf" srcId="{BB4EFBD3-A473-4F83-A607-555FAA8FEF09}" destId="{897B617F-0B8F-4FF4-A1AE-D0031FDD4A39}" srcOrd="1" destOrd="0" presId="urn:microsoft.com/office/officeart/2009/3/layout/HorizontalOrganizationChart"/>
    <dgm:cxn modelId="{47FFAF29-1675-42D7-B4FF-0ECCEBF5DEDA}" type="presParOf" srcId="{E57AA3E5-7278-4369-A6B8-6091C65FF8F5}" destId="{3EB61538-5E0D-4DFA-BA58-E967BCA6E69A}" srcOrd="1" destOrd="0" presId="urn:microsoft.com/office/officeart/2009/3/layout/HorizontalOrganizationChart"/>
    <dgm:cxn modelId="{63D198F5-84E2-4DD7-8B5B-8DE804883AF0}" type="presParOf" srcId="{E57AA3E5-7278-4369-A6B8-6091C65FF8F5}" destId="{95161073-7D37-49A7-88D2-251365460FFC}" srcOrd="2" destOrd="0" presId="urn:microsoft.com/office/officeart/2009/3/layout/HorizontalOrganizationChart"/>
    <dgm:cxn modelId="{3E1A757C-1F6B-48FE-AECF-DC44DD551144}" type="presParOf" srcId="{1C1EA084-2ABA-4FAA-AA6F-9FF28521E35E}" destId="{23B9FC74-E724-4F09-90D8-2F8AF7358A97}" srcOrd="2" destOrd="0" presId="urn:microsoft.com/office/officeart/2009/3/layout/HorizontalOrganizationChart"/>
    <dgm:cxn modelId="{3ED87B28-7003-4C8B-B62E-4AFC3976591A}" type="presParOf" srcId="{1C1EA084-2ABA-4FAA-AA6F-9FF28521E35E}" destId="{D372DBEF-AEFA-4327-A96B-7EC3BA052F79}" srcOrd="3" destOrd="0" presId="urn:microsoft.com/office/officeart/2009/3/layout/HorizontalOrganizationChart"/>
    <dgm:cxn modelId="{DC62AFC6-E341-4D25-871A-8C83CA910B72}" type="presParOf" srcId="{D372DBEF-AEFA-4327-A96B-7EC3BA052F79}" destId="{E7274C30-CAD7-4E39-A4F2-90E65A7C55B3}" srcOrd="0" destOrd="0" presId="urn:microsoft.com/office/officeart/2009/3/layout/HorizontalOrganizationChart"/>
    <dgm:cxn modelId="{6588ECFD-B902-4CA0-B5EA-FE176828C1D0}" type="presParOf" srcId="{E7274C30-CAD7-4E39-A4F2-90E65A7C55B3}" destId="{EE43DA70-0DA5-45C2-AAAF-0F6A6A666E6A}" srcOrd="0" destOrd="0" presId="urn:microsoft.com/office/officeart/2009/3/layout/HorizontalOrganizationChart"/>
    <dgm:cxn modelId="{2E852B82-56B7-4E7C-B435-863720C28371}" type="presParOf" srcId="{E7274C30-CAD7-4E39-A4F2-90E65A7C55B3}" destId="{3D67F503-5E8E-478B-A560-154A5EB45F51}" srcOrd="1" destOrd="0" presId="urn:microsoft.com/office/officeart/2009/3/layout/HorizontalOrganizationChart"/>
    <dgm:cxn modelId="{4A0287FA-6B4B-4967-9942-6E8F4CCF3C82}" type="presParOf" srcId="{D372DBEF-AEFA-4327-A96B-7EC3BA052F79}" destId="{1C6D3BB4-BF0A-4FEF-861B-14846485F64B}" srcOrd="1" destOrd="0" presId="urn:microsoft.com/office/officeart/2009/3/layout/HorizontalOrganizationChart"/>
    <dgm:cxn modelId="{FBBA34E4-8ECD-4118-A250-87A89D481E92}" type="presParOf" srcId="{D372DBEF-AEFA-4327-A96B-7EC3BA052F79}" destId="{45752923-453A-4B89-9E50-6474D51932B0}" srcOrd="2" destOrd="0" presId="urn:microsoft.com/office/officeart/2009/3/layout/HorizontalOrganizationChart"/>
    <dgm:cxn modelId="{305D97A2-4EC7-460A-B130-F61B9CAF8963}" type="presParOf" srcId="{1F7CAE7C-A43B-4A6C-BBA1-A932E24D1D36}" destId="{26D0607A-F109-4BDF-8380-049BD40EE66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37DB1-9BC4-48D1-B674-4A1BA59BE7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383F908-FE55-4ED0-BC5D-CF1BB55C9285}">
      <dgm:prSet phldrT="[Text]"/>
      <dgm:spPr/>
      <dgm:t>
        <a:bodyPr/>
        <a:lstStyle/>
        <a:p>
          <a:r>
            <a:rPr lang="en-US" dirty="0"/>
            <a:t>Probability Distribution</a:t>
          </a:r>
        </a:p>
      </dgm:t>
    </dgm:pt>
    <dgm:pt modelId="{A175DFBE-201C-4953-B94C-8B244D253BC9}" type="parTrans" cxnId="{03A69386-A782-4F66-AEDA-626332683254}">
      <dgm:prSet/>
      <dgm:spPr/>
      <dgm:t>
        <a:bodyPr/>
        <a:lstStyle/>
        <a:p>
          <a:endParaRPr lang="en-US"/>
        </a:p>
      </dgm:t>
    </dgm:pt>
    <dgm:pt modelId="{ED402D2B-1AFA-4F34-9A4B-35554BA26AAA}" type="sibTrans" cxnId="{03A69386-A782-4F66-AEDA-626332683254}">
      <dgm:prSet/>
      <dgm:spPr/>
      <dgm:t>
        <a:bodyPr/>
        <a:lstStyle/>
        <a:p>
          <a:endParaRPr lang="en-US"/>
        </a:p>
      </dgm:t>
    </dgm:pt>
    <dgm:pt modelId="{143200C0-7E82-4C96-8291-A395CDDFC749}">
      <dgm:prSet phldrT="[Text]"/>
      <dgm:spPr/>
      <dgm:t>
        <a:bodyPr/>
        <a:lstStyle/>
        <a:p>
          <a:r>
            <a:rPr lang="en-US" dirty="0"/>
            <a:t>Discrete</a:t>
          </a:r>
        </a:p>
      </dgm:t>
    </dgm:pt>
    <dgm:pt modelId="{C4138A94-8C80-4B19-B707-51EEB422BFE2}" type="parTrans" cxnId="{246BF279-A01E-4072-9530-D7498D958792}">
      <dgm:prSet/>
      <dgm:spPr/>
      <dgm:t>
        <a:bodyPr/>
        <a:lstStyle/>
        <a:p>
          <a:endParaRPr lang="en-US"/>
        </a:p>
      </dgm:t>
    </dgm:pt>
    <dgm:pt modelId="{5F32A106-99EB-4934-8F46-DB71D7548995}" type="sibTrans" cxnId="{246BF279-A01E-4072-9530-D7498D958792}">
      <dgm:prSet/>
      <dgm:spPr/>
      <dgm:t>
        <a:bodyPr/>
        <a:lstStyle/>
        <a:p>
          <a:endParaRPr lang="en-US"/>
        </a:p>
      </dgm:t>
    </dgm:pt>
    <dgm:pt modelId="{BAC11756-F05F-4067-8972-D600C7FADD2B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77CE802B-3FE2-4FB5-80DF-8C7E42C255C7}" type="parTrans" cxnId="{269E082D-0C95-4606-90C6-85315FF76369}">
      <dgm:prSet/>
      <dgm:spPr/>
      <dgm:t>
        <a:bodyPr/>
        <a:lstStyle/>
        <a:p>
          <a:endParaRPr lang="en-US"/>
        </a:p>
      </dgm:t>
    </dgm:pt>
    <dgm:pt modelId="{0B5E6472-4E66-4591-82B5-5B2048A893B1}" type="sibTrans" cxnId="{269E082D-0C95-4606-90C6-85315FF76369}">
      <dgm:prSet/>
      <dgm:spPr/>
      <dgm:t>
        <a:bodyPr/>
        <a:lstStyle/>
        <a:p>
          <a:endParaRPr lang="en-US"/>
        </a:p>
      </dgm:t>
    </dgm:pt>
    <dgm:pt modelId="{7239C493-6171-4A37-B671-9B967519CC3F}" type="pres">
      <dgm:prSet presAssocID="{0C237DB1-9BC4-48D1-B674-4A1BA59BE7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7CAE7C-A43B-4A6C-BBA1-A932E24D1D36}" type="pres">
      <dgm:prSet presAssocID="{7383F908-FE55-4ED0-BC5D-CF1BB55C9285}" presName="hierRoot1" presStyleCnt="0">
        <dgm:presLayoutVars>
          <dgm:hierBranch val="init"/>
        </dgm:presLayoutVars>
      </dgm:prSet>
      <dgm:spPr/>
    </dgm:pt>
    <dgm:pt modelId="{C6A53E41-A9A3-47EB-89FE-AC05F667B046}" type="pres">
      <dgm:prSet presAssocID="{7383F908-FE55-4ED0-BC5D-CF1BB55C9285}" presName="rootComposite1" presStyleCnt="0"/>
      <dgm:spPr/>
    </dgm:pt>
    <dgm:pt modelId="{270F0AD4-5B40-4AC3-9361-D3456C788BE5}" type="pres">
      <dgm:prSet presAssocID="{7383F908-FE55-4ED0-BC5D-CF1BB55C9285}" presName="rootText1" presStyleLbl="node0" presStyleIdx="0" presStyleCnt="1">
        <dgm:presLayoutVars>
          <dgm:chPref val="3"/>
        </dgm:presLayoutVars>
      </dgm:prSet>
      <dgm:spPr/>
    </dgm:pt>
    <dgm:pt modelId="{8996FB9F-7D58-4711-BA76-B936165AA1CB}" type="pres">
      <dgm:prSet presAssocID="{7383F908-FE55-4ED0-BC5D-CF1BB55C9285}" presName="rootConnector1" presStyleLbl="node1" presStyleIdx="0" presStyleCnt="0"/>
      <dgm:spPr/>
    </dgm:pt>
    <dgm:pt modelId="{1C1EA084-2ABA-4FAA-AA6F-9FF28521E35E}" type="pres">
      <dgm:prSet presAssocID="{7383F908-FE55-4ED0-BC5D-CF1BB55C9285}" presName="hierChild2" presStyleCnt="0"/>
      <dgm:spPr/>
    </dgm:pt>
    <dgm:pt modelId="{93C12582-065C-4655-90F3-CEE5ECAEB8A7}" type="pres">
      <dgm:prSet presAssocID="{C4138A94-8C80-4B19-B707-51EEB422BFE2}" presName="Name64" presStyleLbl="parChTrans1D2" presStyleIdx="0" presStyleCnt="2"/>
      <dgm:spPr/>
    </dgm:pt>
    <dgm:pt modelId="{E57AA3E5-7278-4369-A6B8-6091C65FF8F5}" type="pres">
      <dgm:prSet presAssocID="{143200C0-7E82-4C96-8291-A395CDDFC749}" presName="hierRoot2" presStyleCnt="0">
        <dgm:presLayoutVars>
          <dgm:hierBranch val="init"/>
        </dgm:presLayoutVars>
      </dgm:prSet>
      <dgm:spPr/>
    </dgm:pt>
    <dgm:pt modelId="{BB4EFBD3-A473-4F83-A607-555FAA8FEF09}" type="pres">
      <dgm:prSet presAssocID="{143200C0-7E82-4C96-8291-A395CDDFC749}" presName="rootComposite" presStyleCnt="0"/>
      <dgm:spPr/>
    </dgm:pt>
    <dgm:pt modelId="{75F1FA44-E886-4875-9DAB-B79082CC9F8F}" type="pres">
      <dgm:prSet presAssocID="{143200C0-7E82-4C96-8291-A395CDDFC749}" presName="rootText" presStyleLbl="node2" presStyleIdx="0" presStyleCnt="2">
        <dgm:presLayoutVars>
          <dgm:chPref val="3"/>
        </dgm:presLayoutVars>
      </dgm:prSet>
      <dgm:spPr/>
    </dgm:pt>
    <dgm:pt modelId="{897B617F-0B8F-4FF4-A1AE-D0031FDD4A39}" type="pres">
      <dgm:prSet presAssocID="{143200C0-7E82-4C96-8291-A395CDDFC749}" presName="rootConnector" presStyleLbl="node2" presStyleIdx="0" presStyleCnt="2"/>
      <dgm:spPr/>
    </dgm:pt>
    <dgm:pt modelId="{3EB61538-5E0D-4DFA-BA58-E967BCA6E69A}" type="pres">
      <dgm:prSet presAssocID="{143200C0-7E82-4C96-8291-A395CDDFC749}" presName="hierChild4" presStyleCnt="0"/>
      <dgm:spPr/>
    </dgm:pt>
    <dgm:pt modelId="{95161073-7D37-49A7-88D2-251365460FFC}" type="pres">
      <dgm:prSet presAssocID="{143200C0-7E82-4C96-8291-A395CDDFC749}" presName="hierChild5" presStyleCnt="0"/>
      <dgm:spPr/>
    </dgm:pt>
    <dgm:pt modelId="{23B9FC74-E724-4F09-90D8-2F8AF7358A97}" type="pres">
      <dgm:prSet presAssocID="{77CE802B-3FE2-4FB5-80DF-8C7E42C255C7}" presName="Name64" presStyleLbl="parChTrans1D2" presStyleIdx="1" presStyleCnt="2"/>
      <dgm:spPr/>
    </dgm:pt>
    <dgm:pt modelId="{D372DBEF-AEFA-4327-A96B-7EC3BA052F79}" type="pres">
      <dgm:prSet presAssocID="{BAC11756-F05F-4067-8972-D600C7FADD2B}" presName="hierRoot2" presStyleCnt="0">
        <dgm:presLayoutVars>
          <dgm:hierBranch val="init"/>
        </dgm:presLayoutVars>
      </dgm:prSet>
      <dgm:spPr/>
    </dgm:pt>
    <dgm:pt modelId="{E7274C30-CAD7-4E39-A4F2-90E65A7C55B3}" type="pres">
      <dgm:prSet presAssocID="{BAC11756-F05F-4067-8972-D600C7FADD2B}" presName="rootComposite" presStyleCnt="0"/>
      <dgm:spPr/>
    </dgm:pt>
    <dgm:pt modelId="{EE43DA70-0DA5-45C2-AAAF-0F6A6A666E6A}" type="pres">
      <dgm:prSet presAssocID="{BAC11756-F05F-4067-8972-D600C7FADD2B}" presName="rootText" presStyleLbl="node2" presStyleIdx="1" presStyleCnt="2">
        <dgm:presLayoutVars>
          <dgm:chPref val="3"/>
        </dgm:presLayoutVars>
      </dgm:prSet>
      <dgm:spPr/>
    </dgm:pt>
    <dgm:pt modelId="{3D67F503-5E8E-478B-A560-154A5EB45F51}" type="pres">
      <dgm:prSet presAssocID="{BAC11756-F05F-4067-8972-D600C7FADD2B}" presName="rootConnector" presStyleLbl="node2" presStyleIdx="1" presStyleCnt="2"/>
      <dgm:spPr/>
    </dgm:pt>
    <dgm:pt modelId="{1C6D3BB4-BF0A-4FEF-861B-14846485F64B}" type="pres">
      <dgm:prSet presAssocID="{BAC11756-F05F-4067-8972-D600C7FADD2B}" presName="hierChild4" presStyleCnt="0"/>
      <dgm:spPr/>
    </dgm:pt>
    <dgm:pt modelId="{45752923-453A-4B89-9E50-6474D51932B0}" type="pres">
      <dgm:prSet presAssocID="{BAC11756-F05F-4067-8972-D600C7FADD2B}" presName="hierChild5" presStyleCnt="0"/>
      <dgm:spPr/>
    </dgm:pt>
    <dgm:pt modelId="{26D0607A-F109-4BDF-8380-049BD40EE661}" type="pres">
      <dgm:prSet presAssocID="{7383F908-FE55-4ED0-BC5D-CF1BB55C9285}" presName="hierChild3" presStyleCnt="0"/>
      <dgm:spPr/>
    </dgm:pt>
  </dgm:ptLst>
  <dgm:cxnLst>
    <dgm:cxn modelId="{99756F2B-9B35-4992-919D-3181CBC6E700}" type="presOf" srcId="{BAC11756-F05F-4067-8972-D600C7FADD2B}" destId="{EE43DA70-0DA5-45C2-AAAF-0F6A6A666E6A}" srcOrd="0" destOrd="0" presId="urn:microsoft.com/office/officeart/2009/3/layout/HorizontalOrganizationChart"/>
    <dgm:cxn modelId="{269E082D-0C95-4606-90C6-85315FF76369}" srcId="{7383F908-FE55-4ED0-BC5D-CF1BB55C9285}" destId="{BAC11756-F05F-4067-8972-D600C7FADD2B}" srcOrd="1" destOrd="0" parTransId="{77CE802B-3FE2-4FB5-80DF-8C7E42C255C7}" sibTransId="{0B5E6472-4E66-4591-82B5-5B2048A893B1}"/>
    <dgm:cxn modelId="{0FF4E93D-3AA1-4D5D-BA52-1F85DE458055}" type="presOf" srcId="{77CE802B-3FE2-4FB5-80DF-8C7E42C255C7}" destId="{23B9FC74-E724-4F09-90D8-2F8AF7358A97}" srcOrd="0" destOrd="0" presId="urn:microsoft.com/office/officeart/2009/3/layout/HorizontalOrganizationChart"/>
    <dgm:cxn modelId="{8318DB5D-FBB8-4479-B5FF-F9D8ED58FD57}" type="presOf" srcId="{143200C0-7E82-4C96-8291-A395CDDFC749}" destId="{897B617F-0B8F-4FF4-A1AE-D0031FDD4A39}" srcOrd="1" destOrd="0" presId="urn:microsoft.com/office/officeart/2009/3/layout/HorizontalOrganizationChart"/>
    <dgm:cxn modelId="{F225FC62-1DC5-4A22-9B3B-DA876CDBD122}" type="presOf" srcId="{C4138A94-8C80-4B19-B707-51EEB422BFE2}" destId="{93C12582-065C-4655-90F3-CEE5ECAEB8A7}" srcOrd="0" destOrd="0" presId="urn:microsoft.com/office/officeart/2009/3/layout/HorizontalOrganizationChart"/>
    <dgm:cxn modelId="{246BF279-A01E-4072-9530-D7498D958792}" srcId="{7383F908-FE55-4ED0-BC5D-CF1BB55C9285}" destId="{143200C0-7E82-4C96-8291-A395CDDFC749}" srcOrd="0" destOrd="0" parTransId="{C4138A94-8C80-4B19-B707-51EEB422BFE2}" sibTransId="{5F32A106-99EB-4934-8F46-DB71D7548995}"/>
    <dgm:cxn modelId="{03A69386-A782-4F66-AEDA-626332683254}" srcId="{0C237DB1-9BC4-48D1-B674-4A1BA59BE7B7}" destId="{7383F908-FE55-4ED0-BC5D-CF1BB55C9285}" srcOrd="0" destOrd="0" parTransId="{A175DFBE-201C-4953-B94C-8B244D253BC9}" sibTransId="{ED402D2B-1AFA-4F34-9A4B-35554BA26AAA}"/>
    <dgm:cxn modelId="{EC25C8D5-CDB5-433F-B6D7-8AD5C387A338}" type="presOf" srcId="{7383F908-FE55-4ED0-BC5D-CF1BB55C9285}" destId="{270F0AD4-5B40-4AC3-9361-D3456C788BE5}" srcOrd="0" destOrd="0" presId="urn:microsoft.com/office/officeart/2009/3/layout/HorizontalOrganizationChart"/>
    <dgm:cxn modelId="{C10F78DD-D00B-4293-9F1C-8D4F4DCA65D8}" type="presOf" srcId="{7383F908-FE55-4ED0-BC5D-CF1BB55C9285}" destId="{8996FB9F-7D58-4711-BA76-B936165AA1CB}" srcOrd="1" destOrd="0" presId="urn:microsoft.com/office/officeart/2009/3/layout/HorizontalOrganizationChart"/>
    <dgm:cxn modelId="{19F094E3-5929-4BE4-8A0A-A37CFAE2C4E0}" type="presOf" srcId="{0C237DB1-9BC4-48D1-B674-4A1BA59BE7B7}" destId="{7239C493-6171-4A37-B671-9B967519CC3F}" srcOrd="0" destOrd="0" presId="urn:microsoft.com/office/officeart/2009/3/layout/HorizontalOrganizationChart"/>
    <dgm:cxn modelId="{0DDEC3F0-2E6C-462E-9F4C-328BA2048041}" type="presOf" srcId="{BAC11756-F05F-4067-8972-D600C7FADD2B}" destId="{3D67F503-5E8E-478B-A560-154A5EB45F51}" srcOrd="1" destOrd="0" presId="urn:microsoft.com/office/officeart/2009/3/layout/HorizontalOrganizationChart"/>
    <dgm:cxn modelId="{12D5E4FD-9E15-4EC0-9C1D-DE799B4EA516}" type="presOf" srcId="{143200C0-7E82-4C96-8291-A395CDDFC749}" destId="{75F1FA44-E886-4875-9DAB-B79082CC9F8F}" srcOrd="0" destOrd="0" presId="urn:microsoft.com/office/officeart/2009/3/layout/HorizontalOrganizationChart"/>
    <dgm:cxn modelId="{B8412D6B-C6AA-467D-A6DE-848CE423E91F}" type="presParOf" srcId="{7239C493-6171-4A37-B671-9B967519CC3F}" destId="{1F7CAE7C-A43B-4A6C-BBA1-A932E24D1D36}" srcOrd="0" destOrd="0" presId="urn:microsoft.com/office/officeart/2009/3/layout/HorizontalOrganizationChart"/>
    <dgm:cxn modelId="{DD577BBD-F047-4970-B2A4-476C6ADA8564}" type="presParOf" srcId="{1F7CAE7C-A43B-4A6C-BBA1-A932E24D1D36}" destId="{C6A53E41-A9A3-47EB-89FE-AC05F667B046}" srcOrd="0" destOrd="0" presId="urn:microsoft.com/office/officeart/2009/3/layout/HorizontalOrganizationChart"/>
    <dgm:cxn modelId="{6E5590E9-46F4-44C8-B50E-1EA606539654}" type="presParOf" srcId="{C6A53E41-A9A3-47EB-89FE-AC05F667B046}" destId="{270F0AD4-5B40-4AC3-9361-D3456C788BE5}" srcOrd="0" destOrd="0" presId="urn:microsoft.com/office/officeart/2009/3/layout/HorizontalOrganizationChart"/>
    <dgm:cxn modelId="{2253215E-B00F-476E-B1DF-57591D17AC2E}" type="presParOf" srcId="{C6A53E41-A9A3-47EB-89FE-AC05F667B046}" destId="{8996FB9F-7D58-4711-BA76-B936165AA1CB}" srcOrd="1" destOrd="0" presId="urn:microsoft.com/office/officeart/2009/3/layout/HorizontalOrganizationChart"/>
    <dgm:cxn modelId="{2CB5DAF7-496F-496D-A7FE-A023FEBBEB6A}" type="presParOf" srcId="{1F7CAE7C-A43B-4A6C-BBA1-A932E24D1D36}" destId="{1C1EA084-2ABA-4FAA-AA6F-9FF28521E35E}" srcOrd="1" destOrd="0" presId="urn:microsoft.com/office/officeart/2009/3/layout/HorizontalOrganizationChart"/>
    <dgm:cxn modelId="{B0CE7AC6-CEBB-4C06-BFB0-D434F7C4DC35}" type="presParOf" srcId="{1C1EA084-2ABA-4FAA-AA6F-9FF28521E35E}" destId="{93C12582-065C-4655-90F3-CEE5ECAEB8A7}" srcOrd="0" destOrd="0" presId="urn:microsoft.com/office/officeart/2009/3/layout/HorizontalOrganizationChart"/>
    <dgm:cxn modelId="{0690A63C-9757-4F6C-B3EF-E4F43482F145}" type="presParOf" srcId="{1C1EA084-2ABA-4FAA-AA6F-9FF28521E35E}" destId="{E57AA3E5-7278-4369-A6B8-6091C65FF8F5}" srcOrd="1" destOrd="0" presId="urn:microsoft.com/office/officeart/2009/3/layout/HorizontalOrganizationChart"/>
    <dgm:cxn modelId="{F80B87C8-5C44-4477-A50B-FF189647100B}" type="presParOf" srcId="{E57AA3E5-7278-4369-A6B8-6091C65FF8F5}" destId="{BB4EFBD3-A473-4F83-A607-555FAA8FEF09}" srcOrd="0" destOrd="0" presId="urn:microsoft.com/office/officeart/2009/3/layout/HorizontalOrganizationChart"/>
    <dgm:cxn modelId="{6C98C791-FAB2-49ED-9117-6AC84ACA3C44}" type="presParOf" srcId="{BB4EFBD3-A473-4F83-A607-555FAA8FEF09}" destId="{75F1FA44-E886-4875-9DAB-B79082CC9F8F}" srcOrd="0" destOrd="0" presId="urn:microsoft.com/office/officeart/2009/3/layout/HorizontalOrganizationChart"/>
    <dgm:cxn modelId="{D88DC668-5695-475F-A379-CBADB0E9A19F}" type="presParOf" srcId="{BB4EFBD3-A473-4F83-A607-555FAA8FEF09}" destId="{897B617F-0B8F-4FF4-A1AE-D0031FDD4A39}" srcOrd="1" destOrd="0" presId="urn:microsoft.com/office/officeart/2009/3/layout/HorizontalOrganizationChart"/>
    <dgm:cxn modelId="{47FFAF29-1675-42D7-B4FF-0ECCEBF5DEDA}" type="presParOf" srcId="{E57AA3E5-7278-4369-A6B8-6091C65FF8F5}" destId="{3EB61538-5E0D-4DFA-BA58-E967BCA6E69A}" srcOrd="1" destOrd="0" presId="urn:microsoft.com/office/officeart/2009/3/layout/HorizontalOrganizationChart"/>
    <dgm:cxn modelId="{63D198F5-84E2-4DD7-8B5B-8DE804883AF0}" type="presParOf" srcId="{E57AA3E5-7278-4369-A6B8-6091C65FF8F5}" destId="{95161073-7D37-49A7-88D2-251365460FFC}" srcOrd="2" destOrd="0" presId="urn:microsoft.com/office/officeart/2009/3/layout/HorizontalOrganizationChart"/>
    <dgm:cxn modelId="{3E1A757C-1F6B-48FE-AECF-DC44DD551144}" type="presParOf" srcId="{1C1EA084-2ABA-4FAA-AA6F-9FF28521E35E}" destId="{23B9FC74-E724-4F09-90D8-2F8AF7358A97}" srcOrd="2" destOrd="0" presId="urn:microsoft.com/office/officeart/2009/3/layout/HorizontalOrganizationChart"/>
    <dgm:cxn modelId="{3ED87B28-7003-4C8B-B62E-4AFC3976591A}" type="presParOf" srcId="{1C1EA084-2ABA-4FAA-AA6F-9FF28521E35E}" destId="{D372DBEF-AEFA-4327-A96B-7EC3BA052F79}" srcOrd="3" destOrd="0" presId="urn:microsoft.com/office/officeart/2009/3/layout/HorizontalOrganizationChart"/>
    <dgm:cxn modelId="{DC62AFC6-E341-4D25-871A-8C83CA910B72}" type="presParOf" srcId="{D372DBEF-AEFA-4327-A96B-7EC3BA052F79}" destId="{E7274C30-CAD7-4E39-A4F2-90E65A7C55B3}" srcOrd="0" destOrd="0" presId="urn:microsoft.com/office/officeart/2009/3/layout/HorizontalOrganizationChart"/>
    <dgm:cxn modelId="{6588ECFD-B902-4CA0-B5EA-FE176828C1D0}" type="presParOf" srcId="{E7274C30-CAD7-4E39-A4F2-90E65A7C55B3}" destId="{EE43DA70-0DA5-45C2-AAAF-0F6A6A666E6A}" srcOrd="0" destOrd="0" presId="urn:microsoft.com/office/officeart/2009/3/layout/HorizontalOrganizationChart"/>
    <dgm:cxn modelId="{2E852B82-56B7-4E7C-B435-863720C28371}" type="presParOf" srcId="{E7274C30-CAD7-4E39-A4F2-90E65A7C55B3}" destId="{3D67F503-5E8E-478B-A560-154A5EB45F51}" srcOrd="1" destOrd="0" presId="urn:microsoft.com/office/officeart/2009/3/layout/HorizontalOrganizationChart"/>
    <dgm:cxn modelId="{4A0287FA-6B4B-4967-9942-6E8F4CCF3C82}" type="presParOf" srcId="{D372DBEF-AEFA-4327-A96B-7EC3BA052F79}" destId="{1C6D3BB4-BF0A-4FEF-861B-14846485F64B}" srcOrd="1" destOrd="0" presId="urn:microsoft.com/office/officeart/2009/3/layout/HorizontalOrganizationChart"/>
    <dgm:cxn modelId="{FBBA34E4-8ECD-4118-A250-87A89D481E92}" type="presParOf" srcId="{D372DBEF-AEFA-4327-A96B-7EC3BA052F79}" destId="{45752923-453A-4B89-9E50-6474D51932B0}" srcOrd="2" destOrd="0" presId="urn:microsoft.com/office/officeart/2009/3/layout/HorizontalOrganizationChart"/>
    <dgm:cxn modelId="{305D97A2-4EC7-460A-B130-F61B9CAF8963}" type="presParOf" srcId="{1F7CAE7C-A43B-4A6C-BBA1-A932E24D1D36}" destId="{26D0607A-F109-4BDF-8380-049BD40EE66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9FC74-E724-4F09-90D8-2F8AF7358A97}">
      <dsp:nvSpPr>
        <dsp:cNvPr id="0" name=""/>
        <dsp:cNvSpPr/>
      </dsp:nvSpPr>
      <dsp:spPr>
        <a:xfrm>
          <a:off x="5659567" y="205501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8669" y="0"/>
              </a:lnTo>
              <a:lnTo>
                <a:pt x="558669" y="1201140"/>
              </a:lnTo>
              <a:lnTo>
                <a:pt x="1117339" y="120114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12582-065C-4655-90F3-CEE5ECAEB8A7}">
      <dsp:nvSpPr>
        <dsp:cNvPr id="0" name=""/>
        <dsp:cNvSpPr/>
      </dsp:nvSpPr>
      <dsp:spPr>
        <a:xfrm>
          <a:off x="5659567" y="85387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1201140"/>
              </a:moveTo>
              <a:lnTo>
                <a:pt x="558669" y="1201140"/>
              </a:lnTo>
              <a:lnTo>
                <a:pt x="558669" y="0"/>
              </a:lnTo>
              <a:lnTo>
                <a:pt x="111733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F0AD4-5B40-4AC3-9361-D3456C788BE5}">
      <dsp:nvSpPr>
        <dsp:cNvPr id="0" name=""/>
        <dsp:cNvSpPr/>
      </dsp:nvSpPr>
      <dsp:spPr>
        <a:xfrm>
          <a:off x="72869" y="120304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Random variable</a:t>
          </a:r>
        </a:p>
      </dsp:txBody>
      <dsp:txXfrm>
        <a:off x="72869" y="1203047"/>
        <a:ext cx="5586697" cy="1703942"/>
      </dsp:txXfrm>
    </dsp:sp>
    <dsp:sp modelId="{75F1FA44-E886-4875-9DAB-B79082CC9F8F}">
      <dsp:nvSpPr>
        <dsp:cNvPr id="0" name=""/>
        <dsp:cNvSpPr/>
      </dsp:nvSpPr>
      <dsp:spPr>
        <a:xfrm>
          <a:off x="6776907" y="190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Discrete</a:t>
          </a:r>
        </a:p>
      </dsp:txBody>
      <dsp:txXfrm>
        <a:off x="6776907" y="1907"/>
        <a:ext cx="5586697" cy="1703942"/>
      </dsp:txXfrm>
    </dsp:sp>
    <dsp:sp modelId="{EE43DA70-0DA5-45C2-AAAF-0F6A6A666E6A}">
      <dsp:nvSpPr>
        <dsp:cNvPr id="0" name=""/>
        <dsp:cNvSpPr/>
      </dsp:nvSpPr>
      <dsp:spPr>
        <a:xfrm>
          <a:off x="6776907" y="240418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Continuous</a:t>
          </a:r>
        </a:p>
      </dsp:txBody>
      <dsp:txXfrm>
        <a:off x="6776907" y="2404187"/>
        <a:ext cx="5586697" cy="170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9FC74-E724-4F09-90D8-2F8AF7358A97}">
      <dsp:nvSpPr>
        <dsp:cNvPr id="0" name=""/>
        <dsp:cNvSpPr/>
      </dsp:nvSpPr>
      <dsp:spPr>
        <a:xfrm>
          <a:off x="5659567" y="205501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8669" y="0"/>
              </a:lnTo>
              <a:lnTo>
                <a:pt x="558669" y="1201140"/>
              </a:lnTo>
              <a:lnTo>
                <a:pt x="1117339" y="120114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12582-065C-4655-90F3-CEE5ECAEB8A7}">
      <dsp:nvSpPr>
        <dsp:cNvPr id="0" name=""/>
        <dsp:cNvSpPr/>
      </dsp:nvSpPr>
      <dsp:spPr>
        <a:xfrm>
          <a:off x="5659567" y="85387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1201140"/>
              </a:moveTo>
              <a:lnTo>
                <a:pt x="558669" y="1201140"/>
              </a:lnTo>
              <a:lnTo>
                <a:pt x="558669" y="0"/>
              </a:lnTo>
              <a:lnTo>
                <a:pt x="111733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F0AD4-5B40-4AC3-9361-D3456C788BE5}">
      <dsp:nvSpPr>
        <dsp:cNvPr id="0" name=""/>
        <dsp:cNvSpPr/>
      </dsp:nvSpPr>
      <dsp:spPr>
        <a:xfrm>
          <a:off x="72869" y="120304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Probability Distribution</a:t>
          </a:r>
        </a:p>
      </dsp:txBody>
      <dsp:txXfrm>
        <a:off x="72869" y="1203047"/>
        <a:ext cx="5586697" cy="1703942"/>
      </dsp:txXfrm>
    </dsp:sp>
    <dsp:sp modelId="{75F1FA44-E886-4875-9DAB-B79082CC9F8F}">
      <dsp:nvSpPr>
        <dsp:cNvPr id="0" name=""/>
        <dsp:cNvSpPr/>
      </dsp:nvSpPr>
      <dsp:spPr>
        <a:xfrm>
          <a:off x="6776907" y="190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Discrete</a:t>
          </a:r>
        </a:p>
      </dsp:txBody>
      <dsp:txXfrm>
        <a:off x="6776907" y="1907"/>
        <a:ext cx="5586697" cy="1703942"/>
      </dsp:txXfrm>
    </dsp:sp>
    <dsp:sp modelId="{EE43DA70-0DA5-45C2-AAAF-0F6A6A666E6A}">
      <dsp:nvSpPr>
        <dsp:cNvPr id="0" name=""/>
        <dsp:cNvSpPr/>
      </dsp:nvSpPr>
      <dsp:spPr>
        <a:xfrm>
          <a:off x="6776907" y="240418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Continuous</a:t>
          </a:r>
        </a:p>
      </dsp:txBody>
      <dsp:txXfrm>
        <a:off x="6776907" y="2404187"/>
        <a:ext cx="5586697" cy="170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0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Continuous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random variable defined over a continuous sample space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𝑝𝑒𝑟𝑠𝑜𝑛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𝑓𝑖𝑛𝑖𝑡𝑒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645663" y="5983357"/>
            <a:ext cx="5338321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Continuous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13574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b="1" u="sng" dirty="0"/>
                  <a:t>Discrete Random Variable: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𝑐𝑜𝑟𝑟𝑒𝑐𝑡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𝑎𝑛𝑠𝑤𝑒𝑟𝑠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100−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𝑀𝐶𝑄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0, 1, 2, …, 100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𝑐𝑎𝑟𝑠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𝑝𝑎𝑠𝑠𝑖𝑛𝑔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𝑡𝑜𝑙𝑙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0, 1, 2, …, 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𝑏𝑎𝑙𝑙𝑠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𝑟𝑒𝑞𝑢𝑖𝑟𝑒𝑑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𝑤𝑖𝑐𝑘𝑒𝑡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1, 2, 3, …, 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𝑡𝑒𝑙𝑒𝑝h𝑜𝑛𝑒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𝑐𝑎𝑙𝑙𝑠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𝑟𝑒𝑐𝑒𝑖𝑣𝑒𝑑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𝑡𝑒𝑙𝑒𝑝h𝑜𝑛𝑒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𝑏𝑜𝑜𝑡h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𝑑𝑢𝑟𝑖𝑛𝑔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=1,2,..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u="sng" dirty="0"/>
                  <a:t>Continuous Random Variable: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𝑝𝑒𝑟𝑠𝑜𝑛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 0&lt;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𝑀𝑜𝑛𝑡h𝑙𝑦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 −∞&lt;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𝑇𝑒𝑚𝑝𝑒𝑟𝑎𝑡𝑢𝑟𝑒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𝑟𝑒𝑐𝑜𝑟𝑑𝑒𝑑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𝑚𝑒𝑡𝑒𝑜𝑟𝑜𝑙𝑜𝑔𝑖𝑐𝑎𝑙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𝑜𝑓𝑓𝑖𝑐𝑒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 0&lt;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4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the probabilities among the different values of a random variable.</a:t>
            </a:r>
          </a:p>
        </p:txBody>
      </p:sp>
    </p:spTree>
    <p:extLst>
      <p:ext uri="{BB962C8B-B14F-4D97-AF65-F5344CB8AC3E}">
        <p14:creationId xmlns:p14="http://schemas.microsoft.com/office/powerpoint/2010/main" val="92252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679590-303D-F485-252F-F8234E4F01C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387" y="2147950"/>
            <a:ext cx="6687708" cy="58611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quency Distribution Curve - an overview | ScienceDirect Topics">
            <a:extLst>
              <a:ext uri="{FF2B5EF4-FFF2-40B4-BE49-F238E27FC236}">
                <a16:creationId xmlns:a16="http://schemas.microsoft.com/office/drawing/2014/main" id="{11156522-5991-0524-C8F1-A29AC25D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1" y="2147950"/>
            <a:ext cx="6680394" cy="58611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1A209F20-F9DC-7067-55D6-F3B5CB402049}"/>
              </a:ext>
            </a:extLst>
          </p:cNvPr>
          <p:cNvSpPr/>
          <p:nvPr/>
        </p:nvSpPr>
        <p:spPr>
          <a:xfrm rot="21051086" flipH="1">
            <a:off x="11199249" y="1203137"/>
            <a:ext cx="1965137" cy="2541096"/>
          </a:xfrm>
          <a:prstGeom prst="arc">
            <a:avLst>
              <a:gd name="adj1" fmla="val 16200000"/>
              <a:gd name="adj2" fmla="val 18703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3D516-382C-2D38-38F9-4A496D53A7AD}"/>
              </a:ext>
            </a:extLst>
          </p:cNvPr>
          <p:cNvSpPr txBox="1"/>
          <p:nvPr/>
        </p:nvSpPr>
        <p:spPr>
          <a:xfrm rot="636217">
            <a:off x="11079096" y="586021"/>
            <a:ext cx="2158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Probability Distribution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BF912A-D9FC-E244-866A-12DDBB553391}"/>
              </a:ext>
            </a:extLst>
          </p:cNvPr>
          <p:cNvSpPr/>
          <p:nvPr/>
        </p:nvSpPr>
        <p:spPr>
          <a:xfrm>
            <a:off x="277830" y="2028683"/>
            <a:ext cx="416408" cy="5715725"/>
          </a:xfrm>
          <a:custGeom>
            <a:avLst/>
            <a:gdLst>
              <a:gd name="connsiteX0" fmla="*/ 0 w 416408"/>
              <a:gd name="connsiteY0" fmla="*/ 2857863 h 5715725"/>
              <a:gd name="connsiteX1" fmla="*/ 208204 w 416408"/>
              <a:gd name="connsiteY1" fmla="*/ 0 h 5715725"/>
              <a:gd name="connsiteX2" fmla="*/ 416408 w 416408"/>
              <a:gd name="connsiteY2" fmla="*/ 2857863 h 5715725"/>
              <a:gd name="connsiteX3" fmla="*/ 208204 w 416408"/>
              <a:gd name="connsiteY3" fmla="*/ 5715726 h 5715725"/>
              <a:gd name="connsiteX4" fmla="*/ 0 w 416408"/>
              <a:gd name="connsiteY4" fmla="*/ 2857863 h 57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408" h="5715725" extrusionOk="0">
                <a:moveTo>
                  <a:pt x="0" y="2857863"/>
                </a:moveTo>
                <a:cubicBezTo>
                  <a:pt x="2957" y="1298529"/>
                  <a:pt x="87940" y="-12560"/>
                  <a:pt x="208204" y="0"/>
                </a:cubicBezTo>
                <a:cubicBezTo>
                  <a:pt x="338418" y="-250533"/>
                  <a:pt x="391518" y="1309284"/>
                  <a:pt x="416408" y="2857863"/>
                </a:cubicBezTo>
                <a:cubicBezTo>
                  <a:pt x="416557" y="4431333"/>
                  <a:pt x="321394" y="5721058"/>
                  <a:pt x="208204" y="5715726"/>
                </a:cubicBezTo>
                <a:cubicBezTo>
                  <a:pt x="99544" y="5747184"/>
                  <a:pt x="38087" y="4206901"/>
                  <a:pt x="0" y="2857863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99911568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B3BCF8-6209-955C-3347-EF290852267C}"/>
              </a:ext>
            </a:extLst>
          </p:cNvPr>
          <p:cNvSpPr/>
          <p:nvPr/>
        </p:nvSpPr>
        <p:spPr>
          <a:xfrm>
            <a:off x="7812065" y="2295331"/>
            <a:ext cx="865405" cy="5449077"/>
          </a:xfrm>
          <a:custGeom>
            <a:avLst/>
            <a:gdLst>
              <a:gd name="connsiteX0" fmla="*/ 0 w 865405"/>
              <a:gd name="connsiteY0" fmla="*/ 2724539 h 5449077"/>
              <a:gd name="connsiteX1" fmla="*/ 432703 w 865405"/>
              <a:gd name="connsiteY1" fmla="*/ 0 h 5449077"/>
              <a:gd name="connsiteX2" fmla="*/ 865406 w 865405"/>
              <a:gd name="connsiteY2" fmla="*/ 2724539 h 5449077"/>
              <a:gd name="connsiteX3" fmla="*/ 432703 w 865405"/>
              <a:gd name="connsiteY3" fmla="*/ 5449078 h 5449077"/>
              <a:gd name="connsiteX4" fmla="*/ 0 w 865405"/>
              <a:gd name="connsiteY4" fmla="*/ 2724539 h 54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405" h="5449077" extrusionOk="0">
                <a:moveTo>
                  <a:pt x="0" y="2724539"/>
                </a:moveTo>
                <a:cubicBezTo>
                  <a:pt x="-28303" y="1236523"/>
                  <a:pt x="204087" y="38518"/>
                  <a:pt x="432703" y="0"/>
                </a:cubicBezTo>
                <a:cubicBezTo>
                  <a:pt x="502371" y="203899"/>
                  <a:pt x="797883" y="1109402"/>
                  <a:pt x="865406" y="2724539"/>
                </a:cubicBezTo>
                <a:cubicBezTo>
                  <a:pt x="820305" y="4194145"/>
                  <a:pt x="650387" y="5438022"/>
                  <a:pt x="432703" y="5449078"/>
                </a:cubicBezTo>
                <a:cubicBezTo>
                  <a:pt x="-44375" y="5480163"/>
                  <a:pt x="264329" y="4347734"/>
                  <a:pt x="0" y="2724539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4500164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7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the probabilities among the different values of a random variable.</a:t>
            </a:r>
          </a:p>
          <a:p>
            <a:endParaRPr lang="en-US" sz="3200" dirty="0"/>
          </a:p>
          <a:p>
            <a:r>
              <a:rPr lang="en-US" sz="3200" dirty="0"/>
              <a:t>For example, Here's an example probability distribution that results from the rolling of a single fair die.</a:t>
            </a:r>
          </a:p>
          <a:p>
            <a:endParaRPr lang="en-US" sz="3200" dirty="0"/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A13A2CD-C71E-6080-F45C-4E1827BC1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739294"/>
                  </p:ext>
                </p:extLst>
              </p:nvPr>
            </p:nvGraphicFramePr>
            <p:xfrm>
              <a:off x="2438025" y="5475356"/>
              <a:ext cx="9753597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3371">
                      <a:extLst>
                        <a:ext uri="{9D8B030D-6E8A-4147-A177-3AD203B41FA5}">
                          <a16:colId xmlns:a16="http://schemas.microsoft.com/office/drawing/2014/main" val="936992145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15598722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12058813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66448455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388887636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756124400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472918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673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421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A13A2CD-C71E-6080-F45C-4E1827BC1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739294"/>
                  </p:ext>
                </p:extLst>
              </p:nvPr>
            </p:nvGraphicFramePr>
            <p:xfrm>
              <a:off x="2438025" y="5475356"/>
              <a:ext cx="9753597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3371">
                      <a:extLst>
                        <a:ext uri="{9D8B030D-6E8A-4147-A177-3AD203B41FA5}">
                          <a16:colId xmlns:a16="http://schemas.microsoft.com/office/drawing/2014/main" val="936992145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15598722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12058813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66448455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388887636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756124400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472918869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7" t="-8571" r="-600437" b="-1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6730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7" t="-110145" r="-600437" b="-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42167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91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PD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826D05-3B69-2032-7E2B-5FDA350BB69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09040461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Discrete PD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Probability distribution of a discrete random variable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𝑐𝑎𝑟𝑠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𝑝𝑎𝑠𝑠𝑖𝑛𝑔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𝑡𝑜𝑙𝑙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𝑏𝑜𝑜𝑡h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0, 1, 2, 3,….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904549" y="5983357"/>
            <a:ext cx="482055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Discrete random variable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66734A-A9FB-923C-B0C9-8E3320B13FB8}"/>
              </a:ext>
            </a:extLst>
          </p:cNvPr>
          <p:cNvSpPr/>
          <p:nvPr/>
        </p:nvSpPr>
        <p:spPr>
          <a:xfrm>
            <a:off x="9864247" y="5983356"/>
            <a:ext cx="671231" cy="58477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97D27-E053-9B2F-0830-6BABDCD7406E}"/>
              </a:ext>
            </a:extLst>
          </p:cNvPr>
          <p:cNvSpPr txBox="1"/>
          <p:nvPr/>
        </p:nvSpPr>
        <p:spPr>
          <a:xfrm>
            <a:off x="10674626" y="5983356"/>
            <a:ext cx="230063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Discrete PD</a:t>
            </a:r>
          </a:p>
        </p:txBody>
      </p:sp>
    </p:spTree>
    <p:extLst>
      <p:ext uri="{BB962C8B-B14F-4D97-AF65-F5344CB8AC3E}">
        <p14:creationId xmlns:p14="http://schemas.microsoft.com/office/powerpoint/2010/main" val="13870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Continuous PD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Probability distribution of a continuous random variable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𝑝𝑒𝑟𝑠𝑜𝑛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𝑓𝑖𝑛𝑖𝑡𝑒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645663" y="5983357"/>
            <a:ext cx="5338321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Continuous random variable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FEE27E-57D4-743C-F354-347ACB39BA54}"/>
              </a:ext>
            </a:extLst>
          </p:cNvPr>
          <p:cNvSpPr/>
          <p:nvPr/>
        </p:nvSpPr>
        <p:spPr>
          <a:xfrm>
            <a:off x="10227811" y="5983357"/>
            <a:ext cx="671231" cy="58477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27FCF-7562-CBC8-7A74-60516B947B67}"/>
              </a:ext>
            </a:extLst>
          </p:cNvPr>
          <p:cNvSpPr txBox="1"/>
          <p:nvPr/>
        </p:nvSpPr>
        <p:spPr>
          <a:xfrm>
            <a:off x="11142869" y="5983357"/>
            <a:ext cx="28184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Continuous PD</a:t>
            </a:r>
          </a:p>
        </p:txBody>
      </p:sp>
    </p:spTree>
    <p:extLst>
      <p:ext uri="{BB962C8B-B14F-4D97-AF65-F5344CB8AC3E}">
        <p14:creationId xmlns:p14="http://schemas.microsoft.com/office/powerpoint/2010/main" val="2335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Tossing a coin 2 times.</a:t>
                </a:r>
              </a:p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𝑎𝑝𝑝𝑒𝑎𝑟𝑒𝑑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𝑇𝑇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4B54051-A981-9D8B-5DBB-AB9A21E092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920170"/>
                  </p:ext>
                </p:extLst>
              </p:nvPr>
            </p:nvGraphicFramePr>
            <p:xfrm>
              <a:off x="687471" y="4199260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4B54051-A981-9D8B-5DBB-AB9A21E092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920170"/>
                  </p:ext>
                </p:extLst>
              </p:nvPr>
            </p:nvGraphicFramePr>
            <p:xfrm>
              <a:off x="687471" y="4199260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403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403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725917-6B81-1837-91CC-473310854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85148"/>
              </p:ext>
            </p:extLst>
          </p:nvPr>
        </p:nvGraphicFramePr>
        <p:xfrm>
          <a:off x="7290652" y="1063076"/>
          <a:ext cx="7315576" cy="7113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01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050" name="Picture 2" descr="Continuous Probability Distributions – ENV710 Statistics Review Website">
            <a:extLst>
              <a:ext uri="{FF2B5EF4-FFF2-40B4-BE49-F238E27FC236}">
                <a16:creationId xmlns:a16="http://schemas.microsoft.com/office/drawing/2014/main" id="{49E46398-3BE8-851F-9168-1CF25BA644B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06" y="1348823"/>
            <a:ext cx="6594987" cy="65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A quantity or characteristic that can take different values or vary in different situations.</a:t>
            </a:r>
          </a:p>
          <a:p>
            <a:endParaRPr lang="en-US" sz="3200" dirty="0"/>
          </a:p>
          <a:p>
            <a:r>
              <a:rPr lang="en-US" sz="3200" dirty="0"/>
              <a:t>For example: CGPA, Gender etc. 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56491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56491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5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823390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823390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09A4284D-B12B-5D9C-48F1-9F8CB6B6B3AA}"/>
              </a:ext>
            </a:extLst>
          </p:cNvPr>
          <p:cNvSpPr/>
          <p:nvPr/>
        </p:nvSpPr>
        <p:spPr>
          <a:xfrm rot="17561207">
            <a:off x="7505713" y="4093110"/>
            <a:ext cx="1550504" cy="1053548"/>
          </a:xfrm>
          <a:custGeom>
            <a:avLst/>
            <a:gdLst>
              <a:gd name="connsiteX0" fmla="*/ 775252 w 1550504"/>
              <a:gd name="connsiteY0" fmla="*/ 0 h 1053548"/>
              <a:gd name="connsiteX1" fmla="*/ 1550504 w 1550504"/>
              <a:gd name="connsiteY1" fmla="*/ 526774 h 1053548"/>
              <a:gd name="connsiteX2" fmla="*/ 775252 w 1550504"/>
              <a:gd name="connsiteY2" fmla="*/ 526774 h 1053548"/>
              <a:gd name="connsiteX3" fmla="*/ 775252 w 1550504"/>
              <a:gd name="connsiteY3" fmla="*/ 0 h 1053548"/>
              <a:gd name="connsiteX0" fmla="*/ 775252 w 1550504"/>
              <a:gd name="connsiteY0" fmla="*/ 0 h 1053548"/>
              <a:gd name="connsiteX1" fmla="*/ 1550504 w 1550504"/>
              <a:gd name="connsiteY1" fmla="*/ 526774 h 105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0504" h="1053548" stroke="0" extrusionOk="0">
                <a:moveTo>
                  <a:pt x="775252" y="0"/>
                </a:moveTo>
                <a:cubicBezTo>
                  <a:pt x="1176227" y="1163"/>
                  <a:pt x="1588909" y="273604"/>
                  <a:pt x="1550504" y="526774"/>
                </a:cubicBezTo>
                <a:cubicBezTo>
                  <a:pt x="1412978" y="565909"/>
                  <a:pt x="891330" y="538045"/>
                  <a:pt x="775252" y="526774"/>
                </a:cubicBezTo>
                <a:cubicBezTo>
                  <a:pt x="808125" y="332151"/>
                  <a:pt x="769821" y="123100"/>
                  <a:pt x="775252" y="0"/>
                </a:cubicBezTo>
                <a:close/>
              </a:path>
              <a:path w="1550504" h="1053548" fill="none" extrusionOk="0">
                <a:moveTo>
                  <a:pt x="775252" y="0"/>
                </a:moveTo>
                <a:cubicBezTo>
                  <a:pt x="1230854" y="2025"/>
                  <a:pt x="1576596" y="281481"/>
                  <a:pt x="1550504" y="526774"/>
                </a:cubicBezTo>
              </a:path>
              <a:path w="1550504" h="1053548" fill="none" stroke="0" extrusionOk="0">
                <a:moveTo>
                  <a:pt x="775252" y="0"/>
                </a:moveTo>
                <a:cubicBezTo>
                  <a:pt x="1208604" y="-19313"/>
                  <a:pt x="1573350" y="278440"/>
                  <a:pt x="1550504" y="526774"/>
                </a:cubicBezTo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CCBC6A-20C8-1EE5-7D9D-E42DF7D50F85}"/>
                  </a:ext>
                </a:extLst>
              </p:cNvPr>
              <p:cNvSpPr txBox="1"/>
              <p:nvPr/>
            </p:nvSpPr>
            <p:spPr>
              <a:xfrm rot="2048408">
                <a:off x="6685243" y="4429827"/>
                <a:ext cx="212456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Random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CCBC6A-20C8-1EE5-7D9D-E42DF7D5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408">
                <a:off x="6685243" y="4429827"/>
                <a:ext cx="2124563" cy="954107"/>
              </a:xfrm>
              <a:prstGeom prst="rect">
                <a:avLst/>
              </a:prstGeom>
              <a:blipFill>
                <a:blip r:embed="rId4"/>
                <a:stretch>
                  <a:fillRect l="-79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98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108317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108317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42D65132-3DD0-863E-DBD1-0C72D2EF8D61}"/>
              </a:ext>
            </a:extLst>
          </p:cNvPr>
          <p:cNvSpPr/>
          <p:nvPr/>
        </p:nvSpPr>
        <p:spPr>
          <a:xfrm rot="16200000">
            <a:off x="11791476" y="1258137"/>
            <a:ext cx="489249" cy="455174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C6C8B-4EC5-6585-6004-C54C1501FF92}"/>
                  </a:ext>
                </a:extLst>
              </p:cNvPr>
              <p:cNvSpPr txBox="1"/>
              <p:nvPr/>
            </p:nvSpPr>
            <p:spPr>
              <a:xfrm>
                <a:off x="11148677" y="2712350"/>
                <a:ext cx="238193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Outcomes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C6C8B-4EC5-6585-6004-C54C1501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677" y="2712350"/>
                <a:ext cx="2381934" cy="523220"/>
              </a:xfrm>
              <a:prstGeom prst="rect">
                <a:avLst/>
              </a:prstGeom>
              <a:blipFill>
                <a:blip r:embed="rId4"/>
                <a:stretch>
                  <a:fillRect l="-5089" t="-10227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5A0B5-CAF1-0675-DFFF-3ECBB1D38A51}"/>
                  </a:ext>
                </a:extLst>
              </p:cNvPr>
              <p:cNvSpPr txBox="1"/>
              <p:nvPr/>
            </p:nvSpPr>
            <p:spPr>
              <a:xfrm>
                <a:off x="9325932" y="5157699"/>
                <a:ext cx="1388451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5A0B5-CAF1-0675-DFFF-3ECBB1D38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932" y="5157699"/>
                <a:ext cx="13884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6BA4FC-F828-EF58-D8B1-E17190929EA4}"/>
                  </a:ext>
                </a:extLst>
              </p:cNvPr>
              <p:cNvSpPr txBox="1"/>
              <p:nvPr/>
            </p:nvSpPr>
            <p:spPr>
              <a:xfrm>
                <a:off x="11646672" y="5147849"/>
                <a:ext cx="1886448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6BA4FC-F828-EF58-D8B1-E17190929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672" y="5147849"/>
                <a:ext cx="188644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11DFF424-7271-D070-EFEB-A461175DE73D}"/>
              </a:ext>
            </a:extLst>
          </p:cNvPr>
          <p:cNvSpPr/>
          <p:nvPr/>
        </p:nvSpPr>
        <p:spPr>
          <a:xfrm>
            <a:off x="10963381" y="5157699"/>
            <a:ext cx="434293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3E702-CDA3-A50D-ABC5-91CC2F266440}"/>
              </a:ext>
            </a:extLst>
          </p:cNvPr>
          <p:cNvSpPr/>
          <p:nvPr/>
        </p:nvSpPr>
        <p:spPr>
          <a:xfrm>
            <a:off x="1096529" y="5876387"/>
            <a:ext cx="4290480" cy="603926"/>
          </a:xfrm>
          <a:custGeom>
            <a:avLst/>
            <a:gdLst>
              <a:gd name="connsiteX0" fmla="*/ 0 w 4290480"/>
              <a:gd name="connsiteY0" fmla="*/ 301963 h 603926"/>
              <a:gd name="connsiteX1" fmla="*/ 2145240 w 4290480"/>
              <a:gd name="connsiteY1" fmla="*/ 0 h 603926"/>
              <a:gd name="connsiteX2" fmla="*/ 4290480 w 4290480"/>
              <a:gd name="connsiteY2" fmla="*/ 301963 h 603926"/>
              <a:gd name="connsiteX3" fmla="*/ 2145240 w 4290480"/>
              <a:gd name="connsiteY3" fmla="*/ 603926 h 603926"/>
              <a:gd name="connsiteX4" fmla="*/ 0 w 4290480"/>
              <a:gd name="connsiteY4" fmla="*/ 301963 h 60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480" h="603926" extrusionOk="0">
                <a:moveTo>
                  <a:pt x="0" y="301963"/>
                </a:moveTo>
                <a:cubicBezTo>
                  <a:pt x="-91787" y="27257"/>
                  <a:pt x="1083026" y="-44501"/>
                  <a:pt x="2145240" y="0"/>
                </a:cubicBezTo>
                <a:cubicBezTo>
                  <a:pt x="3324429" y="3143"/>
                  <a:pt x="4317985" y="126985"/>
                  <a:pt x="4290480" y="301963"/>
                </a:cubicBezTo>
                <a:cubicBezTo>
                  <a:pt x="4275122" y="438113"/>
                  <a:pt x="3298830" y="700987"/>
                  <a:pt x="2145240" y="603926"/>
                </a:cubicBezTo>
                <a:cubicBezTo>
                  <a:pt x="967536" y="594160"/>
                  <a:pt x="30740" y="466203"/>
                  <a:pt x="0" y="301963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752109-7568-74E6-5F29-E8DE6A170DB1}"/>
              </a:ext>
            </a:extLst>
          </p:cNvPr>
          <p:cNvCxnSpPr/>
          <p:nvPr/>
        </p:nvCxnSpPr>
        <p:spPr>
          <a:xfrm flipV="1">
            <a:off x="5446643" y="5585791"/>
            <a:ext cx="3637722" cy="5963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411158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411158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7E8855A-145C-C011-C486-E246D496D245}"/>
              </a:ext>
            </a:extLst>
          </p:cNvPr>
          <p:cNvSpPr/>
          <p:nvPr/>
        </p:nvSpPr>
        <p:spPr>
          <a:xfrm rot="5400000">
            <a:off x="11638204" y="2816695"/>
            <a:ext cx="775912" cy="4571626"/>
          </a:xfrm>
          <a:custGeom>
            <a:avLst/>
            <a:gdLst>
              <a:gd name="connsiteX0" fmla="*/ 0 w 775912"/>
              <a:gd name="connsiteY0" fmla="*/ 0 h 4571626"/>
              <a:gd name="connsiteX1" fmla="*/ 387956 w 775912"/>
              <a:gd name="connsiteY1" fmla="*/ 64657 h 4571626"/>
              <a:gd name="connsiteX2" fmla="*/ 387956 w 775912"/>
              <a:gd name="connsiteY2" fmla="*/ 2221156 h 4571626"/>
              <a:gd name="connsiteX3" fmla="*/ 775912 w 775912"/>
              <a:gd name="connsiteY3" fmla="*/ 2285813 h 4571626"/>
              <a:gd name="connsiteX4" fmla="*/ 387956 w 775912"/>
              <a:gd name="connsiteY4" fmla="*/ 2350470 h 4571626"/>
              <a:gd name="connsiteX5" fmla="*/ 387956 w 775912"/>
              <a:gd name="connsiteY5" fmla="*/ 4506969 h 4571626"/>
              <a:gd name="connsiteX6" fmla="*/ 0 w 775912"/>
              <a:gd name="connsiteY6" fmla="*/ 4571626 h 4571626"/>
              <a:gd name="connsiteX7" fmla="*/ 0 w 775912"/>
              <a:gd name="connsiteY7" fmla="*/ 0 h 4571626"/>
              <a:gd name="connsiteX0" fmla="*/ 0 w 775912"/>
              <a:gd name="connsiteY0" fmla="*/ 0 h 4571626"/>
              <a:gd name="connsiteX1" fmla="*/ 387956 w 775912"/>
              <a:gd name="connsiteY1" fmla="*/ 64657 h 4571626"/>
              <a:gd name="connsiteX2" fmla="*/ 387956 w 775912"/>
              <a:gd name="connsiteY2" fmla="*/ 2221156 h 4571626"/>
              <a:gd name="connsiteX3" fmla="*/ 775912 w 775912"/>
              <a:gd name="connsiteY3" fmla="*/ 2285813 h 4571626"/>
              <a:gd name="connsiteX4" fmla="*/ 387956 w 775912"/>
              <a:gd name="connsiteY4" fmla="*/ 2350470 h 4571626"/>
              <a:gd name="connsiteX5" fmla="*/ 387956 w 775912"/>
              <a:gd name="connsiteY5" fmla="*/ 4506969 h 4571626"/>
              <a:gd name="connsiteX6" fmla="*/ 0 w 775912"/>
              <a:gd name="connsiteY6" fmla="*/ 4571626 h 457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912" h="4571626" stroke="0" extrusionOk="0">
                <a:moveTo>
                  <a:pt x="0" y="0"/>
                </a:moveTo>
                <a:cubicBezTo>
                  <a:pt x="211914" y="296"/>
                  <a:pt x="381909" y="31767"/>
                  <a:pt x="387956" y="64657"/>
                </a:cubicBezTo>
                <a:cubicBezTo>
                  <a:pt x="376085" y="1124792"/>
                  <a:pt x="410840" y="1307410"/>
                  <a:pt x="387956" y="2221156"/>
                </a:cubicBezTo>
                <a:cubicBezTo>
                  <a:pt x="373531" y="2256209"/>
                  <a:pt x="592207" y="2275575"/>
                  <a:pt x="775912" y="2285813"/>
                </a:cubicBezTo>
                <a:cubicBezTo>
                  <a:pt x="559658" y="2279269"/>
                  <a:pt x="388384" y="2315159"/>
                  <a:pt x="387956" y="2350470"/>
                </a:cubicBezTo>
                <a:cubicBezTo>
                  <a:pt x="434032" y="3395575"/>
                  <a:pt x="303055" y="3677452"/>
                  <a:pt x="387956" y="4506969"/>
                </a:cubicBezTo>
                <a:cubicBezTo>
                  <a:pt x="384807" y="4509030"/>
                  <a:pt x="210605" y="4599135"/>
                  <a:pt x="0" y="4571626"/>
                </a:cubicBezTo>
                <a:cubicBezTo>
                  <a:pt x="-100529" y="3523437"/>
                  <a:pt x="-11466" y="1746272"/>
                  <a:pt x="0" y="0"/>
                </a:cubicBezTo>
                <a:close/>
              </a:path>
              <a:path w="775912" h="4571626" fill="none" extrusionOk="0">
                <a:moveTo>
                  <a:pt x="0" y="0"/>
                </a:moveTo>
                <a:cubicBezTo>
                  <a:pt x="214690" y="-1711"/>
                  <a:pt x="384728" y="34646"/>
                  <a:pt x="387956" y="64657"/>
                </a:cubicBezTo>
                <a:cubicBezTo>
                  <a:pt x="396305" y="1100843"/>
                  <a:pt x="347144" y="1143826"/>
                  <a:pt x="387956" y="2221156"/>
                </a:cubicBezTo>
                <a:cubicBezTo>
                  <a:pt x="386028" y="2255017"/>
                  <a:pt x="571363" y="2273089"/>
                  <a:pt x="775912" y="2285813"/>
                </a:cubicBezTo>
                <a:cubicBezTo>
                  <a:pt x="561883" y="2291642"/>
                  <a:pt x="387430" y="2315716"/>
                  <a:pt x="387956" y="2350470"/>
                </a:cubicBezTo>
                <a:cubicBezTo>
                  <a:pt x="374697" y="2671542"/>
                  <a:pt x="469736" y="3872523"/>
                  <a:pt x="387956" y="4506969"/>
                </a:cubicBezTo>
                <a:cubicBezTo>
                  <a:pt x="392725" y="4551564"/>
                  <a:pt x="214198" y="4574761"/>
                  <a:pt x="0" y="4571626"/>
                </a:cubicBezTo>
              </a:path>
              <a:path w="775912" h="4571626" fill="none" stroke="0" extrusionOk="0">
                <a:moveTo>
                  <a:pt x="0" y="0"/>
                </a:moveTo>
                <a:cubicBezTo>
                  <a:pt x="210969" y="-4724"/>
                  <a:pt x="381688" y="29591"/>
                  <a:pt x="387956" y="64657"/>
                </a:cubicBezTo>
                <a:cubicBezTo>
                  <a:pt x="339020" y="590958"/>
                  <a:pt x="530188" y="1286181"/>
                  <a:pt x="387956" y="2221156"/>
                </a:cubicBezTo>
                <a:cubicBezTo>
                  <a:pt x="370035" y="2226874"/>
                  <a:pt x="573079" y="2282862"/>
                  <a:pt x="775912" y="2285813"/>
                </a:cubicBezTo>
                <a:cubicBezTo>
                  <a:pt x="563620" y="2286137"/>
                  <a:pt x="387308" y="2319383"/>
                  <a:pt x="387956" y="2350470"/>
                </a:cubicBezTo>
                <a:cubicBezTo>
                  <a:pt x="405618" y="3319110"/>
                  <a:pt x="386970" y="3874697"/>
                  <a:pt x="387956" y="4506969"/>
                </a:cubicBezTo>
                <a:cubicBezTo>
                  <a:pt x="385627" y="4513024"/>
                  <a:pt x="212208" y="4582514"/>
                  <a:pt x="0" y="4571626"/>
                </a:cubicBezTo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1DBCFB-9334-A7E0-54B6-0EB80BD385DD}"/>
              </a:ext>
            </a:extLst>
          </p:cNvPr>
          <p:cNvSpPr/>
          <p:nvPr/>
        </p:nvSpPr>
        <p:spPr>
          <a:xfrm>
            <a:off x="1145250" y="5365435"/>
            <a:ext cx="3048482" cy="564048"/>
          </a:xfrm>
          <a:custGeom>
            <a:avLst/>
            <a:gdLst>
              <a:gd name="connsiteX0" fmla="*/ 0 w 3048482"/>
              <a:gd name="connsiteY0" fmla="*/ 282024 h 564048"/>
              <a:gd name="connsiteX1" fmla="*/ 1524241 w 3048482"/>
              <a:gd name="connsiteY1" fmla="*/ 0 h 564048"/>
              <a:gd name="connsiteX2" fmla="*/ 3048482 w 3048482"/>
              <a:gd name="connsiteY2" fmla="*/ 282024 h 564048"/>
              <a:gd name="connsiteX3" fmla="*/ 1524241 w 3048482"/>
              <a:gd name="connsiteY3" fmla="*/ 564048 h 564048"/>
              <a:gd name="connsiteX4" fmla="*/ 0 w 3048482"/>
              <a:gd name="connsiteY4" fmla="*/ 282024 h 56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482" h="564048" extrusionOk="0">
                <a:moveTo>
                  <a:pt x="0" y="282024"/>
                </a:moveTo>
                <a:cubicBezTo>
                  <a:pt x="-42029" y="30463"/>
                  <a:pt x="576941" y="41515"/>
                  <a:pt x="1524241" y="0"/>
                </a:cubicBezTo>
                <a:cubicBezTo>
                  <a:pt x="2341634" y="11714"/>
                  <a:pt x="3041071" y="131887"/>
                  <a:pt x="3048482" y="282024"/>
                </a:cubicBezTo>
                <a:cubicBezTo>
                  <a:pt x="2912125" y="525900"/>
                  <a:pt x="2268515" y="650400"/>
                  <a:pt x="1524241" y="564048"/>
                </a:cubicBezTo>
                <a:cubicBezTo>
                  <a:pt x="665276" y="556327"/>
                  <a:pt x="4350" y="439956"/>
                  <a:pt x="0" y="282024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466800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9514E-D8C8-46CE-5250-F0D804EDEAF2}"/>
              </a:ext>
            </a:extLst>
          </p:cNvPr>
          <p:cNvCxnSpPr>
            <a:endCxn id="5" idx="1"/>
          </p:cNvCxnSpPr>
          <p:nvPr/>
        </p:nvCxnSpPr>
        <p:spPr>
          <a:xfrm flipV="1">
            <a:off x="4242453" y="5490464"/>
            <a:ext cx="7783707" cy="21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8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Density Function (PDF)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continuous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𝐏𝐃𝐅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96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09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FD7FA0A-5914-0B17-8868-0E058FF7D511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234331701"/>
                  </p:ext>
                </p:extLst>
              </p:nvPr>
            </p:nvGraphicFramePr>
            <p:xfrm>
              <a:off x="1096963" y="2840038"/>
              <a:ext cx="12436475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12255517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FD7FA0A-5914-0B17-8868-0E058FF7D511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234331701"/>
                  </p:ext>
                </p:extLst>
              </p:nvPr>
            </p:nvGraphicFramePr>
            <p:xfrm>
              <a:off x="1096963" y="2840038"/>
              <a:ext cx="12436475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1225551727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8571" r="-40098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110145" r="-40098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AE2DA1-D261-46F7-CD4D-993A6B193DA8}"/>
                  </a:ext>
                </a:extLst>
              </p:cNvPr>
              <p:cNvSpPr txBox="1"/>
              <p:nvPr/>
            </p:nvSpPr>
            <p:spPr>
              <a:xfrm>
                <a:off x="1096963" y="4114800"/>
                <a:ext cx="195072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AE2DA1-D261-46F7-CD4D-993A6B193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114800"/>
                <a:ext cx="19507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6C543A-7F0C-90CC-B4E7-E4046CB26C07}"/>
                  </a:ext>
                </a:extLst>
              </p:cNvPr>
              <p:cNvSpPr txBox="1"/>
              <p:nvPr/>
            </p:nvSpPr>
            <p:spPr>
              <a:xfrm>
                <a:off x="3654633" y="4114799"/>
                <a:ext cx="62097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6C543A-7F0C-90CC-B4E7-E4046CB2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633" y="4114799"/>
                <a:ext cx="62097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AB1284-0304-35F2-A584-960E4C701D4F}"/>
                  </a:ext>
                </a:extLst>
              </p:cNvPr>
              <p:cNvSpPr txBox="1"/>
              <p:nvPr/>
            </p:nvSpPr>
            <p:spPr>
              <a:xfrm>
                <a:off x="10467694" y="3899322"/>
                <a:ext cx="3952942" cy="10157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AB1284-0304-35F2-A584-960E4C701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694" y="3899322"/>
                <a:ext cx="3952942" cy="1015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CB3E273-7CC9-6E86-82A3-8EB3AB337D4A}"/>
              </a:ext>
            </a:extLst>
          </p:cNvPr>
          <p:cNvSpPr/>
          <p:nvPr/>
        </p:nvSpPr>
        <p:spPr>
          <a:xfrm>
            <a:off x="3116597" y="4114799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5A96B7-3EE0-B576-20B4-B9E8AB35ED2A}"/>
              </a:ext>
            </a:extLst>
          </p:cNvPr>
          <p:cNvSpPr/>
          <p:nvPr/>
        </p:nvSpPr>
        <p:spPr>
          <a:xfrm>
            <a:off x="9933317" y="4114799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7817AD-B866-C2FD-B108-1CBB13203F6A}"/>
                  </a:ext>
                </a:extLst>
              </p:cNvPr>
              <p:cNvSpPr txBox="1"/>
              <p:nvPr/>
            </p:nvSpPr>
            <p:spPr>
              <a:xfrm>
                <a:off x="1096963" y="6056243"/>
                <a:ext cx="195072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7817AD-B866-C2FD-B108-1CBB1320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6056243"/>
                <a:ext cx="19507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69C5C8-02A7-B307-9287-23E363D3C481}"/>
                  </a:ext>
                </a:extLst>
              </p:cNvPr>
              <p:cNvSpPr txBox="1"/>
              <p:nvPr/>
            </p:nvSpPr>
            <p:spPr>
              <a:xfrm>
                <a:off x="3654633" y="6056242"/>
                <a:ext cx="62097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69C5C8-02A7-B307-9287-23E363D3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633" y="6056242"/>
                <a:ext cx="620977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45711-3433-B8D6-49B1-0DC1F5BDB043}"/>
                  </a:ext>
                </a:extLst>
              </p:cNvPr>
              <p:cNvSpPr txBox="1"/>
              <p:nvPr/>
            </p:nvSpPr>
            <p:spPr>
              <a:xfrm>
                <a:off x="10467694" y="5840765"/>
                <a:ext cx="3952942" cy="10157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=0.73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45711-3433-B8D6-49B1-0DC1F5BDB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694" y="5840765"/>
                <a:ext cx="3952942" cy="10157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84C447-E674-2E99-C535-495669729AD3}"/>
              </a:ext>
            </a:extLst>
          </p:cNvPr>
          <p:cNvSpPr/>
          <p:nvPr/>
        </p:nvSpPr>
        <p:spPr>
          <a:xfrm>
            <a:off x="3116597" y="6056242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0E5137-8969-E7C3-DE28-DE9DE18C5D14}"/>
              </a:ext>
            </a:extLst>
          </p:cNvPr>
          <p:cNvSpPr/>
          <p:nvPr/>
        </p:nvSpPr>
        <p:spPr>
          <a:xfrm>
            <a:off x="9933317" y="6056242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Suppose you roll a fair six-sided die twice. 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denote the number of times you roll a three.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Summarize the probability function of X.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Determine,</a:t>
                </a:r>
              </a:p>
              <a:p>
                <a:pPr marL="843534" lvl="1" indent="-514350">
                  <a:buFont typeface="+mj-lt"/>
                  <a:buAutoNum type="alphaLcParenR"/>
                </a:pPr>
                <a:r>
                  <a:rPr lang="en-US" sz="2960" dirty="0"/>
                  <a:t>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:r>
                  <a:rPr lang="en-US" sz="2960" dirty="0"/>
                  <a:t>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:r>
                  <a:rPr lang="en-US" sz="2960" dirty="0"/>
                  <a:t>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931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88C8C55-98F2-4BB7-54DE-F46E38804C61}"/>
              </a:ext>
            </a:extLst>
          </p:cNvPr>
          <p:cNvSpPr txBox="1"/>
          <p:nvPr/>
        </p:nvSpPr>
        <p:spPr>
          <a:xfrm>
            <a:off x="3795901" y="4301651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Ans:11/36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C44A9-4839-00B6-CA7F-13E94BD45D1B}"/>
              </a:ext>
            </a:extLst>
          </p:cNvPr>
          <p:cNvSpPr txBox="1"/>
          <p:nvPr/>
        </p:nvSpPr>
        <p:spPr>
          <a:xfrm>
            <a:off x="3795901" y="4857984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Ans:35/36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7B284-D429-292F-6EC7-A8C6B06D6E92}"/>
              </a:ext>
            </a:extLst>
          </p:cNvPr>
          <p:cNvSpPr txBox="1"/>
          <p:nvPr/>
        </p:nvSpPr>
        <p:spPr>
          <a:xfrm>
            <a:off x="3795901" y="5430867"/>
            <a:ext cx="142058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Ans:1/36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F5791639-D820-F4C8-9F63-C3C442D985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64674"/>
                  </p:ext>
                </p:extLst>
              </p:nvPr>
            </p:nvGraphicFramePr>
            <p:xfrm>
              <a:off x="6811272" y="4342692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F5791639-D820-F4C8-9F63-C3C442D985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64674"/>
                  </p:ext>
                </p:extLst>
              </p:nvPr>
            </p:nvGraphicFramePr>
            <p:xfrm>
              <a:off x="6811272" y="4342692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8571" r="-300725" b="-1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110145" r="-300725" b="-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20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Suppose that 2 batteries are randomly chosen from a box containing 10 batteries of which 7 are good and 3 are defective. 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denote the number of defective batteries chose.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Summarize the probability function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Determine the probability,</a:t>
                </a:r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931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FDDF832F-FA04-535D-65AE-17E9501AE77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1452310"/>
                  </p:ext>
                </p:extLst>
              </p:nvPr>
            </p:nvGraphicFramePr>
            <p:xfrm>
              <a:off x="7314824" y="5015486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FDDF832F-FA04-535D-65AE-17E9501AE77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1452310"/>
                  </p:ext>
                </p:extLst>
              </p:nvPr>
            </p:nvGraphicFramePr>
            <p:xfrm>
              <a:off x="7314824" y="5015486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8571" r="-300725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110145" r="-300725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101827-38BC-AF51-A5A1-AA225C25B28D}"/>
              </a:ext>
            </a:extLst>
          </p:cNvPr>
          <p:cNvSpPr txBox="1"/>
          <p:nvPr/>
        </p:nvSpPr>
        <p:spPr>
          <a:xfrm>
            <a:off x="3795901" y="4784653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Ans:24/45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263E5-3F4F-B646-35C7-2672F86BE2C8}"/>
              </a:ext>
            </a:extLst>
          </p:cNvPr>
          <p:cNvSpPr txBox="1"/>
          <p:nvPr/>
        </p:nvSpPr>
        <p:spPr>
          <a:xfrm>
            <a:off x="3795901" y="5340986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Ans:42/45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4E113-E2B8-D71E-5A9F-448884D45C9B}"/>
              </a:ext>
            </a:extLst>
          </p:cNvPr>
          <p:cNvSpPr txBox="1"/>
          <p:nvPr/>
        </p:nvSpPr>
        <p:spPr>
          <a:xfrm>
            <a:off x="3795901" y="5897319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Ans:21/45</a:t>
            </a:r>
          </a:p>
        </p:txBody>
      </p:sp>
    </p:spTree>
    <p:extLst>
      <p:ext uri="{BB962C8B-B14F-4D97-AF65-F5344CB8AC3E}">
        <p14:creationId xmlns:p14="http://schemas.microsoft.com/office/powerpoint/2010/main" val="33610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100" dirty="0"/>
                  <a:t> Let X be a discrete random variable whose only possible values are -1, 2, and 5. Suppose that the probability function of X is,</a:t>
                </a:r>
              </a:p>
              <a:p>
                <a:pPr algn="just"/>
                <a:endParaRPr lang="en-US" sz="31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=2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=5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100" dirty="0"/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Find the cumulative distribution function of 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  <a:blipFill>
                <a:blip r:embed="rId2"/>
                <a:stretch>
                  <a:fillRect l="-882" t="-210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816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be a random variable with probability function,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;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1≤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0,     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CF4C4-845E-3315-263A-61E2000122B3}"/>
                  </a:ext>
                </a:extLst>
              </p:cNvPr>
              <p:cNvSpPr txBox="1"/>
              <p:nvPr/>
            </p:nvSpPr>
            <p:spPr>
              <a:xfrm>
                <a:off x="1096529" y="5315173"/>
                <a:ext cx="2263312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≤1.2)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CF4C4-845E-3315-263A-61E200012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9" y="5315173"/>
                <a:ext cx="226331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A3D9D-6003-0964-6F8E-545DC2EB1521}"/>
                  </a:ext>
                </a:extLst>
              </p:cNvPr>
              <p:cNvSpPr txBox="1"/>
              <p:nvPr/>
            </p:nvSpPr>
            <p:spPr>
              <a:xfrm>
                <a:off x="4330060" y="5009319"/>
                <a:ext cx="2198679" cy="119648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sup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A3D9D-6003-0964-6F8E-545DC2EB1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060" y="5009319"/>
                <a:ext cx="2198679" cy="119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E18459-4A64-209A-8713-6D24B2FF0D80}"/>
                  </a:ext>
                </a:extLst>
              </p:cNvPr>
              <p:cNvSpPr txBox="1"/>
              <p:nvPr/>
            </p:nvSpPr>
            <p:spPr>
              <a:xfrm>
                <a:off x="7498958" y="4925158"/>
                <a:ext cx="1765162" cy="13647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E18459-4A64-209A-8713-6D24B2FF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958" y="4925158"/>
                <a:ext cx="1765162" cy="1364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FE781D-A85D-AC0D-C728-91A81FC01C84}"/>
                  </a:ext>
                </a:extLst>
              </p:cNvPr>
              <p:cNvSpPr txBox="1"/>
              <p:nvPr/>
            </p:nvSpPr>
            <p:spPr>
              <a:xfrm>
                <a:off x="10234339" y="5098793"/>
                <a:ext cx="4222566" cy="10175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1.44−1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=0.1467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FE781D-A85D-AC0D-C728-91A81FC01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339" y="5098793"/>
                <a:ext cx="4222566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D7DFA762-26F6-8832-9BE5-4E1B9D072460}"/>
              </a:ext>
            </a:extLst>
          </p:cNvPr>
          <p:cNvSpPr/>
          <p:nvPr/>
        </p:nvSpPr>
        <p:spPr>
          <a:xfrm>
            <a:off x="3612631" y="5315173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08C5D9-6631-B20A-1F50-3A5A57EC164A}"/>
              </a:ext>
            </a:extLst>
          </p:cNvPr>
          <p:cNvSpPr/>
          <p:nvPr/>
        </p:nvSpPr>
        <p:spPr>
          <a:xfrm>
            <a:off x="6787619" y="5315173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E076368-4B4D-EEFE-1A21-FBED90FB7E02}"/>
              </a:ext>
            </a:extLst>
          </p:cNvPr>
          <p:cNvSpPr/>
          <p:nvPr/>
        </p:nvSpPr>
        <p:spPr>
          <a:xfrm>
            <a:off x="9509990" y="5315168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AA426C-2F17-D85C-E6A1-5813CFC0163D}"/>
                  </a:ext>
                </a:extLst>
              </p:cNvPr>
              <p:cNvSpPr txBox="1"/>
              <p:nvPr/>
            </p:nvSpPr>
            <p:spPr>
              <a:xfrm>
                <a:off x="5923654" y="97470"/>
                <a:ext cx="3340466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&gt;1.2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AA426C-2F17-D85C-E6A1-5813CFC01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54" y="97470"/>
                <a:ext cx="334046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DFC46-38BF-6619-446A-0A54C4BBA5EE}"/>
                  </a:ext>
                </a:extLst>
              </p:cNvPr>
              <p:cNvSpPr txBox="1"/>
              <p:nvPr/>
            </p:nvSpPr>
            <p:spPr>
              <a:xfrm>
                <a:off x="9742724" y="97470"/>
                <a:ext cx="4416465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1.2≤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≤1.6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DFC46-38BF-6619-446A-0A54C4BB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724" y="97470"/>
                <a:ext cx="441646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212381-28E3-E58A-7133-2DBE7BFA035E}"/>
                  </a:ext>
                </a:extLst>
              </p:cNvPr>
              <p:cNvSpPr txBox="1"/>
              <p:nvPr/>
            </p:nvSpPr>
            <p:spPr>
              <a:xfrm>
                <a:off x="5925257" y="970417"/>
                <a:ext cx="3338863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212381-28E3-E58A-7133-2DBE7BFA0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57" y="970417"/>
                <a:ext cx="333886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E6B86E-7A90-AC88-C282-A8C5DFFC618D}"/>
                  </a:ext>
                </a:extLst>
              </p:cNvPr>
              <p:cNvSpPr txBox="1"/>
              <p:nvPr/>
            </p:nvSpPr>
            <p:spPr>
              <a:xfrm>
                <a:off x="9742724" y="970416"/>
                <a:ext cx="3340466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&gt;3.5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E6B86E-7A90-AC88-C282-A8C5DFFC6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724" y="970416"/>
                <a:ext cx="33404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A random variable is a variable</a:t>
            </a:r>
          </a:p>
          <a:p>
            <a:endParaRPr lang="en-US" sz="3200" dirty="0"/>
          </a:p>
          <a:p>
            <a:r>
              <a:rPr lang="en-US" sz="3200" dirty="0"/>
              <a:t>That can take different values (numerical)</a:t>
            </a:r>
          </a:p>
          <a:p>
            <a:endParaRPr lang="en-US" sz="3200" dirty="0"/>
          </a:p>
          <a:p>
            <a:r>
              <a:rPr lang="en-US" sz="3200" dirty="0"/>
              <a:t>Determined by the outcome of an experiment</a:t>
            </a:r>
          </a:p>
        </p:txBody>
      </p:sp>
    </p:spTree>
    <p:extLst>
      <p:ext uri="{BB962C8B-B14F-4D97-AF65-F5344CB8AC3E}">
        <p14:creationId xmlns:p14="http://schemas.microsoft.com/office/powerpoint/2010/main" val="3137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100" dirty="0"/>
                  <a:t> The pressure measured in pounds per cm</a:t>
                </a:r>
                <a:r>
                  <a:rPr lang="en-US" sz="3100" baseline="30000" dirty="0"/>
                  <a:t>2</a:t>
                </a:r>
                <a:r>
                  <a:rPr lang="en-US" sz="3100" dirty="0"/>
                  <a:t> at a certain valve is a random variable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100" dirty="0"/>
                  <a:t> whose probability function is,</a:t>
                </a:r>
              </a:p>
              <a:p>
                <a:pPr marL="0" indent="0" algn="just">
                  <a:buNone/>
                </a:pPr>
                <a:endParaRPr lang="en-US" sz="31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100" b="0" dirty="0"/>
              </a:p>
              <a:p>
                <a:pPr marL="0" indent="0" algn="just">
                  <a:buNone/>
                </a:pPr>
                <a:r>
                  <a:rPr lang="en-US" sz="3100" dirty="0"/>
                  <a:t>Find the probability that the pressure at this valve is,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Not more than 2 pounds per cm</a:t>
                </a:r>
                <a:r>
                  <a:rPr lang="en-US" sz="3100" baseline="30000" dirty="0"/>
                  <a:t>2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Greater than 2 pounds per cm</a:t>
                </a:r>
                <a:r>
                  <a:rPr lang="en-US" sz="3100" baseline="30000" dirty="0"/>
                  <a:t>2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Between 1.5 and 2.5 pounds per cm</a:t>
                </a:r>
                <a:r>
                  <a:rPr lang="en-US" sz="3100" baseline="30000" dirty="0"/>
                  <a:t>2</a:t>
                </a:r>
                <a:endParaRPr lang="en-US" sz="3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  <a:blipFill>
                <a:blip r:embed="rId2"/>
                <a:stretch>
                  <a:fillRect l="-1225" t="-210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E444E8-6A72-D89F-8095-4D03E89E3B76}"/>
              </a:ext>
            </a:extLst>
          </p:cNvPr>
          <p:cNvSpPr txBox="1"/>
          <p:nvPr/>
        </p:nvSpPr>
        <p:spPr>
          <a:xfrm>
            <a:off x="7561077" y="5717503"/>
            <a:ext cx="169629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Ans:0.7402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5A09A-038B-B8D3-5463-1FA857C503D1}"/>
              </a:ext>
            </a:extLst>
          </p:cNvPr>
          <p:cNvSpPr txBox="1"/>
          <p:nvPr/>
        </p:nvSpPr>
        <p:spPr>
          <a:xfrm>
            <a:off x="7561077" y="6353266"/>
            <a:ext cx="169629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Ans:0.2593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57B72-45DE-3C6C-6331-5F90BA7AFF24}"/>
              </a:ext>
            </a:extLst>
          </p:cNvPr>
          <p:cNvSpPr txBox="1"/>
          <p:nvPr/>
        </p:nvSpPr>
        <p:spPr>
          <a:xfrm>
            <a:off x="8409226" y="6909599"/>
            <a:ext cx="142058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Ans:4259</a:t>
            </a:r>
          </a:p>
        </p:txBody>
      </p:sp>
    </p:spTree>
    <p:extLst>
      <p:ext uri="{BB962C8B-B14F-4D97-AF65-F5344CB8AC3E}">
        <p14:creationId xmlns:p14="http://schemas.microsoft.com/office/powerpoint/2010/main" val="2798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100" dirty="0"/>
                  <a:t> The cumulative distribution function of a continuous random variable </a:t>
                </a:r>
                <a14:m>
                  <m:oMath xmlns:m="http://schemas.openxmlformats.org/officeDocument/2006/math">
                    <m:r>
                      <a:rPr lang="en-US" sz="31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100" b="1" dirty="0"/>
                  <a:t> </a:t>
                </a:r>
                <a:r>
                  <a:rPr lang="en-US" sz="3100" dirty="0"/>
                  <a:t>can be written as,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≤0 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1;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≥1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100" dirty="0"/>
              </a:p>
              <a:p>
                <a:pPr marL="0" indent="0" algn="just">
                  <a:buNone/>
                </a:pPr>
                <a:r>
                  <a:rPr lang="en-US" sz="3100" dirty="0"/>
                  <a:t>Find the probability density function and calculate,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≤0.5</m:t>
                        </m:r>
                      </m:e>
                    </m:d>
                  </m:oMath>
                </a14:m>
                <a:endParaRPr lang="en-US" sz="3100" b="0" dirty="0"/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0.2≤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≤0.5</m:t>
                        </m:r>
                      </m:e>
                    </m:d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  <a:blipFill>
                <a:blip r:embed="rId2"/>
                <a:stretch>
                  <a:fillRect l="-1225" t="-210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B5971-3ACE-E2D7-8BB4-E00E8C5B54E7}"/>
                  </a:ext>
                </a:extLst>
              </p:cNvPr>
              <p:cNvSpPr txBox="1"/>
              <p:nvPr/>
            </p:nvSpPr>
            <p:spPr>
              <a:xfrm>
                <a:off x="6879759" y="6612162"/>
                <a:ext cx="7412029" cy="151996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Distribution function,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;0≤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B5971-3ACE-E2D7-8BB4-E00E8C5B5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59" y="6612162"/>
                <a:ext cx="7412029" cy="1519968"/>
              </a:xfrm>
              <a:prstGeom prst="rect">
                <a:avLst/>
              </a:prstGeom>
              <a:blipFill>
                <a:blip r:embed="rId3"/>
                <a:stretch>
                  <a:fillRect l="-2054" t="-47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394D3D-FBC5-1096-81CD-F203DE0AF92D}"/>
              </a:ext>
            </a:extLst>
          </p:cNvPr>
          <p:cNvSpPr txBox="1"/>
          <p:nvPr/>
        </p:nvSpPr>
        <p:spPr>
          <a:xfrm>
            <a:off x="3885548" y="5385077"/>
            <a:ext cx="137249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Ans:0.25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7F1E-E6EC-17D3-611F-55CC4AF05438}"/>
              </a:ext>
            </a:extLst>
          </p:cNvPr>
          <p:cNvSpPr txBox="1"/>
          <p:nvPr/>
        </p:nvSpPr>
        <p:spPr>
          <a:xfrm>
            <a:off x="4799948" y="5941410"/>
            <a:ext cx="137249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Ans:0.21</a:t>
            </a:r>
          </a:p>
        </p:txBody>
      </p:sp>
    </p:spTree>
    <p:extLst>
      <p:ext uri="{BB962C8B-B14F-4D97-AF65-F5344CB8AC3E}">
        <p14:creationId xmlns:p14="http://schemas.microsoft.com/office/powerpoint/2010/main" val="909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0EC89-B2B1-66CD-6C1D-FB7914297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383D-EFD4-AF93-7B28-37879F12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 !!!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C832F-EA1A-730B-E326-C3ADE689691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random variable X has the following probability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𝑃</m:t>
                      </m:r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𝑋</m:t>
                          </m:r>
                          <m:r>
                            <a:rPr lang="en-US" sz="3200" i="1"/>
                            <m:t>=</m:t>
                          </m:r>
                          <m:r>
                            <a:rPr lang="en-US" sz="3200" i="1"/>
                            <m:t>𝑘</m:t>
                          </m:r>
                        </m:e>
                      </m:d>
                      <m:r>
                        <a:rPr lang="en-US" sz="32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/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i="1"/>
                                  </m:ctrlPr>
                                </m:fPr>
                                <m:num>
                                  <m:r>
                                    <a:rPr lang="en-US" sz="3200" i="1"/>
                                    <m:t>𝑘</m:t>
                                  </m:r>
                                </m:num>
                                <m:den>
                                  <m:r>
                                    <a:rPr lang="en-US" sz="3200" i="1"/>
                                    <m:t>10</m:t>
                                  </m:r>
                                </m:den>
                              </m:f>
                              <m:r>
                                <a:rPr lang="en-US" sz="3200" i="1"/>
                                <m:t>;</m:t>
                              </m:r>
                              <m:r>
                                <a:rPr lang="en-US" sz="3200" i="1"/>
                                <m:t>𝑓𝑜𝑟</m:t>
                              </m:r>
                              <m:r>
                                <a:rPr lang="en-US" sz="3200" i="1"/>
                                <m:t> </m:t>
                              </m:r>
                              <m:r>
                                <a:rPr lang="en-US" sz="3200" i="1"/>
                                <m:t>𝑘</m:t>
                              </m:r>
                              <m:r>
                                <a:rPr lang="en-US" sz="3200" i="1"/>
                                <m:t>=1,2,3,4</m:t>
                              </m:r>
                            </m:e>
                            <m:e>
                              <m:r>
                                <a:rPr lang="en-US" sz="3200" i="1"/>
                                <m:t>0; </m:t>
                              </m:r>
                              <m:r>
                                <a:rPr lang="en-US" sz="3200" i="1"/>
                                <m:t>𝑂𝑡h𝑒𝑟𝑤𝑖𝑠𝑒</m:t>
                              </m:r>
                              <m:r>
                                <a:rPr lang="en-US" sz="3200" i="1"/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sz="3200" dirty="0"/>
                  <a:t>Verify if this is a valid probability distribution.</a:t>
                </a:r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i="1"/>
                      <m:t>𝑃</m:t>
                    </m:r>
                    <m:r>
                      <a:rPr lang="en-US" sz="3200" i="1"/>
                      <m:t>(</m:t>
                    </m:r>
                    <m:r>
                      <a:rPr lang="en-US" sz="3200" i="1"/>
                      <m:t>𝑋</m:t>
                    </m:r>
                    <m:r>
                      <a:rPr lang="en-US" sz="3200" i="1"/>
                      <m:t>&gt;1)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/>
                      <m:t>𝑃</m:t>
                    </m:r>
                    <m:r>
                      <a:rPr lang="en-US" sz="3200" i="1"/>
                      <m:t>(</m:t>
                    </m:r>
                    <m:r>
                      <a:rPr lang="en-US" sz="3200" i="1"/>
                      <m:t>𝑋</m:t>
                    </m:r>
                    <m:r>
                      <a:rPr lang="en-US" sz="3200" i="1"/>
                      <m:t>&lt;4)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C832F-EA1A-730B-E326-C3ADE6896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931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20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3B297-BDC9-FF6D-D516-CE82AC811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2D8-8E89-4E82-9BCF-0EA267F4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 !!!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120F8-6706-B81A-A6D8-5DCED16EE2E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function of a discrete random variable 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𝑃</m:t>
                      </m:r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𝑋</m:t>
                          </m:r>
                          <m:r>
                            <a:rPr lang="en-US" sz="3200" i="1"/>
                            <m:t>=</m:t>
                          </m:r>
                          <m:r>
                            <a:rPr lang="en-US" sz="3200" i="1"/>
                            <m:t>𝑥</m:t>
                          </m:r>
                        </m:e>
                      </m:d>
                      <m:r>
                        <a:rPr lang="en-US" sz="32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/>
                              </m:ctrlPr>
                            </m:eqArrPr>
                            <m:e>
                              <m:r>
                                <a:rPr lang="en-US" sz="3200" i="1"/>
                                <m:t>𝛼</m:t>
                              </m:r>
                              <m:sSup>
                                <m:sSupPr>
                                  <m:ctrlPr>
                                    <a:rPr lang="en-US" sz="32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200" i="1"/>
                                          </m:ctrlPr>
                                        </m:fPr>
                                        <m:num>
                                          <m:r>
                                            <a:rPr lang="en-US" sz="3200" i="1"/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3200" i="1"/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3200" i="1"/>
                                    <m:t>𝑥</m:t>
                                  </m:r>
                                </m:sup>
                              </m:sSup>
                              <m:r>
                                <a:rPr lang="en-US" sz="3200" i="1"/>
                                <m:t>;</m:t>
                              </m:r>
                              <m:r>
                                <a:rPr lang="en-US" sz="3200" i="1"/>
                                <m:t>𝑥</m:t>
                              </m:r>
                              <m:r>
                                <a:rPr lang="en-US" sz="3200" i="1"/>
                                <m:t>=0,1,2,3</m:t>
                              </m:r>
                            </m:e>
                            <m:e>
                              <m:r>
                                <a:rPr lang="en-US" sz="3200" i="1"/>
                                <m:t>0;</m:t>
                              </m:r>
                              <m:r>
                                <a:rPr lang="en-US" sz="3200" i="1"/>
                                <m:t>𝐸𝑙𝑠𝑒𝑤h𝑒𝑟𝑒</m:t>
                              </m:r>
                              <m:r>
                                <a:rPr lang="en-US" sz="3200" i="1"/>
                                <m:t>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sz="3200" dirty="0"/>
                  <a:t>What is the value of </a:t>
                </a:r>
                <a14:m>
                  <m:oMath xmlns:m="http://schemas.openxmlformats.org/officeDocument/2006/math">
                    <m:r>
                      <a:rPr lang="en-US" sz="3200" i="1"/>
                      <m:t>𝛼</m:t>
                    </m:r>
                  </m:oMath>
                </a14:m>
                <a:r>
                  <a:rPr lang="en-US" sz="3200" dirty="0"/>
                  <a:t> ?</a:t>
                </a:r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sz="3200" dirty="0"/>
                  <a:t>Find the value of </a:t>
                </a:r>
                <a14:m>
                  <m:oMath xmlns:m="http://schemas.openxmlformats.org/officeDocument/2006/math">
                    <m:r>
                      <a:rPr lang="en-US" sz="3200" i="1"/>
                      <m:t>𝑃</m:t>
                    </m:r>
                    <m:r>
                      <a:rPr lang="en-US" sz="3200" i="1"/>
                      <m:t> (</m:t>
                    </m:r>
                    <m:r>
                      <a:rPr lang="en-US" sz="3200" i="1"/>
                      <m:t>𝑋</m:t>
                    </m:r>
                    <m:r>
                      <a:rPr lang="en-US" sz="3200" i="1"/>
                      <m:t> ≤ 3)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120F8-6706-B81A-A6D8-5DCED16EE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931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1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The probability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contains all of the probabilistic information about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The whole distribution usually too cumbersome for presentation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Summary measure (Mean, Variance, Median) may be useful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AE89FAE-C96E-9596-02ED-75C0340F1B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756340"/>
                  </p:ext>
                </p:extLst>
              </p:nvPr>
            </p:nvGraphicFramePr>
            <p:xfrm>
              <a:off x="4010898" y="6500190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AE89FAE-C96E-9596-02ED-75C0340F1B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756340"/>
                  </p:ext>
                </p:extLst>
              </p:nvPr>
            </p:nvGraphicFramePr>
            <p:xfrm>
              <a:off x="4010898" y="6500190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5882" r="-301476" b="-1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106931" r="-30147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760B96F-29F6-4AC3-7A94-09C1D9053C82}"/>
              </a:ext>
            </a:extLst>
          </p:cNvPr>
          <p:cNvSpPr/>
          <p:nvPr/>
        </p:nvSpPr>
        <p:spPr>
          <a:xfrm>
            <a:off x="4830417" y="4909930"/>
            <a:ext cx="4711148" cy="755374"/>
          </a:xfrm>
          <a:custGeom>
            <a:avLst/>
            <a:gdLst>
              <a:gd name="connsiteX0" fmla="*/ 0 w 4711148"/>
              <a:gd name="connsiteY0" fmla="*/ 0 h 755374"/>
              <a:gd name="connsiteX1" fmla="*/ 494671 w 4711148"/>
              <a:gd name="connsiteY1" fmla="*/ 0 h 755374"/>
              <a:gd name="connsiteX2" fmla="*/ 1083564 w 4711148"/>
              <a:gd name="connsiteY2" fmla="*/ 0 h 755374"/>
              <a:gd name="connsiteX3" fmla="*/ 1625346 w 4711148"/>
              <a:gd name="connsiteY3" fmla="*/ 0 h 755374"/>
              <a:gd name="connsiteX4" fmla="*/ 2120017 w 4711148"/>
              <a:gd name="connsiteY4" fmla="*/ 0 h 755374"/>
              <a:gd name="connsiteX5" fmla="*/ 2567576 w 4711148"/>
              <a:gd name="connsiteY5" fmla="*/ 0 h 755374"/>
              <a:gd name="connsiteX6" fmla="*/ 3250692 w 4711148"/>
              <a:gd name="connsiteY6" fmla="*/ 0 h 755374"/>
              <a:gd name="connsiteX7" fmla="*/ 3886697 w 4711148"/>
              <a:gd name="connsiteY7" fmla="*/ 0 h 755374"/>
              <a:gd name="connsiteX8" fmla="*/ 4711148 w 4711148"/>
              <a:gd name="connsiteY8" fmla="*/ 0 h 755374"/>
              <a:gd name="connsiteX9" fmla="*/ 4711148 w 4711148"/>
              <a:gd name="connsiteY9" fmla="*/ 355026 h 755374"/>
              <a:gd name="connsiteX10" fmla="*/ 4711148 w 4711148"/>
              <a:gd name="connsiteY10" fmla="*/ 755374 h 755374"/>
              <a:gd name="connsiteX11" fmla="*/ 4263589 w 4711148"/>
              <a:gd name="connsiteY11" fmla="*/ 755374 h 755374"/>
              <a:gd name="connsiteX12" fmla="*/ 3627584 w 4711148"/>
              <a:gd name="connsiteY12" fmla="*/ 755374 h 755374"/>
              <a:gd name="connsiteX13" fmla="*/ 3038690 w 4711148"/>
              <a:gd name="connsiteY13" fmla="*/ 755374 h 755374"/>
              <a:gd name="connsiteX14" fmla="*/ 2544020 w 4711148"/>
              <a:gd name="connsiteY14" fmla="*/ 755374 h 755374"/>
              <a:gd name="connsiteX15" fmla="*/ 2096461 w 4711148"/>
              <a:gd name="connsiteY15" fmla="*/ 755374 h 755374"/>
              <a:gd name="connsiteX16" fmla="*/ 1507567 w 4711148"/>
              <a:gd name="connsiteY16" fmla="*/ 755374 h 755374"/>
              <a:gd name="connsiteX17" fmla="*/ 824451 w 4711148"/>
              <a:gd name="connsiteY17" fmla="*/ 755374 h 755374"/>
              <a:gd name="connsiteX18" fmla="*/ 0 w 4711148"/>
              <a:gd name="connsiteY18" fmla="*/ 755374 h 755374"/>
              <a:gd name="connsiteX19" fmla="*/ 0 w 4711148"/>
              <a:gd name="connsiteY19" fmla="*/ 400348 h 755374"/>
              <a:gd name="connsiteX20" fmla="*/ 0 w 4711148"/>
              <a:gd name="connsiteY20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11148" h="755374" extrusionOk="0">
                <a:moveTo>
                  <a:pt x="0" y="0"/>
                </a:moveTo>
                <a:cubicBezTo>
                  <a:pt x="126597" y="-55778"/>
                  <a:pt x="284233" y="53894"/>
                  <a:pt x="494671" y="0"/>
                </a:cubicBezTo>
                <a:cubicBezTo>
                  <a:pt x="705109" y="-53894"/>
                  <a:pt x="853211" y="35874"/>
                  <a:pt x="1083564" y="0"/>
                </a:cubicBezTo>
                <a:cubicBezTo>
                  <a:pt x="1313917" y="-35874"/>
                  <a:pt x="1414594" y="31848"/>
                  <a:pt x="1625346" y="0"/>
                </a:cubicBezTo>
                <a:cubicBezTo>
                  <a:pt x="1836098" y="-31848"/>
                  <a:pt x="1979032" y="22783"/>
                  <a:pt x="2120017" y="0"/>
                </a:cubicBezTo>
                <a:cubicBezTo>
                  <a:pt x="2261002" y="-22783"/>
                  <a:pt x="2471194" y="50876"/>
                  <a:pt x="2567576" y="0"/>
                </a:cubicBezTo>
                <a:cubicBezTo>
                  <a:pt x="2663958" y="-50876"/>
                  <a:pt x="3028559" y="12576"/>
                  <a:pt x="3250692" y="0"/>
                </a:cubicBezTo>
                <a:cubicBezTo>
                  <a:pt x="3472825" y="-12576"/>
                  <a:pt x="3697669" y="55211"/>
                  <a:pt x="3886697" y="0"/>
                </a:cubicBezTo>
                <a:cubicBezTo>
                  <a:pt x="4075725" y="-55211"/>
                  <a:pt x="4324002" y="67913"/>
                  <a:pt x="4711148" y="0"/>
                </a:cubicBezTo>
                <a:cubicBezTo>
                  <a:pt x="4717419" y="130580"/>
                  <a:pt x="4684140" y="180865"/>
                  <a:pt x="4711148" y="355026"/>
                </a:cubicBezTo>
                <a:cubicBezTo>
                  <a:pt x="4738156" y="529187"/>
                  <a:pt x="4665337" y="602227"/>
                  <a:pt x="4711148" y="755374"/>
                </a:cubicBezTo>
                <a:cubicBezTo>
                  <a:pt x="4522947" y="800886"/>
                  <a:pt x="4437704" y="741136"/>
                  <a:pt x="4263589" y="755374"/>
                </a:cubicBezTo>
                <a:cubicBezTo>
                  <a:pt x="4089474" y="769612"/>
                  <a:pt x="3841074" y="698061"/>
                  <a:pt x="3627584" y="755374"/>
                </a:cubicBezTo>
                <a:cubicBezTo>
                  <a:pt x="3414095" y="812687"/>
                  <a:pt x="3213344" y="701309"/>
                  <a:pt x="3038690" y="755374"/>
                </a:cubicBezTo>
                <a:cubicBezTo>
                  <a:pt x="2864036" y="809439"/>
                  <a:pt x="2643656" y="747447"/>
                  <a:pt x="2544020" y="755374"/>
                </a:cubicBezTo>
                <a:cubicBezTo>
                  <a:pt x="2444384" y="763301"/>
                  <a:pt x="2282944" y="746115"/>
                  <a:pt x="2096461" y="755374"/>
                </a:cubicBezTo>
                <a:cubicBezTo>
                  <a:pt x="1909978" y="764633"/>
                  <a:pt x="1722746" y="749986"/>
                  <a:pt x="1507567" y="755374"/>
                </a:cubicBezTo>
                <a:cubicBezTo>
                  <a:pt x="1292388" y="760762"/>
                  <a:pt x="979348" y="731524"/>
                  <a:pt x="824451" y="755374"/>
                </a:cubicBezTo>
                <a:cubicBezTo>
                  <a:pt x="669554" y="779224"/>
                  <a:pt x="357905" y="698156"/>
                  <a:pt x="0" y="755374"/>
                </a:cubicBezTo>
                <a:cubicBezTo>
                  <a:pt x="-7349" y="628997"/>
                  <a:pt x="8983" y="539024"/>
                  <a:pt x="0" y="400348"/>
                </a:cubicBezTo>
                <a:cubicBezTo>
                  <a:pt x="-8983" y="261672"/>
                  <a:pt x="6223" y="8754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0925160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BDE526-C248-1B74-9F64-262158A1FFE8}"/>
              </a:ext>
            </a:extLst>
          </p:cNvPr>
          <p:cNvSpPr/>
          <p:nvPr/>
        </p:nvSpPr>
        <p:spPr>
          <a:xfrm>
            <a:off x="211904" y="890714"/>
            <a:ext cx="6944270" cy="5514808"/>
          </a:xfrm>
          <a:custGeom>
            <a:avLst/>
            <a:gdLst>
              <a:gd name="connsiteX0" fmla="*/ 6365400 w 6944270"/>
              <a:gd name="connsiteY0" fmla="*/ 4802202 h 5514808"/>
              <a:gd name="connsiteX1" fmla="*/ 6385586 w 6944270"/>
              <a:gd name="connsiteY1" fmla="*/ 5339781 h 5514808"/>
              <a:gd name="connsiteX2" fmla="*/ 511506 w 6944270"/>
              <a:gd name="connsiteY2" fmla="*/ 5041126 h 5514808"/>
              <a:gd name="connsiteX3" fmla="*/ 390392 w 6944270"/>
              <a:gd name="connsiteY3" fmla="*/ 441840 h 5514808"/>
              <a:gd name="connsiteX4" fmla="*/ 1278568 w 6944270"/>
              <a:gd name="connsiteY4" fmla="*/ 183006 h 5514808"/>
              <a:gd name="connsiteX5" fmla="*/ 1278568 w 6944270"/>
              <a:gd name="connsiteY5" fmla="*/ 183006 h 5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270" h="5514808" extrusionOk="0">
                <a:moveTo>
                  <a:pt x="6365400" y="4802202"/>
                </a:moveTo>
                <a:cubicBezTo>
                  <a:pt x="6843019" y="5053352"/>
                  <a:pt x="7433322" y="5239438"/>
                  <a:pt x="6385586" y="5339781"/>
                </a:cubicBezTo>
                <a:cubicBezTo>
                  <a:pt x="5497722" y="5398870"/>
                  <a:pt x="1392317" y="5849364"/>
                  <a:pt x="511506" y="5041126"/>
                </a:cubicBezTo>
                <a:cubicBezTo>
                  <a:pt x="-488732" y="4241359"/>
                  <a:pt x="294392" y="1198243"/>
                  <a:pt x="390392" y="441840"/>
                </a:cubicBezTo>
                <a:cubicBezTo>
                  <a:pt x="518236" y="-367848"/>
                  <a:pt x="1278568" y="183006"/>
                  <a:pt x="1278568" y="183006"/>
                </a:cubicBezTo>
                <a:lnTo>
                  <a:pt x="1278568" y="183006"/>
                </a:lnTo>
              </a:path>
            </a:pathLst>
          </a:custGeom>
          <a:noFill/>
          <a:ln w="28575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339643727">
                  <a:custGeom>
                    <a:avLst/>
                    <a:gdLst>
                      <a:gd name="connsiteX0" fmla="*/ 6268409 w 6838458"/>
                      <a:gd name="connsiteY0" fmla="*/ 4794469 h 5505927"/>
                      <a:gd name="connsiteX1" fmla="*/ 6288287 w 6838458"/>
                      <a:gd name="connsiteY1" fmla="*/ 5331182 h 5505927"/>
                      <a:gd name="connsiteX2" fmla="*/ 503713 w 6838458"/>
                      <a:gd name="connsiteY2" fmla="*/ 5033008 h 5505927"/>
                      <a:gd name="connsiteX3" fmla="*/ 384444 w 6838458"/>
                      <a:gd name="connsiteY3" fmla="*/ 441129 h 5505927"/>
                      <a:gd name="connsiteX4" fmla="*/ 1259087 w 6838458"/>
                      <a:gd name="connsiteY4" fmla="*/ 182712 h 5505927"/>
                      <a:gd name="connsiteX5" fmla="*/ 1259087 w 6838458"/>
                      <a:gd name="connsiteY5" fmla="*/ 182712 h 5505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838458" h="5505927">
                        <a:moveTo>
                          <a:pt x="6268409" y="4794469"/>
                        </a:moveTo>
                        <a:cubicBezTo>
                          <a:pt x="6758739" y="5042947"/>
                          <a:pt x="7249070" y="5291426"/>
                          <a:pt x="6288287" y="5331182"/>
                        </a:cubicBezTo>
                        <a:cubicBezTo>
                          <a:pt x="5327504" y="5370938"/>
                          <a:pt x="1487687" y="5848017"/>
                          <a:pt x="503713" y="5033008"/>
                        </a:cubicBezTo>
                        <a:cubicBezTo>
                          <a:pt x="-480261" y="4217999"/>
                          <a:pt x="258548" y="1249512"/>
                          <a:pt x="384444" y="441129"/>
                        </a:cubicBezTo>
                        <a:cubicBezTo>
                          <a:pt x="510340" y="-367254"/>
                          <a:pt x="1259087" y="182712"/>
                          <a:pt x="1259087" y="182712"/>
                        </a:cubicBezTo>
                        <a:lnTo>
                          <a:pt x="1259087" y="182712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D944F-52E7-2D33-5161-51D0F7D631E0}"/>
                  </a:ext>
                </a:extLst>
              </p:cNvPr>
              <p:cNvSpPr txBox="1"/>
              <p:nvPr/>
            </p:nvSpPr>
            <p:spPr>
              <a:xfrm>
                <a:off x="12867713" y="724950"/>
                <a:ext cx="1330814" cy="64633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D944F-52E7-2D33-5161-51D0F7D63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713" y="724950"/>
                <a:ext cx="133081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CC1E3931-FE8A-F2EE-5EF8-055AC1FDF83F}"/>
              </a:ext>
            </a:extLst>
          </p:cNvPr>
          <p:cNvSpPr/>
          <p:nvPr/>
        </p:nvSpPr>
        <p:spPr>
          <a:xfrm>
            <a:off x="11506249" y="754870"/>
            <a:ext cx="1036934" cy="7522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a discrete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𝑃𝑀𝐹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the mathematical expectation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is-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algn="just"/>
                <a:r>
                  <a:rPr lang="en-US" sz="3200" dirty="0"/>
                  <a:t>For a continuous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𝑃𝐷𝐹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the mathematical expectation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is-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4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𝑉𝑎𝑟𝑖𝑎𝑛𝑐𝑒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33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969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Find the mean and variance of</a:t>
                </a:r>
              </a:p>
              <a:p>
                <a:pPr algn="just"/>
                <a:endParaRPr lang="en-US" sz="3200" dirty="0"/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B5506C7-A848-61D2-6B04-AB65643D2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959941"/>
                  </p:ext>
                </p:extLst>
              </p:nvPr>
            </p:nvGraphicFramePr>
            <p:xfrm>
              <a:off x="7314824" y="1749285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B5506C7-A848-61D2-6B04-AB65643D2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959941"/>
                  </p:ext>
                </p:extLst>
              </p:nvPr>
            </p:nvGraphicFramePr>
            <p:xfrm>
              <a:off x="7314824" y="1749285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5882" r="-301107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105882" r="-301107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08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Individuals applying for a driving license are allowed up to four attempts to pass the license exam. An applicant is randomly selected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denote the number of attempts made by the applicants. The probability function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as follows,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=1,2,3,4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Find mean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1A5E8-6EDD-75B5-89F7-C9F286B88FAE}"/>
                  </a:ext>
                </a:extLst>
              </p:cNvPr>
              <p:cNvSpPr txBox="1"/>
              <p:nvPr/>
            </p:nvSpPr>
            <p:spPr>
              <a:xfrm>
                <a:off x="5063483" y="5471351"/>
                <a:ext cx="4502681" cy="113569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1A5E8-6EDD-75B5-89F7-C9F286B8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483" y="5471351"/>
                <a:ext cx="4502681" cy="1135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9EB69C9-E9F6-4DAB-06CC-8FB957C12A4C}"/>
              </a:ext>
            </a:extLst>
          </p:cNvPr>
          <p:cNvSpPr txBox="1"/>
          <p:nvPr/>
        </p:nvSpPr>
        <p:spPr>
          <a:xfrm>
            <a:off x="1864282" y="6832493"/>
            <a:ext cx="1090108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mean number of attempts required to pass the license exam is 3 </a:t>
            </a:r>
          </a:p>
        </p:txBody>
      </p:sp>
    </p:spTree>
    <p:extLst>
      <p:ext uri="{BB962C8B-B14F-4D97-AF65-F5344CB8AC3E}">
        <p14:creationId xmlns:p14="http://schemas.microsoft.com/office/powerpoint/2010/main" val="38353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 differences between variable and random variable are-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Random variable always takes numerical values</a:t>
            </a:r>
          </a:p>
          <a:p>
            <a:pPr marL="843534" lvl="1" indent="-514350">
              <a:buFont typeface="+mj-lt"/>
              <a:buAutoNum type="alphaLcParenR"/>
            </a:pPr>
            <a:endParaRPr lang="en-US" sz="296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There is a probability associated with each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3037959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be a continuous random variable with pdf,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;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1≤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0,     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E40503-2374-8B9C-89F7-C70C3047C00B}"/>
              </a:ext>
            </a:extLst>
          </p:cNvPr>
          <p:cNvSpPr txBox="1"/>
          <p:nvPr/>
        </p:nvSpPr>
        <p:spPr>
          <a:xfrm>
            <a:off x="230685" y="5756733"/>
            <a:ext cx="175541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80A18-D429-21EB-90C7-D141550F1938}"/>
                  </a:ext>
                </a:extLst>
              </p:cNvPr>
              <p:cNvSpPr txBox="1"/>
              <p:nvPr/>
            </p:nvSpPr>
            <p:spPr>
              <a:xfrm>
                <a:off x="2274664" y="5262463"/>
                <a:ext cx="3621651" cy="157331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80A18-D429-21EB-90C7-D141550F1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664" y="5262463"/>
                <a:ext cx="3621651" cy="1573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151AA1-EB6F-96D2-5C77-CDE96FB6AD95}"/>
                  </a:ext>
                </a:extLst>
              </p:cNvPr>
              <p:cNvSpPr txBox="1"/>
              <p:nvPr/>
            </p:nvSpPr>
            <p:spPr>
              <a:xfrm>
                <a:off x="6184878" y="5262463"/>
                <a:ext cx="3898350" cy="157331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151AA1-EB6F-96D2-5C77-CDE96FB6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78" y="5262463"/>
                <a:ext cx="3898350" cy="1573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77639-B0A7-B4D8-04E9-EFE4E4A7349E}"/>
                  </a:ext>
                </a:extLst>
              </p:cNvPr>
              <p:cNvSpPr txBox="1"/>
              <p:nvPr/>
            </p:nvSpPr>
            <p:spPr>
              <a:xfrm>
                <a:off x="10371791" y="5281122"/>
                <a:ext cx="3898350" cy="157331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77639-B0A7-B4D8-04E9-EFE4E4A73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791" y="5281122"/>
                <a:ext cx="3898350" cy="1573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868313-BC6C-6822-5B9F-BAD6D6971E92}"/>
              </a:ext>
            </a:extLst>
          </p:cNvPr>
          <p:cNvSpPr txBox="1"/>
          <p:nvPr/>
        </p:nvSpPr>
        <p:spPr>
          <a:xfrm rot="19280737">
            <a:off x="12155864" y="3596345"/>
            <a:ext cx="175541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??????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760AE3-FDB4-0118-5BA9-0BF119966B25}"/>
              </a:ext>
            </a:extLst>
          </p:cNvPr>
          <p:cNvSpPr/>
          <p:nvPr/>
        </p:nvSpPr>
        <p:spPr>
          <a:xfrm rot="16200000">
            <a:off x="12013056" y="3024037"/>
            <a:ext cx="615820" cy="3898350"/>
          </a:xfrm>
          <a:custGeom>
            <a:avLst/>
            <a:gdLst>
              <a:gd name="connsiteX0" fmla="*/ 0 w 615820"/>
              <a:gd name="connsiteY0" fmla="*/ 0 h 3898350"/>
              <a:gd name="connsiteX1" fmla="*/ 307910 w 615820"/>
              <a:gd name="connsiteY1" fmla="*/ 51316 h 3898350"/>
              <a:gd name="connsiteX2" fmla="*/ 307910 w 615820"/>
              <a:gd name="connsiteY2" fmla="*/ 1897859 h 3898350"/>
              <a:gd name="connsiteX3" fmla="*/ 615820 w 615820"/>
              <a:gd name="connsiteY3" fmla="*/ 1949175 h 3898350"/>
              <a:gd name="connsiteX4" fmla="*/ 307910 w 615820"/>
              <a:gd name="connsiteY4" fmla="*/ 2000491 h 3898350"/>
              <a:gd name="connsiteX5" fmla="*/ 307910 w 615820"/>
              <a:gd name="connsiteY5" fmla="*/ 3847034 h 3898350"/>
              <a:gd name="connsiteX6" fmla="*/ 0 w 615820"/>
              <a:gd name="connsiteY6" fmla="*/ 3898350 h 3898350"/>
              <a:gd name="connsiteX7" fmla="*/ 0 w 615820"/>
              <a:gd name="connsiteY7" fmla="*/ 0 h 3898350"/>
              <a:gd name="connsiteX0" fmla="*/ 0 w 615820"/>
              <a:gd name="connsiteY0" fmla="*/ 0 h 3898350"/>
              <a:gd name="connsiteX1" fmla="*/ 307910 w 615820"/>
              <a:gd name="connsiteY1" fmla="*/ 51316 h 3898350"/>
              <a:gd name="connsiteX2" fmla="*/ 307910 w 615820"/>
              <a:gd name="connsiteY2" fmla="*/ 1897859 h 3898350"/>
              <a:gd name="connsiteX3" fmla="*/ 615820 w 615820"/>
              <a:gd name="connsiteY3" fmla="*/ 1949175 h 3898350"/>
              <a:gd name="connsiteX4" fmla="*/ 307910 w 615820"/>
              <a:gd name="connsiteY4" fmla="*/ 2000491 h 3898350"/>
              <a:gd name="connsiteX5" fmla="*/ 307910 w 615820"/>
              <a:gd name="connsiteY5" fmla="*/ 3847034 h 3898350"/>
              <a:gd name="connsiteX6" fmla="*/ 0 w 615820"/>
              <a:gd name="connsiteY6" fmla="*/ 3898350 h 389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820" h="3898350" stroke="0" extrusionOk="0">
                <a:moveTo>
                  <a:pt x="0" y="0"/>
                </a:moveTo>
                <a:cubicBezTo>
                  <a:pt x="165442" y="581"/>
                  <a:pt x="306968" y="23414"/>
                  <a:pt x="307910" y="51316"/>
                </a:cubicBezTo>
                <a:cubicBezTo>
                  <a:pt x="218499" y="407798"/>
                  <a:pt x="155514" y="1621938"/>
                  <a:pt x="307910" y="1897859"/>
                </a:cubicBezTo>
                <a:cubicBezTo>
                  <a:pt x="282695" y="1925053"/>
                  <a:pt x="448349" y="1948310"/>
                  <a:pt x="615820" y="1949175"/>
                </a:cubicBezTo>
                <a:cubicBezTo>
                  <a:pt x="444608" y="1945369"/>
                  <a:pt x="309837" y="1973944"/>
                  <a:pt x="307910" y="2000491"/>
                </a:cubicBezTo>
                <a:cubicBezTo>
                  <a:pt x="374827" y="2605969"/>
                  <a:pt x="220175" y="3167468"/>
                  <a:pt x="307910" y="3847034"/>
                </a:cubicBezTo>
                <a:cubicBezTo>
                  <a:pt x="307413" y="3870070"/>
                  <a:pt x="166521" y="3924925"/>
                  <a:pt x="0" y="3898350"/>
                </a:cubicBezTo>
                <a:cubicBezTo>
                  <a:pt x="-100529" y="2917575"/>
                  <a:pt x="-11466" y="1306770"/>
                  <a:pt x="0" y="0"/>
                </a:cubicBezTo>
                <a:close/>
              </a:path>
              <a:path w="615820" h="3898350" fill="none" extrusionOk="0">
                <a:moveTo>
                  <a:pt x="0" y="0"/>
                </a:moveTo>
                <a:cubicBezTo>
                  <a:pt x="171147" y="-4368"/>
                  <a:pt x="306430" y="25587"/>
                  <a:pt x="307910" y="51316"/>
                </a:cubicBezTo>
                <a:cubicBezTo>
                  <a:pt x="251972" y="882641"/>
                  <a:pt x="445577" y="1360669"/>
                  <a:pt x="307910" y="1897859"/>
                </a:cubicBezTo>
                <a:cubicBezTo>
                  <a:pt x="295527" y="1914336"/>
                  <a:pt x="447234" y="1947252"/>
                  <a:pt x="615820" y="1949175"/>
                </a:cubicBezTo>
                <a:cubicBezTo>
                  <a:pt x="445854" y="1951363"/>
                  <a:pt x="306627" y="1974482"/>
                  <a:pt x="307910" y="2000491"/>
                </a:cubicBezTo>
                <a:cubicBezTo>
                  <a:pt x="331411" y="2206198"/>
                  <a:pt x="434950" y="3507593"/>
                  <a:pt x="307910" y="3847034"/>
                </a:cubicBezTo>
                <a:cubicBezTo>
                  <a:pt x="314227" y="3887146"/>
                  <a:pt x="169867" y="3907532"/>
                  <a:pt x="0" y="3898350"/>
                </a:cubicBezTo>
              </a:path>
              <a:path w="615820" h="3898350" fill="none" stroke="0" extrusionOk="0">
                <a:moveTo>
                  <a:pt x="0" y="0"/>
                </a:moveTo>
                <a:cubicBezTo>
                  <a:pt x="168622" y="-2054"/>
                  <a:pt x="307105" y="23058"/>
                  <a:pt x="307910" y="51316"/>
                </a:cubicBezTo>
                <a:cubicBezTo>
                  <a:pt x="225884" y="530925"/>
                  <a:pt x="424069" y="1344871"/>
                  <a:pt x="307910" y="1897859"/>
                </a:cubicBezTo>
                <a:cubicBezTo>
                  <a:pt x="301320" y="1915172"/>
                  <a:pt x="458545" y="1945876"/>
                  <a:pt x="615820" y="1949175"/>
                </a:cubicBezTo>
                <a:cubicBezTo>
                  <a:pt x="450097" y="1949888"/>
                  <a:pt x="307264" y="1976758"/>
                  <a:pt x="307910" y="2000491"/>
                </a:cubicBezTo>
                <a:cubicBezTo>
                  <a:pt x="464390" y="2727170"/>
                  <a:pt x="250801" y="3604772"/>
                  <a:pt x="307910" y="3847034"/>
                </a:cubicBezTo>
                <a:cubicBezTo>
                  <a:pt x="305725" y="3847561"/>
                  <a:pt x="165957" y="3920066"/>
                  <a:pt x="0" y="3898350"/>
                </a:cubicBezTo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E9F07-322A-0F22-45EA-B2B3C7A5F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D093-0D0D-9166-C087-2D0377F9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 !!!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4444C-EC2A-2F13-9FC2-9C3420DDA2F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random variable X has the following probability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𝑃</m:t>
                      </m:r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𝑋</m:t>
                          </m:r>
                          <m:r>
                            <a:rPr lang="en-US" sz="3200" i="1"/>
                            <m:t>=</m:t>
                          </m:r>
                          <m:r>
                            <a:rPr lang="en-US" sz="3200" i="1"/>
                            <m:t>𝑘</m:t>
                          </m:r>
                        </m:e>
                      </m:d>
                      <m:r>
                        <a:rPr lang="en-US" sz="32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/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i="1"/>
                                  </m:ctrlPr>
                                </m:fPr>
                                <m:num>
                                  <m:r>
                                    <a:rPr lang="en-US" sz="3200" i="1"/>
                                    <m:t>𝑘</m:t>
                                  </m:r>
                                </m:num>
                                <m:den>
                                  <m:r>
                                    <a:rPr lang="en-US" sz="3200" i="1"/>
                                    <m:t>10</m:t>
                                  </m:r>
                                </m:den>
                              </m:f>
                              <m:r>
                                <a:rPr lang="en-US" sz="3200" i="1"/>
                                <m:t>;</m:t>
                              </m:r>
                              <m:r>
                                <a:rPr lang="en-US" sz="3200" i="1"/>
                                <m:t>𝑓𝑜𝑟</m:t>
                              </m:r>
                              <m:r>
                                <a:rPr lang="en-US" sz="3200" i="1"/>
                                <m:t> </m:t>
                              </m:r>
                              <m:r>
                                <a:rPr lang="en-US" sz="3200" i="1"/>
                                <m:t>𝑘</m:t>
                              </m:r>
                              <m:r>
                                <a:rPr lang="en-US" sz="3200" i="1"/>
                                <m:t>=1,2,3,4</m:t>
                              </m:r>
                            </m:e>
                            <m:e>
                              <m:r>
                                <a:rPr lang="en-US" sz="3200" i="1"/>
                                <m:t>0; </m:t>
                              </m:r>
                              <m:r>
                                <a:rPr lang="en-US" sz="3200" i="1"/>
                                <m:t>𝑂𝑡h𝑒𝑟𝑤𝑖𝑠𝑒</m:t>
                              </m:r>
                              <m:r>
                                <a:rPr lang="en-US" sz="3200" i="1"/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sz="3200" dirty="0"/>
                  <a:t>Verify if this is a valid probability distribution.</a:t>
                </a:r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i="1"/>
                      <m:t>𝑃</m:t>
                    </m:r>
                    <m:r>
                      <a:rPr lang="en-US" sz="3200" i="1"/>
                      <m:t>(</m:t>
                    </m:r>
                    <m:r>
                      <a:rPr lang="en-US" sz="3200" i="1"/>
                      <m:t>𝑋</m:t>
                    </m:r>
                    <m:r>
                      <a:rPr lang="en-US" sz="3200" i="1"/>
                      <m:t>&gt;1)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/>
                      <m:t>𝑃</m:t>
                    </m:r>
                    <m:r>
                      <a:rPr lang="en-US" sz="3200" i="1"/>
                      <m:t>(</m:t>
                    </m:r>
                    <m:r>
                      <a:rPr lang="en-US" sz="3200" i="1"/>
                      <m:t>𝑋</m:t>
                    </m:r>
                    <m:r>
                      <a:rPr lang="en-US" sz="3200" i="1"/>
                      <m:t>&lt;4)</m:t>
                    </m:r>
                  </m:oMath>
                </a14:m>
                <a:endParaRPr lang="en-US" sz="3200" dirty="0"/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sz="3200" dirty="0"/>
                  <a:t>Calculate the expected value E(X). Calculate E(X</a:t>
                </a:r>
                <a:r>
                  <a:rPr lang="en-US" sz="3200" baseline="30000" dirty="0"/>
                  <a:t>2</a:t>
                </a:r>
                <a:r>
                  <a:rPr lang="en-US" sz="3200" dirty="0"/>
                  <a:t>).</a:t>
                </a:r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sz="3200" dirty="0"/>
                  <a:t>Calculate the variance Var(X)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04444C-EC2A-2F13-9FC2-9C3420DDA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931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7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54CA-417B-678A-06D5-814DD92C8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34CA-F377-7A0F-B009-178748AC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 !!!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A73B7-0E05-BE97-55B3-D07A643C7A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function of a discrete random variable 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𝑃</m:t>
                      </m:r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𝑋</m:t>
                          </m:r>
                          <m:r>
                            <a:rPr lang="en-US" sz="3200" i="1"/>
                            <m:t>=</m:t>
                          </m:r>
                          <m:r>
                            <a:rPr lang="en-US" sz="3200" i="1"/>
                            <m:t>𝑥</m:t>
                          </m:r>
                        </m:e>
                      </m:d>
                      <m:r>
                        <a:rPr lang="en-US" sz="32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/>
                              </m:ctrlPr>
                            </m:eqArrPr>
                            <m:e>
                              <m:r>
                                <a:rPr lang="en-US" sz="3200" i="1"/>
                                <m:t>𝛼</m:t>
                              </m:r>
                              <m:sSup>
                                <m:sSupPr>
                                  <m:ctrlPr>
                                    <a:rPr lang="en-US" sz="32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200" i="1"/>
                                          </m:ctrlPr>
                                        </m:fPr>
                                        <m:num>
                                          <m:r>
                                            <a:rPr lang="en-US" sz="3200" i="1"/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3200" i="1"/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3200" i="1"/>
                                    <m:t>𝑥</m:t>
                                  </m:r>
                                </m:sup>
                              </m:sSup>
                              <m:r>
                                <a:rPr lang="en-US" sz="3200" i="1"/>
                                <m:t>;</m:t>
                              </m:r>
                              <m:r>
                                <a:rPr lang="en-US" sz="3200" i="1"/>
                                <m:t>𝑥</m:t>
                              </m:r>
                              <m:r>
                                <a:rPr lang="en-US" sz="3200" i="1"/>
                                <m:t>=0,1,2,3</m:t>
                              </m:r>
                            </m:e>
                            <m:e>
                              <m:r>
                                <a:rPr lang="en-US" sz="3200" i="1"/>
                                <m:t>0;</m:t>
                              </m:r>
                              <m:r>
                                <a:rPr lang="en-US" sz="3200" i="1"/>
                                <m:t>𝐸𝑙𝑠𝑒𝑤h𝑒𝑟𝑒</m:t>
                              </m:r>
                              <m:r>
                                <a:rPr lang="en-US" sz="3200" i="1"/>
                                <m:t>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sz="3200" dirty="0"/>
                  <a:t>What is the value of </a:t>
                </a:r>
                <a14:m>
                  <m:oMath xmlns:m="http://schemas.openxmlformats.org/officeDocument/2006/math">
                    <m:r>
                      <a:rPr lang="en-US" sz="3200" i="1"/>
                      <m:t>𝛼</m:t>
                    </m:r>
                  </m:oMath>
                </a14:m>
                <a:r>
                  <a:rPr lang="en-US" sz="3200" dirty="0"/>
                  <a:t> ?</a:t>
                </a:r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sz="3200" dirty="0"/>
                  <a:t>Find the value of </a:t>
                </a:r>
                <a14:m>
                  <m:oMath xmlns:m="http://schemas.openxmlformats.org/officeDocument/2006/math">
                    <m:r>
                      <a:rPr lang="en-US" sz="3200" i="1"/>
                      <m:t>𝑃</m:t>
                    </m:r>
                    <m:r>
                      <a:rPr lang="en-US" sz="3200" i="1"/>
                      <m:t> (</m:t>
                    </m:r>
                    <m:r>
                      <a:rPr lang="en-US" sz="3200" i="1"/>
                      <m:t>𝑋</m:t>
                    </m:r>
                    <m:r>
                      <a:rPr lang="en-US" sz="3200" i="1"/>
                      <m:t> ≤ 3)</m:t>
                    </m:r>
                  </m:oMath>
                </a14:m>
                <a:r>
                  <a:rPr lang="en-US" sz="3200" dirty="0"/>
                  <a:t>.  </a:t>
                </a:r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sz="3200" dirty="0"/>
                  <a:t>Calculate the value of </a:t>
                </a:r>
                <a14:m>
                  <m:oMath xmlns:m="http://schemas.openxmlformats.org/officeDocument/2006/math">
                    <m:r>
                      <a:rPr lang="en-US" sz="3200" i="1"/>
                      <m:t>𝐸</m:t>
                    </m:r>
                    <m:r>
                      <a:rPr lang="en-US" sz="3200" i="1"/>
                      <m:t>(</m:t>
                    </m:r>
                    <m:r>
                      <a:rPr lang="en-US" sz="3200" i="1"/>
                      <m:t>𝑋</m:t>
                    </m:r>
                    <m:r>
                      <a:rPr lang="en-US" sz="3200" i="1"/>
                      <m:t>)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/>
                      <m:t>𝐸</m:t>
                    </m:r>
                    <m:r>
                      <a:rPr lang="en-US" sz="3200" i="1"/>
                      <m:t>(</m:t>
                    </m:r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𝑋</m:t>
                        </m:r>
                      </m:e>
                      <m:sup>
                        <m:r>
                          <a:rPr lang="en-US" sz="3200" i="1" baseline="30000"/>
                          <m:t>2</m:t>
                        </m:r>
                      </m:sup>
                    </m:sSup>
                    <m:r>
                      <a:rPr lang="en-US" sz="3200" i="1"/>
                      <m:t>).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A73B7-0E05-BE97-55B3-D07A643C7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931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6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 differences between variable and random variable are-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>
                <a:highlight>
                  <a:srgbClr val="FFFF00"/>
                </a:highlight>
              </a:rPr>
              <a:t>Random variable always takes numerical values</a:t>
            </a:r>
          </a:p>
          <a:p>
            <a:pPr marL="843534" lvl="1" indent="-514350">
              <a:buFont typeface="+mj-lt"/>
              <a:buAutoNum type="alphaLcParenR"/>
            </a:pPr>
            <a:endParaRPr lang="en-US" sz="296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There is a probability associated with each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87277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 differences between variable and random variable are-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Random variable always takes numerical values</a:t>
            </a:r>
          </a:p>
          <a:p>
            <a:pPr marL="843534" lvl="1" indent="-514350">
              <a:buFont typeface="+mj-lt"/>
              <a:buAutoNum type="alphaLcParenR"/>
            </a:pPr>
            <a:endParaRPr lang="en-US" sz="296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>
                <a:highlight>
                  <a:srgbClr val="FFFF00"/>
                </a:highlight>
              </a:rPr>
              <a:t>There is a probability associated with each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331693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For example,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A coin is tossed. It has two possible outcomes-Head and Tail.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Consider a variable,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𝑡𝑜𝑠𝑠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1;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𝑎𝑝𝑝𝑒𝑎𝑟𝑠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𝑡𝑎𝑖𝑙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𝑎𝑝𝑝𝑒𝑎𝑟𝑠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:r>
                  <a:rPr lang="en-US" sz="3200" dirty="0"/>
                  <a:t>Here, we can write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sz="2960" dirty="0"/>
              </a:p>
              <a:p>
                <a:endParaRPr lang="en-US" sz="2960" dirty="0"/>
              </a:p>
              <a:p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660020E-3FAF-180C-6F68-72645BB8530B}"/>
              </a:ext>
            </a:extLst>
          </p:cNvPr>
          <p:cNvSpPr txBox="1"/>
          <p:nvPr/>
        </p:nvSpPr>
        <p:spPr>
          <a:xfrm>
            <a:off x="4553339" y="2123351"/>
            <a:ext cx="1503938" cy="523220"/>
          </a:xfrm>
          <a:custGeom>
            <a:avLst/>
            <a:gdLst>
              <a:gd name="connsiteX0" fmla="*/ 0 w 1503938"/>
              <a:gd name="connsiteY0" fmla="*/ 0 h 523220"/>
              <a:gd name="connsiteX1" fmla="*/ 486273 w 1503938"/>
              <a:gd name="connsiteY1" fmla="*/ 0 h 523220"/>
              <a:gd name="connsiteX2" fmla="*/ 972547 w 1503938"/>
              <a:gd name="connsiteY2" fmla="*/ 0 h 523220"/>
              <a:gd name="connsiteX3" fmla="*/ 1503938 w 1503938"/>
              <a:gd name="connsiteY3" fmla="*/ 0 h 523220"/>
              <a:gd name="connsiteX4" fmla="*/ 1503938 w 1503938"/>
              <a:gd name="connsiteY4" fmla="*/ 523220 h 523220"/>
              <a:gd name="connsiteX5" fmla="*/ 987586 w 1503938"/>
              <a:gd name="connsiteY5" fmla="*/ 523220 h 523220"/>
              <a:gd name="connsiteX6" fmla="*/ 471234 w 1503938"/>
              <a:gd name="connsiteY6" fmla="*/ 523220 h 523220"/>
              <a:gd name="connsiteX7" fmla="*/ 0 w 1503938"/>
              <a:gd name="connsiteY7" fmla="*/ 523220 h 523220"/>
              <a:gd name="connsiteX8" fmla="*/ 0 w 1503938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38" h="523220" fill="none" extrusionOk="0">
                <a:moveTo>
                  <a:pt x="0" y="0"/>
                </a:moveTo>
                <a:cubicBezTo>
                  <a:pt x="158937" y="-22276"/>
                  <a:pt x="346637" y="17970"/>
                  <a:pt x="486273" y="0"/>
                </a:cubicBezTo>
                <a:cubicBezTo>
                  <a:pt x="625909" y="-17970"/>
                  <a:pt x="831001" y="-1631"/>
                  <a:pt x="972547" y="0"/>
                </a:cubicBezTo>
                <a:cubicBezTo>
                  <a:pt x="1114093" y="1631"/>
                  <a:pt x="1306500" y="25932"/>
                  <a:pt x="1503938" y="0"/>
                </a:cubicBezTo>
                <a:cubicBezTo>
                  <a:pt x="1526999" y="177897"/>
                  <a:pt x="1522145" y="292057"/>
                  <a:pt x="1503938" y="523220"/>
                </a:cubicBezTo>
                <a:cubicBezTo>
                  <a:pt x="1302281" y="519581"/>
                  <a:pt x="1173368" y="529283"/>
                  <a:pt x="987586" y="523220"/>
                </a:cubicBezTo>
                <a:cubicBezTo>
                  <a:pt x="801804" y="517157"/>
                  <a:pt x="681649" y="539428"/>
                  <a:pt x="471234" y="523220"/>
                </a:cubicBezTo>
                <a:cubicBezTo>
                  <a:pt x="260819" y="507012"/>
                  <a:pt x="205836" y="511588"/>
                  <a:pt x="0" y="523220"/>
                </a:cubicBezTo>
                <a:cubicBezTo>
                  <a:pt x="-18729" y="326070"/>
                  <a:pt x="-15264" y="120119"/>
                  <a:pt x="0" y="0"/>
                </a:cubicBezTo>
                <a:close/>
              </a:path>
              <a:path w="1503938" h="523220" stroke="0" extrusionOk="0">
                <a:moveTo>
                  <a:pt x="0" y="0"/>
                </a:moveTo>
                <a:cubicBezTo>
                  <a:pt x="236797" y="-20854"/>
                  <a:pt x="289679" y="22964"/>
                  <a:pt x="486273" y="0"/>
                </a:cubicBezTo>
                <a:cubicBezTo>
                  <a:pt x="682867" y="-22964"/>
                  <a:pt x="746014" y="7173"/>
                  <a:pt x="972547" y="0"/>
                </a:cubicBezTo>
                <a:cubicBezTo>
                  <a:pt x="1199080" y="-7173"/>
                  <a:pt x="1247659" y="-22607"/>
                  <a:pt x="1503938" y="0"/>
                </a:cubicBezTo>
                <a:cubicBezTo>
                  <a:pt x="1510373" y="219130"/>
                  <a:pt x="1519186" y="414203"/>
                  <a:pt x="1503938" y="523220"/>
                </a:cubicBezTo>
                <a:cubicBezTo>
                  <a:pt x="1355325" y="513116"/>
                  <a:pt x="1208771" y="510859"/>
                  <a:pt x="987586" y="523220"/>
                </a:cubicBezTo>
                <a:cubicBezTo>
                  <a:pt x="766401" y="535581"/>
                  <a:pt x="621879" y="530220"/>
                  <a:pt x="516352" y="523220"/>
                </a:cubicBezTo>
                <a:cubicBezTo>
                  <a:pt x="410825" y="516220"/>
                  <a:pt x="160435" y="504413"/>
                  <a:pt x="0" y="523220"/>
                </a:cubicBezTo>
                <a:cubicBezTo>
                  <a:pt x="-25106" y="280497"/>
                  <a:pt x="-22510" y="18864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Discrete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8B8D7-C002-B329-522C-B593394B5235}"/>
              </a:ext>
            </a:extLst>
          </p:cNvPr>
          <p:cNvSpPr txBox="1"/>
          <p:nvPr/>
        </p:nvSpPr>
        <p:spPr>
          <a:xfrm>
            <a:off x="2559698" y="3283457"/>
            <a:ext cx="1957587" cy="523220"/>
          </a:xfrm>
          <a:custGeom>
            <a:avLst/>
            <a:gdLst>
              <a:gd name="connsiteX0" fmla="*/ 0 w 1957587"/>
              <a:gd name="connsiteY0" fmla="*/ 0 h 523220"/>
              <a:gd name="connsiteX1" fmla="*/ 632953 w 1957587"/>
              <a:gd name="connsiteY1" fmla="*/ 0 h 523220"/>
              <a:gd name="connsiteX2" fmla="*/ 1265906 w 1957587"/>
              <a:gd name="connsiteY2" fmla="*/ 0 h 523220"/>
              <a:gd name="connsiteX3" fmla="*/ 1957587 w 1957587"/>
              <a:gd name="connsiteY3" fmla="*/ 0 h 523220"/>
              <a:gd name="connsiteX4" fmla="*/ 1957587 w 1957587"/>
              <a:gd name="connsiteY4" fmla="*/ 523220 h 523220"/>
              <a:gd name="connsiteX5" fmla="*/ 1285482 w 1957587"/>
              <a:gd name="connsiteY5" fmla="*/ 523220 h 523220"/>
              <a:gd name="connsiteX6" fmla="*/ 613377 w 1957587"/>
              <a:gd name="connsiteY6" fmla="*/ 523220 h 523220"/>
              <a:gd name="connsiteX7" fmla="*/ 0 w 1957587"/>
              <a:gd name="connsiteY7" fmla="*/ 523220 h 523220"/>
              <a:gd name="connsiteX8" fmla="*/ 0 w 195758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587" h="523220" fill="none" extrusionOk="0">
                <a:moveTo>
                  <a:pt x="0" y="0"/>
                </a:moveTo>
                <a:cubicBezTo>
                  <a:pt x="170457" y="9193"/>
                  <a:pt x="366993" y="24254"/>
                  <a:pt x="632953" y="0"/>
                </a:cubicBezTo>
                <a:cubicBezTo>
                  <a:pt x="898913" y="-24254"/>
                  <a:pt x="988636" y="3282"/>
                  <a:pt x="1265906" y="0"/>
                </a:cubicBezTo>
                <a:cubicBezTo>
                  <a:pt x="1543176" y="-3282"/>
                  <a:pt x="1622973" y="5416"/>
                  <a:pt x="1957587" y="0"/>
                </a:cubicBezTo>
                <a:cubicBezTo>
                  <a:pt x="1980648" y="177897"/>
                  <a:pt x="1975794" y="292057"/>
                  <a:pt x="1957587" y="523220"/>
                </a:cubicBezTo>
                <a:cubicBezTo>
                  <a:pt x="1788167" y="503347"/>
                  <a:pt x="1468829" y="502344"/>
                  <a:pt x="1285482" y="523220"/>
                </a:cubicBezTo>
                <a:cubicBezTo>
                  <a:pt x="1102135" y="544096"/>
                  <a:pt x="803114" y="554239"/>
                  <a:pt x="613377" y="523220"/>
                </a:cubicBezTo>
                <a:cubicBezTo>
                  <a:pt x="423641" y="492201"/>
                  <a:pt x="186593" y="531677"/>
                  <a:pt x="0" y="523220"/>
                </a:cubicBezTo>
                <a:cubicBezTo>
                  <a:pt x="-18729" y="326070"/>
                  <a:pt x="-15264" y="120119"/>
                  <a:pt x="0" y="0"/>
                </a:cubicBezTo>
                <a:close/>
              </a:path>
              <a:path w="1957587" h="523220" stroke="0" extrusionOk="0">
                <a:moveTo>
                  <a:pt x="0" y="0"/>
                </a:moveTo>
                <a:cubicBezTo>
                  <a:pt x="214866" y="-3238"/>
                  <a:pt x="409563" y="15263"/>
                  <a:pt x="632953" y="0"/>
                </a:cubicBezTo>
                <a:cubicBezTo>
                  <a:pt x="856343" y="-15263"/>
                  <a:pt x="954862" y="-18191"/>
                  <a:pt x="1265906" y="0"/>
                </a:cubicBezTo>
                <a:cubicBezTo>
                  <a:pt x="1576950" y="18191"/>
                  <a:pt x="1690595" y="-33465"/>
                  <a:pt x="1957587" y="0"/>
                </a:cubicBezTo>
                <a:cubicBezTo>
                  <a:pt x="1964022" y="219130"/>
                  <a:pt x="1972835" y="414203"/>
                  <a:pt x="1957587" y="523220"/>
                </a:cubicBezTo>
                <a:cubicBezTo>
                  <a:pt x="1624428" y="491737"/>
                  <a:pt x="1440499" y="533753"/>
                  <a:pt x="1285482" y="523220"/>
                </a:cubicBezTo>
                <a:cubicBezTo>
                  <a:pt x="1130466" y="512687"/>
                  <a:pt x="845411" y="543120"/>
                  <a:pt x="672105" y="523220"/>
                </a:cubicBezTo>
                <a:cubicBezTo>
                  <a:pt x="498799" y="503320"/>
                  <a:pt x="273606" y="550649"/>
                  <a:pt x="0" y="523220"/>
                </a:cubicBezTo>
                <a:cubicBezTo>
                  <a:pt x="-25106" y="280497"/>
                  <a:pt x="-22510" y="18864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Continuous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B8A0178-546C-3101-D4A1-10DCB5558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646145"/>
              </p:ext>
            </p:extLst>
          </p:nvPr>
        </p:nvGraphicFramePr>
        <p:xfrm>
          <a:off x="1096529" y="3283457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76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Discrete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random variable defined over a discrete sample space.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𝑐𝑎𝑟𝑠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𝑝𝑎𝑠𝑠𝑖𝑛𝑔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𝑡𝑜𝑙𝑙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𝑏𝑜𝑜𝑡h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0, 1, 2, 3,….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904549" y="5983357"/>
            <a:ext cx="482055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Discrete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360281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1841</TotalTime>
  <Words>1835</Words>
  <Application>Microsoft Office PowerPoint</Application>
  <PresentationFormat>Custom</PresentationFormat>
  <Paragraphs>386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Cambria Math</vt:lpstr>
      <vt:lpstr>Georgia</vt:lpstr>
      <vt:lpstr>Trebuchet MS</vt:lpstr>
      <vt:lpstr>Wingdings</vt:lpstr>
      <vt:lpstr>Wood Type</vt:lpstr>
      <vt:lpstr>Probability Distribution (1)</vt:lpstr>
      <vt:lpstr>Variable</vt:lpstr>
      <vt:lpstr>Random variable</vt:lpstr>
      <vt:lpstr>Difference</vt:lpstr>
      <vt:lpstr>Difference</vt:lpstr>
      <vt:lpstr>Difference</vt:lpstr>
      <vt:lpstr>Example</vt:lpstr>
      <vt:lpstr>Types of Random Variable</vt:lpstr>
      <vt:lpstr>Discrete RV</vt:lpstr>
      <vt:lpstr>Continuous RV</vt:lpstr>
      <vt:lpstr>Examples</vt:lpstr>
      <vt:lpstr>Probability Distribution</vt:lpstr>
      <vt:lpstr>Probability Distribution</vt:lpstr>
      <vt:lpstr>Probability Distribution</vt:lpstr>
      <vt:lpstr>Types of PD</vt:lpstr>
      <vt:lpstr>Discrete PD</vt:lpstr>
      <vt:lpstr>Continuous PD</vt:lpstr>
      <vt:lpstr>Example</vt:lpstr>
      <vt:lpstr>Example</vt:lpstr>
      <vt:lpstr>Probability Mass Function (PMF)</vt:lpstr>
      <vt:lpstr>Probability Mass Function (PMF)</vt:lpstr>
      <vt:lpstr>Probability Mass Function (PMF)</vt:lpstr>
      <vt:lpstr>Probability Mass Function (PMF)</vt:lpstr>
      <vt:lpstr>Probability Density Function (PDF)</vt:lpstr>
      <vt:lpstr>Example</vt:lpstr>
      <vt:lpstr>Example</vt:lpstr>
      <vt:lpstr>Example</vt:lpstr>
      <vt:lpstr>Example</vt:lpstr>
      <vt:lpstr>Example</vt:lpstr>
      <vt:lpstr>Example</vt:lpstr>
      <vt:lpstr>Example</vt:lpstr>
      <vt:lpstr>Self Practice !!!</vt:lpstr>
      <vt:lpstr>Self Practice !!!</vt:lpstr>
      <vt:lpstr>Mathematical Expectation</vt:lpstr>
      <vt:lpstr>Mathematical Expectation</vt:lpstr>
      <vt:lpstr>Properties</vt:lpstr>
      <vt:lpstr>Properties</vt:lpstr>
      <vt:lpstr>Example</vt:lpstr>
      <vt:lpstr>Example</vt:lpstr>
      <vt:lpstr>Example</vt:lpstr>
      <vt:lpstr>Self Practice !!!</vt:lpstr>
      <vt:lpstr>Self Practice !!!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1087</cp:revision>
  <dcterms:created xsi:type="dcterms:W3CDTF">2023-10-05T14:06:45Z</dcterms:created>
  <dcterms:modified xsi:type="dcterms:W3CDTF">2025-04-20T16:12:27Z</dcterms:modified>
</cp:coreProperties>
</file>