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8" r:id="rId3"/>
    <p:sldId id="462" r:id="rId4"/>
    <p:sldId id="459" r:id="rId5"/>
    <p:sldId id="460" r:id="rId6"/>
    <p:sldId id="461" r:id="rId7"/>
    <p:sldId id="483" r:id="rId8"/>
    <p:sldId id="463" r:id="rId9"/>
    <p:sldId id="464" r:id="rId10"/>
    <p:sldId id="465" r:id="rId11"/>
    <p:sldId id="468" r:id="rId12"/>
    <p:sldId id="469" r:id="rId13"/>
    <p:sldId id="472" r:id="rId14"/>
    <p:sldId id="471" r:id="rId15"/>
    <p:sldId id="473" r:id="rId16"/>
    <p:sldId id="485" r:id="rId17"/>
    <p:sldId id="479" r:id="rId18"/>
    <p:sldId id="466" r:id="rId19"/>
    <p:sldId id="467" r:id="rId20"/>
    <p:sldId id="484" r:id="rId21"/>
    <p:sldId id="480" r:id="rId22"/>
    <p:sldId id="481" r:id="rId23"/>
    <p:sldId id="482" r:id="rId24"/>
    <p:sldId id="486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160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0.png"/><Relationship Id="rId7" Type="http://schemas.openxmlformats.org/officeDocument/2006/relationships/image" Target="../media/image4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The number of viewers of a TV show per week has a mean of 29 million with a standard deviation of 5 million. Assume that, the number of viewers of that show follows a normal distribution.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the probability that, next week’s show will-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between 30 and 34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at least 23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Exceed 40 million viewers?</a:t>
            </a:r>
          </a:p>
        </p:txBody>
      </p:sp>
    </p:spTree>
    <p:extLst>
      <p:ext uri="{BB962C8B-B14F-4D97-AF65-F5344CB8AC3E}">
        <p14:creationId xmlns:p14="http://schemas.microsoft.com/office/powerpoint/2010/main" val="28582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/>
                  <a:t>; i.e.,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29, 25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77F85-5F2E-4B2D-A8FF-B40B26F2A01C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D6E1A-E3A8-479F-E55B-D6432DC0441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186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/>
              <p:nvPr/>
            </p:nvSpPr>
            <p:spPr>
              <a:xfrm>
                <a:off x="6361068" y="4994270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8" y="4994270"/>
                <a:ext cx="29082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/>
              <p:nvPr/>
            </p:nvSpPr>
            <p:spPr>
              <a:xfrm>
                <a:off x="6361067" y="5659147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7" y="5659147"/>
                <a:ext cx="29082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/>
              <p:nvPr/>
            </p:nvSpPr>
            <p:spPr>
              <a:xfrm>
                <a:off x="3318181" y="5396856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81" y="5396856"/>
                <a:ext cx="29082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4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08C8-EAD6-909F-0AA0-AE7DF8EF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9" y="1845978"/>
            <a:ext cx="13639019" cy="61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701565-C355-B50E-4E6A-3FC40DE11F18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8C3FCD-E950-6138-5CA3-2CAFC86AA8C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8B85A-D0DD-4169-E5F3-6DF05371C2B0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4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FAD6F-FA86-B879-E6CA-A728FF94972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E1CC6-B3A3-0EDC-1100-8C70E2D1DE88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586D2-9745-7F84-9B81-0EA761EBA41A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7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057EC6-3530-ACE3-1F9F-94BB1F840A3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C749F2-EF07-45AE-566A-0868A8668E8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B68181-F325-E9D0-DA4C-103AB686259D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Video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E1B85-3A76-D007-3947-8CAE46D0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8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F9643-3EC3-E9C3-4FBD-DB89D8A34D98}"/>
              </a:ext>
            </a:extLst>
          </p:cNvPr>
          <p:cNvSpPr txBox="1"/>
          <p:nvPr/>
        </p:nvSpPr>
        <p:spPr>
          <a:xfrm>
            <a:off x="2219921" y="1767073"/>
            <a:ext cx="2401619" cy="523220"/>
          </a:xfrm>
          <a:custGeom>
            <a:avLst/>
            <a:gdLst>
              <a:gd name="connsiteX0" fmla="*/ 0 w 2401619"/>
              <a:gd name="connsiteY0" fmla="*/ 0 h 523220"/>
              <a:gd name="connsiteX1" fmla="*/ 600405 w 2401619"/>
              <a:gd name="connsiteY1" fmla="*/ 0 h 523220"/>
              <a:gd name="connsiteX2" fmla="*/ 1200810 w 2401619"/>
              <a:gd name="connsiteY2" fmla="*/ 0 h 523220"/>
              <a:gd name="connsiteX3" fmla="*/ 1849247 w 2401619"/>
              <a:gd name="connsiteY3" fmla="*/ 0 h 523220"/>
              <a:gd name="connsiteX4" fmla="*/ 2401619 w 2401619"/>
              <a:gd name="connsiteY4" fmla="*/ 0 h 523220"/>
              <a:gd name="connsiteX5" fmla="*/ 2401619 w 2401619"/>
              <a:gd name="connsiteY5" fmla="*/ 523220 h 523220"/>
              <a:gd name="connsiteX6" fmla="*/ 1753182 w 2401619"/>
              <a:gd name="connsiteY6" fmla="*/ 523220 h 523220"/>
              <a:gd name="connsiteX7" fmla="*/ 1128761 w 2401619"/>
              <a:gd name="connsiteY7" fmla="*/ 523220 h 523220"/>
              <a:gd name="connsiteX8" fmla="*/ 0 w 2401619"/>
              <a:gd name="connsiteY8" fmla="*/ 523220 h 523220"/>
              <a:gd name="connsiteX9" fmla="*/ 0 w 2401619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619" h="523220" fill="none" extrusionOk="0">
                <a:moveTo>
                  <a:pt x="0" y="0"/>
                </a:moveTo>
                <a:cubicBezTo>
                  <a:pt x="249620" y="-12843"/>
                  <a:pt x="370516" y="7363"/>
                  <a:pt x="600405" y="0"/>
                </a:cubicBezTo>
                <a:cubicBezTo>
                  <a:pt x="830294" y="-7363"/>
                  <a:pt x="1029918" y="-3391"/>
                  <a:pt x="1200810" y="0"/>
                </a:cubicBezTo>
                <a:cubicBezTo>
                  <a:pt x="1371702" y="3391"/>
                  <a:pt x="1658268" y="11400"/>
                  <a:pt x="1849247" y="0"/>
                </a:cubicBezTo>
                <a:cubicBezTo>
                  <a:pt x="2040226" y="-11400"/>
                  <a:pt x="2135707" y="10314"/>
                  <a:pt x="2401619" y="0"/>
                </a:cubicBezTo>
                <a:cubicBezTo>
                  <a:pt x="2396611" y="257292"/>
                  <a:pt x="2377409" y="387987"/>
                  <a:pt x="2401619" y="523220"/>
                </a:cubicBezTo>
                <a:cubicBezTo>
                  <a:pt x="2106145" y="502146"/>
                  <a:pt x="2017436" y="551159"/>
                  <a:pt x="1753182" y="523220"/>
                </a:cubicBezTo>
                <a:cubicBezTo>
                  <a:pt x="1488928" y="495281"/>
                  <a:pt x="1397632" y="541167"/>
                  <a:pt x="1128761" y="523220"/>
                </a:cubicBezTo>
                <a:cubicBezTo>
                  <a:pt x="859890" y="505273"/>
                  <a:pt x="316422" y="550496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01619" h="523220" stroke="0" extrusionOk="0">
                <a:moveTo>
                  <a:pt x="0" y="0"/>
                </a:moveTo>
                <a:cubicBezTo>
                  <a:pt x="254344" y="-4618"/>
                  <a:pt x="451023" y="10890"/>
                  <a:pt x="576389" y="0"/>
                </a:cubicBezTo>
                <a:cubicBezTo>
                  <a:pt x="701755" y="-10890"/>
                  <a:pt x="1018850" y="-753"/>
                  <a:pt x="1152777" y="0"/>
                </a:cubicBezTo>
                <a:cubicBezTo>
                  <a:pt x="1286704" y="753"/>
                  <a:pt x="1446491" y="-12691"/>
                  <a:pt x="1729166" y="0"/>
                </a:cubicBezTo>
                <a:cubicBezTo>
                  <a:pt x="2011841" y="12691"/>
                  <a:pt x="2098863" y="-20731"/>
                  <a:pt x="2401619" y="0"/>
                </a:cubicBezTo>
                <a:cubicBezTo>
                  <a:pt x="2398682" y="202820"/>
                  <a:pt x="2402861" y="392758"/>
                  <a:pt x="2401619" y="523220"/>
                </a:cubicBezTo>
                <a:cubicBezTo>
                  <a:pt x="2242096" y="508091"/>
                  <a:pt x="2089101" y="507091"/>
                  <a:pt x="1849247" y="523220"/>
                </a:cubicBezTo>
                <a:cubicBezTo>
                  <a:pt x="1609393" y="539349"/>
                  <a:pt x="1456606" y="541339"/>
                  <a:pt x="1320890" y="523220"/>
                </a:cubicBezTo>
                <a:cubicBezTo>
                  <a:pt x="1185174" y="505101"/>
                  <a:pt x="841198" y="527045"/>
                  <a:pt x="720486" y="523220"/>
                </a:cubicBezTo>
                <a:cubicBezTo>
                  <a:pt x="599774" y="519395"/>
                  <a:pt x="243637" y="48988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39EEE-8B7B-64AA-1B33-E2A2AD0C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56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D2C92-F204-5978-BAA0-00DBDC666B4F}"/>
              </a:ext>
            </a:extLst>
          </p:cNvPr>
          <p:cNvSpPr txBox="1"/>
          <p:nvPr/>
        </p:nvSpPr>
        <p:spPr>
          <a:xfrm>
            <a:off x="9992829" y="1771366"/>
            <a:ext cx="2433680" cy="523220"/>
          </a:xfrm>
          <a:custGeom>
            <a:avLst/>
            <a:gdLst>
              <a:gd name="connsiteX0" fmla="*/ 0 w 2433680"/>
              <a:gd name="connsiteY0" fmla="*/ 0 h 523220"/>
              <a:gd name="connsiteX1" fmla="*/ 608420 w 2433680"/>
              <a:gd name="connsiteY1" fmla="*/ 0 h 523220"/>
              <a:gd name="connsiteX2" fmla="*/ 1216840 w 2433680"/>
              <a:gd name="connsiteY2" fmla="*/ 0 h 523220"/>
              <a:gd name="connsiteX3" fmla="*/ 1873934 w 2433680"/>
              <a:gd name="connsiteY3" fmla="*/ 0 h 523220"/>
              <a:gd name="connsiteX4" fmla="*/ 2433680 w 2433680"/>
              <a:gd name="connsiteY4" fmla="*/ 0 h 523220"/>
              <a:gd name="connsiteX5" fmla="*/ 2433680 w 2433680"/>
              <a:gd name="connsiteY5" fmla="*/ 523220 h 523220"/>
              <a:gd name="connsiteX6" fmla="*/ 1776586 w 2433680"/>
              <a:gd name="connsiteY6" fmla="*/ 523220 h 523220"/>
              <a:gd name="connsiteX7" fmla="*/ 1143830 w 2433680"/>
              <a:gd name="connsiteY7" fmla="*/ 523220 h 523220"/>
              <a:gd name="connsiteX8" fmla="*/ 0 w 2433680"/>
              <a:gd name="connsiteY8" fmla="*/ 523220 h 523220"/>
              <a:gd name="connsiteX9" fmla="*/ 0 w 2433680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3680" h="523220" fill="none" extrusionOk="0">
                <a:moveTo>
                  <a:pt x="0" y="0"/>
                </a:moveTo>
                <a:cubicBezTo>
                  <a:pt x="239183" y="-21583"/>
                  <a:pt x="312849" y="-22085"/>
                  <a:pt x="608420" y="0"/>
                </a:cubicBezTo>
                <a:cubicBezTo>
                  <a:pt x="903991" y="22085"/>
                  <a:pt x="1034692" y="-13895"/>
                  <a:pt x="1216840" y="0"/>
                </a:cubicBezTo>
                <a:cubicBezTo>
                  <a:pt x="1398988" y="13895"/>
                  <a:pt x="1693545" y="-12587"/>
                  <a:pt x="1873934" y="0"/>
                </a:cubicBezTo>
                <a:cubicBezTo>
                  <a:pt x="2054323" y="12587"/>
                  <a:pt x="2316318" y="26677"/>
                  <a:pt x="2433680" y="0"/>
                </a:cubicBezTo>
                <a:cubicBezTo>
                  <a:pt x="2428672" y="257292"/>
                  <a:pt x="2409470" y="387987"/>
                  <a:pt x="2433680" y="523220"/>
                </a:cubicBezTo>
                <a:cubicBezTo>
                  <a:pt x="2222179" y="493406"/>
                  <a:pt x="2045827" y="520773"/>
                  <a:pt x="1776586" y="523220"/>
                </a:cubicBezTo>
                <a:cubicBezTo>
                  <a:pt x="1507345" y="525667"/>
                  <a:pt x="1328550" y="541262"/>
                  <a:pt x="1143830" y="523220"/>
                </a:cubicBezTo>
                <a:cubicBezTo>
                  <a:pt x="959110" y="505178"/>
                  <a:pt x="359889" y="571894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33680" h="523220" stroke="0" extrusionOk="0">
                <a:moveTo>
                  <a:pt x="0" y="0"/>
                </a:moveTo>
                <a:cubicBezTo>
                  <a:pt x="284445" y="-13580"/>
                  <a:pt x="297438" y="-11873"/>
                  <a:pt x="584083" y="0"/>
                </a:cubicBezTo>
                <a:cubicBezTo>
                  <a:pt x="870728" y="11873"/>
                  <a:pt x="1003631" y="-25972"/>
                  <a:pt x="1168166" y="0"/>
                </a:cubicBezTo>
                <a:cubicBezTo>
                  <a:pt x="1332701" y="25972"/>
                  <a:pt x="1617663" y="-23557"/>
                  <a:pt x="1752250" y="0"/>
                </a:cubicBezTo>
                <a:cubicBezTo>
                  <a:pt x="1886837" y="23557"/>
                  <a:pt x="2117686" y="7523"/>
                  <a:pt x="2433680" y="0"/>
                </a:cubicBezTo>
                <a:cubicBezTo>
                  <a:pt x="2430743" y="202820"/>
                  <a:pt x="2434922" y="392758"/>
                  <a:pt x="2433680" y="523220"/>
                </a:cubicBezTo>
                <a:cubicBezTo>
                  <a:pt x="2315119" y="531183"/>
                  <a:pt x="2055981" y="513899"/>
                  <a:pt x="1873934" y="523220"/>
                </a:cubicBezTo>
                <a:cubicBezTo>
                  <a:pt x="1691887" y="532541"/>
                  <a:pt x="1477560" y="510035"/>
                  <a:pt x="1338524" y="523220"/>
                </a:cubicBezTo>
                <a:cubicBezTo>
                  <a:pt x="1199488" y="536406"/>
                  <a:pt x="878078" y="517430"/>
                  <a:pt x="730104" y="523220"/>
                </a:cubicBezTo>
                <a:cubicBezTo>
                  <a:pt x="582130" y="529010"/>
                  <a:pt x="159295" y="55091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EX</a:t>
            </a:r>
          </a:p>
        </p:txBody>
      </p:sp>
    </p:spTree>
    <p:extLst>
      <p:ext uri="{BB962C8B-B14F-4D97-AF65-F5344CB8AC3E}">
        <p14:creationId xmlns:p14="http://schemas.microsoft.com/office/powerpoint/2010/main" val="292244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75EEAC-EFC6-15F6-9DFF-94A4663AE64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C9FC-B876-38EF-25F4-D6D20E145927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07B2B5-BED5-76AA-0CE8-F48385BB0063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6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6F641-FFD8-B91C-C2E4-B3C3CD224135}"/>
              </a:ext>
            </a:extLst>
          </p:cNvPr>
          <p:cNvSpPr txBox="1"/>
          <p:nvPr/>
        </p:nvSpPr>
        <p:spPr>
          <a:xfrm>
            <a:off x="111969" y="2088151"/>
            <a:ext cx="3247053" cy="954107"/>
          </a:xfrm>
          <a:custGeom>
            <a:avLst/>
            <a:gdLst>
              <a:gd name="connsiteX0" fmla="*/ 0 w 3247053"/>
              <a:gd name="connsiteY0" fmla="*/ 0 h 954107"/>
              <a:gd name="connsiteX1" fmla="*/ 616940 w 3247053"/>
              <a:gd name="connsiteY1" fmla="*/ 0 h 954107"/>
              <a:gd name="connsiteX2" fmla="*/ 1298821 w 3247053"/>
              <a:gd name="connsiteY2" fmla="*/ 0 h 954107"/>
              <a:gd name="connsiteX3" fmla="*/ 1948232 w 3247053"/>
              <a:gd name="connsiteY3" fmla="*/ 0 h 954107"/>
              <a:gd name="connsiteX4" fmla="*/ 2662583 w 3247053"/>
              <a:gd name="connsiteY4" fmla="*/ 0 h 954107"/>
              <a:gd name="connsiteX5" fmla="*/ 3247053 w 3247053"/>
              <a:gd name="connsiteY5" fmla="*/ 0 h 954107"/>
              <a:gd name="connsiteX6" fmla="*/ 3247053 w 3247053"/>
              <a:gd name="connsiteY6" fmla="*/ 486595 h 954107"/>
              <a:gd name="connsiteX7" fmla="*/ 3247053 w 3247053"/>
              <a:gd name="connsiteY7" fmla="*/ 954107 h 954107"/>
              <a:gd name="connsiteX8" fmla="*/ 2630113 w 3247053"/>
              <a:gd name="connsiteY8" fmla="*/ 954107 h 954107"/>
              <a:gd name="connsiteX9" fmla="*/ 1980702 w 3247053"/>
              <a:gd name="connsiteY9" fmla="*/ 954107 h 954107"/>
              <a:gd name="connsiteX10" fmla="*/ 1266351 w 3247053"/>
              <a:gd name="connsiteY10" fmla="*/ 954107 h 954107"/>
              <a:gd name="connsiteX11" fmla="*/ 584470 w 3247053"/>
              <a:gd name="connsiteY11" fmla="*/ 954107 h 954107"/>
              <a:gd name="connsiteX12" fmla="*/ 0 w 3247053"/>
              <a:gd name="connsiteY12" fmla="*/ 954107 h 954107"/>
              <a:gd name="connsiteX13" fmla="*/ 0 w 3247053"/>
              <a:gd name="connsiteY13" fmla="*/ 486595 h 954107"/>
              <a:gd name="connsiteX14" fmla="*/ 0 w 3247053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053" h="954107" fill="none" extrusionOk="0">
                <a:moveTo>
                  <a:pt x="0" y="0"/>
                </a:moveTo>
                <a:cubicBezTo>
                  <a:pt x="261506" y="-19970"/>
                  <a:pt x="410984" y="20068"/>
                  <a:pt x="616940" y="0"/>
                </a:cubicBezTo>
                <a:cubicBezTo>
                  <a:pt x="822896" y="-20068"/>
                  <a:pt x="999527" y="-1945"/>
                  <a:pt x="1298821" y="0"/>
                </a:cubicBezTo>
                <a:cubicBezTo>
                  <a:pt x="1598115" y="1945"/>
                  <a:pt x="1725555" y="14337"/>
                  <a:pt x="1948232" y="0"/>
                </a:cubicBezTo>
                <a:cubicBezTo>
                  <a:pt x="2170909" y="-14337"/>
                  <a:pt x="2515970" y="-14917"/>
                  <a:pt x="2662583" y="0"/>
                </a:cubicBezTo>
                <a:cubicBezTo>
                  <a:pt x="2809196" y="14917"/>
                  <a:pt x="3081940" y="3528"/>
                  <a:pt x="3247053" y="0"/>
                </a:cubicBezTo>
                <a:cubicBezTo>
                  <a:pt x="3229487" y="171388"/>
                  <a:pt x="3223781" y="268559"/>
                  <a:pt x="3247053" y="486595"/>
                </a:cubicBezTo>
                <a:cubicBezTo>
                  <a:pt x="3270325" y="704632"/>
                  <a:pt x="3232462" y="793828"/>
                  <a:pt x="3247053" y="954107"/>
                </a:cubicBezTo>
                <a:cubicBezTo>
                  <a:pt x="3111574" y="969287"/>
                  <a:pt x="2875988" y="971588"/>
                  <a:pt x="2630113" y="954107"/>
                </a:cubicBezTo>
                <a:cubicBezTo>
                  <a:pt x="2384238" y="936626"/>
                  <a:pt x="2263699" y="981122"/>
                  <a:pt x="1980702" y="954107"/>
                </a:cubicBezTo>
                <a:cubicBezTo>
                  <a:pt x="1697705" y="927092"/>
                  <a:pt x="1588921" y="989230"/>
                  <a:pt x="1266351" y="954107"/>
                </a:cubicBezTo>
                <a:cubicBezTo>
                  <a:pt x="943781" y="918984"/>
                  <a:pt x="783258" y="922065"/>
                  <a:pt x="584470" y="954107"/>
                </a:cubicBezTo>
                <a:cubicBezTo>
                  <a:pt x="385682" y="986149"/>
                  <a:pt x="201127" y="973437"/>
                  <a:pt x="0" y="954107"/>
                </a:cubicBezTo>
                <a:cubicBezTo>
                  <a:pt x="-16013" y="853689"/>
                  <a:pt x="-4903" y="622412"/>
                  <a:pt x="0" y="486595"/>
                </a:cubicBezTo>
                <a:cubicBezTo>
                  <a:pt x="4903" y="350778"/>
                  <a:pt x="5689" y="122124"/>
                  <a:pt x="0" y="0"/>
                </a:cubicBezTo>
                <a:close/>
              </a:path>
              <a:path w="3247053" h="954107" stroke="0" extrusionOk="0">
                <a:moveTo>
                  <a:pt x="0" y="0"/>
                </a:moveTo>
                <a:cubicBezTo>
                  <a:pt x="255152" y="-14179"/>
                  <a:pt x="355123" y="4863"/>
                  <a:pt x="616940" y="0"/>
                </a:cubicBezTo>
                <a:cubicBezTo>
                  <a:pt x="878757" y="-4863"/>
                  <a:pt x="1066940" y="-8676"/>
                  <a:pt x="1266351" y="0"/>
                </a:cubicBezTo>
                <a:cubicBezTo>
                  <a:pt x="1465762" y="8676"/>
                  <a:pt x="1730997" y="-8015"/>
                  <a:pt x="1883291" y="0"/>
                </a:cubicBezTo>
                <a:cubicBezTo>
                  <a:pt x="2035585" y="8015"/>
                  <a:pt x="2168974" y="-24844"/>
                  <a:pt x="2435290" y="0"/>
                </a:cubicBezTo>
                <a:cubicBezTo>
                  <a:pt x="2701606" y="24844"/>
                  <a:pt x="3048245" y="34399"/>
                  <a:pt x="3247053" y="0"/>
                </a:cubicBezTo>
                <a:cubicBezTo>
                  <a:pt x="3254369" y="145105"/>
                  <a:pt x="3237852" y="261013"/>
                  <a:pt x="3247053" y="477054"/>
                </a:cubicBezTo>
                <a:cubicBezTo>
                  <a:pt x="3256254" y="693095"/>
                  <a:pt x="3252470" y="811329"/>
                  <a:pt x="3247053" y="954107"/>
                </a:cubicBezTo>
                <a:cubicBezTo>
                  <a:pt x="3085053" y="960014"/>
                  <a:pt x="2833860" y="944828"/>
                  <a:pt x="2662583" y="954107"/>
                </a:cubicBezTo>
                <a:cubicBezTo>
                  <a:pt x="2491306" y="963387"/>
                  <a:pt x="2223539" y="944300"/>
                  <a:pt x="2013173" y="954107"/>
                </a:cubicBezTo>
                <a:cubicBezTo>
                  <a:pt x="1802807" y="963915"/>
                  <a:pt x="1578487" y="946796"/>
                  <a:pt x="1363762" y="954107"/>
                </a:cubicBezTo>
                <a:cubicBezTo>
                  <a:pt x="1149037" y="961418"/>
                  <a:pt x="892585" y="977375"/>
                  <a:pt x="649411" y="954107"/>
                </a:cubicBezTo>
                <a:cubicBezTo>
                  <a:pt x="406237" y="930839"/>
                  <a:pt x="203842" y="969700"/>
                  <a:pt x="0" y="954107"/>
                </a:cubicBezTo>
                <a:cubicBezTo>
                  <a:pt x="14375" y="739376"/>
                  <a:pt x="-15741" y="665188"/>
                  <a:pt x="0" y="477054"/>
                </a:cubicBezTo>
                <a:cubicBezTo>
                  <a:pt x="15741" y="288920"/>
                  <a:pt x="17320" y="22343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8264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b. Have at least 23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/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/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/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/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/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/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/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1−0.1151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/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0.8849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A67A1-1272-54D8-8FC6-8FAA2EBEFA2D}"/>
              </a:ext>
            </a:extLst>
          </p:cNvPr>
          <p:cNvSpPr txBox="1"/>
          <p:nvPr/>
        </p:nvSpPr>
        <p:spPr>
          <a:xfrm>
            <a:off x="205274" y="2028683"/>
            <a:ext cx="2743200" cy="954107"/>
          </a:xfrm>
          <a:custGeom>
            <a:avLst/>
            <a:gdLst>
              <a:gd name="connsiteX0" fmla="*/ 0 w 2743200"/>
              <a:gd name="connsiteY0" fmla="*/ 0 h 954107"/>
              <a:gd name="connsiteX1" fmla="*/ 713232 w 2743200"/>
              <a:gd name="connsiteY1" fmla="*/ 0 h 954107"/>
              <a:gd name="connsiteX2" fmla="*/ 1453896 w 2743200"/>
              <a:gd name="connsiteY2" fmla="*/ 0 h 954107"/>
              <a:gd name="connsiteX3" fmla="*/ 2084832 w 2743200"/>
              <a:gd name="connsiteY3" fmla="*/ 0 h 954107"/>
              <a:gd name="connsiteX4" fmla="*/ 2743200 w 2743200"/>
              <a:gd name="connsiteY4" fmla="*/ 0 h 954107"/>
              <a:gd name="connsiteX5" fmla="*/ 2743200 w 2743200"/>
              <a:gd name="connsiteY5" fmla="*/ 448430 h 954107"/>
              <a:gd name="connsiteX6" fmla="*/ 2743200 w 2743200"/>
              <a:gd name="connsiteY6" fmla="*/ 954107 h 954107"/>
              <a:gd name="connsiteX7" fmla="*/ 2084832 w 2743200"/>
              <a:gd name="connsiteY7" fmla="*/ 954107 h 954107"/>
              <a:gd name="connsiteX8" fmla="*/ 1371600 w 2743200"/>
              <a:gd name="connsiteY8" fmla="*/ 954107 h 954107"/>
              <a:gd name="connsiteX9" fmla="*/ 740664 w 2743200"/>
              <a:gd name="connsiteY9" fmla="*/ 954107 h 954107"/>
              <a:gd name="connsiteX10" fmla="*/ 0 w 2743200"/>
              <a:gd name="connsiteY10" fmla="*/ 954107 h 954107"/>
              <a:gd name="connsiteX11" fmla="*/ 0 w 2743200"/>
              <a:gd name="connsiteY11" fmla="*/ 486595 h 954107"/>
              <a:gd name="connsiteX12" fmla="*/ 0 w 274320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3200" h="954107" fill="none" extrusionOk="0">
                <a:moveTo>
                  <a:pt x="0" y="0"/>
                </a:moveTo>
                <a:cubicBezTo>
                  <a:pt x="210754" y="-20935"/>
                  <a:pt x="386677" y="3824"/>
                  <a:pt x="713232" y="0"/>
                </a:cubicBezTo>
                <a:cubicBezTo>
                  <a:pt x="1039787" y="-3824"/>
                  <a:pt x="1098006" y="-21844"/>
                  <a:pt x="1453896" y="0"/>
                </a:cubicBezTo>
                <a:cubicBezTo>
                  <a:pt x="1809786" y="21844"/>
                  <a:pt x="1928293" y="21190"/>
                  <a:pt x="2084832" y="0"/>
                </a:cubicBezTo>
                <a:cubicBezTo>
                  <a:pt x="2241371" y="-21190"/>
                  <a:pt x="2455154" y="27822"/>
                  <a:pt x="2743200" y="0"/>
                </a:cubicBezTo>
                <a:cubicBezTo>
                  <a:pt x="2726135" y="110171"/>
                  <a:pt x="2734898" y="244732"/>
                  <a:pt x="2743200" y="448430"/>
                </a:cubicBezTo>
                <a:cubicBezTo>
                  <a:pt x="2751503" y="652128"/>
                  <a:pt x="2725342" y="772682"/>
                  <a:pt x="2743200" y="954107"/>
                </a:cubicBezTo>
                <a:cubicBezTo>
                  <a:pt x="2596251" y="964439"/>
                  <a:pt x="2339493" y="948345"/>
                  <a:pt x="2084832" y="954107"/>
                </a:cubicBezTo>
                <a:cubicBezTo>
                  <a:pt x="1830171" y="959869"/>
                  <a:pt x="1673755" y="986462"/>
                  <a:pt x="1371600" y="954107"/>
                </a:cubicBezTo>
                <a:cubicBezTo>
                  <a:pt x="1069445" y="921752"/>
                  <a:pt x="1029826" y="945558"/>
                  <a:pt x="740664" y="954107"/>
                </a:cubicBezTo>
                <a:cubicBezTo>
                  <a:pt x="451502" y="962656"/>
                  <a:pt x="191898" y="936088"/>
                  <a:pt x="0" y="954107"/>
                </a:cubicBezTo>
                <a:cubicBezTo>
                  <a:pt x="17108" y="833295"/>
                  <a:pt x="-18711" y="620418"/>
                  <a:pt x="0" y="486595"/>
                </a:cubicBezTo>
                <a:cubicBezTo>
                  <a:pt x="18711" y="352772"/>
                  <a:pt x="-6875" y="168445"/>
                  <a:pt x="0" y="0"/>
                </a:cubicBezTo>
                <a:close/>
              </a:path>
              <a:path w="2743200" h="954107" stroke="0" extrusionOk="0">
                <a:moveTo>
                  <a:pt x="0" y="0"/>
                </a:moveTo>
                <a:cubicBezTo>
                  <a:pt x="270804" y="-19879"/>
                  <a:pt x="499423" y="-30809"/>
                  <a:pt x="630936" y="0"/>
                </a:cubicBezTo>
                <a:cubicBezTo>
                  <a:pt x="762449" y="30809"/>
                  <a:pt x="1083177" y="5076"/>
                  <a:pt x="1371600" y="0"/>
                </a:cubicBezTo>
                <a:cubicBezTo>
                  <a:pt x="1660023" y="-5076"/>
                  <a:pt x="1682969" y="-9437"/>
                  <a:pt x="1975104" y="0"/>
                </a:cubicBezTo>
                <a:cubicBezTo>
                  <a:pt x="2267239" y="9437"/>
                  <a:pt x="2463634" y="-180"/>
                  <a:pt x="2743200" y="0"/>
                </a:cubicBezTo>
                <a:cubicBezTo>
                  <a:pt x="2729786" y="236854"/>
                  <a:pt x="2734678" y="356954"/>
                  <a:pt x="2743200" y="486595"/>
                </a:cubicBezTo>
                <a:cubicBezTo>
                  <a:pt x="2751722" y="616237"/>
                  <a:pt x="2756618" y="726397"/>
                  <a:pt x="2743200" y="954107"/>
                </a:cubicBezTo>
                <a:cubicBezTo>
                  <a:pt x="2483003" y="976999"/>
                  <a:pt x="2332457" y="983433"/>
                  <a:pt x="2139696" y="954107"/>
                </a:cubicBezTo>
                <a:cubicBezTo>
                  <a:pt x="1946935" y="924781"/>
                  <a:pt x="1667276" y="927838"/>
                  <a:pt x="1481328" y="954107"/>
                </a:cubicBezTo>
                <a:cubicBezTo>
                  <a:pt x="1295380" y="980376"/>
                  <a:pt x="1153100" y="945143"/>
                  <a:pt x="877824" y="954107"/>
                </a:cubicBezTo>
                <a:cubicBezTo>
                  <a:pt x="602548" y="963071"/>
                  <a:pt x="224618" y="939318"/>
                  <a:pt x="0" y="954107"/>
                </a:cubicBezTo>
                <a:cubicBezTo>
                  <a:pt x="-13618" y="761870"/>
                  <a:pt x="20554" y="681360"/>
                  <a:pt x="0" y="505677"/>
                </a:cubicBezTo>
                <a:cubicBezTo>
                  <a:pt x="-20554" y="329994"/>
                  <a:pt x="-24266" y="1676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52832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c. Exceed 40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2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/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/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/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40−29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/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/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/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0.0139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Types of Frequency Distribution | Nave">
            <a:extLst>
              <a:ext uri="{FF2B5EF4-FFF2-40B4-BE49-F238E27FC236}">
                <a16:creationId xmlns:a16="http://schemas.microsoft.com/office/drawing/2014/main" id="{C4EFE935-C191-DD59-7D1E-4E6B5C14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1073020" y="3911604"/>
            <a:ext cx="6714787" cy="3979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6D6E20-C702-79E5-8241-2E6947B2C50C}"/>
              </a:ext>
            </a:extLst>
          </p:cNvPr>
          <p:cNvCxnSpPr/>
          <p:nvPr/>
        </p:nvCxnSpPr>
        <p:spPr>
          <a:xfrm>
            <a:off x="5150498" y="5316449"/>
            <a:ext cx="0" cy="257439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CA7BD0-0545-6D1D-456D-798056374D34}"/>
              </a:ext>
            </a:extLst>
          </p:cNvPr>
          <p:cNvSpPr/>
          <p:nvPr/>
        </p:nvSpPr>
        <p:spPr>
          <a:xfrm>
            <a:off x="5154436" y="5322927"/>
            <a:ext cx="2635262" cy="2567964"/>
          </a:xfrm>
          <a:custGeom>
            <a:avLst/>
            <a:gdLst>
              <a:gd name="connsiteX0" fmla="*/ 17639 w 2635262"/>
              <a:gd name="connsiteY0" fmla="*/ 1548 h 2567964"/>
              <a:gd name="connsiteX1" fmla="*/ 17639 w 2635262"/>
              <a:gd name="connsiteY1" fmla="*/ 658773 h 2567964"/>
              <a:gd name="connsiteX2" fmla="*/ 17639 w 2635262"/>
              <a:gd name="connsiteY2" fmla="*/ 1296948 h 2567964"/>
              <a:gd name="connsiteX3" fmla="*/ 27164 w 2635262"/>
              <a:gd name="connsiteY3" fmla="*/ 2230398 h 2567964"/>
              <a:gd name="connsiteX4" fmla="*/ 27164 w 2635262"/>
              <a:gd name="connsiteY4" fmla="*/ 2563773 h 2567964"/>
              <a:gd name="connsiteX5" fmla="*/ 198614 w 2635262"/>
              <a:gd name="connsiteY5" fmla="*/ 2401848 h 2567964"/>
              <a:gd name="connsiteX6" fmla="*/ 198614 w 2635262"/>
              <a:gd name="connsiteY6" fmla="*/ 2554248 h 2567964"/>
              <a:gd name="connsiteX7" fmla="*/ 2494139 w 2635262"/>
              <a:gd name="connsiteY7" fmla="*/ 2554248 h 2567964"/>
              <a:gd name="connsiteX8" fmla="*/ 2322689 w 2635262"/>
              <a:gd name="connsiteY8" fmla="*/ 2497098 h 2567964"/>
              <a:gd name="connsiteX9" fmla="*/ 1798814 w 2635262"/>
              <a:gd name="connsiteY9" fmla="*/ 2363748 h 2567964"/>
              <a:gd name="connsiteX10" fmla="*/ 1341614 w 2635262"/>
              <a:gd name="connsiteY10" fmla="*/ 2087523 h 2567964"/>
              <a:gd name="connsiteX11" fmla="*/ 922514 w 2635262"/>
              <a:gd name="connsiteY11" fmla="*/ 1658898 h 2567964"/>
              <a:gd name="connsiteX12" fmla="*/ 655814 w 2635262"/>
              <a:gd name="connsiteY12" fmla="*/ 1268373 h 2567964"/>
              <a:gd name="connsiteX13" fmla="*/ 455789 w 2635262"/>
              <a:gd name="connsiteY13" fmla="*/ 887373 h 2567964"/>
              <a:gd name="connsiteX14" fmla="*/ 255764 w 2635262"/>
              <a:gd name="connsiteY14" fmla="*/ 487323 h 2567964"/>
              <a:gd name="connsiteX15" fmla="*/ 17639 w 2635262"/>
              <a:gd name="connsiteY15" fmla="*/ 1548 h 256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5262" h="2567964">
                <a:moveTo>
                  <a:pt x="17639" y="1548"/>
                </a:moveTo>
                <a:cubicBezTo>
                  <a:pt x="-22049" y="30123"/>
                  <a:pt x="17639" y="658773"/>
                  <a:pt x="17639" y="658773"/>
                </a:cubicBezTo>
                <a:cubicBezTo>
                  <a:pt x="17639" y="874673"/>
                  <a:pt x="16051" y="1035011"/>
                  <a:pt x="17639" y="1296948"/>
                </a:cubicBezTo>
                <a:cubicBezTo>
                  <a:pt x="19227" y="1558886"/>
                  <a:pt x="25577" y="2019261"/>
                  <a:pt x="27164" y="2230398"/>
                </a:cubicBezTo>
                <a:cubicBezTo>
                  <a:pt x="28752" y="2441536"/>
                  <a:pt x="-1411" y="2535198"/>
                  <a:pt x="27164" y="2563773"/>
                </a:cubicBezTo>
                <a:cubicBezTo>
                  <a:pt x="55739" y="2592348"/>
                  <a:pt x="170039" y="2403436"/>
                  <a:pt x="198614" y="2401848"/>
                </a:cubicBezTo>
                <a:cubicBezTo>
                  <a:pt x="227189" y="2400261"/>
                  <a:pt x="-183974" y="2528848"/>
                  <a:pt x="198614" y="2554248"/>
                </a:cubicBezTo>
                <a:cubicBezTo>
                  <a:pt x="581202" y="2579648"/>
                  <a:pt x="2140127" y="2563773"/>
                  <a:pt x="2494139" y="2554248"/>
                </a:cubicBezTo>
                <a:cubicBezTo>
                  <a:pt x="2848151" y="2544723"/>
                  <a:pt x="2438577" y="2528848"/>
                  <a:pt x="2322689" y="2497098"/>
                </a:cubicBezTo>
                <a:cubicBezTo>
                  <a:pt x="2206802" y="2465348"/>
                  <a:pt x="1962327" y="2432011"/>
                  <a:pt x="1798814" y="2363748"/>
                </a:cubicBezTo>
                <a:cubicBezTo>
                  <a:pt x="1635301" y="2295485"/>
                  <a:pt x="1487664" y="2204998"/>
                  <a:pt x="1341614" y="2087523"/>
                </a:cubicBezTo>
                <a:cubicBezTo>
                  <a:pt x="1195564" y="1970048"/>
                  <a:pt x="1036814" y="1795423"/>
                  <a:pt x="922514" y="1658898"/>
                </a:cubicBezTo>
                <a:cubicBezTo>
                  <a:pt x="808214" y="1522373"/>
                  <a:pt x="733602" y="1396961"/>
                  <a:pt x="655814" y="1268373"/>
                </a:cubicBezTo>
                <a:cubicBezTo>
                  <a:pt x="578027" y="1139786"/>
                  <a:pt x="522464" y="1017548"/>
                  <a:pt x="455789" y="887373"/>
                </a:cubicBezTo>
                <a:cubicBezTo>
                  <a:pt x="389114" y="757198"/>
                  <a:pt x="328789" y="627023"/>
                  <a:pt x="255764" y="487323"/>
                </a:cubicBezTo>
                <a:cubicBezTo>
                  <a:pt x="182739" y="347623"/>
                  <a:pt x="57327" y="-27027"/>
                  <a:pt x="17639" y="1548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Normal distribution is a probability distribution that is </a:t>
            </a:r>
            <a:r>
              <a:rPr lang="en-US" sz="3200" dirty="0">
                <a:solidFill>
                  <a:srgbClr val="FF0000"/>
                </a:solidFill>
              </a:rPr>
              <a:t>symmetric</a:t>
            </a:r>
            <a:r>
              <a:rPr lang="en-US" sz="3200" dirty="0"/>
              <a:t> about the mean</a:t>
            </a:r>
          </a:p>
          <a:p>
            <a:endParaRPr lang="en-US" sz="3200" dirty="0"/>
          </a:p>
          <a:p>
            <a:r>
              <a:rPr lang="en-US" sz="3200" dirty="0"/>
              <a:t>Also known as the Gaussian distribution</a:t>
            </a:r>
          </a:p>
        </p:txBody>
      </p:sp>
      <p:pic>
        <p:nvPicPr>
          <p:cNvPr id="1026" name="Picture 2" descr="Types of Frequency Distribution | Nave">
            <a:extLst>
              <a:ext uri="{FF2B5EF4-FFF2-40B4-BE49-F238E27FC236}">
                <a16:creationId xmlns:a16="http://schemas.microsoft.com/office/drawing/2014/main" id="{6EA3F65A-C92E-BAAE-DDDF-B091BE60C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9309196" y="2966045"/>
            <a:ext cx="4913092" cy="2911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the average temperature in July in a certain region is a normal random variable with parameters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. Find the probability that in a given year the average temperature in July in that region will be,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Above </a:t>
                </a:r>
                <a14:m>
                  <m:oMath xmlns:m="http://schemas.openxmlformats.org/officeDocument/2006/math">
                    <m:r>
                      <a:rPr lang="en-US" sz="296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0.00228)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Below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0.8413)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Between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85°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and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</a:t>
                </a:r>
                <a:r>
                  <a:rPr lang="en-US" sz="2960"/>
                  <a:t>(Ans: 0.6826)</a:t>
                </a: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</p:spPr>
            <p:txBody>
              <a:bodyPr/>
              <a:lstStyle/>
              <a:p>
                <a:r>
                  <a:rPr lang="en-US" dirty="0"/>
                  <a:t>3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The confidence intervals correspond to 3-sigma rule of the normal... |  Download Scientific Diagram">
            <a:extLst>
              <a:ext uri="{FF2B5EF4-FFF2-40B4-BE49-F238E27FC236}">
                <a16:creationId xmlns:a16="http://schemas.microsoft.com/office/drawing/2014/main" id="{7D570082-5F55-7AE2-0422-29DB219D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22" y="1685783"/>
            <a:ext cx="11765356" cy="61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/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/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/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/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&lt;34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4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IQ score of students follows normal distribution with mean 100 and standard deviation 16. In what interval would you expect the central 95% of IQ scores to be found?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We know that,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/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/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=132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426E2B-40EA-C606-1774-503BE1B5EBE3}"/>
              </a:ext>
            </a:extLst>
          </p:cNvPr>
          <p:cNvSpPr txBox="1"/>
          <p:nvPr/>
        </p:nvSpPr>
        <p:spPr>
          <a:xfrm>
            <a:off x="7826492" y="3703192"/>
            <a:ext cx="6559657" cy="1077218"/>
          </a:xfrm>
          <a:custGeom>
            <a:avLst/>
            <a:gdLst>
              <a:gd name="connsiteX0" fmla="*/ 0 w 6559657"/>
              <a:gd name="connsiteY0" fmla="*/ 0 h 1077218"/>
              <a:gd name="connsiteX1" fmla="*/ 459176 w 6559657"/>
              <a:gd name="connsiteY1" fmla="*/ 0 h 1077218"/>
              <a:gd name="connsiteX2" fmla="*/ 1115142 w 6559657"/>
              <a:gd name="connsiteY2" fmla="*/ 0 h 1077218"/>
              <a:gd name="connsiteX3" fmla="*/ 1639914 w 6559657"/>
              <a:gd name="connsiteY3" fmla="*/ 0 h 1077218"/>
              <a:gd name="connsiteX4" fmla="*/ 2230283 w 6559657"/>
              <a:gd name="connsiteY4" fmla="*/ 0 h 1077218"/>
              <a:gd name="connsiteX5" fmla="*/ 3017442 w 6559657"/>
              <a:gd name="connsiteY5" fmla="*/ 0 h 1077218"/>
              <a:gd name="connsiteX6" fmla="*/ 3804601 w 6559657"/>
              <a:gd name="connsiteY6" fmla="*/ 0 h 1077218"/>
              <a:gd name="connsiteX7" fmla="*/ 4394970 w 6559657"/>
              <a:gd name="connsiteY7" fmla="*/ 0 h 1077218"/>
              <a:gd name="connsiteX8" fmla="*/ 4919743 w 6559657"/>
              <a:gd name="connsiteY8" fmla="*/ 0 h 1077218"/>
              <a:gd name="connsiteX9" fmla="*/ 5641305 w 6559657"/>
              <a:gd name="connsiteY9" fmla="*/ 0 h 1077218"/>
              <a:gd name="connsiteX10" fmla="*/ 6559657 w 6559657"/>
              <a:gd name="connsiteY10" fmla="*/ 0 h 1077218"/>
              <a:gd name="connsiteX11" fmla="*/ 6559657 w 6559657"/>
              <a:gd name="connsiteY11" fmla="*/ 538609 h 1077218"/>
              <a:gd name="connsiteX12" fmla="*/ 6559657 w 6559657"/>
              <a:gd name="connsiteY12" fmla="*/ 1077218 h 1077218"/>
              <a:gd name="connsiteX13" fmla="*/ 5969288 w 6559657"/>
              <a:gd name="connsiteY13" fmla="*/ 1077218 h 1077218"/>
              <a:gd name="connsiteX14" fmla="*/ 5510112 w 6559657"/>
              <a:gd name="connsiteY14" fmla="*/ 1077218 h 1077218"/>
              <a:gd name="connsiteX15" fmla="*/ 4919743 w 6559657"/>
              <a:gd name="connsiteY15" fmla="*/ 1077218 h 1077218"/>
              <a:gd name="connsiteX16" fmla="*/ 4198180 w 6559657"/>
              <a:gd name="connsiteY16" fmla="*/ 1077218 h 1077218"/>
              <a:gd name="connsiteX17" fmla="*/ 3739004 w 6559657"/>
              <a:gd name="connsiteY17" fmla="*/ 1077218 h 1077218"/>
              <a:gd name="connsiteX18" fmla="*/ 3083039 w 6559657"/>
              <a:gd name="connsiteY18" fmla="*/ 1077218 h 1077218"/>
              <a:gd name="connsiteX19" fmla="*/ 2361477 w 6559657"/>
              <a:gd name="connsiteY19" fmla="*/ 1077218 h 1077218"/>
              <a:gd name="connsiteX20" fmla="*/ 1705511 w 6559657"/>
              <a:gd name="connsiteY20" fmla="*/ 1077218 h 1077218"/>
              <a:gd name="connsiteX21" fmla="*/ 1180738 w 6559657"/>
              <a:gd name="connsiteY21" fmla="*/ 1077218 h 1077218"/>
              <a:gd name="connsiteX22" fmla="*/ 655966 w 6559657"/>
              <a:gd name="connsiteY22" fmla="*/ 1077218 h 1077218"/>
              <a:gd name="connsiteX23" fmla="*/ 0 w 6559657"/>
              <a:gd name="connsiteY23" fmla="*/ 1077218 h 1077218"/>
              <a:gd name="connsiteX24" fmla="*/ 0 w 6559657"/>
              <a:gd name="connsiteY24" fmla="*/ 538609 h 1077218"/>
              <a:gd name="connsiteX25" fmla="*/ 0 w 6559657"/>
              <a:gd name="connsiteY25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9657" h="1077218" fill="none" extrusionOk="0">
                <a:moveTo>
                  <a:pt x="0" y="0"/>
                </a:moveTo>
                <a:cubicBezTo>
                  <a:pt x="226049" y="-21125"/>
                  <a:pt x="295788" y="-14876"/>
                  <a:pt x="459176" y="0"/>
                </a:cubicBezTo>
                <a:cubicBezTo>
                  <a:pt x="622564" y="14876"/>
                  <a:pt x="959349" y="26288"/>
                  <a:pt x="1115142" y="0"/>
                </a:cubicBezTo>
                <a:cubicBezTo>
                  <a:pt x="1270935" y="-26288"/>
                  <a:pt x="1427864" y="24424"/>
                  <a:pt x="1639914" y="0"/>
                </a:cubicBezTo>
                <a:cubicBezTo>
                  <a:pt x="1851964" y="-24424"/>
                  <a:pt x="2016372" y="-2163"/>
                  <a:pt x="2230283" y="0"/>
                </a:cubicBezTo>
                <a:cubicBezTo>
                  <a:pt x="2444194" y="2163"/>
                  <a:pt x="2639204" y="-22817"/>
                  <a:pt x="3017442" y="0"/>
                </a:cubicBezTo>
                <a:cubicBezTo>
                  <a:pt x="3395680" y="22817"/>
                  <a:pt x="3545529" y="-13503"/>
                  <a:pt x="3804601" y="0"/>
                </a:cubicBezTo>
                <a:cubicBezTo>
                  <a:pt x="4063673" y="13503"/>
                  <a:pt x="4142761" y="-16531"/>
                  <a:pt x="4394970" y="0"/>
                </a:cubicBezTo>
                <a:cubicBezTo>
                  <a:pt x="4647179" y="16531"/>
                  <a:pt x="4781669" y="1951"/>
                  <a:pt x="4919743" y="0"/>
                </a:cubicBezTo>
                <a:cubicBezTo>
                  <a:pt x="5057817" y="-1951"/>
                  <a:pt x="5281756" y="-19911"/>
                  <a:pt x="5641305" y="0"/>
                </a:cubicBezTo>
                <a:cubicBezTo>
                  <a:pt x="6000854" y="19911"/>
                  <a:pt x="6275400" y="-8515"/>
                  <a:pt x="6559657" y="0"/>
                </a:cubicBezTo>
                <a:cubicBezTo>
                  <a:pt x="6574381" y="241379"/>
                  <a:pt x="6538700" y="317667"/>
                  <a:pt x="6559657" y="538609"/>
                </a:cubicBezTo>
                <a:cubicBezTo>
                  <a:pt x="6580614" y="759551"/>
                  <a:pt x="6571309" y="885626"/>
                  <a:pt x="6559657" y="1077218"/>
                </a:cubicBezTo>
                <a:cubicBezTo>
                  <a:pt x="6396526" y="1104607"/>
                  <a:pt x="6125371" y="1065831"/>
                  <a:pt x="5969288" y="1077218"/>
                </a:cubicBezTo>
                <a:cubicBezTo>
                  <a:pt x="5813205" y="1088605"/>
                  <a:pt x="5625143" y="1069183"/>
                  <a:pt x="5510112" y="1077218"/>
                </a:cubicBezTo>
                <a:cubicBezTo>
                  <a:pt x="5395081" y="1085253"/>
                  <a:pt x="5117239" y="1088859"/>
                  <a:pt x="4919743" y="1077218"/>
                </a:cubicBezTo>
                <a:cubicBezTo>
                  <a:pt x="4722247" y="1065577"/>
                  <a:pt x="4456162" y="1047020"/>
                  <a:pt x="4198180" y="1077218"/>
                </a:cubicBezTo>
                <a:cubicBezTo>
                  <a:pt x="3940198" y="1107416"/>
                  <a:pt x="3894838" y="1060165"/>
                  <a:pt x="3739004" y="1077218"/>
                </a:cubicBezTo>
                <a:cubicBezTo>
                  <a:pt x="3583170" y="1094271"/>
                  <a:pt x="3299475" y="1062378"/>
                  <a:pt x="3083039" y="1077218"/>
                </a:cubicBezTo>
                <a:cubicBezTo>
                  <a:pt x="2866604" y="1092058"/>
                  <a:pt x="2673978" y="1055160"/>
                  <a:pt x="2361477" y="1077218"/>
                </a:cubicBezTo>
                <a:cubicBezTo>
                  <a:pt x="2048976" y="1099276"/>
                  <a:pt x="1849877" y="1066983"/>
                  <a:pt x="1705511" y="1077218"/>
                </a:cubicBezTo>
                <a:cubicBezTo>
                  <a:pt x="1561145" y="1087453"/>
                  <a:pt x="1377536" y="1078516"/>
                  <a:pt x="1180738" y="1077218"/>
                </a:cubicBezTo>
                <a:cubicBezTo>
                  <a:pt x="983940" y="1075920"/>
                  <a:pt x="800930" y="1084600"/>
                  <a:pt x="655966" y="1077218"/>
                </a:cubicBezTo>
                <a:cubicBezTo>
                  <a:pt x="511002" y="1069836"/>
                  <a:pt x="199657" y="1065787"/>
                  <a:pt x="0" y="1077218"/>
                </a:cubicBezTo>
                <a:cubicBezTo>
                  <a:pt x="-4552" y="838076"/>
                  <a:pt x="-2430" y="767353"/>
                  <a:pt x="0" y="538609"/>
                </a:cubicBezTo>
                <a:cubicBezTo>
                  <a:pt x="2430" y="309865"/>
                  <a:pt x="3676" y="220695"/>
                  <a:pt x="0" y="0"/>
                </a:cubicBezTo>
                <a:close/>
              </a:path>
              <a:path w="6559657" h="1077218" stroke="0" extrusionOk="0">
                <a:moveTo>
                  <a:pt x="0" y="0"/>
                </a:moveTo>
                <a:cubicBezTo>
                  <a:pt x="207019" y="28236"/>
                  <a:pt x="452320" y="-28610"/>
                  <a:pt x="590369" y="0"/>
                </a:cubicBezTo>
                <a:cubicBezTo>
                  <a:pt x="728418" y="28610"/>
                  <a:pt x="1052756" y="13993"/>
                  <a:pt x="1246335" y="0"/>
                </a:cubicBezTo>
                <a:cubicBezTo>
                  <a:pt x="1439914" y="-13993"/>
                  <a:pt x="1723402" y="-23612"/>
                  <a:pt x="1967897" y="0"/>
                </a:cubicBezTo>
                <a:cubicBezTo>
                  <a:pt x="2212392" y="23612"/>
                  <a:pt x="2328805" y="-14034"/>
                  <a:pt x="2427073" y="0"/>
                </a:cubicBezTo>
                <a:cubicBezTo>
                  <a:pt x="2525341" y="14034"/>
                  <a:pt x="2766152" y="9640"/>
                  <a:pt x="3017442" y="0"/>
                </a:cubicBezTo>
                <a:cubicBezTo>
                  <a:pt x="3268732" y="-9640"/>
                  <a:pt x="3395994" y="11955"/>
                  <a:pt x="3607811" y="0"/>
                </a:cubicBezTo>
                <a:cubicBezTo>
                  <a:pt x="3819628" y="-11955"/>
                  <a:pt x="4006152" y="5157"/>
                  <a:pt x="4198180" y="0"/>
                </a:cubicBezTo>
                <a:cubicBezTo>
                  <a:pt x="4390208" y="-5157"/>
                  <a:pt x="4528763" y="-1512"/>
                  <a:pt x="4657356" y="0"/>
                </a:cubicBezTo>
                <a:cubicBezTo>
                  <a:pt x="4785949" y="1512"/>
                  <a:pt x="5028326" y="18927"/>
                  <a:pt x="5247726" y="0"/>
                </a:cubicBezTo>
                <a:cubicBezTo>
                  <a:pt x="5467126" y="-18927"/>
                  <a:pt x="5658865" y="-2860"/>
                  <a:pt x="5969288" y="0"/>
                </a:cubicBezTo>
                <a:cubicBezTo>
                  <a:pt x="6279711" y="2860"/>
                  <a:pt x="6307784" y="23268"/>
                  <a:pt x="6559657" y="0"/>
                </a:cubicBezTo>
                <a:cubicBezTo>
                  <a:pt x="6533950" y="230408"/>
                  <a:pt x="6585037" y="289822"/>
                  <a:pt x="6559657" y="517065"/>
                </a:cubicBezTo>
                <a:cubicBezTo>
                  <a:pt x="6534277" y="744308"/>
                  <a:pt x="6575334" y="825571"/>
                  <a:pt x="6559657" y="1077218"/>
                </a:cubicBezTo>
                <a:cubicBezTo>
                  <a:pt x="6358607" y="1052503"/>
                  <a:pt x="6222182" y="1096205"/>
                  <a:pt x="6034884" y="1077218"/>
                </a:cubicBezTo>
                <a:cubicBezTo>
                  <a:pt x="5847586" y="1058231"/>
                  <a:pt x="5646657" y="1076273"/>
                  <a:pt x="5444515" y="1077218"/>
                </a:cubicBezTo>
                <a:cubicBezTo>
                  <a:pt x="5242373" y="1078163"/>
                  <a:pt x="5092671" y="1101344"/>
                  <a:pt x="4919743" y="1077218"/>
                </a:cubicBezTo>
                <a:cubicBezTo>
                  <a:pt x="4746815" y="1053092"/>
                  <a:pt x="4446958" y="1049666"/>
                  <a:pt x="4198180" y="1077218"/>
                </a:cubicBezTo>
                <a:cubicBezTo>
                  <a:pt x="3949402" y="1104770"/>
                  <a:pt x="3914232" y="1072405"/>
                  <a:pt x="3673408" y="1077218"/>
                </a:cubicBezTo>
                <a:cubicBezTo>
                  <a:pt x="3432584" y="1082031"/>
                  <a:pt x="3259193" y="1079848"/>
                  <a:pt x="3148635" y="1077218"/>
                </a:cubicBezTo>
                <a:cubicBezTo>
                  <a:pt x="3038077" y="1074588"/>
                  <a:pt x="2754850" y="1077095"/>
                  <a:pt x="2558266" y="1077218"/>
                </a:cubicBezTo>
                <a:cubicBezTo>
                  <a:pt x="2361682" y="1077341"/>
                  <a:pt x="2103696" y="1075784"/>
                  <a:pt x="1967897" y="1077218"/>
                </a:cubicBezTo>
                <a:cubicBezTo>
                  <a:pt x="1832098" y="1078652"/>
                  <a:pt x="1426940" y="1091407"/>
                  <a:pt x="1246335" y="1077218"/>
                </a:cubicBezTo>
                <a:cubicBezTo>
                  <a:pt x="1065730" y="1063029"/>
                  <a:pt x="953010" y="1068272"/>
                  <a:pt x="721562" y="1077218"/>
                </a:cubicBezTo>
                <a:cubicBezTo>
                  <a:pt x="490114" y="1086164"/>
                  <a:pt x="274579" y="1093637"/>
                  <a:pt x="0" y="1077218"/>
                </a:cubicBezTo>
                <a:cubicBezTo>
                  <a:pt x="-9915" y="942452"/>
                  <a:pt x="-11592" y="792367"/>
                  <a:pt x="0" y="549381"/>
                </a:cubicBezTo>
                <a:cubicBezTo>
                  <a:pt x="11592" y="306395"/>
                  <a:pt x="-3824" y="144375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22672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It is expected that 95% of students have an IQ between 68 and 132</a:t>
            </a:r>
          </a:p>
        </p:txBody>
      </p:sp>
    </p:spTree>
    <p:extLst>
      <p:ext uri="{BB962C8B-B14F-4D97-AF65-F5344CB8AC3E}">
        <p14:creationId xmlns:p14="http://schemas.microsoft.com/office/powerpoint/2010/main" val="12905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what value of “c”,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≤2.33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9C42CB-B9F9-C6B7-D961-53F1A2A0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27" y="40320"/>
            <a:ext cx="5354552" cy="8132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/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/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1937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company pays its employees and average wage of $5.25 per hour with a standard deviation of 60 cents. If the wages are approximately normally distributed,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What percentage of the employees receive wages between $4.75 and $5.69 per hour?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Calculate the lowest cut off wages value for 10% employees.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38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is the middle value and divides the area in half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= Median = Mode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Symmetric and Mesokurtic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Bell-shaped curve</a:t>
            </a:r>
          </a:p>
        </p:txBody>
      </p:sp>
      <p:pic>
        <p:nvPicPr>
          <p:cNvPr id="3074" name="Picture 2" descr="68-95-99 Rule – Normal Distribution Explained in Plain English">
            <a:extLst>
              <a:ext uri="{FF2B5EF4-FFF2-40B4-BE49-F238E27FC236}">
                <a16:creationId xmlns:a16="http://schemas.microsoft.com/office/drawing/2014/main" id="{88985D9A-E03B-5869-04F9-8BB00D0D9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t="21769" r="19703" b="13527"/>
          <a:stretch/>
        </p:blipFill>
        <p:spPr bwMode="auto">
          <a:xfrm>
            <a:off x="8696132" y="2875059"/>
            <a:ext cx="5393093" cy="4486609"/>
          </a:xfrm>
          <a:custGeom>
            <a:avLst/>
            <a:gdLst>
              <a:gd name="connsiteX0" fmla="*/ 0 w 5393093"/>
              <a:gd name="connsiteY0" fmla="*/ 0 h 4486609"/>
              <a:gd name="connsiteX1" fmla="*/ 5393093 w 5393093"/>
              <a:gd name="connsiteY1" fmla="*/ 0 h 4486609"/>
              <a:gd name="connsiteX2" fmla="*/ 5393093 w 5393093"/>
              <a:gd name="connsiteY2" fmla="*/ 4486609 h 4486609"/>
              <a:gd name="connsiteX3" fmla="*/ 0 w 5393093"/>
              <a:gd name="connsiteY3" fmla="*/ 4486609 h 4486609"/>
              <a:gd name="connsiteX4" fmla="*/ 0 w 5393093"/>
              <a:gd name="connsiteY4" fmla="*/ 0 h 4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093" h="4486609" extrusionOk="0">
                <a:moveTo>
                  <a:pt x="0" y="0"/>
                </a:moveTo>
                <a:cubicBezTo>
                  <a:pt x="703841" y="-5264"/>
                  <a:pt x="3534176" y="84467"/>
                  <a:pt x="5393093" y="0"/>
                </a:cubicBezTo>
                <a:cubicBezTo>
                  <a:pt x="5264920" y="698386"/>
                  <a:pt x="5522243" y="2469328"/>
                  <a:pt x="5393093" y="4486609"/>
                </a:cubicBezTo>
                <a:cubicBezTo>
                  <a:pt x="3698236" y="4592929"/>
                  <a:pt x="2261931" y="4478960"/>
                  <a:pt x="0" y="4486609"/>
                </a:cubicBezTo>
                <a:cubicBezTo>
                  <a:pt x="160128" y="3681951"/>
                  <a:pt x="25049" y="11726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Then the normal distribution function can be written as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Mean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Variance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Mean,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Variance,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/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=3, 11, 11, 11, 15, 15</m:t>
                    </m:r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Determine the standardize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the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sz="2720" dirty="0"/>
                  <a:t> of an observed value of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Compute all possible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mean and standard deviation of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/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/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methods to compute the probabilities associated with a normal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Table (Z table)</a:t>
            </a:r>
          </a:p>
          <a:p>
            <a:pPr marL="843534" lvl="1" indent="-514350">
              <a:buFont typeface="+mj-lt"/>
              <a:buAutoNum type="alphaLcPeriod"/>
            </a:pPr>
            <a:endParaRPr lang="en-US" sz="296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Calculator</a:t>
            </a:r>
          </a:p>
        </p:txBody>
      </p:sp>
    </p:spTree>
    <p:extLst>
      <p:ext uri="{BB962C8B-B14F-4D97-AF65-F5344CB8AC3E}">
        <p14:creationId xmlns:p14="http://schemas.microsoft.com/office/powerpoint/2010/main" val="4054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To find probabilities for a normal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we can transform the probability statement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 terms of probability statement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Then calculate the probability using the standard normal distribution table/Z-table or Calculator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/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/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/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77B63-F622-7342-926C-0ED32858C27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0155804" y="832244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5C44-0B84-6408-4A46-4987711788FF}"/>
              </a:ext>
            </a:extLst>
          </p:cNvPr>
          <p:cNvCxnSpPr/>
          <p:nvPr/>
        </p:nvCxnSpPr>
        <p:spPr>
          <a:xfrm>
            <a:off x="11473972" y="832242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2348</TotalTime>
  <Words>1154</Words>
  <Application>Microsoft Office PowerPoint</Application>
  <PresentationFormat>Custom</PresentationFormat>
  <Paragraphs>206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Cambria Math</vt:lpstr>
      <vt:lpstr>Georgia</vt:lpstr>
      <vt:lpstr>Trebuchet MS</vt:lpstr>
      <vt:lpstr>Wingdings</vt:lpstr>
      <vt:lpstr>Wood Type</vt:lpstr>
      <vt:lpstr>Probability Distribution (3)</vt:lpstr>
      <vt:lpstr>Normal Distribution</vt:lpstr>
      <vt:lpstr>Properties Normal Distribution</vt:lpstr>
      <vt:lpstr>Normal Distribution</vt:lpstr>
      <vt:lpstr>Normal Distribution</vt:lpstr>
      <vt:lpstr>Standard Normal Distribution</vt:lpstr>
      <vt:lpstr>Standard Normal Distribution</vt:lpstr>
      <vt:lpstr>Probability Calculation</vt:lpstr>
      <vt:lpstr>Steps</vt:lpstr>
      <vt:lpstr>Example</vt:lpstr>
      <vt:lpstr>Example</vt:lpstr>
      <vt:lpstr>Z table</vt:lpstr>
      <vt:lpstr>Example</vt:lpstr>
      <vt:lpstr>Example</vt:lpstr>
      <vt:lpstr>Example</vt:lpstr>
      <vt:lpstr>Video tutorial</vt:lpstr>
      <vt:lpstr>Example</vt:lpstr>
      <vt:lpstr>Example</vt:lpstr>
      <vt:lpstr>Normal Distribution</vt:lpstr>
      <vt:lpstr>Example</vt:lpstr>
      <vt:lpstr>3σ Rules</vt:lpstr>
      <vt:lpstr>Example</vt:lpstr>
      <vt:lpstr>Example</vt:lpstr>
      <vt:lpstr>Self Practice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1363</cp:revision>
  <dcterms:created xsi:type="dcterms:W3CDTF">2023-10-05T14:06:45Z</dcterms:created>
  <dcterms:modified xsi:type="dcterms:W3CDTF">2024-09-16T13:46:38Z</dcterms:modified>
</cp:coreProperties>
</file>