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364" r:id="rId4"/>
    <p:sldId id="365" r:id="rId5"/>
    <p:sldId id="366" r:id="rId6"/>
    <p:sldId id="367" r:id="rId7"/>
    <p:sldId id="368" r:id="rId8"/>
    <p:sldId id="375" r:id="rId9"/>
    <p:sldId id="376" r:id="rId10"/>
    <p:sldId id="381" r:id="rId11"/>
    <p:sldId id="372" r:id="rId12"/>
    <p:sldId id="377" r:id="rId13"/>
    <p:sldId id="379" r:id="rId14"/>
    <p:sldId id="378" r:id="rId15"/>
    <p:sldId id="380" r:id="rId16"/>
    <p:sldId id="382" r:id="rId17"/>
    <p:sldId id="383" r:id="rId18"/>
    <p:sldId id="384" r:id="rId19"/>
    <p:sldId id="385" r:id="rId20"/>
    <p:sldId id="387" r:id="rId21"/>
    <p:sldId id="386" r:id="rId22"/>
    <p:sldId id="389" r:id="rId23"/>
    <p:sldId id="392" r:id="rId24"/>
    <p:sldId id="390" r:id="rId25"/>
    <p:sldId id="391" r:id="rId26"/>
    <p:sldId id="397" r:id="rId27"/>
    <p:sldId id="393" r:id="rId28"/>
    <p:sldId id="421" r:id="rId29"/>
    <p:sldId id="422" r:id="rId30"/>
    <p:sldId id="394" r:id="rId31"/>
    <p:sldId id="395" r:id="rId32"/>
    <p:sldId id="396" r:id="rId33"/>
    <p:sldId id="398" r:id="rId34"/>
    <p:sldId id="399" r:id="rId35"/>
    <p:sldId id="400" r:id="rId36"/>
    <p:sldId id="401" r:id="rId37"/>
    <p:sldId id="404" r:id="rId38"/>
    <p:sldId id="405" r:id="rId39"/>
    <p:sldId id="406" r:id="rId40"/>
    <p:sldId id="408" r:id="rId41"/>
    <p:sldId id="409" r:id="rId42"/>
    <p:sldId id="420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363" r:id="rId5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All%20Slides\Correlation%20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50800">
                <a:solidFill>
                  <a:schemeClr val="bg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0F-4595-80E6-0B002CAE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497-4C38-A73A-01498A8C751F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497-4C38-A73A-01498A8C751F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497-4C38-A73A-01498A8C751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497-4C38-A73A-01498A8C751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497-4C38-A73A-01498A8C751F}"/>
              </c:ext>
            </c:extLst>
          </c:dPt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0F-4595-80E6-0B002CAE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497-4C38-A73A-01498A8C751F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497-4C38-A73A-01498A8C751F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497-4C38-A73A-01498A8C751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497-4C38-A73A-01498A8C751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50800">
                  <a:solidFill>
                    <a:schemeClr val="bg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497-4C38-A73A-01498A8C751F}"/>
              </c:ext>
            </c:extLst>
          </c:dPt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0F-4595-80E6-0B002CAE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0F-4595-80E6-0B002CAE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A7-473C-B0BA-1F603639B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Savings ($)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44450">
                <a:solidFill>
                  <a:srgbClr val="002060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66</c:v>
                </c:pt>
                <c:pt idx="3">
                  <c:v>66</c:v>
                </c:pt>
                <c:pt idx="4">
                  <c:v>68</c:v>
                </c:pt>
                <c:pt idx="5">
                  <c:v>68</c:v>
                </c:pt>
                <c:pt idx="6">
                  <c:v>70</c:v>
                </c:pt>
                <c:pt idx="7">
                  <c:v>72</c:v>
                </c:pt>
                <c:pt idx="8">
                  <c:v>74</c:v>
                </c:pt>
                <c:pt idx="9">
                  <c:v>80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21</c:v>
                </c:pt>
                <c:pt idx="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C6-45E3-9B14-9BEF1EC3F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464831"/>
        <c:axId val="778219615"/>
      </c:scatterChart>
      <c:valAx>
        <c:axId val="795464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Income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78219615"/>
        <c:crosses val="autoZero"/>
        <c:crossBetween val="midCat"/>
      </c:valAx>
      <c:valAx>
        <c:axId val="77821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Savings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95464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105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903875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82276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6009168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  <p:pic>
        <p:nvPicPr>
          <p:cNvPr id="1026" name="Picture 2" descr="positive correlation">
            <a:extLst>
              <a:ext uri="{FF2B5EF4-FFF2-40B4-BE49-F238E27FC236}">
                <a16:creationId xmlns:a16="http://schemas.microsoft.com/office/drawing/2014/main" id="{F03CC19E-E358-E77B-5C39-B74D3A2BF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17436" r="10825" b="12059"/>
          <a:stretch/>
        </p:blipFill>
        <p:spPr bwMode="auto">
          <a:xfrm>
            <a:off x="9295314" y="248600"/>
            <a:ext cx="2498580" cy="22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B2480-0B5F-2B21-E903-7F315FFAD9F0}"/>
              </a:ext>
            </a:extLst>
          </p:cNvPr>
          <p:cNvCxnSpPr/>
          <p:nvPr/>
        </p:nvCxnSpPr>
        <p:spPr>
          <a:xfrm flipV="1">
            <a:off x="9853127" y="746449"/>
            <a:ext cx="1101012" cy="113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gative correlation">
            <a:extLst>
              <a:ext uri="{FF2B5EF4-FFF2-40B4-BE49-F238E27FC236}">
                <a16:creationId xmlns:a16="http://schemas.microsoft.com/office/drawing/2014/main" id="{35EE7045-2896-7BE7-6B05-42CB50CA1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 t="19382" r="11695" b="13034"/>
          <a:stretch/>
        </p:blipFill>
        <p:spPr bwMode="auto">
          <a:xfrm>
            <a:off x="11969505" y="503147"/>
            <a:ext cx="2164395" cy="19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7B936D-43EA-2274-F8DD-26711F714319}"/>
              </a:ext>
            </a:extLst>
          </p:cNvPr>
          <p:cNvCxnSpPr/>
          <p:nvPr/>
        </p:nvCxnSpPr>
        <p:spPr>
          <a:xfrm>
            <a:off x="12691578" y="746449"/>
            <a:ext cx="1220133" cy="1138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zero correlation">
            <a:extLst>
              <a:ext uri="{FF2B5EF4-FFF2-40B4-BE49-F238E27FC236}">
                <a16:creationId xmlns:a16="http://schemas.microsoft.com/office/drawing/2014/main" id="{6917DA25-71D4-F483-011E-3BE8286AA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6" t="5388" r="10163" b="8530"/>
          <a:stretch/>
        </p:blipFill>
        <p:spPr bwMode="auto">
          <a:xfrm>
            <a:off x="11562573" y="2497060"/>
            <a:ext cx="2258009" cy="24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CA0DF1-CED3-110F-77F3-4CE8DB6E6434}"/>
              </a:ext>
            </a:extLst>
          </p:cNvPr>
          <p:cNvCxnSpPr/>
          <p:nvPr/>
        </p:nvCxnSpPr>
        <p:spPr>
          <a:xfrm>
            <a:off x="12204441" y="4114800"/>
            <a:ext cx="11494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03242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8931756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59766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5934519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57073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Non-Linear correlation</a:t>
            </a:r>
          </a:p>
        </p:txBody>
      </p:sp>
      <p:pic>
        <p:nvPicPr>
          <p:cNvPr id="2050" name="Picture 2" descr="linear-nonlinear-corrrelation">
            <a:extLst>
              <a:ext uri="{FF2B5EF4-FFF2-40B4-BE49-F238E27FC236}">
                <a16:creationId xmlns:a16="http://schemas.microsoft.com/office/drawing/2014/main" id="{D10BFDA7-E27E-F3F1-5F06-50A52226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14" y="191578"/>
            <a:ext cx="5143316" cy="24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1987CE-F63D-AF44-0B60-5B155252A7D6}"/>
              </a:ext>
            </a:extLst>
          </p:cNvPr>
          <p:cNvSpPr/>
          <p:nvPr/>
        </p:nvSpPr>
        <p:spPr>
          <a:xfrm rot="18664440">
            <a:off x="9412061" y="896647"/>
            <a:ext cx="2141171" cy="674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5DD89C-D201-BB63-5CB5-4D9DCA01990D}"/>
              </a:ext>
            </a:extLst>
          </p:cNvPr>
          <p:cNvSpPr/>
          <p:nvPr/>
        </p:nvSpPr>
        <p:spPr>
          <a:xfrm>
            <a:off x="13193486" y="522514"/>
            <a:ext cx="160412" cy="522515"/>
          </a:xfrm>
          <a:prstGeom prst="down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</p:txBody>
      </p:sp>
    </p:spTree>
    <p:extLst>
      <p:ext uri="{BB962C8B-B14F-4D97-AF65-F5344CB8AC3E}">
        <p14:creationId xmlns:p14="http://schemas.microsoft.com/office/powerpoint/2010/main" val="224213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</p:txBody>
      </p:sp>
    </p:spTree>
    <p:extLst>
      <p:ext uri="{BB962C8B-B14F-4D97-AF65-F5344CB8AC3E}">
        <p14:creationId xmlns:p14="http://schemas.microsoft.com/office/powerpoint/2010/main" val="276581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Karl Pearson’s Correlation Coefficient</a:t>
            </a:r>
          </a:p>
          <a:p>
            <a:pPr marL="329184" lvl="1" indent="0">
              <a:buNone/>
            </a:pPr>
            <a:r>
              <a:rPr lang="en-US" sz="296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08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Karl Pearson’s Correlation Coefficient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Spearman Rank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</p:txBody>
      </p:sp>
    </p:spTree>
    <p:extLst>
      <p:ext uri="{BB962C8B-B14F-4D97-AF65-F5344CB8AC3E}">
        <p14:creationId xmlns:p14="http://schemas.microsoft.com/office/powerpoint/2010/main" val="4333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0247-0AB9-F2E9-6042-D6575B72E93B}"/>
              </a:ext>
            </a:extLst>
          </p:cNvPr>
          <p:cNvSpPr txBox="1"/>
          <p:nvPr/>
        </p:nvSpPr>
        <p:spPr>
          <a:xfrm>
            <a:off x="8026532" y="97470"/>
            <a:ext cx="2497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Association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F4EE3-F4D3-21FF-C7EC-0024CBFA1F5B}"/>
              </a:ext>
            </a:extLst>
          </p:cNvPr>
          <p:cNvSpPr txBox="1"/>
          <p:nvPr/>
        </p:nvSpPr>
        <p:spPr>
          <a:xfrm>
            <a:off x="10524332" y="9747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Karl Pearson’s Correlation Coefficient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Spearman Rank Correlation Coefficient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Method of Least Square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</p:txBody>
      </p:sp>
    </p:spTree>
    <p:extLst>
      <p:ext uri="{BB962C8B-B14F-4D97-AF65-F5344CB8AC3E}">
        <p14:creationId xmlns:p14="http://schemas.microsoft.com/office/powerpoint/2010/main" val="34023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>
                <a:highlight>
                  <a:srgbClr val="FFFF00"/>
                </a:highlight>
              </a:rPr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>
                <a:highlight>
                  <a:srgbClr val="FFFF00"/>
                </a:highlight>
              </a:rPr>
              <a:t>Karl Pearson’s Correlation Coefficient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>
                <a:solidFill>
                  <a:schemeClr val="bg1"/>
                </a:solidFill>
              </a:rPr>
              <a:t>t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07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Scatter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6ECA-7726-EDFD-4B56-B1525AFED7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37651" y="1709268"/>
          <a:ext cx="2645304" cy="61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2">
                  <a:extLst>
                    <a:ext uri="{9D8B030D-6E8A-4147-A177-3AD203B41FA5}">
                      <a16:colId xmlns:a16="http://schemas.microsoft.com/office/drawing/2014/main" val="692041871"/>
                    </a:ext>
                  </a:extLst>
                </a:gridCol>
                <a:gridCol w="1322652">
                  <a:extLst>
                    <a:ext uri="{9D8B030D-6E8A-4147-A177-3AD203B41FA5}">
                      <a16:colId xmlns:a16="http://schemas.microsoft.com/office/drawing/2014/main" val="3353420982"/>
                    </a:ext>
                  </a:extLst>
                </a:gridCol>
              </a:tblGrid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Glucose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5661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90733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5790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242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5719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6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C9553A-1746-EB3A-5FA7-43AD3DB72312}"/>
              </a:ext>
            </a:extLst>
          </p:cNvPr>
          <p:cNvSpPr txBox="1"/>
          <p:nvPr/>
        </p:nvSpPr>
        <p:spPr>
          <a:xfrm>
            <a:off x="3881782" y="1468846"/>
            <a:ext cx="956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Draw the scatter diagram</a:t>
            </a:r>
          </a:p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Is there any relationship between “Age” and “Glucose Level”?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EB3EE0-B351-4EBE-72E7-67AA9042DA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71963"/>
              </p:ext>
            </p:extLst>
          </p:nvPr>
        </p:nvGraphicFramePr>
        <p:xfrm>
          <a:off x="3881782" y="2463282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A82B18D-E7AD-2786-09C7-112581694B19}"/>
              </a:ext>
            </a:extLst>
          </p:cNvPr>
          <p:cNvSpPr/>
          <p:nvPr/>
        </p:nvSpPr>
        <p:spPr>
          <a:xfrm>
            <a:off x="1283818" y="2862470"/>
            <a:ext cx="584739" cy="6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33C705-50FA-A4B0-894C-04E4C719A179}"/>
              </a:ext>
            </a:extLst>
          </p:cNvPr>
          <p:cNvSpPr/>
          <p:nvPr/>
        </p:nvSpPr>
        <p:spPr>
          <a:xfrm>
            <a:off x="2599036" y="2862470"/>
            <a:ext cx="584739" cy="6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Scatter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6ECA-7726-EDFD-4B56-B1525AFED7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37651" y="1709268"/>
          <a:ext cx="2645304" cy="61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2">
                  <a:extLst>
                    <a:ext uri="{9D8B030D-6E8A-4147-A177-3AD203B41FA5}">
                      <a16:colId xmlns:a16="http://schemas.microsoft.com/office/drawing/2014/main" val="692041871"/>
                    </a:ext>
                  </a:extLst>
                </a:gridCol>
                <a:gridCol w="1322652">
                  <a:extLst>
                    <a:ext uri="{9D8B030D-6E8A-4147-A177-3AD203B41FA5}">
                      <a16:colId xmlns:a16="http://schemas.microsoft.com/office/drawing/2014/main" val="3353420982"/>
                    </a:ext>
                  </a:extLst>
                </a:gridCol>
              </a:tblGrid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Glucose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5661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90733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5790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242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5719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6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C9553A-1746-EB3A-5FA7-43AD3DB72312}"/>
              </a:ext>
            </a:extLst>
          </p:cNvPr>
          <p:cNvSpPr txBox="1"/>
          <p:nvPr/>
        </p:nvSpPr>
        <p:spPr>
          <a:xfrm>
            <a:off x="3881782" y="1468846"/>
            <a:ext cx="956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Draw the scatter diagram</a:t>
            </a:r>
          </a:p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Is there any relationship between “Age” and “Glucose Level”?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EB3EE0-B351-4EBE-72E7-67AA9042DA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473284"/>
              </p:ext>
            </p:extLst>
          </p:nvPr>
        </p:nvGraphicFramePr>
        <p:xfrm>
          <a:off x="3881782" y="2463282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58D54F-8379-5FCA-A27B-C42694C5487C}"/>
              </a:ext>
            </a:extLst>
          </p:cNvPr>
          <p:cNvCxnSpPr/>
          <p:nvPr/>
        </p:nvCxnSpPr>
        <p:spPr>
          <a:xfrm>
            <a:off x="7837714" y="4497355"/>
            <a:ext cx="0" cy="2743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80ADD9-B63A-B877-834B-735D39F0D065}"/>
              </a:ext>
            </a:extLst>
          </p:cNvPr>
          <p:cNvCxnSpPr>
            <a:cxnSpLocks/>
          </p:cNvCxnSpPr>
          <p:nvPr/>
        </p:nvCxnSpPr>
        <p:spPr>
          <a:xfrm>
            <a:off x="4665306" y="4310743"/>
            <a:ext cx="285516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7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Scatter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6ECA-7726-EDFD-4B56-B1525AFED7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37651" y="1709268"/>
          <a:ext cx="2645304" cy="61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2">
                  <a:extLst>
                    <a:ext uri="{9D8B030D-6E8A-4147-A177-3AD203B41FA5}">
                      <a16:colId xmlns:a16="http://schemas.microsoft.com/office/drawing/2014/main" val="692041871"/>
                    </a:ext>
                  </a:extLst>
                </a:gridCol>
                <a:gridCol w="1322652">
                  <a:extLst>
                    <a:ext uri="{9D8B030D-6E8A-4147-A177-3AD203B41FA5}">
                      <a16:colId xmlns:a16="http://schemas.microsoft.com/office/drawing/2014/main" val="3353420982"/>
                    </a:ext>
                  </a:extLst>
                </a:gridCol>
              </a:tblGrid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Glucose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5661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90733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5790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242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5719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6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C9553A-1746-EB3A-5FA7-43AD3DB72312}"/>
              </a:ext>
            </a:extLst>
          </p:cNvPr>
          <p:cNvSpPr txBox="1"/>
          <p:nvPr/>
        </p:nvSpPr>
        <p:spPr>
          <a:xfrm>
            <a:off x="3881782" y="1468846"/>
            <a:ext cx="956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Draw the scatter diagram</a:t>
            </a:r>
          </a:p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Is there any relationship between “Age” and “Glucose Level”?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EB3EE0-B351-4EBE-72E7-67AA9042DA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26320"/>
              </p:ext>
            </p:extLst>
          </p:nvPr>
        </p:nvGraphicFramePr>
        <p:xfrm>
          <a:off x="3881782" y="2463282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58D54F-8379-5FCA-A27B-C42694C5487C}"/>
              </a:ext>
            </a:extLst>
          </p:cNvPr>
          <p:cNvCxnSpPr/>
          <p:nvPr/>
        </p:nvCxnSpPr>
        <p:spPr>
          <a:xfrm>
            <a:off x="7837714" y="4497355"/>
            <a:ext cx="0" cy="2743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80ADD9-B63A-B877-834B-735D39F0D065}"/>
              </a:ext>
            </a:extLst>
          </p:cNvPr>
          <p:cNvCxnSpPr>
            <a:cxnSpLocks/>
          </p:cNvCxnSpPr>
          <p:nvPr/>
        </p:nvCxnSpPr>
        <p:spPr>
          <a:xfrm>
            <a:off x="4665306" y="4310743"/>
            <a:ext cx="285516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0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Scatter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6ECA-7726-EDFD-4B56-B1525AFED7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37651" y="1709268"/>
          <a:ext cx="2645304" cy="61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2">
                  <a:extLst>
                    <a:ext uri="{9D8B030D-6E8A-4147-A177-3AD203B41FA5}">
                      <a16:colId xmlns:a16="http://schemas.microsoft.com/office/drawing/2014/main" val="692041871"/>
                    </a:ext>
                  </a:extLst>
                </a:gridCol>
                <a:gridCol w="1322652">
                  <a:extLst>
                    <a:ext uri="{9D8B030D-6E8A-4147-A177-3AD203B41FA5}">
                      <a16:colId xmlns:a16="http://schemas.microsoft.com/office/drawing/2014/main" val="3353420982"/>
                    </a:ext>
                  </a:extLst>
                </a:gridCol>
              </a:tblGrid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Glucose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5661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90733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5790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242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5719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6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C9553A-1746-EB3A-5FA7-43AD3DB72312}"/>
              </a:ext>
            </a:extLst>
          </p:cNvPr>
          <p:cNvSpPr txBox="1"/>
          <p:nvPr/>
        </p:nvSpPr>
        <p:spPr>
          <a:xfrm>
            <a:off x="3881782" y="1468846"/>
            <a:ext cx="956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Draw the scatter diagram</a:t>
            </a:r>
          </a:p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Is there any relationship between “Age” and “Glucose Level”?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EB3EE0-B351-4EBE-72E7-67AA9042DAAB}"/>
              </a:ext>
            </a:extLst>
          </p:cNvPr>
          <p:cNvGraphicFramePr>
            <a:graphicFrameLocks/>
          </p:cNvGraphicFramePr>
          <p:nvPr/>
        </p:nvGraphicFramePr>
        <p:xfrm>
          <a:off x="3881782" y="2463282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CE3315-9DCA-FE27-F0A1-9CAD2AF4EA87}"/>
              </a:ext>
            </a:extLst>
          </p:cNvPr>
          <p:cNvSpPr txBox="1"/>
          <p:nvPr/>
        </p:nvSpPr>
        <p:spPr>
          <a:xfrm>
            <a:off x="9867197" y="3603475"/>
            <a:ext cx="3825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With the increase of age, the Glucose Level also increased. Thus, there is a positive correlation between “Age” and “Glucose Level”.</a:t>
            </a:r>
          </a:p>
        </p:txBody>
      </p:sp>
    </p:spTree>
    <p:extLst>
      <p:ext uri="{BB962C8B-B14F-4D97-AF65-F5344CB8AC3E}">
        <p14:creationId xmlns:p14="http://schemas.microsoft.com/office/powerpoint/2010/main" val="3601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lvl="1"/>
            <a:r>
              <a:rPr lang="en-US" sz="2960" dirty="0"/>
              <a:t>Accurate degree and strength of correlation can not be obtained by scatter diagram.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80367D-889A-85CA-E676-1C99C85DC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459736"/>
              </p:ext>
            </p:extLst>
          </p:nvPr>
        </p:nvGraphicFramePr>
        <p:xfrm>
          <a:off x="7727539" y="2602430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6E6FCE-36DD-AC73-8DAB-F113078593E4}"/>
              </a:ext>
            </a:extLst>
          </p:cNvPr>
          <p:cNvCxnSpPr/>
          <p:nvPr/>
        </p:nvCxnSpPr>
        <p:spPr>
          <a:xfrm flipV="1">
            <a:off x="9342783" y="3617843"/>
            <a:ext cx="3180521" cy="2425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Both variables are measured in interval or ratio scales</a:t>
            </a:r>
          </a:p>
        </p:txBody>
      </p:sp>
    </p:spTree>
    <p:extLst>
      <p:ext uri="{BB962C8B-B14F-4D97-AF65-F5344CB8AC3E}">
        <p14:creationId xmlns:p14="http://schemas.microsoft.com/office/powerpoint/2010/main" val="98242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Both variables are measured in interval or ratio scales</a:t>
            </a:r>
          </a:p>
          <a:p>
            <a:endParaRPr lang="en-US" sz="3200" dirty="0"/>
          </a:p>
          <a:p>
            <a:r>
              <a:rPr lang="en-US" sz="3200" dirty="0"/>
              <a:t>Relationship between variables is linear</a:t>
            </a:r>
          </a:p>
        </p:txBody>
      </p:sp>
    </p:spTree>
    <p:extLst>
      <p:ext uri="{BB962C8B-B14F-4D97-AF65-F5344CB8AC3E}">
        <p14:creationId xmlns:p14="http://schemas.microsoft.com/office/powerpoint/2010/main" val="255626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Both variables are measured in interval or ratio scales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Relationship between variables is linear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1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  <a:r>
              <a:rPr lang="en-US" sz="3200" dirty="0">
                <a:solidFill>
                  <a:srgbClr val="FF0000"/>
                </a:solidFill>
              </a:rPr>
              <a:t>between two or more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86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048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2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514322-4056-7FB8-8A84-269AB24E2DB8}"/>
              </a:ext>
            </a:extLst>
          </p:cNvPr>
          <p:cNvSpPr txBox="1"/>
          <p:nvPr/>
        </p:nvSpPr>
        <p:spPr>
          <a:xfrm>
            <a:off x="611337" y="5909113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Range of r is [-1 to +1]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5937C-4225-75D1-ED62-5F2E8875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111"/>
              </p:ext>
            </p:extLst>
          </p:nvPr>
        </p:nvGraphicFramePr>
        <p:xfrm>
          <a:off x="7314824" y="5503884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/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000" dirty="0"/>
                  <a:t>; Perfect positive correlation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blipFill>
                <a:blip r:embed="rId3"/>
                <a:stretch>
                  <a:fillRect l="-1477" t="-9091" r="-80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/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000"/>
                  <a:t>; Perfect </a:t>
                </a:r>
                <a:r>
                  <a:rPr lang="en-US" sz="2000" dirty="0"/>
                  <a:t>negative correlation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blipFill>
                <a:blip r:embed="rId4"/>
                <a:stretch>
                  <a:fillRect l="-1449" t="-10606" r="-7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/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; No correlation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blipFill>
                <a:blip r:embed="rId5"/>
                <a:stretch>
                  <a:fillRect l="-2355" t="-9091" r="-171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4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88934"/>
              </p:ext>
            </p:extLst>
          </p:nvPr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  <a:p>
            <a:pPr marL="342900" indent="-342900">
              <a:buAutoNum type="alphaLcParenR"/>
            </a:pPr>
            <a:endParaRPr lang="en-US" sz="2800" dirty="0">
              <a:highlight>
                <a:srgbClr val="FFFF00"/>
              </a:highlight>
            </a:endParaRPr>
          </a:p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Compute the correlation coefficient value with proper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9592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/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6C54BF-E511-EF01-0355-C0F6D23C1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16147"/>
              </p:ext>
            </p:extLst>
          </p:nvPr>
        </p:nvGraphicFramePr>
        <p:xfrm>
          <a:off x="5598367" y="3976549"/>
          <a:ext cx="7613779" cy="401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118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7663A3-82F5-CDCC-C130-EC23F3D0A4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0214013"/>
              </p:ext>
            </p:extLst>
          </p:nvPr>
        </p:nvGraphicFramePr>
        <p:xfrm>
          <a:off x="1096962" y="2028683"/>
          <a:ext cx="12436475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295">
                  <a:extLst>
                    <a:ext uri="{9D8B030D-6E8A-4147-A177-3AD203B41FA5}">
                      <a16:colId xmlns:a16="http://schemas.microsoft.com/office/drawing/2014/main" val="3372947809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114331397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56756826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590759015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921860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3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01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7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81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66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86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1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7663A3-82F5-CDCC-C130-EC23F3D0A4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711278"/>
              </p:ext>
            </p:extLst>
          </p:nvPr>
        </p:nvGraphicFramePr>
        <p:xfrm>
          <a:off x="1096962" y="2028683"/>
          <a:ext cx="12436475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295">
                  <a:extLst>
                    <a:ext uri="{9D8B030D-6E8A-4147-A177-3AD203B41FA5}">
                      <a16:colId xmlns:a16="http://schemas.microsoft.com/office/drawing/2014/main" val="3372947809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114331397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56756826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590759015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921860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 (income)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3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01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7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81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66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86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1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05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7663A3-82F5-CDCC-C130-EC23F3D0A4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3640113"/>
              </p:ext>
            </p:extLst>
          </p:nvPr>
        </p:nvGraphicFramePr>
        <p:xfrm>
          <a:off x="1096962" y="2028683"/>
          <a:ext cx="12436475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295">
                  <a:extLst>
                    <a:ext uri="{9D8B030D-6E8A-4147-A177-3AD203B41FA5}">
                      <a16:colId xmlns:a16="http://schemas.microsoft.com/office/drawing/2014/main" val="3372947809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114331397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56756826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590759015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921860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 (income)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3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01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7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81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66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86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1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9C098E0-D40F-2EC0-2DD6-5AD5516A27A5}"/>
              </a:ext>
            </a:extLst>
          </p:cNvPr>
          <p:cNvSpPr/>
          <p:nvPr/>
        </p:nvSpPr>
        <p:spPr>
          <a:xfrm>
            <a:off x="1530220" y="1594028"/>
            <a:ext cx="1567543" cy="5254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969240353"/>
                  </p:ext>
                </p:extLst>
              </p:nvPr>
            </p:nvGraphicFramePr>
            <p:xfrm>
              <a:off x="1096962" y="2028683"/>
              <a:ext cx="12436475" cy="5515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969240353"/>
                  </p:ext>
                </p:extLst>
              </p:nvPr>
            </p:nvGraphicFramePr>
            <p:xfrm>
              <a:off x="1096962" y="2028683"/>
              <a:ext cx="12436475" cy="5515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4658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197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712937569"/>
                  </p:ext>
                </p:extLst>
              </p:nvPr>
            </p:nvGraphicFramePr>
            <p:xfrm>
              <a:off x="1096962" y="2028683"/>
              <a:ext cx="12436475" cy="5515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712937569"/>
                  </p:ext>
                </p:extLst>
              </p:nvPr>
            </p:nvGraphicFramePr>
            <p:xfrm>
              <a:off x="1096962" y="2028683"/>
              <a:ext cx="12436475" cy="5515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4658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73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</a:t>
            </a:r>
            <a:r>
              <a:rPr lang="en-US" sz="3200" dirty="0">
                <a:solidFill>
                  <a:srgbClr val="FF0000"/>
                </a:solidFill>
              </a:rPr>
              <a:t>strength or degree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5133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</p:nvPr>
            </p:nvGraphicFramePr>
            <p:xfrm>
              <a:off x="1096962" y="2028683"/>
              <a:ext cx="12436475" cy="5515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</p:nvPr>
            </p:nvGraphicFramePr>
            <p:xfrm>
              <a:off x="1096962" y="2028683"/>
              <a:ext cx="12436475" cy="5515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4658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4DD36B5-EF0C-DBED-0D47-B870F851EC50}"/>
              </a:ext>
            </a:extLst>
          </p:cNvPr>
          <p:cNvSpPr/>
          <p:nvPr/>
        </p:nvSpPr>
        <p:spPr>
          <a:xfrm>
            <a:off x="3993502" y="1810139"/>
            <a:ext cx="1548882" cy="5038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64430245"/>
                  </p:ext>
                </p:extLst>
              </p:nvPr>
            </p:nvGraphicFramePr>
            <p:xfrm>
              <a:off x="1096962" y="2028683"/>
              <a:ext cx="12436475" cy="5515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64430245"/>
                  </p:ext>
                </p:extLst>
              </p:nvPr>
            </p:nvGraphicFramePr>
            <p:xfrm>
              <a:off x="1096962" y="2028683"/>
              <a:ext cx="12436475" cy="5515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4658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4658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80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245001422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213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031642949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031642949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391B38E-1CE0-2DA1-A4C3-72596BBA2FD3}"/>
              </a:ext>
            </a:extLst>
          </p:cNvPr>
          <p:cNvSpPr/>
          <p:nvPr/>
        </p:nvSpPr>
        <p:spPr>
          <a:xfrm>
            <a:off x="6662057" y="1791478"/>
            <a:ext cx="1306286" cy="5075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075216762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075216762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9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135939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135939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470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647901548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647901548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4037664-3423-C386-4AE7-1883B990A1C0}"/>
              </a:ext>
            </a:extLst>
          </p:cNvPr>
          <p:cNvSpPr/>
          <p:nvPr/>
        </p:nvSpPr>
        <p:spPr>
          <a:xfrm>
            <a:off x="9199984" y="1735494"/>
            <a:ext cx="1268963" cy="5169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665881438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=2106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665881438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527397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886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500701362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=2106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500701362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8219" r="-490" b="-11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527397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574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922870894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=2106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922870894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8219" r="-490" b="-11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527397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19D8D9E-BBC9-51ED-B533-8058CFE0AF7A}"/>
              </a:ext>
            </a:extLst>
          </p:cNvPr>
          <p:cNvSpPr/>
          <p:nvPr/>
        </p:nvSpPr>
        <p:spPr>
          <a:xfrm>
            <a:off x="11668539" y="1791193"/>
            <a:ext cx="1272209" cy="5224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strength or degree and </a:t>
            </a:r>
            <a:r>
              <a:rPr lang="en-US" sz="3200" dirty="0">
                <a:solidFill>
                  <a:srgbClr val="FF0000"/>
                </a:solidFill>
              </a:rPr>
              <a:t>direction</a:t>
            </a:r>
            <a:r>
              <a:rPr lang="en-US" sz="3200" dirty="0"/>
              <a:t> of association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407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885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=2106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=9294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885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8219" r="-490" b="-11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527397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527397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808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7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77F044-ECD1-56EE-63C5-8E9DB550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53925"/>
              </p:ext>
            </p:extLst>
          </p:nvPr>
        </p:nvGraphicFramePr>
        <p:xfrm>
          <a:off x="8308737" y="212266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/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values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r>
                  <a:rPr lang="en-US" sz="3200" dirty="0"/>
                  <a:t>, suggests a strong positive correlation between income and savings of garments workers. That is, as income increases, there is a strong tendency for saving increase.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blipFill>
                <a:blip r:embed="rId3"/>
                <a:stretch>
                  <a:fillRect l="-1371" t="-3846" r="-1002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 which gives us strength or degree and direction of association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04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509010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156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51973601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402940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259086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784820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555</TotalTime>
  <Words>1693</Words>
  <Application>Microsoft Office PowerPoint</Application>
  <PresentationFormat>Custom</PresentationFormat>
  <Paragraphs>840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Cambria Math</vt:lpstr>
      <vt:lpstr>Century Schoolbook</vt:lpstr>
      <vt:lpstr>Georgia</vt:lpstr>
      <vt:lpstr>Trebuchet MS</vt:lpstr>
      <vt:lpstr>Wingdings</vt:lpstr>
      <vt:lpstr>Wood Type</vt:lpstr>
      <vt:lpstr>Correlation</vt:lpstr>
      <vt:lpstr>Correlation</vt:lpstr>
      <vt:lpstr>Correlation</vt:lpstr>
      <vt:lpstr>Correlation</vt:lpstr>
      <vt:lpstr>Correlation</vt:lpstr>
      <vt:lpstr>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Measures</vt:lpstr>
      <vt:lpstr>Measures</vt:lpstr>
      <vt:lpstr>Measures</vt:lpstr>
      <vt:lpstr>Measures</vt:lpstr>
      <vt:lpstr>Measures</vt:lpstr>
      <vt:lpstr>Measures</vt:lpstr>
      <vt:lpstr>Scatter Diagram</vt:lpstr>
      <vt:lpstr>Scatter Diagram</vt:lpstr>
      <vt:lpstr>Scatter Diagram</vt:lpstr>
      <vt:lpstr>Scatter Diagram</vt:lpstr>
      <vt:lpstr>Limitations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555</cp:revision>
  <dcterms:created xsi:type="dcterms:W3CDTF">2023-10-05T14:06:45Z</dcterms:created>
  <dcterms:modified xsi:type="dcterms:W3CDTF">2023-10-22T06:42:59Z</dcterms:modified>
</cp:coreProperties>
</file>