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explosion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4D-42C6-BBA1-0C00FF000D10}"/>
              </c:ext>
            </c:extLst>
          </c:dPt>
          <c:dPt>
            <c:idx val="1"/>
            <c:bubble3D val="0"/>
            <c:explosion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4D-42C6-BBA1-0C00FF000D10}"/>
              </c:ext>
            </c:extLst>
          </c:dPt>
          <c:dPt>
            <c:idx val="2"/>
            <c:bubble3D val="0"/>
            <c:explosion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4D-42C6-BBA1-0C00FF000D10}"/>
              </c:ext>
            </c:extLst>
          </c:dPt>
          <c:dPt>
            <c:idx val="3"/>
            <c:bubble3D val="0"/>
            <c:explosion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4D-42C6-BBA1-0C00FF000D1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4D-42C6-BBA1-0C00FF000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Males</c:v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cat>
            <c:numRef>
              <c:f>Sheet6!$A$2:$A$13</c:f>
              <c:numCache>
                <c:formatCode>General</c:formatCode>
                <c:ptCount val="1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</c:numCache>
            </c:numRef>
          </c:cat>
          <c:val>
            <c:numRef>
              <c:f>Sheet6!$B$2:$B$13</c:f>
              <c:numCache>
                <c:formatCode>0.0</c:formatCode>
                <c:ptCount val="12"/>
                <c:pt idx="0">
                  <c:v>36</c:v>
                </c:pt>
                <c:pt idx="1">
                  <c:v>33</c:v>
                </c:pt>
                <c:pt idx="2">
                  <c:v>36</c:v>
                </c:pt>
                <c:pt idx="3">
                  <c:v>35</c:v>
                </c:pt>
                <c:pt idx="4">
                  <c:v>45</c:v>
                </c:pt>
                <c:pt idx="5">
                  <c:v>49</c:v>
                </c:pt>
                <c:pt idx="6">
                  <c:v>39</c:v>
                </c:pt>
                <c:pt idx="7">
                  <c:v>48</c:v>
                </c:pt>
                <c:pt idx="8">
                  <c:v>41</c:v>
                </c:pt>
                <c:pt idx="9">
                  <c:v>40</c:v>
                </c:pt>
                <c:pt idx="10">
                  <c:v>50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D3-48BE-BB07-64251A113F67}"/>
            </c:ext>
          </c:extLst>
        </c:ser>
        <c:ser>
          <c:idx val="1"/>
          <c:order val="1"/>
          <c:tx>
            <c:v>Females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  <a:effectLst/>
            </c:spPr>
          </c:marker>
          <c:cat>
            <c:numRef>
              <c:f>Sheet6!$A$2:$A$13</c:f>
              <c:numCache>
                <c:formatCode>General</c:formatCode>
                <c:ptCount val="1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</c:numCache>
            </c:numRef>
          </c:cat>
          <c:val>
            <c:numRef>
              <c:f>Sheet6!$C$2:$C$13</c:f>
              <c:numCache>
                <c:formatCode>0.0</c:formatCode>
                <c:ptCount val="12"/>
                <c:pt idx="0">
                  <c:v>44</c:v>
                </c:pt>
                <c:pt idx="1">
                  <c:v>34</c:v>
                </c:pt>
                <c:pt idx="2">
                  <c:v>44</c:v>
                </c:pt>
                <c:pt idx="3">
                  <c:v>30</c:v>
                </c:pt>
                <c:pt idx="4">
                  <c:v>43</c:v>
                </c:pt>
                <c:pt idx="5">
                  <c:v>42</c:v>
                </c:pt>
                <c:pt idx="6">
                  <c:v>43</c:v>
                </c:pt>
                <c:pt idx="7">
                  <c:v>41</c:v>
                </c:pt>
                <c:pt idx="8">
                  <c:v>42</c:v>
                </c:pt>
                <c:pt idx="9">
                  <c:v>31</c:v>
                </c:pt>
                <c:pt idx="10">
                  <c:v>30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3-48BE-BB07-64251A11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320464"/>
        <c:axId val="1106757696"/>
      </c:lineChart>
      <c:catAx>
        <c:axId val="96532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106757696"/>
        <c:crosses val="autoZero"/>
        <c:auto val="1"/>
        <c:lblAlgn val="ctr"/>
        <c:lblOffset val="100"/>
        <c:noMultiLvlLbl val="0"/>
      </c:catAx>
      <c:valAx>
        <c:axId val="11067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9653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0203-7EA5-43BE-8B4F-7A20715F515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EAC1-6F5A-4883-B204-CA947229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6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8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3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9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61B1B3-FAA8-462F-82E4-350E6B42D7E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B31FDF-DD78-4D77-BDE1-12BEE9BD19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1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DE22-4F63-BABF-B2AB-ACAF97EA4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F2171-3167-1652-0B67-EC1CA7575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74056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AA3D-F0F9-2F97-DBB9-AE1D2F79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EF755A-6D97-2D9D-5132-ADC8E7B40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92045"/>
              </p:ext>
            </p:extLst>
          </p:nvPr>
        </p:nvGraphicFramePr>
        <p:xfrm>
          <a:off x="1023940" y="2285999"/>
          <a:ext cx="4329726" cy="398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42">
                  <a:extLst>
                    <a:ext uri="{9D8B030D-6E8A-4147-A177-3AD203B41FA5}">
                      <a16:colId xmlns:a16="http://schemas.microsoft.com/office/drawing/2014/main" val="1015257099"/>
                    </a:ext>
                  </a:extLst>
                </a:gridCol>
                <a:gridCol w="1443242">
                  <a:extLst>
                    <a:ext uri="{9D8B030D-6E8A-4147-A177-3AD203B41FA5}">
                      <a16:colId xmlns:a16="http://schemas.microsoft.com/office/drawing/2014/main" val="404312926"/>
                    </a:ext>
                  </a:extLst>
                </a:gridCol>
                <a:gridCol w="1443242">
                  <a:extLst>
                    <a:ext uri="{9D8B030D-6E8A-4147-A177-3AD203B41FA5}">
                      <a16:colId xmlns:a16="http://schemas.microsoft.com/office/drawing/2014/main" val="4148603435"/>
                    </a:ext>
                  </a:extLst>
                </a:gridCol>
              </a:tblGrid>
              <a:tr h="8926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Blood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Relative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85591"/>
                  </a:ext>
                </a:extLst>
              </a:tr>
              <a:tr h="639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14/40=0.35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395157"/>
                  </a:ext>
                </a:extLst>
              </a:tr>
              <a:tr h="613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656042"/>
                  </a:ext>
                </a:extLst>
              </a:tr>
              <a:tr h="613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51932"/>
                  </a:ext>
                </a:extLst>
              </a:tr>
              <a:tr h="613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488860"/>
                  </a:ext>
                </a:extLst>
              </a:tr>
              <a:tr h="613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n=40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0643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939157"/>
              </p:ext>
            </p:extLst>
          </p:nvPr>
        </p:nvGraphicFramePr>
        <p:xfrm>
          <a:off x="5550309" y="2285998"/>
          <a:ext cx="6454877" cy="4424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7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2B7-6B5E-F8F1-0A49-F266BAF9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FA3E5E-D35D-0A30-A4E5-82C90B7E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7" y="2229209"/>
            <a:ext cx="6715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1407D7B-E872-4F72-AFBE-285AB843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2543175"/>
            <a:ext cx="52006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4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87E9-7F4E-C2B5-80A6-AF419C9F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522029-91F7-8A68-BAD8-E155D250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8" y="2285820"/>
            <a:ext cx="6572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2D6EAAD-00A6-F1BE-0009-32221B67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86" y="2583510"/>
            <a:ext cx="5767314" cy="372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C72-10DF-225D-D919-FDA29280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02B2-CAD7-9565-6707-7B678471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time series data is simply a series of data points ordered in time. Most commonly, a time series is a sequence taken at successive equally spaced points in time. Thus it is a sequence of discrete-time data.</a:t>
            </a:r>
          </a:p>
          <a:p>
            <a:pPr marL="0" indent="0">
              <a:buNone/>
            </a:pPr>
            <a:r>
              <a:rPr lang="en-US" dirty="0"/>
              <a:t>Imagine a CSE student is conducting a study on the performance of a computer system. The student records the CPU (Central Processing Unit) usage of the computer at regular intervals over the course of a day. The data is collected every 5 minutes. Here's a simplified representation of the time series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83D2D7-306F-4FC1-E809-D68FBFC4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68808"/>
              </p:ext>
            </p:extLst>
          </p:nvPr>
        </p:nvGraphicFramePr>
        <p:xfrm>
          <a:off x="7719896" y="4475596"/>
          <a:ext cx="4285292" cy="2205423"/>
        </p:xfrm>
        <a:graphic>
          <a:graphicData uri="http://schemas.openxmlformats.org/drawingml/2006/table">
            <a:tbl>
              <a:tblPr firstRow="1" firstCol="1" bandRow="1"/>
              <a:tblGrid>
                <a:gridCol w="2142646">
                  <a:extLst>
                    <a:ext uri="{9D8B030D-6E8A-4147-A177-3AD203B41FA5}">
                      <a16:colId xmlns:a16="http://schemas.microsoft.com/office/drawing/2014/main" val="2458721596"/>
                    </a:ext>
                  </a:extLst>
                </a:gridCol>
                <a:gridCol w="2142646">
                  <a:extLst>
                    <a:ext uri="{9D8B030D-6E8A-4147-A177-3AD203B41FA5}">
                      <a16:colId xmlns:a16="http://schemas.microsoft.com/office/drawing/2014/main" val="2488400139"/>
                    </a:ext>
                  </a:extLst>
                </a:gridCol>
              </a:tblGrid>
              <a:tr h="2064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CPU Usage (%)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330434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8:00 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089350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8:05 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56364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8:10 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66616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8:15 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35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51032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...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...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471602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7:50 PM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70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49692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7:55 PM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91796"/>
                  </a:ext>
                </a:extLst>
              </a:tr>
              <a:tr h="206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8:00 PM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5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8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3ED-9735-5DEA-F9E0-41F0106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F4CB-EBFD-4D0E-A708-90990A98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line graph is a type of chart used to show information that changes over time. So Time series data can be drawn by Line Graph.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89805F-C88D-E2F0-675D-A61B136DB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62734"/>
              </p:ext>
            </p:extLst>
          </p:nvPr>
        </p:nvGraphicFramePr>
        <p:xfrm>
          <a:off x="265471" y="3054666"/>
          <a:ext cx="2713549" cy="3669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8404" imgH="2485899" progId="Excel.Sheet.12">
                  <p:embed/>
                </p:oleObj>
              </mc:Choice>
              <mc:Fallback>
                <p:oleObj name="Worksheet" r:id="rId2" imgW="1838404" imgH="2485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471" y="3054666"/>
                        <a:ext cx="2713549" cy="3669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D49794-5068-5376-B6FF-F9E505BFF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202877"/>
              </p:ext>
            </p:extLst>
          </p:nvPr>
        </p:nvGraphicFramePr>
        <p:xfrm>
          <a:off x="3470787" y="3054666"/>
          <a:ext cx="8297542" cy="3669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88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FA66-64E8-DCE2-71E1-BDFB50D8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9E62-7CE0-E08E-BA41-B807D9C4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Merits and demerits of ……</a:t>
            </a:r>
          </a:p>
        </p:txBody>
      </p:sp>
    </p:spTree>
    <p:extLst>
      <p:ext uri="{BB962C8B-B14F-4D97-AF65-F5344CB8AC3E}">
        <p14:creationId xmlns:p14="http://schemas.microsoft.com/office/powerpoint/2010/main" val="62302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02603" y="6237726"/>
            <a:ext cx="2743200" cy="340027"/>
          </a:xfrm>
        </p:spPr>
        <p:txBody>
          <a:bodyPr/>
          <a:lstStyle/>
          <a:p>
            <a:fld id="{49F82BD9-7DAA-4EC3-995F-9B816A84184C}" type="slidenum">
              <a:rPr lang="en-IN" smtClean="0"/>
              <a:t>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35" y="548721"/>
            <a:ext cx="4420313" cy="44967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defTabSz="737372">
              <a:lnSpc>
                <a:spcPct val="90000"/>
              </a:lnSpc>
              <a:spcBef>
                <a:spcPct val="0"/>
              </a:spcBef>
              <a:spcAft>
                <a:spcPts val="484"/>
              </a:spcAft>
              <a:defRPr/>
            </a:pPr>
            <a:r>
              <a:rPr lang="en-US" sz="258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235" y="1557730"/>
            <a:ext cx="10554973" cy="2176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935" dirty="0"/>
              <a:t>A country has four political parties say A, B ,C, D. An opinion survey was conducted on 30 people randomly. The data were obtained as follows:</a:t>
            </a:r>
          </a:p>
          <a:p>
            <a:r>
              <a:rPr lang="en-US" sz="1935" dirty="0"/>
              <a:t>B, C, A, B, A, C, D, A, A, B, C, A, B, C, D, A, A, B, C, A, B, D, A, A, A, D, C, D, B, A.</a:t>
            </a:r>
          </a:p>
          <a:p>
            <a:pPr marL="1084578" lvl="2" indent="-276515">
              <a:buFont typeface="Arial" pitchFamily="34" charset="0"/>
              <a:buChar char="•"/>
            </a:pPr>
            <a:r>
              <a:rPr lang="en-US" sz="1935" dirty="0"/>
              <a:t>Construct a frequency distribution table.</a:t>
            </a:r>
          </a:p>
          <a:p>
            <a:pPr marL="1084578" lvl="2" indent="-276515">
              <a:buFont typeface="Arial" pitchFamily="34" charset="0"/>
              <a:buChar char="•"/>
            </a:pPr>
            <a:r>
              <a:rPr lang="en-US" sz="1935" dirty="0"/>
              <a:t>Which one is the most popular party based on the survey?</a:t>
            </a:r>
          </a:p>
          <a:p>
            <a:pPr marL="1084578" lvl="2" indent="-276515">
              <a:buFont typeface="Arial" pitchFamily="34" charset="0"/>
              <a:buChar char="•"/>
            </a:pPr>
            <a:r>
              <a:rPr lang="en-US" sz="1935" dirty="0"/>
              <a:t>What is the percentage of people liked party B?</a:t>
            </a:r>
          </a:p>
          <a:p>
            <a:pPr marL="1084578" lvl="2" indent="-276515">
              <a:buFont typeface="Arial" pitchFamily="34" charset="0"/>
              <a:buChar char="•"/>
            </a:pPr>
            <a:r>
              <a:rPr lang="en-US" sz="1935" dirty="0"/>
              <a:t>Construct an appropriate graph.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" y="4078933"/>
            <a:ext cx="9106924" cy="1534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02603" y="6237726"/>
            <a:ext cx="2743200" cy="340027"/>
          </a:xfrm>
        </p:spPr>
        <p:txBody>
          <a:bodyPr/>
          <a:lstStyle/>
          <a:p>
            <a:fld id="{49F82BD9-7DAA-4EC3-995F-9B816A84184C}" type="slidenum">
              <a:rPr lang="en-IN" smtClean="0"/>
              <a:t>17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6" y="1402563"/>
            <a:ext cx="9592212" cy="3778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9717" y="466418"/>
            <a:ext cx="4420313" cy="449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737372">
              <a:lnSpc>
                <a:spcPct val="90000"/>
              </a:lnSpc>
              <a:spcBef>
                <a:spcPct val="0"/>
              </a:spcBef>
              <a:spcAft>
                <a:spcPts val="484"/>
              </a:spcAft>
              <a:defRPr/>
            </a:pPr>
            <a:r>
              <a:rPr lang="en-US" sz="258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</p:spTree>
    <p:extLst>
      <p:ext uri="{BB962C8B-B14F-4D97-AF65-F5344CB8AC3E}">
        <p14:creationId xmlns:p14="http://schemas.microsoft.com/office/powerpoint/2010/main" val="10679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42D-6E02-3995-97C8-DCDEE09C8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14B96-952D-4522-4DA5-C9B61C240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1CD-19E9-F459-7C3C-9F19206F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5E1-9C8A-A34E-E417-0F89593A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Schoolbook" panose="02040604050505020304" pitchFamily="18" charset="0"/>
              </a:rPr>
              <a:t>Know the appropriate tool for data presentation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Schoolbook" panose="02040604050505020304" pitchFamily="18" charset="0"/>
              </a:rPr>
              <a:t>Exploring fact from data</a:t>
            </a:r>
          </a:p>
        </p:txBody>
      </p:sp>
    </p:spTree>
    <p:extLst>
      <p:ext uri="{BB962C8B-B14F-4D97-AF65-F5344CB8AC3E}">
        <p14:creationId xmlns:p14="http://schemas.microsoft.com/office/powerpoint/2010/main" val="23631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7A6-9BDD-CA6A-A66B-E4F8921D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0F3-E143-3619-8453-19855D7E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 Construction of Frequency Distribution for qualitative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 Graphical presentation of qualitative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 Time series data and Line graph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 Uses of Diagrams</a:t>
            </a:r>
          </a:p>
        </p:txBody>
      </p:sp>
    </p:spTree>
    <p:extLst>
      <p:ext uri="{BB962C8B-B14F-4D97-AF65-F5344CB8AC3E}">
        <p14:creationId xmlns:p14="http://schemas.microsoft.com/office/powerpoint/2010/main" val="251473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FA02-910E-E501-1D17-310C783B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for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5819-CF38-23D0-E95D-3D660DA2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The following data give the blood group of 40 students:</a:t>
            </a:r>
            <a:endParaRPr lang="pt-BR" dirty="0">
              <a:latin typeface="Century Schoolbook" panose="020406040505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latin typeface="Century Schoolbook" panose="02040604050505020304" pitchFamily="18" charset="0"/>
              </a:rPr>
              <a:t>O, A, B, AB, O, A, O, B, AB, B, O, A, A, B, O, B, A, AB, O, AB,</a:t>
            </a:r>
          </a:p>
          <a:p>
            <a:pPr marL="0" indent="0" algn="ctr">
              <a:buNone/>
            </a:pPr>
            <a:r>
              <a:rPr lang="pt-BR" dirty="0">
                <a:latin typeface="Century Schoolbook" panose="02040604050505020304" pitchFamily="18" charset="0"/>
              </a:rPr>
              <a:t>A, O, O, A, B, B, A, O, AB, O, A, O, O, A, B, O, O, B, AB, B</a:t>
            </a:r>
          </a:p>
          <a:p>
            <a:pPr marL="0" indent="0">
              <a:buNone/>
            </a:pPr>
            <a:r>
              <a:rPr lang="pt-BR" dirty="0">
                <a:latin typeface="Century Schoolbook" panose="02040604050505020304" pitchFamily="18" charset="0"/>
              </a:rPr>
              <a:t>Construct a frequency distribution.</a:t>
            </a:r>
          </a:p>
          <a:p>
            <a:pPr marL="0" indent="0">
              <a:buNone/>
            </a:pPr>
            <a:endParaRPr lang="pt-B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BR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193237-2741-4DA3-50F4-28ED332F6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40851"/>
              </p:ext>
            </p:extLst>
          </p:nvPr>
        </p:nvGraphicFramePr>
        <p:xfrm>
          <a:off x="2032000" y="442353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8927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6509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448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Blood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Tally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6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r>
                        <a:rPr lang="en-US" strike="no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r>
                        <a:rPr lang="en-US" strike="no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 ||||</a:t>
                      </a:r>
                      <a:endParaRPr lang="en-US" strike="sngStrike" dirty="0">
                        <a:solidFill>
                          <a:sysClr val="windowText" lastClr="00000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45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r>
                        <a:rPr lang="en-US" strike="no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r>
                        <a:rPr lang="en-US" strike="no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8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||||</a:t>
                      </a:r>
                      <a:r>
                        <a:rPr lang="en-US" strike="noStrike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 |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3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n=40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94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FF6F-E797-C622-9BCE-895E2043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BCC2-AD9D-1EB8-B158-D7CE00DC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The following data give the number of shoes in different sizes sold by a shop on last one week: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L, M, S, M,M, S, L, L, S, M,M S, L, M, M, S, L, S, M, M, M, M, S, L, S, S, S, S, M, M, M, L, S, M.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Construct a frequency distribution table for this qualitative data.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2C91-BEBE-CF49-DD68-FC6C2D00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presentation of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81D7-30E8-CD67-C355-D594564E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entury Schoolbook" panose="02040604050505020304" pitchFamily="18" charset="0"/>
              </a:rPr>
              <a:t>Two types of graphical presentation for qualitative data are:</a:t>
            </a:r>
          </a:p>
          <a:p>
            <a:pPr marL="0" indent="0">
              <a:buNone/>
            </a:pP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entury Schoolbook" panose="02040604050505020304" pitchFamily="18" charset="0"/>
              </a:rPr>
              <a:t>1. Bar Diagram</a:t>
            </a:r>
          </a:p>
          <a:p>
            <a:pPr marL="0" indent="0">
              <a:buNone/>
            </a:pP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entury Schoolbook" panose="02040604050505020304" pitchFamily="18" charset="0"/>
              </a:rPr>
              <a:t>2. Pie chart</a:t>
            </a:r>
          </a:p>
          <a:p>
            <a:pPr marL="0" indent="0">
              <a:buNone/>
            </a:pPr>
            <a:endParaRPr lang="en-US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4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ACC0-0FF8-219E-F170-F001578D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DE32-16E3-F8F2-2CCE-68C1102C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Schoolbook" panose="02040604050505020304" pitchFamily="18" charset="0"/>
              </a:rPr>
              <a:t>Draw a horizontal axis and label the categories below the line at regularly spaced interval.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Schoolbook" panose="02040604050505020304" pitchFamily="18" charset="0"/>
              </a:rPr>
              <a:t>Draw a vertical axis and label the scale using frequency.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Schoolbook" panose="02040604050505020304" pitchFamily="18" charset="0"/>
              </a:rPr>
              <a:t>Draw a rectangular bar above each category label whose height equals the frequency of that category. 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The bars are the same width and do not touch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Schoolbook" panose="02040604050505020304" pitchFamily="18" charset="0"/>
              </a:rPr>
              <a:t>Label the horizontal axis with variable name and vertical axis with frequency.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0CC5-4B2E-C0BD-6903-2F6A8AB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E68E13-C27C-DED4-23CE-F220CDB93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22522"/>
              </p:ext>
            </p:extLst>
          </p:nvPr>
        </p:nvGraphicFramePr>
        <p:xfrm>
          <a:off x="1024128" y="2239000"/>
          <a:ext cx="3533124" cy="220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251">
                  <a:extLst>
                    <a:ext uri="{9D8B030D-6E8A-4147-A177-3AD203B41FA5}">
                      <a16:colId xmlns:a16="http://schemas.microsoft.com/office/drawing/2014/main" val="2116671132"/>
                    </a:ext>
                  </a:extLst>
                </a:gridCol>
                <a:gridCol w="1908873">
                  <a:extLst>
                    <a:ext uri="{9D8B030D-6E8A-4147-A177-3AD203B41FA5}">
                      <a16:colId xmlns:a16="http://schemas.microsoft.com/office/drawing/2014/main" val="653830516"/>
                    </a:ext>
                  </a:extLst>
                </a:gridCol>
              </a:tblGrid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Blood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180758"/>
                  </a:ext>
                </a:extLst>
              </a:tr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08522"/>
                  </a:ext>
                </a:extLst>
              </a:tr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85176"/>
                  </a:ext>
                </a:extLst>
              </a:tr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09993"/>
                  </a:ext>
                </a:extLst>
              </a:tr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871236"/>
                  </a:ext>
                </a:extLst>
              </a:tr>
              <a:tr h="3667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Century Schoolbook" panose="02040604050505020304" pitchFamily="18" charset="0"/>
                        </a:rPr>
                        <a:t>n=40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8189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F6078F-4E3A-98C8-727C-428DE97F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18" y="2295633"/>
            <a:ext cx="7218502" cy="43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E3F9-4D75-F270-9A2B-994F52F5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B1B9-7624-2178-ED75-501C4BCB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 Draw a circle to represent the whole data set.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entury Schoolbook" panose="02040604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 For each category, calculate the “slice” size. A circle has 360 degrees. So, </a:t>
            </a:r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Slice size=360×Relative Frequency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entury Schoolbook" panose="02040604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 Dividing the circle into slices according to their sizes.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entury Schoolbook" panose="02040604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 Label the slices with the distinct categories and their relative frequencies (percentage frequencies).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755DE5-4D4A-06E4-FDDA-121FE91CAFB1}"/>
              </a:ext>
            </a:extLst>
          </p:cNvPr>
          <p:cNvSpPr/>
          <p:nvPr/>
        </p:nvSpPr>
        <p:spPr>
          <a:xfrm>
            <a:off x="8627806" y="707923"/>
            <a:ext cx="1932039" cy="194678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7894B0-B579-8864-F04B-FA336BB8D217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8627806" y="1681317"/>
            <a:ext cx="193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05401C-713D-7445-F5BF-B821085FCBCA}"/>
              </a:ext>
            </a:extLst>
          </p:cNvPr>
          <p:cNvCxnSpPr>
            <a:stCxn id="4" idx="1"/>
          </p:cNvCxnSpPr>
          <p:nvPr/>
        </p:nvCxnSpPr>
        <p:spPr>
          <a:xfrm>
            <a:off x="8910747" y="993023"/>
            <a:ext cx="690453" cy="688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439B9669-1069-7B80-94A7-180506B22C12}"/>
              </a:ext>
            </a:extLst>
          </p:cNvPr>
          <p:cNvSpPr/>
          <p:nvPr/>
        </p:nvSpPr>
        <p:spPr>
          <a:xfrm>
            <a:off x="9247239" y="1283110"/>
            <a:ext cx="636902" cy="801720"/>
          </a:xfrm>
          <a:prstGeom prst="arc">
            <a:avLst>
              <a:gd name="adj1" fmla="val 14000118"/>
              <a:gd name="adj2" fmla="val 973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786</Words>
  <Application>Microsoft Office PowerPoint</Application>
  <PresentationFormat>Widescreen</PresentationFormat>
  <Paragraphs>135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Century Schoolbook</vt:lpstr>
      <vt:lpstr>Times New Roman</vt:lpstr>
      <vt:lpstr>Tw Cen MT</vt:lpstr>
      <vt:lpstr>Tw Cen MT Condensed</vt:lpstr>
      <vt:lpstr>Wingdings</vt:lpstr>
      <vt:lpstr>Wingdings 3</vt:lpstr>
      <vt:lpstr>Integral</vt:lpstr>
      <vt:lpstr>Microsoft Excel Worksheet</vt:lpstr>
      <vt:lpstr>Data Presentation</vt:lpstr>
      <vt:lpstr>Learning outcomes</vt:lpstr>
      <vt:lpstr>Contents</vt:lpstr>
      <vt:lpstr>Frequency for qualitative data</vt:lpstr>
      <vt:lpstr>Home work</vt:lpstr>
      <vt:lpstr>Graphical presentation of qualitative data</vt:lpstr>
      <vt:lpstr>bar chart</vt:lpstr>
      <vt:lpstr>example</vt:lpstr>
      <vt:lpstr>Pie chart</vt:lpstr>
      <vt:lpstr>Example</vt:lpstr>
      <vt:lpstr>More example</vt:lpstr>
      <vt:lpstr>More example</vt:lpstr>
      <vt:lpstr>Time series data</vt:lpstr>
      <vt:lpstr>Line graph</vt:lpstr>
      <vt:lpstr>EXTRA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Presentation</dc:title>
  <dc:creator>Md. Ismail Hossain</dc:creator>
  <cp:lastModifiedBy>Md. Ismail Hossain</cp:lastModifiedBy>
  <cp:revision>52</cp:revision>
  <dcterms:created xsi:type="dcterms:W3CDTF">2023-08-06T06:10:56Z</dcterms:created>
  <dcterms:modified xsi:type="dcterms:W3CDTF">2023-08-06T07:11:54Z</dcterms:modified>
</cp:coreProperties>
</file>