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6" r:id="rId7"/>
    <p:sldId id="387" r:id="rId8"/>
    <p:sldId id="335" r:id="rId9"/>
    <p:sldId id="336" r:id="rId10"/>
    <p:sldId id="338" r:id="rId11"/>
    <p:sldId id="337" r:id="rId12"/>
    <p:sldId id="347" r:id="rId13"/>
    <p:sldId id="348" r:id="rId14"/>
    <p:sldId id="349" r:id="rId15"/>
    <p:sldId id="350" r:id="rId16"/>
    <p:sldId id="355" r:id="rId17"/>
    <p:sldId id="351" r:id="rId18"/>
    <p:sldId id="352" r:id="rId19"/>
    <p:sldId id="353" r:id="rId20"/>
    <p:sldId id="354" r:id="rId21"/>
    <p:sldId id="356" r:id="rId22"/>
    <p:sldId id="357" r:id="rId23"/>
    <p:sldId id="359" r:id="rId24"/>
    <p:sldId id="358" r:id="rId25"/>
    <p:sldId id="360" r:id="rId26"/>
    <p:sldId id="364"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8" r:id="rId42"/>
    <p:sldId id="389" r:id="rId43"/>
    <p:sldId id="390" r:id="rId44"/>
    <p:sldId id="391" r:id="rId45"/>
    <p:sldId id="392" r:id="rId46"/>
    <p:sldId id="393" r:id="rId47"/>
    <p:sldId id="405" r:id="rId48"/>
    <p:sldId id="363" r:id="rId4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1/29/2024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1/29/2024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1/29/2024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It is simply sum of the observations divided by the 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d>
                      <m:dPr>
                        <m:ctrlPr>
                          <a:rPr lang="en-US" sz="3200" b="1" i="1" smtClean="0">
                            <a:solidFill>
                              <a:schemeClr val="tx1"/>
                            </a:solidFill>
                            <a:latin typeface="Cambria Math" panose="02040503050406030204" pitchFamily="18" charset="0"/>
                          </a:rPr>
                        </m:ctrlPr>
                      </m:dPr>
                      <m:e>
                        <m:r>
                          <a:rPr lang="en-US" sz="3200" b="0" i="1" smtClean="0">
                            <a:solidFill>
                              <a:srgbClr val="FF0000"/>
                            </a:solidFill>
                            <a:latin typeface="Cambria Math" panose="02040503050406030204" pitchFamily="18" charset="0"/>
                          </a:rPr>
                          <m:t>???</m:t>
                        </m:r>
                      </m:e>
                    </m:d>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392"/>
                </a:stretch>
              </a:blipFill>
            </p:spPr>
            <p:txBody>
              <a:bodyPr/>
              <a:lstStyle/>
              <a:p>
                <a:r>
                  <a:rPr lang="en-US">
                    <a:noFill/>
                  </a:rPr>
                  <a:t> </a:t>
                </a:r>
              </a:p>
            </p:txBody>
          </p:sp>
        </mc:Fallback>
      </mc:AlternateContent>
    </p:spTree>
    <p:extLst>
      <p:ext uri="{BB962C8B-B14F-4D97-AF65-F5344CB8AC3E}">
        <p14:creationId xmlns:p14="http://schemas.microsoft.com/office/powerpoint/2010/main" val="386455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It is simply sum of the observations divided by the 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392"/>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80067691"/>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80067691"/>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4899" r="-100109" b="-268"/>
                          </a:stretch>
                        </a:blip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233603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620841526"/>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620841526"/>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4899" r="-100109" b="-268"/>
                          </a:stretch>
                        </a:blip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159918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386449561"/>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386449561"/>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4899" r="-100109" b="-268"/>
                          </a:stretch>
                        </a:blip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264760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4121830523"/>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4121830523"/>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91892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809442674"/>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𝑓</m:t>
                                  </m:r>
                                </m:e>
                                <m:sub>
                                  <m:r>
                                    <a:rPr lang="en-US" sz="2400" b="0" i="1" smtClean="0">
                                      <a:solidFill>
                                        <a:srgbClr val="FF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809442674"/>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23466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788067980"/>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788067980"/>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371207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581982811"/>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1581982811"/>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4488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In previous chapter, we discussed how a raw data set can be organized and summarized by tables and graphs.</a:t>
            </a:r>
          </a:p>
          <a:p>
            <a:endParaRPr lang="en-US" sz="3200" dirty="0"/>
          </a:p>
          <a:p>
            <a:r>
              <a:rPr lang="en-US" sz="3200" dirty="0"/>
              <a:t>Another method of summarizing data set precisely is to compute number (a single number).</a:t>
            </a:r>
          </a:p>
          <a:p>
            <a:endParaRPr lang="en-US" sz="3200" dirty="0"/>
          </a:p>
          <a:p>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p:spTree>
    <p:extLst>
      <p:ext uri="{BB962C8B-B14F-4D97-AF65-F5344CB8AC3E}">
        <p14:creationId xmlns:p14="http://schemas.microsoft.com/office/powerpoint/2010/main" val="216540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978937159"/>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8411" r="-9692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333" t="-8411" r="-962"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222105" r="-9692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3A10177-E82E-02CA-62F1-4DE3983ED23E}"/>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8411" r="-19310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968" t="-8411" r="-100797"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8411" r="-1200"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222105" r="-19310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222105" r="-1200"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A8C17-5417-3EA0-D700-B9A5D6839258}"/>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p:sp>
            <p:nvSpPr>
              <p:cNvPr id="3" name="TextBox 2">
                <a:extLst>
                  <a:ext uri="{FF2B5EF4-FFF2-40B4-BE49-F238E27FC236}">
                    <a16:creationId xmlns:a16="http://schemas.microsoft.com/office/drawing/2014/main" id="{CC2A8C17-5417-3EA0-D700-B9A5D6839258}"/>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247917A-DCCD-014D-BE85-3E9FF6A9AFD7}"/>
                  </a:ext>
                </a:extLst>
              </p:cNvPr>
              <p:cNvSpPr txBox="1"/>
              <p:nvPr/>
            </p:nvSpPr>
            <p:spPr>
              <a:xfrm>
                <a:off x="8797819" y="2028683"/>
                <a:ext cx="5379440" cy="3622274"/>
              </a:xfrm>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12.53=</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28+11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+45+57</m:t>
                          </m:r>
                        </m:num>
                        <m:den>
                          <m:r>
                            <a:rPr lang="en-US" sz="2800" b="0" i="1"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+3+3</m:t>
                          </m:r>
                        </m:den>
                      </m:f>
                    </m:oMath>
                  </m:oMathPara>
                </a14:m>
                <a:endParaRPr lang="en-US" sz="2800" dirty="0"/>
              </a:p>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oMath>
                  </m:oMathPara>
                </a14:m>
                <a:endParaRPr lang="en-US" sz="2800" dirty="0"/>
              </a:p>
              <a:p>
                <a:endParaRPr lang="en-US" sz="2800" dirty="0"/>
              </a:p>
            </p:txBody>
          </p:sp>
        </mc:Choice>
        <mc:Fallback>
          <p:sp>
            <p:nvSpPr>
              <p:cNvPr id="5" name="TextBox 4">
                <a:extLst>
                  <a:ext uri="{FF2B5EF4-FFF2-40B4-BE49-F238E27FC236}">
                    <a16:creationId xmlns:a16="http://schemas.microsoft.com/office/drawing/2014/main" id="{E247917A-DCCD-014D-BE85-3E9FF6A9AFD7}"/>
                  </a:ext>
                </a:extLst>
              </p:cNvPr>
              <p:cNvSpPr txBox="1">
                <a:spLocks noRot="1" noChangeAspect="1" noMove="1" noResize="1" noEditPoints="1" noAdjustHandles="1" noChangeArrowheads="1" noChangeShapeType="1" noTextEdit="1"/>
              </p:cNvSpPr>
              <p:nvPr/>
            </p:nvSpPr>
            <p:spPr>
              <a:xfrm>
                <a:off x="8797819" y="2028683"/>
                <a:ext cx="5379440" cy="3622274"/>
              </a:xfrm>
              <a:prstGeom prst="rect">
                <a:avLst/>
              </a:prstGeom>
              <a:blipFill>
                <a:blip r:embed="rId4"/>
                <a:stretch>
                  <a:fillRect l="-1912" t="-1161"/>
                </a:stretch>
              </a:blipFill>
              <a:ln>
                <a:solidFill>
                  <a:schemeClr val="tx1"/>
                </a:solidFill>
                <a:extLst>
                  <a:ext uri="{C807C97D-BFC1-408E-A445-0C87EB9F89A2}">
                    <ask:lineSketchStyleProps xmlns:ask="http://schemas.microsoft.com/office/drawing/2018/sketchyshapes" sd="782294884">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04206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14:m>
                  <m:oMathPara xmlns:m="http://schemas.openxmlformats.org/officeDocument/2006/math">
                    <m:oMathParaPr>
                      <m:jc m:val="centerGroup"/>
                    </m:oMathParaPr>
                    <m:oMath xmlns:m="http://schemas.openxmlformats.org/officeDocument/2006/math">
                      <m:sSub>
                        <m:sSubPr>
                          <m:ctrlPr>
                            <a:rPr lang="en-US" sz="2800" b="0" i="0"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0"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14:m>
                  <m:oMathPara xmlns:m="http://schemas.openxmlformats.org/officeDocument/2006/math">
                    <m:oMathParaPr>
                      <m:jc m:val="centerGroup"/>
                    </m:oMathParaPr>
                    <m:oMath xmlns:m="http://schemas.openxmlformats.org/officeDocument/2006/math">
                      <m:sSub>
                        <m:sSubPr>
                          <m:ctrlPr>
                            <a:rPr lang="en-US" sz="2800" b="0" i="0"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0"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m:t>
                            </m:r>
                            <m:r>
                              <a:rPr lang="en-US" sz="3200" b="0" i="1" dirty="0" smtClean="0">
                                <a:latin typeface="Cambria Math" panose="02040503050406030204" pitchFamily="18" charset="0"/>
                              </a:rPr>
                              <m:t>×3×9×2×7×5×8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If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a:t> are the percent value (rate) for a given time t,</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080679A-867F-AEFD-5D23-C2FFC3D2565A}"/>
                  </a:ext>
                </a:extLst>
              </p:cNvPr>
              <p:cNvSpPr txBox="1"/>
              <p:nvPr/>
            </p:nvSpPr>
            <p:spPr>
              <a:xfrm>
                <a:off x="1663102" y="3396142"/>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i="1" dirty="0">
                              <a:latin typeface="Cambria Math" panose="02040503050406030204" pitchFamily="18" charset="0"/>
                            </a:rPr>
                            <m:t>𝑔𝑟𝑜𝑤𝑡h</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p:sp>
            <p:nvSpPr>
              <p:cNvPr id="4" name="TextBox 3">
                <a:extLst>
                  <a:ext uri="{FF2B5EF4-FFF2-40B4-BE49-F238E27FC236}">
                    <a16:creationId xmlns:a16="http://schemas.microsoft.com/office/drawing/2014/main" id="{C080679A-867F-AEFD-5D23-C2FFC3D2565A}"/>
                  </a:ext>
                </a:extLst>
              </p:cNvPr>
              <p:cNvSpPr txBox="1">
                <a:spLocks noRot="1" noChangeAspect="1" noMove="1" noResize="1" noEditPoints="1" noAdjustHandles="1" noChangeArrowheads="1" noChangeShapeType="1" noTextEdit="1"/>
              </p:cNvSpPr>
              <p:nvPr/>
            </p:nvSpPr>
            <p:spPr>
              <a:xfrm>
                <a:off x="1663102" y="3396142"/>
                <a:ext cx="11482666" cy="71865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FE8213-C777-43C4-E863-2BFD1C963570}"/>
                  </a:ext>
                </a:extLst>
              </p:cNvPr>
              <p:cNvSpPr txBox="1"/>
              <p:nvPr/>
            </p:nvSpPr>
            <p:spPr>
              <a:xfrm>
                <a:off x="1663102" y="466893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p:sp>
            <p:nvSpPr>
              <p:cNvPr id="5" name="TextBox 4">
                <a:extLst>
                  <a:ext uri="{FF2B5EF4-FFF2-40B4-BE49-F238E27FC236}">
                    <a16:creationId xmlns:a16="http://schemas.microsoft.com/office/drawing/2014/main" id="{D5FE8213-C777-43C4-E863-2BFD1C963570}"/>
                  </a:ext>
                </a:extLst>
              </p:cNvPr>
              <p:cNvSpPr txBox="1">
                <a:spLocks noRot="1" noChangeAspect="1" noMove="1" noResize="1" noEditPoints="1" noAdjustHandles="1" noChangeArrowheads="1" noChangeShapeType="1" noTextEdit="1"/>
              </p:cNvSpPr>
              <p:nvPr/>
            </p:nvSpPr>
            <p:spPr>
              <a:xfrm>
                <a:off x="1663102" y="4668934"/>
                <a:ext cx="11482666" cy="718658"/>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579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10% in the first year, 5% in the second year, 8% in the third year. What was the average growth rate for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1+0.10</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1+0.05</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1+0.08</m:t>
                                </m:r>
                              </m:e>
                            </m:d>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r>
                      <a:rPr lang="en-US" sz="3200" b="0" i="1" dirty="0" smtClean="0">
                        <a:latin typeface="Cambria Math" panose="02040503050406030204" pitchFamily="18" charset="0"/>
                      </a:rPr>
                      <m:t>−1</m:t>
                    </m:r>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=0.0748</m:t>
                      </m:r>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7.48%</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Let’s consider an assets that depreciated by 15% in the first year, 8% in the second year, and 12% in the third year. What was the average depreciation rate over these three years.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E567FA-2F6F-E9B6-0243-DB6D8A223C01}"/>
                  </a:ext>
                </a:extLst>
              </p:cNvPr>
              <p:cNvSpPr txBox="1"/>
              <p:nvPr/>
            </p:nvSpPr>
            <p:spPr>
              <a:xfrm>
                <a:off x="1935519" y="397262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p:sp>
            <p:nvSpPr>
              <p:cNvPr id="5" name="TextBox 4">
                <a:extLst>
                  <a:ext uri="{FF2B5EF4-FFF2-40B4-BE49-F238E27FC236}">
                    <a16:creationId xmlns:a16="http://schemas.microsoft.com/office/drawing/2014/main" id="{93E567FA-2F6F-E9B6-0243-DB6D8A223C01}"/>
                  </a:ext>
                </a:extLst>
              </p:cNvPr>
              <p:cNvSpPr txBox="1">
                <a:spLocks noRot="1" noChangeAspect="1" noMove="1" noResize="1" noEditPoints="1" noAdjustHandles="1" noChangeArrowheads="1" noChangeShapeType="1" noTextEdit="1"/>
              </p:cNvSpPr>
              <p:nvPr/>
            </p:nvSpPr>
            <p:spPr>
              <a:xfrm>
                <a:off x="1935519" y="3972624"/>
                <a:ext cx="11482666" cy="7186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TextBox 6">
            <a:extLst>
              <a:ext uri="{FF2B5EF4-FFF2-40B4-BE49-F238E27FC236}">
                <a16:creationId xmlns:a16="http://schemas.microsoft.com/office/drawing/2014/main" id="{9C2B0327-62C0-4C90-C91A-647242079184}"/>
              </a:ext>
            </a:extLst>
          </p:cNvPr>
          <p:cNvSpPr txBox="1"/>
          <p:nvPr/>
        </p:nvSpPr>
        <p:spPr>
          <a:xfrm>
            <a:off x="9239559" y="3140461"/>
            <a:ext cx="2125126" cy="523220"/>
          </a:xfrm>
          <a:custGeom>
            <a:avLst/>
            <a:gdLst>
              <a:gd name="connsiteX0" fmla="*/ 0 w 2125126"/>
              <a:gd name="connsiteY0" fmla="*/ 0 h 523220"/>
              <a:gd name="connsiteX1" fmla="*/ 488779 w 2125126"/>
              <a:gd name="connsiteY1" fmla="*/ 0 h 523220"/>
              <a:gd name="connsiteX2" fmla="*/ 1020060 w 2125126"/>
              <a:gd name="connsiteY2" fmla="*/ 0 h 523220"/>
              <a:gd name="connsiteX3" fmla="*/ 1593845 w 2125126"/>
              <a:gd name="connsiteY3" fmla="*/ 0 h 523220"/>
              <a:gd name="connsiteX4" fmla="*/ 2125126 w 2125126"/>
              <a:gd name="connsiteY4" fmla="*/ 0 h 523220"/>
              <a:gd name="connsiteX5" fmla="*/ 2125126 w 2125126"/>
              <a:gd name="connsiteY5" fmla="*/ 523220 h 523220"/>
              <a:gd name="connsiteX6" fmla="*/ 1572593 w 2125126"/>
              <a:gd name="connsiteY6" fmla="*/ 523220 h 523220"/>
              <a:gd name="connsiteX7" fmla="*/ 1041312 w 2125126"/>
              <a:gd name="connsiteY7" fmla="*/ 523220 h 523220"/>
              <a:gd name="connsiteX8" fmla="*/ 510030 w 2125126"/>
              <a:gd name="connsiteY8" fmla="*/ 523220 h 523220"/>
              <a:gd name="connsiteX9" fmla="*/ 0 w 2125126"/>
              <a:gd name="connsiteY9" fmla="*/ 523220 h 523220"/>
              <a:gd name="connsiteX10" fmla="*/ 0 w 2125126"/>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5126" h="523220" fill="none" extrusionOk="0">
                <a:moveTo>
                  <a:pt x="0" y="0"/>
                </a:moveTo>
                <a:cubicBezTo>
                  <a:pt x="202210" y="11345"/>
                  <a:pt x="304048" y="-18105"/>
                  <a:pt x="488779" y="0"/>
                </a:cubicBezTo>
                <a:cubicBezTo>
                  <a:pt x="673510" y="18105"/>
                  <a:pt x="769474" y="-281"/>
                  <a:pt x="1020060" y="0"/>
                </a:cubicBezTo>
                <a:cubicBezTo>
                  <a:pt x="1270646" y="281"/>
                  <a:pt x="1401515" y="-27157"/>
                  <a:pt x="1593845" y="0"/>
                </a:cubicBezTo>
                <a:cubicBezTo>
                  <a:pt x="1786176" y="27157"/>
                  <a:pt x="1890237" y="-1924"/>
                  <a:pt x="2125126" y="0"/>
                </a:cubicBezTo>
                <a:cubicBezTo>
                  <a:pt x="2143917" y="200067"/>
                  <a:pt x="2132279" y="286411"/>
                  <a:pt x="2125126" y="523220"/>
                </a:cubicBezTo>
                <a:cubicBezTo>
                  <a:pt x="1902181" y="520380"/>
                  <a:pt x="1754981" y="503752"/>
                  <a:pt x="1572593" y="523220"/>
                </a:cubicBezTo>
                <a:cubicBezTo>
                  <a:pt x="1390205" y="542688"/>
                  <a:pt x="1288776" y="543567"/>
                  <a:pt x="1041312" y="523220"/>
                </a:cubicBezTo>
                <a:cubicBezTo>
                  <a:pt x="793848" y="502873"/>
                  <a:pt x="760496" y="512153"/>
                  <a:pt x="510030" y="523220"/>
                </a:cubicBezTo>
                <a:cubicBezTo>
                  <a:pt x="259564" y="534287"/>
                  <a:pt x="178836" y="547466"/>
                  <a:pt x="0" y="523220"/>
                </a:cubicBezTo>
                <a:cubicBezTo>
                  <a:pt x="14797" y="324788"/>
                  <a:pt x="17661" y="232489"/>
                  <a:pt x="0" y="0"/>
                </a:cubicBezTo>
                <a:close/>
              </a:path>
              <a:path w="2125126" h="523220" stroke="0" extrusionOk="0">
                <a:moveTo>
                  <a:pt x="0" y="0"/>
                </a:moveTo>
                <a:cubicBezTo>
                  <a:pt x="233127" y="-10678"/>
                  <a:pt x="309554" y="3516"/>
                  <a:pt x="531282" y="0"/>
                </a:cubicBezTo>
                <a:cubicBezTo>
                  <a:pt x="753010" y="-3516"/>
                  <a:pt x="871418" y="19988"/>
                  <a:pt x="1105066" y="0"/>
                </a:cubicBezTo>
                <a:cubicBezTo>
                  <a:pt x="1338714" y="-19988"/>
                  <a:pt x="1364065" y="-8666"/>
                  <a:pt x="1572593" y="0"/>
                </a:cubicBezTo>
                <a:cubicBezTo>
                  <a:pt x="1781121" y="8666"/>
                  <a:pt x="1863517" y="18837"/>
                  <a:pt x="2125126" y="0"/>
                </a:cubicBezTo>
                <a:cubicBezTo>
                  <a:pt x="2142385" y="105799"/>
                  <a:pt x="2117780" y="358297"/>
                  <a:pt x="2125126" y="523220"/>
                </a:cubicBezTo>
                <a:cubicBezTo>
                  <a:pt x="1989746" y="526490"/>
                  <a:pt x="1736735" y="539215"/>
                  <a:pt x="1593845" y="523220"/>
                </a:cubicBezTo>
                <a:cubicBezTo>
                  <a:pt x="1450955" y="507225"/>
                  <a:pt x="1220566" y="503106"/>
                  <a:pt x="1020060" y="523220"/>
                </a:cubicBezTo>
                <a:cubicBezTo>
                  <a:pt x="819554" y="543334"/>
                  <a:pt x="667607" y="545173"/>
                  <a:pt x="510030" y="523220"/>
                </a:cubicBezTo>
                <a:cubicBezTo>
                  <a:pt x="352453" y="501268"/>
                  <a:pt x="186250" y="499986"/>
                  <a:pt x="0" y="523220"/>
                </a:cubicBezTo>
                <a:cubicBezTo>
                  <a:pt x="-25681" y="331729"/>
                  <a:pt x="1273" y="1698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Ans: 10.41%</a:t>
            </a:r>
          </a:p>
        </p:txBody>
      </p:sp>
    </p:spTree>
    <p:extLst>
      <p:ext uri="{BB962C8B-B14F-4D97-AF65-F5344CB8AC3E}">
        <p14:creationId xmlns:p14="http://schemas.microsoft.com/office/powerpoint/2010/main" val="31705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p:spTree>
    <p:extLst>
      <p:ext uri="{BB962C8B-B14F-4D97-AF65-F5344CB8AC3E}">
        <p14:creationId xmlns:p14="http://schemas.microsoft.com/office/powerpoint/2010/main" val="3836512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0"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2147063"/>
              </a:xfrm>
              <a:prstGeom prst="rect">
                <a:avLst/>
              </a:prstGeom>
              <a:blipFill>
                <a:blip r:embed="rId2"/>
                <a:stretch>
                  <a:fillRect l="-1650" t="-1944"/>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2244653"/>
              </a:xfrm>
              <a:prstGeom prst="rect">
                <a:avLst/>
              </a:prstGeom>
              <a:blipFill>
                <a:blip r:embed="rId3"/>
                <a:stretch>
                  <a:fillRect l="-1649" t="-186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2862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kern="100" dirty="0">
                    <a:effectLst/>
                    <a:ea typeface="Times New Roman" panose="02020603050405020304" pitchFamily="18" charset="0"/>
                    <a:cs typeface="Vrinda" panose="020B0502040204020203" pitchFamily="34" charset="0"/>
                  </a:rPr>
                  <a:t>Here,</a:t>
                </a:r>
                <a:r>
                  <a:rPr lang="en-US" kern="100" dirty="0">
                    <a:ea typeface="Times New Roman" panose="02020603050405020304" pitchFamily="18" charset="0"/>
                    <a:cs typeface="Vrinda" panose="020B0502040204020203" pitchFamily="34" charset="0"/>
                  </a:rPr>
                  <a:t> </a:t>
                </a:r>
                <a:r>
                  <a:rPr lang="en-US"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kern="100" dirty="0">
                    <a:effectLst/>
                    <a:ea typeface="Times New Roman" panose="02020603050405020304" pitchFamily="18" charset="0"/>
                    <a:cs typeface="Vrinda" panose="020B0502040204020203" pitchFamily="34" charset="0"/>
                  </a:rPr>
                  <a:t>Speed: 40 mph, 50 mph, 60 mph</a:t>
                </a:r>
                <a:endParaRPr lang="en-US"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kern="100" dirty="0">
                    <a:effectLst/>
                    <a:ea typeface="Times New Roman" panose="02020603050405020304" pitchFamily="18" charset="0"/>
                    <a:cs typeface="Vrinda" panose="020B0502040204020203" pitchFamily="34" charset="0"/>
                  </a:rPr>
                  <a:t>The mean (harmonic mean) can be written as,</a:t>
                </a:r>
                <a:endParaRPr lang="en-US"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i="1" kern="100">
                          <a:effectLst/>
                          <a:ea typeface="Times New Roman" panose="02020603050405020304" pitchFamily="18" charset="0"/>
                          <a:cs typeface="Times New Roman" panose="02020603050405020304" pitchFamily="18" charset="0"/>
                        </a:rPr>
                        <m:t>𝐻𝑀</m:t>
                      </m:r>
                      <m:r>
                        <a:rPr lang="en-US" i="1" kern="100">
                          <a:effectLst/>
                          <a:ea typeface="Times New Roman" panose="02020603050405020304" pitchFamily="18" charset="0"/>
                          <a:cs typeface="Times New Roman" panose="02020603050405020304" pitchFamily="18" charset="0"/>
                        </a:rPr>
                        <m:t>=</m:t>
                      </m:r>
                      <m:f>
                        <m:fPr>
                          <m:ctrlPr>
                            <a:rPr lang="en-US" i="1" kern="100">
                              <a:effectLst/>
                              <a:ea typeface="Times New Roman" panose="02020603050405020304" pitchFamily="18" charset="0"/>
                              <a:cs typeface="Times New Roman" panose="02020603050405020304" pitchFamily="18" charset="0"/>
                            </a:rPr>
                          </m:ctrlPr>
                        </m:fPr>
                        <m:num>
                          <m:nary>
                            <m:naryPr>
                              <m:chr m:val="∑"/>
                              <m:subHide m:val="on"/>
                              <m:supHide m:val="on"/>
                              <m:ctrlPr>
                                <a:rPr lang="en-US" i="1" kern="100">
                                  <a:effectLst/>
                                  <a:ea typeface="Times New Roman" panose="02020603050405020304" pitchFamily="18" charset="0"/>
                                  <a:cs typeface="Times New Roman" panose="02020603050405020304" pitchFamily="18" charset="0"/>
                                </a:rPr>
                              </m:ctrlPr>
                            </m:naryPr>
                            <m:sub/>
                            <m:sup/>
                            <m:e>
                              <m:sSub>
                                <m:sSubPr>
                                  <m:ctrlPr>
                                    <a:rPr lang="en-US" i="1" kern="100">
                                      <a:effectLst/>
                                      <a:ea typeface="Times New Roman" panose="02020603050405020304" pitchFamily="18" charset="0"/>
                                      <a:cs typeface="Times New Roman" panose="02020603050405020304" pitchFamily="18" charset="0"/>
                                    </a:rPr>
                                  </m:ctrlPr>
                                </m:sSubPr>
                                <m:e>
                                  <m:r>
                                    <a:rPr lang="en-US" i="1" kern="100">
                                      <a:effectLst/>
                                      <a:ea typeface="Times New Roman" panose="02020603050405020304" pitchFamily="18" charset="0"/>
                                      <a:cs typeface="Times New Roman" panose="02020603050405020304" pitchFamily="18" charset="0"/>
                                    </a:rPr>
                                    <m:t>𝑓</m:t>
                                  </m:r>
                                </m:e>
                                <m:sub>
                                  <m:r>
                                    <a:rPr lang="en-US" i="1" kern="100">
                                      <a:effectLst/>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i="1" kern="100">
                                  <a:effectLst/>
                                  <a:ea typeface="Times New Roman" panose="02020603050405020304" pitchFamily="18" charset="0"/>
                                  <a:cs typeface="Times New Roman" panose="02020603050405020304" pitchFamily="18" charset="0"/>
                                </a:rPr>
                              </m:ctrlPr>
                            </m:naryPr>
                            <m:sub/>
                            <m:sup/>
                            <m:e>
                              <m:d>
                                <m:dPr>
                                  <m:ctrlPr>
                                    <a:rPr lang="en-US" i="1" kern="100">
                                      <a:effectLst/>
                                      <a:ea typeface="Times New Roman" panose="02020603050405020304" pitchFamily="18" charset="0"/>
                                      <a:cs typeface="Times New Roman" panose="02020603050405020304" pitchFamily="18" charset="0"/>
                                    </a:rPr>
                                  </m:ctrlPr>
                                </m:dPr>
                                <m:e>
                                  <m:f>
                                    <m:fPr>
                                      <m:ctrlPr>
                                        <a:rPr lang="en-US" i="1" kern="100">
                                          <a:effectLst/>
                                          <a:ea typeface="Times New Roman" panose="02020603050405020304" pitchFamily="18" charset="0"/>
                                          <a:cs typeface="Times New Roman" panose="02020603050405020304" pitchFamily="18" charset="0"/>
                                        </a:rPr>
                                      </m:ctrlPr>
                                    </m:fPr>
                                    <m:num>
                                      <m:sSub>
                                        <m:sSubPr>
                                          <m:ctrlPr>
                                            <a:rPr lang="en-US" i="1" kern="100">
                                              <a:effectLst/>
                                              <a:ea typeface="Times New Roman" panose="02020603050405020304" pitchFamily="18" charset="0"/>
                                              <a:cs typeface="Times New Roman" panose="02020603050405020304" pitchFamily="18" charset="0"/>
                                            </a:rPr>
                                          </m:ctrlPr>
                                        </m:sSubPr>
                                        <m:e>
                                          <m:r>
                                            <a:rPr lang="en-US" i="1" kern="100">
                                              <a:effectLst/>
                                              <a:ea typeface="Times New Roman" panose="02020603050405020304" pitchFamily="18" charset="0"/>
                                              <a:cs typeface="Times New Roman" panose="02020603050405020304" pitchFamily="18" charset="0"/>
                                            </a:rPr>
                                            <m:t>𝑓</m:t>
                                          </m:r>
                                        </m:e>
                                        <m:sub>
                                          <m:r>
                                            <a:rPr lang="en-US" i="1" kern="100">
                                              <a:effectLst/>
                                              <a:ea typeface="Times New Roman" panose="02020603050405020304" pitchFamily="18" charset="0"/>
                                              <a:cs typeface="Times New Roman" panose="02020603050405020304" pitchFamily="18" charset="0"/>
                                            </a:rPr>
                                            <m:t>𝑖</m:t>
                                          </m:r>
                                        </m:sub>
                                      </m:sSub>
                                    </m:num>
                                    <m:den>
                                      <m:sSub>
                                        <m:sSubPr>
                                          <m:ctrlPr>
                                            <a:rPr lang="en-US" i="1" kern="100">
                                              <a:effectLst/>
                                              <a:ea typeface="Times New Roman" panose="02020603050405020304" pitchFamily="18" charset="0"/>
                                              <a:cs typeface="Times New Roman" panose="02020603050405020304" pitchFamily="18" charset="0"/>
                                            </a:rPr>
                                          </m:ctrlPr>
                                        </m:sSubPr>
                                        <m:e>
                                          <m:r>
                                            <a:rPr lang="en-US" i="1" kern="100">
                                              <a:effectLst/>
                                              <a:ea typeface="Times New Roman" panose="02020603050405020304" pitchFamily="18" charset="0"/>
                                              <a:cs typeface="Times New Roman" panose="02020603050405020304" pitchFamily="18" charset="0"/>
                                            </a:rPr>
                                            <m:t>𝑥</m:t>
                                          </m:r>
                                        </m:e>
                                        <m:sub>
                                          <m:r>
                                            <a:rPr lang="en-US" i="1" kern="100">
                                              <a:effectLst/>
                                              <a:ea typeface="Times New Roman" panose="02020603050405020304" pitchFamily="18" charset="0"/>
                                              <a:cs typeface="Times New Roman" panose="02020603050405020304" pitchFamily="18" charset="0"/>
                                            </a:rPr>
                                            <m:t>𝑖</m:t>
                                          </m:r>
                                        </m:sub>
                                      </m:sSub>
                                    </m:den>
                                  </m:f>
                                </m:e>
                              </m:d>
                            </m:e>
                          </m:nary>
                        </m:den>
                      </m:f>
                      <m:r>
                        <a:rPr lang="en-US" i="1" kern="100">
                          <a:effectLst/>
                          <a:ea typeface="Times New Roman" panose="02020603050405020304" pitchFamily="18" charset="0"/>
                          <a:cs typeface="Times New Roman" panose="02020603050405020304" pitchFamily="18" charset="0"/>
                        </a:rPr>
                        <m:t>=</m:t>
                      </m:r>
                      <m:f>
                        <m:fPr>
                          <m:ctrlPr>
                            <a:rPr lang="en-US" i="1" kern="100">
                              <a:effectLst/>
                              <a:ea typeface="Times New Roman" panose="02020603050405020304" pitchFamily="18" charset="0"/>
                              <a:cs typeface="Times New Roman" panose="02020603050405020304" pitchFamily="18" charset="0"/>
                            </a:rPr>
                          </m:ctrlPr>
                        </m:fPr>
                        <m:num>
                          <m:r>
                            <a:rPr lang="en-US" i="1" kern="100">
                              <a:effectLst/>
                              <a:ea typeface="Times New Roman" panose="02020603050405020304" pitchFamily="18" charset="0"/>
                              <a:cs typeface="Times New Roman" panose="02020603050405020304" pitchFamily="18" charset="0"/>
                            </a:rPr>
                            <m:t>50+60+40</m:t>
                          </m:r>
                        </m:num>
                        <m:den>
                          <m:f>
                            <m:fPr>
                              <m:ctrlPr>
                                <a:rPr lang="en-US" i="1" kern="100">
                                  <a:effectLst/>
                                  <a:ea typeface="Times New Roman" panose="02020603050405020304" pitchFamily="18" charset="0"/>
                                  <a:cs typeface="Times New Roman" panose="02020603050405020304" pitchFamily="18" charset="0"/>
                                </a:rPr>
                              </m:ctrlPr>
                            </m:fPr>
                            <m:num>
                              <m:r>
                                <a:rPr lang="en-US" i="1" kern="100">
                                  <a:effectLst/>
                                  <a:ea typeface="Times New Roman" panose="02020603050405020304" pitchFamily="18" charset="0"/>
                                  <a:cs typeface="Times New Roman" panose="02020603050405020304" pitchFamily="18" charset="0"/>
                                </a:rPr>
                                <m:t>50</m:t>
                              </m:r>
                            </m:num>
                            <m:den>
                              <m:r>
                                <a:rPr lang="en-US" i="1" kern="100">
                                  <a:effectLst/>
                                  <a:ea typeface="Times New Roman" panose="02020603050405020304" pitchFamily="18" charset="0"/>
                                  <a:cs typeface="Times New Roman" panose="02020603050405020304" pitchFamily="18" charset="0"/>
                                </a:rPr>
                                <m:t>40</m:t>
                              </m:r>
                            </m:den>
                          </m:f>
                          <m:r>
                            <a:rPr lang="en-US" i="1" kern="100">
                              <a:effectLst/>
                              <a:ea typeface="Times New Roman" panose="02020603050405020304" pitchFamily="18" charset="0"/>
                              <a:cs typeface="Times New Roman" panose="02020603050405020304" pitchFamily="18" charset="0"/>
                            </a:rPr>
                            <m:t>+</m:t>
                          </m:r>
                          <m:f>
                            <m:fPr>
                              <m:ctrlPr>
                                <a:rPr lang="en-US" i="1" kern="100">
                                  <a:effectLst/>
                                  <a:ea typeface="Times New Roman" panose="02020603050405020304" pitchFamily="18" charset="0"/>
                                  <a:cs typeface="Times New Roman" panose="02020603050405020304" pitchFamily="18" charset="0"/>
                                </a:rPr>
                              </m:ctrlPr>
                            </m:fPr>
                            <m:num>
                              <m:r>
                                <a:rPr lang="en-US" i="1" kern="100">
                                  <a:effectLst/>
                                  <a:ea typeface="Times New Roman" panose="02020603050405020304" pitchFamily="18" charset="0"/>
                                  <a:cs typeface="Times New Roman" panose="02020603050405020304" pitchFamily="18" charset="0"/>
                                </a:rPr>
                                <m:t>60</m:t>
                              </m:r>
                            </m:num>
                            <m:den>
                              <m:r>
                                <a:rPr lang="en-US" i="1" kern="100">
                                  <a:effectLst/>
                                  <a:ea typeface="Times New Roman" panose="02020603050405020304" pitchFamily="18" charset="0"/>
                                  <a:cs typeface="Times New Roman" panose="02020603050405020304" pitchFamily="18" charset="0"/>
                                </a:rPr>
                                <m:t>50</m:t>
                              </m:r>
                            </m:den>
                          </m:f>
                          <m:r>
                            <a:rPr lang="en-US" i="1" kern="100">
                              <a:effectLst/>
                              <a:ea typeface="Times New Roman" panose="02020603050405020304" pitchFamily="18" charset="0"/>
                              <a:cs typeface="Times New Roman" panose="02020603050405020304" pitchFamily="18" charset="0"/>
                            </a:rPr>
                            <m:t>+</m:t>
                          </m:r>
                          <m:f>
                            <m:fPr>
                              <m:ctrlPr>
                                <a:rPr lang="en-US" i="1" kern="100">
                                  <a:effectLst/>
                                  <a:ea typeface="Times New Roman" panose="02020603050405020304" pitchFamily="18" charset="0"/>
                                  <a:cs typeface="Times New Roman" panose="02020603050405020304" pitchFamily="18" charset="0"/>
                                </a:rPr>
                              </m:ctrlPr>
                            </m:fPr>
                            <m:num>
                              <m:r>
                                <a:rPr lang="en-US" i="1" kern="100">
                                  <a:effectLst/>
                                  <a:ea typeface="Times New Roman" panose="02020603050405020304" pitchFamily="18" charset="0"/>
                                  <a:cs typeface="Times New Roman" panose="02020603050405020304" pitchFamily="18" charset="0"/>
                                </a:rPr>
                                <m:t>40</m:t>
                              </m:r>
                            </m:num>
                            <m:den>
                              <m:r>
                                <a:rPr lang="en-US" i="1" kern="100">
                                  <a:effectLst/>
                                  <a:ea typeface="Times New Roman" panose="02020603050405020304" pitchFamily="18" charset="0"/>
                                  <a:cs typeface="Times New Roman" panose="02020603050405020304" pitchFamily="18" charset="0"/>
                                </a:rPr>
                                <m:t>60</m:t>
                              </m:r>
                            </m:den>
                          </m:f>
                        </m:den>
                      </m:f>
                      <m:r>
                        <a:rPr lang="en-US" i="1" kern="100">
                          <a:effectLst/>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Shumi’s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m:t>
                              </m:r>
                              <m:r>
                                <a:rPr lang="en-US" sz="2800" b="0" i="1" smtClean="0">
                                  <a:latin typeface="Cambria Math" panose="02040503050406030204" pitchFamily="18" charset="0"/>
                                </a:rPr>
                                <m:t>×150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r>
                                <a:rPr lang="en-US" sz="2800" b="0" i="1" smtClean="0">
                                  <a:latin typeface="Cambria Math" panose="02040503050406030204" pitchFamily="18" charset="0"/>
                                </a:rPr>
                                <m:t>×150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highlight>
                  <a:srgbClr val="FFFF00"/>
                </a:highlight>
              </a:rPr>
              <a:t>Mean</a:t>
            </a:r>
          </a:p>
          <a:p>
            <a:pPr marL="514350" indent="-514350">
              <a:buFont typeface="+mj-lt"/>
              <a:buAutoNum type="arabicPeriod"/>
            </a:pPr>
            <a:endParaRPr lang="en-US" sz="3200" dirty="0">
              <a:highlight>
                <a:srgbClr val="FFFF00"/>
              </a:highlight>
            </a:endParaRPr>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Tree>
    <p:extLst>
      <p:ext uri="{BB962C8B-B14F-4D97-AF65-F5344CB8AC3E}">
        <p14:creationId xmlns:p14="http://schemas.microsoft.com/office/powerpoint/2010/main" val="315776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It is simply sum of the observations divided by the 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p:txBody>
      </p:sp>
      <p:sp>
        <p:nvSpPr>
          <p:cNvPr id="4" name="Oval 3">
            <a:extLst>
              <a:ext uri="{FF2B5EF4-FFF2-40B4-BE49-F238E27FC236}">
                <a16:creationId xmlns:a16="http://schemas.microsoft.com/office/drawing/2014/main" id="{BB2488F9-7579-D770-3063-A11BAA9431BF}"/>
              </a:ext>
            </a:extLst>
          </p:cNvPr>
          <p:cNvSpPr/>
          <p:nvPr/>
        </p:nvSpPr>
        <p:spPr>
          <a:xfrm>
            <a:off x="7513983" y="3379305"/>
            <a:ext cx="3498574" cy="1311966"/>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52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397</TotalTime>
  <Words>1757</Words>
  <Application>Microsoft Office PowerPoint</Application>
  <PresentationFormat>Custom</PresentationFormat>
  <Paragraphs>412</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Cambria Math</vt:lpstr>
      <vt:lpstr>Georgia</vt:lpstr>
      <vt:lpstr>Times New Roman</vt:lpstr>
      <vt:lpstr>Trebuchet MS</vt:lpstr>
      <vt:lpstr>Wingdings</vt:lpstr>
      <vt:lpstr>Wood Type</vt:lpstr>
      <vt:lpstr>Measures of Central Tendency</vt:lpstr>
      <vt:lpstr>Descriptive measures</vt:lpstr>
      <vt:lpstr>Descriptive measures</vt:lpstr>
      <vt:lpstr>Measures of Central Tendency</vt:lpstr>
      <vt:lpstr>Types of C.T.</vt:lpstr>
      <vt:lpstr>Types of C.T.</vt:lpstr>
      <vt:lpstr>Types of mean</vt:lpstr>
      <vt:lpstr>Arithmetic Mean</vt:lpstr>
      <vt:lpstr>Arithmetic Mean</vt:lpstr>
      <vt:lpstr>Arithmetic Mean</vt:lpstr>
      <vt:lpstr>Arithmetic Mean</vt:lpstr>
      <vt:lpstr>Formula: AM</vt:lpstr>
      <vt:lpstr>Formula: AM</vt:lpstr>
      <vt:lpstr>Formula: AM</vt:lpstr>
      <vt:lpstr>Formula: AM</vt:lpstr>
      <vt:lpstr>Formula: AM</vt:lpstr>
      <vt:lpstr>Formula: AM</vt:lpstr>
      <vt:lpstr>Formula: AM</vt:lpstr>
      <vt:lpstr>Formula: AM</vt:lpstr>
      <vt:lpstr>Formula: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Geometric Mean</vt:lpstr>
      <vt:lpstr>Geometric Mean</vt:lpstr>
      <vt:lpstr>Geometric Mean</vt:lpstr>
      <vt:lpstr>Harmonic Mean</vt:lpstr>
      <vt:lpstr>Harmonic Mean</vt:lpstr>
      <vt:lpstr>Harmonic Mean</vt:lpstr>
      <vt:lpstr>Harmonic Mean</vt:lpstr>
      <vt:lpstr>Combined Mean</vt:lpstr>
      <vt:lpstr>Combined Mean</vt:lpstr>
      <vt:lpstr>Some points…</vt:lpstr>
      <vt:lpstr>Weighted mean</vt:lpstr>
      <vt:lpstr>Weighted mean</vt:lpstr>
      <vt:lpstr>Weighted mean</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306</cp:revision>
  <dcterms:created xsi:type="dcterms:W3CDTF">2023-10-05T14:06:45Z</dcterms:created>
  <dcterms:modified xsi:type="dcterms:W3CDTF">2024-01-29T18:17:37Z</dcterms:modified>
</cp:coreProperties>
</file>