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09" r:id="rId7"/>
    <p:sldId id="441" r:id="rId8"/>
    <p:sldId id="410" r:id="rId9"/>
    <p:sldId id="442" r:id="rId10"/>
    <p:sldId id="411" r:id="rId11"/>
    <p:sldId id="413" r:id="rId12"/>
    <p:sldId id="436" r:id="rId13"/>
    <p:sldId id="415" r:id="rId14"/>
    <p:sldId id="416" r:id="rId15"/>
    <p:sldId id="418" r:id="rId16"/>
    <p:sldId id="419" r:id="rId17"/>
    <p:sldId id="420" r:id="rId18"/>
    <p:sldId id="421" r:id="rId19"/>
    <p:sldId id="424" r:id="rId20"/>
    <p:sldId id="425" r:id="rId21"/>
    <p:sldId id="426" r:id="rId22"/>
    <p:sldId id="427" r:id="rId23"/>
    <p:sldId id="429" r:id="rId24"/>
    <p:sldId id="433" r:id="rId25"/>
    <p:sldId id="430" r:id="rId26"/>
    <p:sldId id="434" r:id="rId27"/>
    <p:sldId id="431" r:id="rId28"/>
    <p:sldId id="432" r:id="rId29"/>
    <p:sldId id="405" r:id="rId30"/>
    <p:sldId id="363" r:id="rId3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of Probability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Multiplicative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/>
              <p:nvPr/>
            </p:nvSpPr>
            <p:spPr>
              <a:xfrm>
                <a:off x="9951231" y="2078868"/>
                <a:ext cx="2866364" cy="1539551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31" y="2078868"/>
                <a:ext cx="2866364" cy="15395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/>
              <p:nvPr/>
            </p:nvSpPr>
            <p:spPr>
              <a:xfrm>
                <a:off x="11721381" y="2303430"/>
                <a:ext cx="1037564" cy="1090426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381" y="2303430"/>
                <a:ext cx="1037564" cy="1090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F267D90-C00C-D354-8D3A-3DBF26E32F9E}"/>
              </a:ext>
            </a:extLst>
          </p:cNvPr>
          <p:cNvSpPr/>
          <p:nvPr/>
        </p:nvSpPr>
        <p:spPr>
          <a:xfrm rot="16200000">
            <a:off x="11177511" y="115815"/>
            <a:ext cx="471387" cy="35456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609AD-3617-3801-A9EC-1C65756AADFF}"/>
              </a:ext>
            </a:extLst>
          </p:cNvPr>
          <p:cNvSpPr txBox="1"/>
          <p:nvPr/>
        </p:nvSpPr>
        <p:spPr>
          <a:xfrm>
            <a:off x="9951231" y="950613"/>
            <a:ext cx="30844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/>
              <p:nvPr/>
            </p:nvSpPr>
            <p:spPr>
              <a:xfrm>
                <a:off x="873953" y="2137534"/>
                <a:ext cx="7281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dependent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3" y="2137534"/>
                <a:ext cx="7281001" cy="1077218"/>
              </a:xfrm>
              <a:prstGeom prst="rect">
                <a:avLst/>
              </a:prstGeom>
              <a:blipFill>
                <a:blip r:embed="rId4"/>
                <a:stretch>
                  <a:fillRect l="-2092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6E5C46B-8558-FC13-CA43-F3E358233F52}"/>
              </a:ext>
            </a:extLst>
          </p:cNvPr>
          <p:cNvSpPr/>
          <p:nvPr/>
        </p:nvSpPr>
        <p:spPr>
          <a:xfrm>
            <a:off x="5446411" y="2537926"/>
            <a:ext cx="1383597" cy="714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AD8EF4E-461D-9BF9-32E5-534899A7E462}"/>
              </a:ext>
            </a:extLst>
          </p:cNvPr>
          <p:cNvSpPr/>
          <p:nvPr/>
        </p:nvSpPr>
        <p:spPr>
          <a:xfrm>
            <a:off x="5800974" y="3393856"/>
            <a:ext cx="653143" cy="879564"/>
          </a:xfrm>
          <a:prstGeom prst="down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5B0ED-2B90-A579-F3AB-BB9E284ED2C6}"/>
              </a:ext>
            </a:extLst>
          </p:cNvPr>
          <p:cNvSpPr txBox="1"/>
          <p:nvPr/>
        </p:nvSpPr>
        <p:spPr>
          <a:xfrm>
            <a:off x="3932316" y="4430074"/>
            <a:ext cx="441178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Conditional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06331-47A0-4B6A-2565-BC991A79D6E6}"/>
              </a:ext>
            </a:extLst>
          </p:cNvPr>
          <p:cNvSpPr txBox="1"/>
          <p:nvPr/>
        </p:nvSpPr>
        <p:spPr>
          <a:xfrm>
            <a:off x="3574354" y="6176919"/>
            <a:ext cx="575952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Probability of A “given that” B</a:t>
            </a:r>
            <a:endParaRPr lang="en-US" sz="4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F4C7945-3342-B94F-410A-5A9576D78BF3}"/>
              </a:ext>
            </a:extLst>
          </p:cNvPr>
          <p:cNvSpPr/>
          <p:nvPr/>
        </p:nvSpPr>
        <p:spPr>
          <a:xfrm>
            <a:off x="5811636" y="5102316"/>
            <a:ext cx="653143" cy="879564"/>
          </a:xfrm>
          <a:prstGeom prst="down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6" grpId="0" animBg="1"/>
      <p:bldP spid="17" grpId="0" animBg="1"/>
      <p:bldP spid="3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Conditional probability refers to the chances that some outcome occurs given that another event has also/already occurred.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𝑂𝑛𝑒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𝑒𝑣𝑒𝑛𝑡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𝐴𝑛𝑜𝑡h𝑒𝑟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𝑎𝑙𝑟𝑒𝑎𝑑𝑦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𝑜𝑐𝑐𝑢𝑟𝑒𝑑</m:t>
                    </m:r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It is often stated as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and is written as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where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depends on that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happening.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4107EB-F85B-8B34-C771-52E20C1680BB}"/>
                  </a:ext>
                </a:extLst>
              </p:cNvPr>
              <p:cNvSpPr txBox="1"/>
              <p:nvPr/>
            </p:nvSpPr>
            <p:spPr>
              <a:xfrm>
                <a:off x="5019869" y="6548729"/>
                <a:ext cx="6310125" cy="11353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4107EB-F85B-8B34-C771-52E20C168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69" y="6548729"/>
                <a:ext cx="6310125" cy="1135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Example: In a company, 60% of the employees have motorcycle, 40% has private car and 20% has both.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If it is known that the employee has a motorcycle, then what is the probability that the employee also has a car?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Suppose a balanced die is rolled once.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Find the probability that a number divisible by 3 is rolled given that the die comes up even.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Find the probability that the die comes up even given that a number divisible by 3 is rolled.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Find the probability that a number divisible by 3 is rolled given that die comes up at most 4.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Find the probability that the die comes up at most 4 given that a number divisible by 3 is rolled.</a:t>
            </a:r>
          </a:p>
        </p:txBody>
      </p:sp>
    </p:spTree>
    <p:extLst>
      <p:ext uri="{BB962C8B-B14F-4D97-AF65-F5344CB8AC3E}">
        <p14:creationId xmlns:p14="http://schemas.microsoft.com/office/powerpoint/2010/main" val="251205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Sample space for rolling a die once,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a) Let,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𝑑𝑖𝑣𝑖𝑠𝑖𝑏𝑙𝑒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3=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3, 6</m:t>
                        </m:r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CA6B1-A272-3621-D877-C24FE9B1F5A2}"/>
              </a:ext>
            </a:extLst>
          </p:cNvPr>
          <p:cNvSpPr txBox="1"/>
          <p:nvPr/>
        </p:nvSpPr>
        <p:spPr>
          <a:xfrm>
            <a:off x="8696131" y="3142556"/>
            <a:ext cx="5411755" cy="147732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29184" lvl="1" algn="just"/>
            <a:r>
              <a:rPr lang="en-US" sz="3000" dirty="0"/>
              <a:t>Probability that a number divisible by 3 is rolled given that the die comes up even.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17948-E97B-EEB7-2D29-9A6FF21C8E69}"/>
                  </a:ext>
                </a:extLst>
              </p:cNvPr>
              <p:cNvSpPr txBox="1"/>
              <p:nvPr/>
            </p:nvSpPr>
            <p:spPr>
              <a:xfrm>
                <a:off x="8696131" y="4714552"/>
                <a:ext cx="5411755" cy="133267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3, 6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17948-E97B-EEB7-2D29-9A6FF21C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31" y="4714552"/>
                <a:ext cx="5411755" cy="1332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B403E-FE03-8F52-022C-11C19F4E74F9}"/>
                  </a:ext>
                </a:extLst>
              </p:cNvPr>
              <p:cNvSpPr txBox="1"/>
              <p:nvPr/>
            </p:nvSpPr>
            <p:spPr>
              <a:xfrm>
                <a:off x="8696131" y="6164653"/>
                <a:ext cx="5411755" cy="133267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B403E-FE03-8F52-022C-11C19F4E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31" y="6164653"/>
                <a:ext cx="5411755" cy="1332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56788-D832-C2BD-6989-AE42C55C89A2}"/>
              </a:ext>
            </a:extLst>
          </p:cNvPr>
          <p:cNvCxnSpPr>
            <a:endCxn id="6" idx="1"/>
          </p:cNvCxnSpPr>
          <p:nvPr/>
        </p:nvCxnSpPr>
        <p:spPr>
          <a:xfrm>
            <a:off x="4086808" y="4714552"/>
            <a:ext cx="4609323" cy="529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3CB9F-7D73-FDD2-213D-95525B3C9FB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18857" y="5243804"/>
            <a:ext cx="4777274" cy="15871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4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:0.5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marL="0" indent="0" algn="just">
                  <a:buNone/>
                </a:pPr>
                <a:endParaRPr lang="en-US" sz="3200" b="0" dirty="0"/>
              </a:p>
              <a:p>
                <a:pPr marL="0" indent="0" algn="just">
                  <a:buNone/>
                </a:pPr>
                <a:r>
                  <a:rPr lang="en-US" sz="3200" dirty="0"/>
                  <a:t>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:0.25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marL="0" indent="0" algn="just">
                  <a:buNone/>
                </a:pPr>
                <a:endParaRPr lang="en-US" sz="3200" b="0" dirty="0"/>
              </a:p>
              <a:p>
                <a:pPr marL="0" indent="0" algn="just">
                  <a:buNone/>
                </a:pPr>
                <a:r>
                  <a:rPr lang="en-US" sz="3200" dirty="0"/>
                  <a:t>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:0.5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10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/>
                  <a:t>In a company, 60% of the employees have motorcycle, 40% has private car and 20% has both. If an employee is selected randomly from that company, then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/>
              </a:p>
              <a:p>
                <a:pPr marL="843534" lvl="1" indent="-514350" algn="just">
                  <a:buFont typeface="+mj-lt"/>
                  <a:buAutoNum type="alphaLcParenR"/>
                </a:pPr>
                <a:r>
                  <a:rPr lang="en-US" sz="3200" dirty="0"/>
                  <a:t>What is the probability that the employee has a car?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:0.4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843534" lvl="1" indent="-514350" algn="just">
                  <a:buFont typeface="+mj-lt"/>
                  <a:buAutoNum type="alphaLcParenR"/>
                </a:pPr>
                <a:endParaRPr lang="en-US" sz="3200" dirty="0"/>
              </a:p>
              <a:p>
                <a:pPr marL="843534" lvl="1" indent="-514350" algn="just">
                  <a:buFont typeface="+mj-lt"/>
                  <a:buAutoNum type="alphaLcParenR"/>
                </a:pPr>
                <a:r>
                  <a:rPr lang="en-US" sz="3200" dirty="0"/>
                  <a:t>If it is known that the employee has a motorcycle, then what is the probability that the employee also has a car?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 0.33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07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In rainy season, it rains 70% of the days in Bangladesh. When it rains, 80% times it makes thunderstorms. What is the probability that, in a particular day of rainy season, it will rain and it will thunderstorm?</a:t>
            </a:r>
          </a:p>
          <a:p>
            <a:pPr marL="0" indent="0" algn="just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AB12BC-DCF5-395E-1868-4BB4D4A5D099}"/>
                  </a:ext>
                </a:extLst>
              </p:cNvPr>
              <p:cNvSpPr txBox="1"/>
              <p:nvPr/>
            </p:nvSpPr>
            <p:spPr>
              <a:xfrm>
                <a:off x="182128" y="4114800"/>
                <a:ext cx="4450702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b="0" dirty="0"/>
                  <a:t> be an event of rain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AB12BC-DCF5-395E-1868-4BB4D4A5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28" y="4114800"/>
                <a:ext cx="4450702" cy="584775"/>
              </a:xfrm>
              <a:prstGeom prst="rect">
                <a:avLst/>
              </a:prstGeom>
              <a:blipFill>
                <a:blip r:embed="rId2"/>
                <a:stretch>
                  <a:fillRect t="-12245" b="-31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4E05C-DB12-AADC-70A8-E8CA0AB382C7}"/>
                  </a:ext>
                </a:extLst>
              </p:cNvPr>
              <p:cNvSpPr txBox="1"/>
              <p:nvPr/>
            </p:nvSpPr>
            <p:spPr>
              <a:xfrm>
                <a:off x="8408447" y="4114800"/>
                <a:ext cx="6039074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be an event of Thunderstorms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4E05C-DB12-AADC-70A8-E8CA0AB3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47" y="4114800"/>
                <a:ext cx="6039074" cy="584775"/>
              </a:xfrm>
              <a:prstGeom prst="rect">
                <a:avLst/>
              </a:prstGeom>
              <a:blipFill>
                <a:blip r:embed="rId3"/>
                <a:stretch>
                  <a:fillRect t="-12245" r="-2417" b="-31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F5E11-E723-BDFF-E79A-D242E653A7C2}"/>
                  </a:ext>
                </a:extLst>
              </p:cNvPr>
              <p:cNvSpPr txBox="1"/>
              <p:nvPr/>
            </p:nvSpPr>
            <p:spPr>
              <a:xfrm>
                <a:off x="182128" y="4991819"/>
                <a:ext cx="4450702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=70%=0.7</m:t>
                    </m:r>
                  </m:oMath>
                </a14:m>
                <a:r>
                  <a:rPr lang="en-US" sz="3200" b="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F5E11-E723-BDFF-E79A-D242E653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28" y="4991819"/>
                <a:ext cx="445070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0A6FF0-EF71-D376-3A17-61F0DC7C7020}"/>
                  </a:ext>
                </a:extLst>
              </p:cNvPr>
              <p:cNvSpPr txBox="1"/>
              <p:nvPr/>
            </p:nvSpPr>
            <p:spPr>
              <a:xfrm>
                <a:off x="8408447" y="4991818"/>
                <a:ext cx="6039074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=80%=0.8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0A6FF0-EF71-D376-3A17-61F0DC7C7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47" y="4991818"/>
                <a:ext cx="60390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6AC7D-CB2A-D151-4526-F76B4B28CB45}"/>
                  </a:ext>
                </a:extLst>
              </p:cNvPr>
              <p:cNvSpPr txBox="1"/>
              <p:nvPr/>
            </p:nvSpPr>
            <p:spPr>
              <a:xfrm>
                <a:off x="4295288" y="4699430"/>
                <a:ext cx="4450702" cy="584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6AC7D-CB2A-D151-4526-F76B4B28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88" y="4699430"/>
                <a:ext cx="445070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05BD4-AC0D-E6C3-6110-92C0913FA74E}"/>
                  </a:ext>
                </a:extLst>
              </p:cNvPr>
              <p:cNvSpPr txBox="1"/>
              <p:nvPr/>
            </p:nvSpPr>
            <p:spPr>
              <a:xfrm>
                <a:off x="1096529" y="5868835"/>
                <a:ext cx="4450702" cy="1135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05BD4-AC0D-E6C3-6110-92C0913F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9" y="5868835"/>
                <a:ext cx="4450702" cy="1135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7E057-7ABA-2402-F53D-0AF1BA3D6E8E}"/>
                  </a:ext>
                </a:extLst>
              </p:cNvPr>
              <p:cNvSpPr txBox="1"/>
              <p:nvPr/>
            </p:nvSpPr>
            <p:spPr>
              <a:xfrm>
                <a:off x="6183095" y="5848423"/>
                <a:ext cx="4920333" cy="584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7E057-7ABA-2402-F53D-0AF1BA3D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5" y="5848423"/>
                <a:ext cx="492033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AAA687-615C-E66C-9B23-1F42D31F6DEF}"/>
                  </a:ext>
                </a:extLst>
              </p:cNvPr>
              <p:cNvSpPr txBox="1"/>
              <p:nvPr/>
            </p:nvSpPr>
            <p:spPr>
              <a:xfrm>
                <a:off x="6183094" y="6498128"/>
                <a:ext cx="492033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=0.8×0.7=0.56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AAA687-615C-E66C-9B23-1F42D31F6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4" y="6498128"/>
                <a:ext cx="49203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Extra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Mr. Fahad and Mr. Khan has to tour abroad for their business frequently. Mr. Fahad tours 65% of the times in a year at abroad and Mr. Khan tours 50% of the times in a year at abroad. What is the probability that, on January 01, 2016, both Mr. Fahad and Mr. Khan will be at abroad?</a:t>
            </a:r>
          </a:p>
        </p:txBody>
      </p:sp>
    </p:spTree>
    <p:extLst>
      <p:ext uri="{BB962C8B-B14F-4D97-AF65-F5344CB8AC3E}">
        <p14:creationId xmlns:p14="http://schemas.microsoft.com/office/powerpoint/2010/main" val="346700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Bayes'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71256-8F70-68F0-DAB9-53B3CA21546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451201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form partition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Let R be an event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3200" dirty="0"/>
                  <a:t>. Then,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71256-8F70-68F0-DAB9-53B3CA21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4512011"/>
              </a:xfrm>
              <a:blipFill>
                <a:blip r:embed="rId2"/>
                <a:stretch>
                  <a:fillRect l="-833" t="-283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B7D412-72AD-3633-A07A-F619A39C331D}"/>
              </a:ext>
            </a:extLst>
          </p:cNvPr>
          <p:cNvSpPr/>
          <p:nvPr/>
        </p:nvSpPr>
        <p:spPr>
          <a:xfrm>
            <a:off x="10450286" y="314554"/>
            <a:ext cx="3847944" cy="19312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BBD8C1-2B44-37AB-74DD-666CA0156791}"/>
                  </a:ext>
                </a:extLst>
              </p:cNvPr>
              <p:cNvSpPr/>
              <p:nvPr/>
            </p:nvSpPr>
            <p:spPr>
              <a:xfrm>
                <a:off x="11021319" y="480515"/>
                <a:ext cx="2705878" cy="1477615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BBD8C1-2B44-37AB-74DD-666CA0156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319" y="480515"/>
                <a:ext cx="2705878" cy="14776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7FCE-4901-65F9-E090-A020B2599ABA}"/>
              </a:ext>
            </a:extLst>
          </p:cNvPr>
          <p:cNvCxnSpPr/>
          <p:nvPr/>
        </p:nvCxnSpPr>
        <p:spPr>
          <a:xfrm>
            <a:off x="11644604" y="335902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80642-C1A3-DBBC-2492-11DAD6EB959A}"/>
                  </a:ext>
                </a:extLst>
              </p:cNvPr>
              <p:cNvSpPr txBox="1"/>
              <p:nvPr/>
            </p:nvSpPr>
            <p:spPr>
              <a:xfrm>
                <a:off x="10487534" y="288512"/>
                <a:ext cx="7611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80642-C1A3-DBBC-2492-11DAD6EB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534" y="288512"/>
                <a:ext cx="76117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EF94A0-0247-143B-F17E-4100B508D317}"/>
                  </a:ext>
                </a:extLst>
              </p:cNvPr>
              <p:cNvSpPr txBox="1"/>
              <p:nvPr/>
            </p:nvSpPr>
            <p:spPr>
              <a:xfrm>
                <a:off x="13493961" y="335902"/>
                <a:ext cx="761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EF94A0-0247-143B-F17E-4100B508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961" y="335902"/>
                <a:ext cx="76116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4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Two basic rules/laws of probability theory-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Additive rule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Multiplicative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7366C-AFF7-BC01-4A02-9D2F40BC9856}"/>
              </a:ext>
            </a:extLst>
          </p:cNvPr>
          <p:cNvSpPr txBox="1"/>
          <p:nvPr/>
        </p:nvSpPr>
        <p:spPr>
          <a:xfrm>
            <a:off x="5471577" y="2743198"/>
            <a:ext cx="3619902" cy="5232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Disjoint, Joint events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5E9651D-3628-8152-4563-D2109BD38211}"/>
              </a:ext>
            </a:extLst>
          </p:cNvPr>
          <p:cNvSpPr/>
          <p:nvPr/>
        </p:nvSpPr>
        <p:spPr>
          <a:xfrm>
            <a:off x="4239936" y="3023471"/>
            <a:ext cx="1231641" cy="335902"/>
          </a:xfrm>
          <a:custGeom>
            <a:avLst/>
            <a:gdLst>
              <a:gd name="connsiteX0" fmla="*/ 0 w 1231641"/>
              <a:gd name="connsiteY0" fmla="*/ 335902 h 335902"/>
              <a:gd name="connsiteX1" fmla="*/ 298579 w 1231641"/>
              <a:gd name="connsiteY1" fmla="*/ 130629 h 335902"/>
              <a:gd name="connsiteX2" fmla="*/ 1231641 w 1231641"/>
              <a:gd name="connsiteY2" fmla="*/ 0 h 335902"/>
              <a:gd name="connsiteX3" fmla="*/ 1231641 w 1231641"/>
              <a:gd name="connsiteY3" fmla="*/ 0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641" h="335902" extrusionOk="0">
                <a:moveTo>
                  <a:pt x="0" y="335902"/>
                </a:moveTo>
                <a:cubicBezTo>
                  <a:pt x="58696" y="267397"/>
                  <a:pt x="85656" y="192717"/>
                  <a:pt x="298579" y="130629"/>
                </a:cubicBezTo>
                <a:cubicBezTo>
                  <a:pt x="503852" y="74645"/>
                  <a:pt x="1231641" y="0"/>
                  <a:pt x="1231641" y="0"/>
                </a:cubicBezTo>
                <a:lnTo>
                  <a:pt x="1231641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1231641"/>
                      <a:gd name="connsiteY0" fmla="*/ 335902 h 335902"/>
                      <a:gd name="connsiteX1" fmla="*/ 298579 w 1231641"/>
                      <a:gd name="connsiteY1" fmla="*/ 130629 h 335902"/>
                      <a:gd name="connsiteX2" fmla="*/ 1231641 w 1231641"/>
                      <a:gd name="connsiteY2" fmla="*/ 0 h 335902"/>
                      <a:gd name="connsiteX3" fmla="*/ 1231641 w 1231641"/>
                      <a:gd name="connsiteY3" fmla="*/ 0 h 335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1641" h="335902">
                        <a:moveTo>
                          <a:pt x="0" y="335902"/>
                        </a:moveTo>
                        <a:cubicBezTo>
                          <a:pt x="46653" y="261257"/>
                          <a:pt x="93306" y="186613"/>
                          <a:pt x="298579" y="130629"/>
                        </a:cubicBezTo>
                        <a:cubicBezTo>
                          <a:pt x="503852" y="74645"/>
                          <a:pt x="1231641" y="0"/>
                          <a:pt x="1231641" y="0"/>
                        </a:cubicBezTo>
                        <a:lnTo>
                          <a:pt x="1231641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D491-9336-4B6D-A647-BAEF4BF396DB}"/>
              </a:ext>
            </a:extLst>
          </p:cNvPr>
          <p:cNvSpPr txBox="1"/>
          <p:nvPr/>
        </p:nvSpPr>
        <p:spPr>
          <a:xfrm>
            <a:off x="4644862" y="4612567"/>
            <a:ext cx="5339923" cy="5232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Independent, Dependent events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D79D81-03C2-B51E-F611-D1DF23B0BA16}"/>
              </a:ext>
            </a:extLst>
          </p:cNvPr>
          <p:cNvSpPr/>
          <p:nvPr/>
        </p:nvSpPr>
        <p:spPr>
          <a:xfrm rot="13693144">
            <a:off x="3493488" y="4415379"/>
            <a:ext cx="1231641" cy="335902"/>
          </a:xfrm>
          <a:custGeom>
            <a:avLst/>
            <a:gdLst>
              <a:gd name="connsiteX0" fmla="*/ 0 w 1231641"/>
              <a:gd name="connsiteY0" fmla="*/ 335902 h 335902"/>
              <a:gd name="connsiteX1" fmla="*/ 298579 w 1231641"/>
              <a:gd name="connsiteY1" fmla="*/ 130629 h 335902"/>
              <a:gd name="connsiteX2" fmla="*/ 1231641 w 1231641"/>
              <a:gd name="connsiteY2" fmla="*/ 0 h 335902"/>
              <a:gd name="connsiteX3" fmla="*/ 1231641 w 1231641"/>
              <a:gd name="connsiteY3" fmla="*/ 0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641" h="335902" extrusionOk="0">
                <a:moveTo>
                  <a:pt x="0" y="335902"/>
                </a:moveTo>
                <a:cubicBezTo>
                  <a:pt x="58696" y="267397"/>
                  <a:pt x="85656" y="192717"/>
                  <a:pt x="298579" y="130629"/>
                </a:cubicBezTo>
                <a:cubicBezTo>
                  <a:pt x="503852" y="74645"/>
                  <a:pt x="1231641" y="0"/>
                  <a:pt x="1231641" y="0"/>
                </a:cubicBezTo>
                <a:lnTo>
                  <a:pt x="1231641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1231641"/>
                      <a:gd name="connsiteY0" fmla="*/ 335902 h 335902"/>
                      <a:gd name="connsiteX1" fmla="*/ 298579 w 1231641"/>
                      <a:gd name="connsiteY1" fmla="*/ 130629 h 335902"/>
                      <a:gd name="connsiteX2" fmla="*/ 1231641 w 1231641"/>
                      <a:gd name="connsiteY2" fmla="*/ 0 h 335902"/>
                      <a:gd name="connsiteX3" fmla="*/ 1231641 w 1231641"/>
                      <a:gd name="connsiteY3" fmla="*/ 0 h 335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1641" h="335902">
                        <a:moveTo>
                          <a:pt x="0" y="335902"/>
                        </a:moveTo>
                        <a:cubicBezTo>
                          <a:pt x="46653" y="261257"/>
                          <a:pt x="93306" y="186613"/>
                          <a:pt x="298579" y="130629"/>
                        </a:cubicBezTo>
                        <a:cubicBezTo>
                          <a:pt x="503852" y="74645"/>
                          <a:pt x="1231641" y="0"/>
                          <a:pt x="1231641" y="0"/>
                        </a:cubicBezTo>
                        <a:lnTo>
                          <a:pt x="1231641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Bayes'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71256-8F70-68F0-DAB9-53B3CA21546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Let,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3200" dirty="0"/>
                  <a:t> form partition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Let R be an event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3200" dirty="0"/>
                  <a:t>. Then,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71256-8F70-68F0-DAB9-53B3CA21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B7D412-72AD-3633-A07A-F619A39C331D}"/>
              </a:ext>
            </a:extLst>
          </p:cNvPr>
          <p:cNvSpPr/>
          <p:nvPr/>
        </p:nvSpPr>
        <p:spPr>
          <a:xfrm>
            <a:off x="10450286" y="314554"/>
            <a:ext cx="3847944" cy="19312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BBD8C1-2B44-37AB-74DD-666CA0156791}"/>
                  </a:ext>
                </a:extLst>
              </p:cNvPr>
              <p:cNvSpPr/>
              <p:nvPr/>
            </p:nvSpPr>
            <p:spPr>
              <a:xfrm>
                <a:off x="11021319" y="480515"/>
                <a:ext cx="2705878" cy="1477615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BBD8C1-2B44-37AB-74DD-666CA0156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319" y="480515"/>
                <a:ext cx="2705878" cy="14776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7FCE-4901-65F9-E090-A020B2599ABA}"/>
              </a:ext>
            </a:extLst>
          </p:cNvPr>
          <p:cNvCxnSpPr/>
          <p:nvPr/>
        </p:nvCxnSpPr>
        <p:spPr>
          <a:xfrm>
            <a:off x="11644604" y="335902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C3120-B49F-8417-0EE9-B5F0E3563D74}"/>
              </a:ext>
            </a:extLst>
          </p:cNvPr>
          <p:cNvCxnSpPr/>
          <p:nvPr/>
        </p:nvCxnSpPr>
        <p:spPr>
          <a:xfrm>
            <a:off x="12095583" y="314554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30720D-2F19-28B6-EE18-001C837ABBAE}"/>
              </a:ext>
            </a:extLst>
          </p:cNvPr>
          <p:cNvCxnSpPr/>
          <p:nvPr/>
        </p:nvCxnSpPr>
        <p:spPr>
          <a:xfrm>
            <a:off x="12543453" y="342322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B4914E-54E9-D959-8DD3-CFF3E69BF584}"/>
              </a:ext>
            </a:extLst>
          </p:cNvPr>
          <p:cNvCxnSpPr/>
          <p:nvPr/>
        </p:nvCxnSpPr>
        <p:spPr>
          <a:xfrm>
            <a:off x="12991323" y="342322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C7919-2613-606F-2577-568874FF7D66}"/>
              </a:ext>
            </a:extLst>
          </p:cNvPr>
          <p:cNvCxnSpPr/>
          <p:nvPr/>
        </p:nvCxnSpPr>
        <p:spPr>
          <a:xfrm>
            <a:off x="13493961" y="314554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CF274-F8D3-5057-6F8F-99BD23CB9AB9}"/>
              </a:ext>
            </a:extLst>
          </p:cNvPr>
          <p:cNvCxnSpPr/>
          <p:nvPr/>
        </p:nvCxnSpPr>
        <p:spPr>
          <a:xfrm>
            <a:off x="10770636" y="335902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EAB83-1721-F513-582D-2A2C2D0D9962}"/>
              </a:ext>
            </a:extLst>
          </p:cNvPr>
          <p:cNvCxnSpPr/>
          <p:nvPr/>
        </p:nvCxnSpPr>
        <p:spPr>
          <a:xfrm>
            <a:off x="11221615" y="314554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81392B-28F9-A49D-996D-F4E5DB47B8FF}"/>
              </a:ext>
            </a:extLst>
          </p:cNvPr>
          <p:cNvCxnSpPr/>
          <p:nvPr/>
        </p:nvCxnSpPr>
        <p:spPr>
          <a:xfrm>
            <a:off x="13890792" y="335902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C1796C-38D5-C8F6-5D7C-86DA87B2F2A0}"/>
              </a:ext>
            </a:extLst>
          </p:cNvPr>
          <p:cNvCxnSpPr/>
          <p:nvPr/>
        </p:nvCxnSpPr>
        <p:spPr>
          <a:xfrm>
            <a:off x="14285788" y="314554"/>
            <a:ext cx="0" cy="18847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88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1256-8F70-68F0-DAB9-53B3CA2154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60% of the students in a class are male. 5% of the males and 10% of the females are in the photography club. If a student is randomly selected from the class.</a:t>
            </a:r>
          </a:p>
          <a:p>
            <a:endParaRPr lang="en-US" sz="3200" b="0" i="0" u="none" strike="noStrike" baseline="0" dirty="0">
              <a:solidFill>
                <a:srgbClr val="000000"/>
              </a:solidFill>
            </a:endParaRPr>
          </a:p>
          <a:p>
            <a:pPr marL="514350" indent="-514350">
              <a:buAutoNum type="alphaLcPeriod"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What is the probability that the student is in photography club?</a:t>
            </a:r>
          </a:p>
          <a:p>
            <a:pPr marL="514350" indent="-514350">
              <a:buAutoNum type="alphaLcPeriod"/>
            </a:pPr>
            <a:endParaRPr lang="en-US" sz="3200" dirty="0">
              <a:solidFill>
                <a:srgbClr val="000000"/>
              </a:solidFill>
            </a:endParaRPr>
          </a:p>
          <a:p>
            <a:pPr marL="514350" indent="-514350">
              <a:buAutoNum type="alphaLcPeriod"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If the randomly selected student is in the photography club, what is the chance that the student is male?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5371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71256-8F70-68F0-DAB9-53B3CA21546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71256-8F70-68F0-DAB9-53B3CA21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58503E-0680-18A6-6438-AEE1D4146AF6}"/>
                  </a:ext>
                </a:extLst>
              </p:cNvPr>
              <p:cNvSpPr txBox="1"/>
              <p:nvPr/>
            </p:nvSpPr>
            <p:spPr>
              <a:xfrm>
                <a:off x="5131834" y="97470"/>
                <a:ext cx="6680721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60%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𝑠𝑡𝑢𝑑𝑒𝑛𝑡𝑠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58503E-0680-18A6-6438-AEE1D414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34" y="97470"/>
                <a:ext cx="66807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25810-E803-F2ED-E2FD-F3E2B9803F7B}"/>
                  </a:ext>
                </a:extLst>
              </p:cNvPr>
              <p:cNvSpPr txBox="1"/>
              <p:nvPr/>
            </p:nvSpPr>
            <p:spPr>
              <a:xfrm>
                <a:off x="5131834" y="756941"/>
                <a:ext cx="6874636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40%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𝑠𝑡𝑢𝑑𝑒𝑛𝑡𝑠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𝑓𝑒𝑚𝑎𝑙𝑒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25810-E803-F2ED-E2FD-F3E2B980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34" y="756941"/>
                <a:ext cx="68746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BA6A8-A21C-AD30-DE5A-AE046C1FE0E6}"/>
                  </a:ext>
                </a:extLst>
              </p:cNvPr>
              <p:cNvSpPr txBox="1"/>
              <p:nvPr/>
            </p:nvSpPr>
            <p:spPr>
              <a:xfrm>
                <a:off x="5131834" y="1416412"/>
                <a:ext cx="7501815" cy="52322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5%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𝑚𝑎𝑙𝑒𝑠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𝑝h𝑜𝑡𝑜𝑔𝑟𝑎𝑝h𝑦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𝑐𝑙𝑢𝑏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BA6A8-A21C-AD30-DE5A-AE046C1F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34" y="1416412"/>
                <a:ext cx="75018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B2C89-E015-1AC6-F02B-04DE229EE5D7}"/>
                  </a:ext>
                </a:extLst>
              </p:cNvPr>
              <p:cNvSpPr txBox="1"/>
              <p:nvPr/>
            </p:nvSpPr>
            <p:spPr>
              <a:xfrm>
                <a:off x="5131834" y="2091989"/>
                <a:ext cx="8024329" cy="52322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10%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𝑓𝑒𝑚𝑎𝑙𝑒𝑠</m:t>
                      </m:r>
                      <m:r>
                        <a:rPr lang="en-US" sz="2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𝑝h𝑜𝑡𝑜𝑔𝑟𝑎𝑝h𝑦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𝑐𝑙𝑢𝑏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B2C89-E015-1AC6-F02B-04DE229EE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34" y="2091989"/>
                <a:ext cx="80243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00F1DA-B712-1018-F80D-85507D9F4F3E}"/>
              </a:ext>
            </a:extLst>
          </p:cNvPr>
          <p:cNvSpPr txBox="1"/>
          <p:nvPr/>
        </p:nvSpPr>
        <p:spPr>
          <a:xfrm>
            <a:off x="4466745" y="2891340"/>
            <a:ext cx="5696157" cy="954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a) What is the probability that the student is in photography club?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31018-1F51-DA6B-2758-D3D84F65A3BC}"/>
                  </a:ext>
                </a:extLst>
              </p:cNvPr>
              <p:cNvSpPr txBox="1"/>
              <p:nvPr/>
            </p:nvSpPr>
            <p:spPr>
              <a:xfrm>
                <a:off x="7314824" y="3958098"/>
                <a:ext cx="7039765" cy="52322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31018-1F51-DA6B-2758-D3D84F65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24" y="3958098"/>
                <a:ext cx="70397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32AA5A-C8EC-31FB-7F21-9635CFE9324E}"/>
              </a:ext>
            </a:extLst>
          </p:cNvPr>
          <p:cNvSpPr txBox="1"/>
          <p:nvPr/>
        </p:nvSpPr>
        <p:spPr>
          <a:xfrm>
            <a:off x="4466745" y="5153872"/>
            <a:ext cx="5696157" cy="18158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b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) If the randomly selected student is in the photography club, what is the chance that the student is male?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30460D-7E1E-0467-C241-2BA549A641AB}"/>
                  </a:ext>
                </a:extLst>
              </p:cNvPr>
              <p:cNvSpPr txBox="1"/>
              <p:nvPr/>
            </p:nvSpPr>
            <p:spPr>
              <a:xfrm>
                <a:off x="7314824" y="7019981"/>
                <a:ext cx="7039765" cy="10049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30460D-7E1E-0467-C241-2BA549A6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24" y="7019981"/>
                <a:ext cx="7039765" cy="10049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59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Contingency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contingency table, also known as a cross-tabulation or crosstab, is a statistical table used to analyze and display the relationship between two categorical variables.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The question, "Do you like watching TV?" was asked of 100 people. Results are shown in the table.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1E423-FD39-0FD1-2D12-74F93C08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07641"/>
              </p:ext>
            </p:extLst>
          </p:nvPr>
        </p:nvGraphicFramePr>
        <p:xfrm>
          <a:off x="2301362" y="5566229"/>
          <a:ext cx="10027676" cy="21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19">
                  <a:extLst>
                    <a:ext uri="{9D8B030D-6E8A-4147-A177-3AD203B41FA5}">
                      <a16:colId xmlns:a16="http://schemas.microsoft.com/office/drawing/2014/main" val="3148437891"/>
                    </a:ext>
                  </a:extLst>
                </a:gridCol>
                <a:gridCol w="2506919">
                  <a:extLst>
                    <a:ext uri="{9D8B030D-6E8A-4147-A177-3AD203B41FA5}">
                      <a16:colId xmlns:a16="http://schemas.microsoft.com/office/drawing/2014/main" val="277490551"/>
                    </a:ext>
                  </a:extLst>
                </a:gridCol>
                <a:gridCol w="2506919">
                  <a:extLst>
                    <a:ext uri="{9D8B030D-6E8A-4147-A177-3AD203B41FA5}">
                      <a16:colId xmlns:a16="http://schemas.microsoft.com/office/drawing/2014/main" val="3179234896"/>
                    </a:ext>
                  </a:extLst>
                </a:gridCol>
                <a:gridCol w="2506919">
                  <a:extLst>
                    <a:ext uri="{9D8B030D-6E8A-4147-A177-3AD203B41FA5}">
                      <a16:colId xmlns:a16="http://schemas.microsoft.com/office/drawing/2014/main" val="1705598343"/>
                    </a:ext>
                  </a:extLst>
                </a:gridCol>
              </a:tblGrid>
              <a:tr h="54454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29146"/>
                  </a:ext>
                </a:extLst>
              </a:tr>
              <a:tr h="544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318"/>
                  </a:ext>
                </a:extLst>
              </a:tr>
              <a:tr h="544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9002"/>
                  </a:ext>
                </a:extLst>
              </a:tr>
              <a:tr h="544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Joint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Both event occur together</a:t>
            </a:r>
          </a:p>
          <a:p>
            <a:pPr algn="just"/>
            <a:r>
              <a:rPr lang="en-US" sz="3200" dirty="0"/>
              <a:t>For example, The question, "Do you like watching TV?" was asked of 100 people. What is the probability of a randomly selected individual being a male who likes watching TV?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1E423-FD39-0FD1-2D12-74F93C08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9155"/>
              </p:ext>
            </p:extLst>
          </p:nvPr>
        </p:nvGraphicFramePr>
        <p:xfrm>
          <a:off x="2074412" y="4545238"/>
          <a:ext cx="10481576" cy="282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94">
                  <a:extLst>
                    <a:ext uri="{9D8B030D-6E8A-4147-A177-3AD203B41FA5}">
                      <a16:colId xmlns:a16="http://schemas.microsoft.com/office/drawing/2014/main" val="314843789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27749055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3179234896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1705598343"/>
                    </a:ext>
                  </a:extLst>
                </a:gridCol>
              </a:tblGrid>
              <a:tr h="706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29146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318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9002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8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Joint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Both event occur together</a:t>
            </a:r>
          </a:p>
          <a:p>
            <a:pPr algn="just"/>
            <a:r>
              <a:rPr lang="en-US" sz="3200" dirty="0"/>
              <a:t>For example, The question, "Do you like watching TV?" was asked of 100 people. What is the probability of a randomly selected individual being a male who likes watching TV?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1E423-FD39-0FD1-2D12-74F93C08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34255"/>
              </p:ext>
            </p:extLst>
          </p:nvPr>
        </p:nvGraphicFramePr>
        <p:xfrm>
          <a:off x="2074412" y="4545238"/>
          <a:ext cx="10481576" cy="282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94">
                  <a:extLst>
                    <a:ext uri="{9D8B030D-6E8A-4147-A177-3AD203B41FA5}">
                      <a16:colId xmlns:a16="http://schemas.microsoft.com/office/drawing/2014/main" val="314843789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27749055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3179234896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1705598343"/>
                    </a:ext>
                  </a:extLst>
                </a:gridCol>
              </a:tblGrid>
              <a:tr h="706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29146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318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9002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10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Marginal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Single event occurring independently of any other events.</a:t>
            </a:r>
          </a:p>
          <a:p>
            <a:pPr algn="just"/>
            <a:r>
              <a:rPr lang="en-US" sz="3200" dirty="0"/>
              <a:t>For example, The question, "Do you like watching TV?" was asked of 100 people. What is the probability of a randomly selected individual like watching TV?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1E423-FD39-0FD1-2D12-74F93C08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97877"/>
              </p:ext>
            </p:extLst>
          </p:nvPr>
        </p:nvGraphicFramePr>
        <p:xfrm>
          <a:off x="2074412" y="4545238"/>
          <a:ext cx="10481576" cy="282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94">
                  <a:extLst>
                    <a:ext uri="{9D8B030D-6E8A-4147-A177-3AD203B41FA5}">
                      <a16:colId xmlns:a16="http://schemas.microsoft.com/office/drawing/2014/main" val="314843789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27749055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3179234896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1705598343"/>
                    </a:ext>
                  </a:extLst>
                </a:gridCol>
              </a:tblGrid>
              <a:tr h="706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29146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318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9002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Marginal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Single event occurring independently of any other events.</a:t>
            </a:r>
          </a:p>
          <a:p>
            <a:pPr algn="just"/>
            <a:r>
              <a:rPr lang="en-US" sz="3200" dirty="0"/>
              <a:t>For example, The question, "Do you like watching TV?" was asked of 100 people. What is the probability of a randomly selected individual like watching TV?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1E423-FD39-0FD1-2D12-74F93C08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53061"/>
              </p:ext>
            </p:extLst>
          </p:nvPr>
        </p:nvGraphicFramePr>
        <p:xfrm>
          <a:off x="2074412" y="4545238"/>
          <a:ext cx="10481576" cy="282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94">
                  <a:extLst>
                    <a:ext uri="{9D8B030D-6E8A-4147-A177-3AD203B41FA5}">
                      <a16:colId xmlns:a16="http://schemas.microsoft.com/office/drawing/2014/main" val="314843789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277490551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3179234896"/>
                    </a:ext>
                  </a:extLst>
                </a:gridCol>
                <a:gridCol w="2620394">
                  <a:extLst>
                    <a:ext uri="{9D8B030D-6E8A-4147-A177-3AD203B41FA5}">
                      <a16:colId xmlns:a16="http://schemas.microsoft.com/office/drawing/2014/main" val="1705598343"/>
                    </a:ext>
                  </a:extLst>
                </a:gridCol>
              </a:tblGrid>
              <a:tr h="7064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29146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318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9002"/>
                  </a:ext>
                </a:extLst>
              </a:tr>
              <a:tr h="7064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20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sz="3200" dirty="0"/>
                  <a:t>Below given a contingency table for Smoking status and Cancer status.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/>
                  <a:t>What is the probability that a randomly selected person is a smoker?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0.36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/>
                  <a:t>What is the probability that a randomly selected person has cancer?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0.50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/>
                  <a:t>What is the probability that a randomly selected person is both smoker and has cancer?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0.298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/>
                  <a:t>If a person is smoker, what is the probability that he also has cancer?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0.84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686" t="-280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1E423-FD39-0FD1-2D12-74F93C08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68491"/>
              </p:ext>
            </p:extLst>
          </p:nvPr>
        </p:nvGraphicFramePr>
        <p:xfrm>
          <a:off x="2872322" y="2847067"/>
          <a:ext cx="1117958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895">
                  <a:extLst>
                    <a:ext uri="{9D8B030D-6E8A-4147-A177-3AD203B41FA5}">
                      <a16:colId xmlns:a16="http://schemas.microsoft.com/office/drawing/2014/main" val="3148437891"/>
                    </a:ext>
                  </a:extLst>
                </a:gridCol>
                <a:gridCol w="2794895">
                  <a:extLst>
                    <a:ext uri="{9D8B030D-6E8A-4147-A177-3AD203B41FA5}">
                      <a16:colId xmlns:a16="http://schemas.microsoft.com/office/drawing/2014/main" val="277490551"/>
                    </a:ext>
                  </a:extLst>
                </a:gridCol>
                <a:gridCol w="2794895">
                  <a:extLst>
                    <a:ext uri="{9D8B030D-6E8A-4147-A177-3AD203B41FA5}">
                      <a16:colId xmlns:a16="http://schemas.microsoft.com/office/drawing/2014/main" val="3179234896"/>
                    </a:ext>
                  </a:extLst>
                </a:gridCol>
                <a:gridCol w="2794895">
                  <a:extLst>
                    <a:ext uri="{9D8B030D-6E8A-4147-A177-3AD203B41FA5}">
                      <a16:colId xmlns:a16="http://schemas.microsoft.com/office/drawing/2014/main" val="1705598343"/>
                    </a:ext>
                  </a:extLst>
                </a:gridCol>
              </a:tblGrid>
              <a:tr h="39857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Cancer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Healthy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29146"/>
                  </a:ext>
                </a:extLst>
              </a:tr>
              <a:tr h="3985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7860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318"/>
                  </a:ext>
                </a:extLst>
              </a:tr>
              <a:tr h="3985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Non 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11580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16970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9002"/>
                  </a:ext>
                </a:extLst>
              </a:tr>
              <a:tr h="3985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26360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69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Additive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/>
              <p:nvPr/>
            </p:nvSpPr>
            <p:spPr>
              <a:xfrm>
                <a:off x="9640388" y="2110142"/>
                <a:ext cx="1567543" cy="1539551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388" y="2110142"/>
                <a:ext cx="1567543" cy="15395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/>
              <p:nvPr/>
            </p:nvSpPr>
            <p:spPr>
              <a:xfrm>
                <a:off x="11618478" y="2124325"/>
                <a:ext cx="1567543" cy="1539551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478" y="2124325"/>
                <a:ext cx="1567543" cy="15395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F267D90-C00C-D354-8D3A-3DBF26E32F9E}"/>
              </a:ext>
            </a:extLst>
          </p:cNvPr>
          <p:cNvSpPr/>
          <p:nvPr/>
        </p:nvSpPr>
        <p:spPr>
          <a:xfrm rot="16200000">
            <a:off x="11177511" y="115815"/>
            <a:ext cx="471387" cy="35456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609AD-3617-3801-A9EC-1C65756AADFF}"/>
              </a:ext>
            </a:extLst>
          </p:cNvPr>
          <p:cNvSpPr txBox="1"/>
          <p:nvPr/>
        </p:nvSpPr>
        <p:spPr>
          <a:xfrm>
            <a:off x="9295476" y="1035050"/>
            <a:ext cx="423545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Exclusive/Disjoint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/>
              <p:nvPr/>
            </p:nvSpPr>
            <p:spPr>
              <a:xfrm>
                <a:off x="873954" y="2137534"/>
                <a:ext cx="68893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disjoint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4" y="2137534"/>
                <a:ext cx="6889318" cy="1077218"/>
              </a:xfrm>
              <a:prstGeom prst="rect">
                <a:avLst/>
              </a:prstGeom>
              <a:blipFill>
                <a:blip r:embed="rId4"/>
                <a:stretch>
                  <a:fillRect l="-2210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 descr="A">
                <a:extLst>
                  <a:ext uri="{FF2B5EF4-FFF2-40B4-BE49-F238E27FC236}">
                    <a16:creationId xmlns:a16="http://schemas.microsoft.com/office/drawing/2014/main" id="{37386ED9-C5B2-8C95-00D1-5A6C36741055}"/>
                  </a:ext>
                </a:extLst>
              </p:cNvPr>
              <p:cNvSpPr/>
              <p:nvPr/>
            </p:nvSpPr>
            <p:spPr>
              <a:xfrm>
                <a:off x="8651342" y="5023902"/>
                <a:ext cx="1567543" cy="1539551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 descr="A">
                <a:extLst>
                  <a:ext uri="{FF2B5EF4-FFF2-40B4-BE49-F238E27FC236}">
                    <a16:creationId xmlns:a16="http://schemas.microsoft.com/office/drawing/2014/main" id="{37386ED9-C5B2-8C95-00D1-5A6C36741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42" y="5023902"/>
                <a:ext cx="1567543" cy="15395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88A04-FBAF-680E-F46D-659B439008D2}"/>
                  </a:ext>
                </a:extLst>
              </p:cNvPr>
              <p:cNvSpPr/>
              <p:nvPr/>
            </p:nvSpPr>
            <p:spPr>
              <a:xfrm>
                <a:off x="10629433" y="5023902"/>
                <a:ext cx="1567543" cy="1539551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88A04-FBAF-680E-F46D-659B43900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433" y="5023902"/>
                <a:ext cx="1567543" cy="15395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 descr="A">
                <a:extLst>
                  <a:ext uri="{FF2B5EF4-FFF2-40B4-BE49-F238E27FC236}">
                    <a16:creationId xmlns:a16="http://schemas.microsoft.com/office/drawing/2014/main" id="{FEB0B4AC-5146-93E5-7B32-B8323E85B8D9}"/>
                  </a:ext>
                </a:extLst>
              </p:cNvPr>
              <p:cNvSpPr/>
              <p:nvPr/>
            </p:nvSpPr>
            <p:spPr>
              <a:xfrm>
                <a:off x="12607524" y="5023902"/>
                <a:ext cx="1567543" cy="153955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 descr="A">
                <a:extLst>
                  <a:ext uri="{FF2B5EF4-FFF2-40B4-BE49-F238E27FC236}">
                    <a16:creationId xmlns:a16="http://schemas.microsoft.com/office/drawing/2014/main" id="{FEB0B4AC-5146-93E5-7B32-B8323E85B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524" y="5023902"/>
                <a:ext cx="1567543" cy="15395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7B9E864C-0A81-51DA-CA7C-86922CB0F996}"/>
              </a:ext>
            </a:extLst>
          </p:cNvPr>
          <p:cNvSpPr/>
          <p:nvPr/>
        </p:nvSpPr>
        <p:spPr>
          <a:xfrm rot="16200000">
            <a:off x="11177511" y="2429265"/>
            <a:ext cx="471387" cy="47443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4B3AD-8375-01AF-4642-614CB0D40304}"/>
              </a:ext>
            </a:extLst>
          </p:cNvPr>
          <p:cNvSpPr txBox="1"/>
          <p:nvPr/>
        </p:nvSpPr>
        <p:spPr>
          <a:xfrm>
            <a:off x="9295475" y="3925331"/>
            <a:ext cx="423545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Exclusive/Disjoint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AB0636-C289-F9A2-22F1-5539B326AB40}"/>
                  </a:ext>
                </a:extLst>
              </p:cNvPr>
              <p:cNvSpPr txBox="1"/>
              <p:nvPr/>
            </p:nvSpPr>
            <p:spPr>
              <a:xfrm>
                <a:off x="873954" y="5037112"/>
                <a:ext cx="6889318" cy="15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disjoint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AB0636-C289-F9A2-22F1-5539B326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4" y="5037112"/>
                <a:ext cx="6889318" cy="1558312"/>
              </a:xfrm>
              <a:prstGeom prst="rect">
                <a:avLst/>
              </a:prstGeom>
              <a:blipFill>
                <a:blip r:embed="rId8"/>
                <a:stretch>
                  <a:fillRect l="-2210" t="-5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Additive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/>
              <p:nvPr/>
            </p:nvSpPr>
            <p:spPr>
              <a:xfrm>
                <a:off x="10702701" y="2130314"/>
                <a:ext cx="1567543" cy="1539551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701" y="2130314"/>
                <a:ext cx="1567543" cy="15395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/>
              <p:nvPr/>
            </p:nvSpPr>
            <p:spPr>
              <a:xfrm>
                <a:off x="11710410" y="2116131"/>
                <a:ext cx="1567543" cy="1539551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410" y="2116131"/>
                <a:ext cx="1567543" cy="15395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F267D90-C00C-D354-8D3A-3DBF26E32F9E}"/>
              </a:ext>
            </a:extLst>
          </p:cNvPr>
          <p:cNvSpPr/>
          <p:nvPr/>
        </p:nvSpPr>
        <p:spPr>
          <a:xfrm rot="16200000">
            <a:off x="11754634" y="599903"/>
            <a:ext cx="471387" cy="25752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609AD-3617-3801-A9EC-1C65756AADFF}"/>
              </a:ext>
            </a:extLst>
          </p:cNvPr>
          <p:cNvSpPr txBox="1"/>
          <p:nvPr/>
        </p:nvSpPr>
        <p:spPr>
          <a:xfrm>
            <a:off x="10936192" y="1019764"/>
            <a:ext cx="21483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Joint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/>
              <p:nvPr/>
            </p:nvSpPr>
            <p:spPr>
              <a:xfrm>
                <a:off x="873954" y="2137534"/>
                <a:ext cx="6889318" cy="15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joint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4" y="2137534"/>
                <a:ext cx="6889318" cy="1558312"/>
              </a:xfrm>
              <a:prstGeom prst="rect">
                <a:avLst/>
              </a:prstGeom>
              <a:blipFill>
                <a:blip r:embed="rId4"/>
                <a:stretch>
                  <a:fillRect l="-2210" t="-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 descr="A">
                <a:extLst>
                  <a:ext uri="{FF2B5EF4-FFF2-40B4-BE49-F238E27FC236}">
                    <a16:creationId xmlns:a16="http://schemas.microsoft.com/office/drawing/2014/main" id="{37386ED9-C5B2-8C95-00D1-5A6C36741055}"/>
                  </a:ext>
                </a:extLst>
              </p:cNvPr>
              <p:cNvSpPr/>
              <p:nvPr/>
            </p:nvSpPr>
            <p:spPr>
              <a:xfrm>
                <a:off x="10778647" y="5085781"/>
                <a:ext cx="1567543" cy="15395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 descr="A">
                <a:extLst>
                  <a:ext uri="{FF2B5EF4-FFF2-40B4-BE49-F238E27FC236}">
                    <a16:creationId xmlns:a16="http://schemas.microsoft.com/office/drawing/2014/main" id="{37386ED9-C5B2-8C95-00D1-5A6C36741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47" y="5085781"/>
                <a:ext cx="1567543" cy="15395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88A04-FBAF-680E-F46D-659B439008D2}"/>
                  </a:ext>
                </a:extLst>
              </p:cNvPr>
              <p:cNvSpPr/>
              <p:nvPr/>
            </p:nvSpPr>
            <p:spPr>
              <a:xfrm>
                <a:off x="11786355" y="5093846"/>
                <a:ext cx="1567543" cy="15395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88A04-FBAF-680E-F46D-659B43900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355" y="5093846"/>
                <a:ext cx="1567543" cy="15395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 descr="A">
                <a:extLst>
                  <a:ext uri="{FF2B5EF4-FFF2-40B4-BE49-F238E27FC236}">
                    <a16:creationId xmlns:a16="http://schemas.microsoft.com/office/drawing/2014/main" id="{FEB0B4AC-5146-93E5-7B32-B8323E85B8D9}"/>
                  </a:ext>
                </a:extLst>
              </p:cNvPr>
              <p:cNvSpPr/>
              <p:nvPr/>
            </p:nvSpPr>
            <p:spPr>
              <a:xfrm>
                <a:off x="11328927" y="6121359"/>
                <a:ext cx="1567543" cy="15395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 descr="A">
                <a:extLst>
                  <a:ext uri="{FF2B5EF4-FFF2-40B4-BE49-F238E27FC236}">
                    <a16:creationId xmlns:a16="http://schemas.microsoft.com/office/drawing/2014/main" id="{FEB0B4AC-5146-93E5-7B32-B8323E85B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27" y="6121359"/>
                <a:ext cx="1567543" cy="15395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7B9E864C-0A81-51DA-CA7C-86922CB0F996}"/>
              </a:ext>
            </a:extLst>
          </p:cNvPr>
          <p:cNvSpPr/>
          <p:nvPr/>
        </p:nvSpPr>
        <p:spPr>
          <a:xfrm rot="16200000">
            <a:off x="11771331" y="3489029"/>
            <a:ext cx="513941" cy="26511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4B3AD-8375-01AF-4642-614CB0D40304}"/>
              </a:ext>
            </a:extLst>
          </p:cNvPr>
          <p:cNvSpPr txBox="1"/>
          <p:nvPr/>
        </p:nvSpPr>
        <p:spPr>
          <a:xfrm>
            <a:off x="10936192" y="3946861"/>
            <a:ext cx="21483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Joint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AB0636-C289-F9A2-22F1-5539B326AB40}"/>
                  </a:ext>
                </a:extLst>
              </p:cNvPr>
              <p:cNvSpPr txBox="1"/>
              <p:nvPr/>
            </p:nvSpPr>
            <p:spPr>
              <a:xfrm>
                <a:off x="873953" y="5037112"/>
                <a:ext cx="7094389" cy="203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joint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AB0636-C289-F9A2-22F1-5539B326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3" y="5037112"/>
                <a:ext cx="7094389" cy="2039404"/>
              </a:xfrm>
              <a:prstGeom prst="rect">
                <a:avLst/>
              </a:prstGeom>
              <a:blipFill>
                <a:blip r:embed="rId8"/>
                <a:stretch>
                  <a:fillRect l="-2148" t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670D413-52BB-E1CB-8867-B1810AEF1C8B}"/>
              </a:ext>
            </a:extLst>
          </p:cNvPr>
          <p:cNvSpPr/>
          <p:nvPr/>
        </p:nvSpPr>
        <p:spPr>
          <a:xfrm>
            <a:off x="11717604" y="2270102"/>
            <a:ext cx="521111" cy="12518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E694393-0E65-9ADB-D8E2-120CC7880658}"/>
              </a:ext>
            </a:extLst>
          </p:cNvPr>
          <p:cNvSpPr/>
          <p:nvPr/>
        </p:nvSpPr>
        <p:spPr>
          <a:xfrm>
            <a:off x="11855155" y="6129279"/>
            <a:ext cx="441229" cy="311278"/>
          </a:xfrm>
          <a:custGeom>
            <a:avLst/>
            <a:gdLst>
              <a:gd name="connsiteX0" fmla="*/ 240 w 441229"/>
              <a:gd name="connsiteY0" fmla="*/ 40933 h 311278"/>
              <a:gd name="connsiteX1" fmla="*/ 79753 w 441229"/>
              <a:gd name="connsiteY1" fmla="*/ 17079 h 311278"/>
              <a:gd name="connsiteX2" fmla="*/ 167217 w 441229"/>
              <a:gd name="connsiteY2" fmla="*/ 9128 h 311278"/>
              <a:gd name="connsiteX3" fmla="*/ 238779 w 441229"/>
              <a:gd name="connsiteY3" fmla="*/ 1177 h 311278"/>
              <a:gd name="connsiteX4" fmla="*/ 302389 w 441229"/>
              <a:gd name="connsiteY4" fmla="*/ 1177 h 311278"/>
              <a:gd name="connsiteX5" fmla="*/ 358048 w 441229"/>
              <a:gd name="connsiteY5" fmla="*/ 1177 h 311278"/>
              <a:gd name="connsiteX6" fmla="*/ 437562 w 441229"/>
              <a:gd name="connsiteY6" fmla="*/ 17079 h 311278"/>
              <a:gd name="connsiteX7" fmla="*/ 421659 w 441229"/>
              <a:gd name="connsiteY7" fmla="*/ 56836 h 311278"/>
              <a:gd name="connsiteX8" fmla="*/ 366000 w 441229"/>
              <a:gd name="connsiteY8" fmla="*/ 128398 h 311278"/>
              <a:gd name="connsiteX9" fmla="*/ 326243 w 441229"/>
              <a:gd name="connsiteY9" fmla="*/ 184057 h 311278"/>
              <a:gd name="connsiteX10" fmla="*/ 278535 w 441229"/>
              <a:gd name="connsiteY10" fmla="*/ 263570 h 311278"/>
              <a:gd name="connsiteX11" fmla="*/ 214925 w 441229"/>
              <a:gd name="connsiteY11" fmla="*/ 311278 h 311278"/>
              <a:gd name="connsiteX12" fmla="*/ 167217 w 441229"/>
              <a:gd name="connsiteY12" fmla="*/ 263570 h 311278"/>
              <a:gd name="connsiteX13" fmla="*/ 103607 w 441229"/>
              <a:gd name="connsiteY13" fmla="*/ 199959 h 311278"/>
              <a:gd name="connsiteX14" fmla="*/ 55899 w 441229"/>
              <a:gd name="connsiteY14" fmla="*/ 120446 h 311278"/>
              <a:gd name="connsiteX15" fmla="*/ 240 w 441229"/>
              <a:gd name="connsiteY15" fmla="*/ 40933 h 3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229" h="311278" fill="none" extrusionOk="0">
                <a:moveTo>
                  <a:pt x="240" y="40933"/>
                </a:moveTo>
                <a:cubicBezTo>
                  <a:pt x="6213" y="24362"/>
                  <a:pt x="55795" y="29212"/>
                  <a:pt x="79753" y="17079"/>
                </a:cubicBezTo>
                <a:cubicBezTo>
                  <a:pt x="113064" y="12160"/>
                  <a:pt x="139562" y="13122"/>
                  <a:pt x="167217" y="9128"/>
                </a:cubicBezTo>
                <a:cubicBezTo>
                  <a:pt x="187398" y="7427"/>
                  <a:pt x="209985" y="881"/>
                  <a:pt x="238779" y="1177"/>
                </a:cubicBezTo>
                <a:cubicBezTo>
                  <a:pt x="261309" y="-148"/>
                  <a:pt x="302389" y="1177"/>
                  <a:pt x="302389" y="1177"/>
                </a:cubicBezTo>
                <a:cubicBezTo>
                  <a:pt x="320837" y="-1520"/>
                  <a:pt x="336831" y="-1538"/>
                  <a:pt x="358048" y="1177"/>
                </a:cubicBezTo>
                <a:cubicBezTo>
                  <a:pt x="379950" y="3660"/>
                  <a:pt x="426626" y="7426"/>
                  <a:pt x="437562" y="17079"/>
                </a:cubicBezTo>
                <a:cubicBezTo>
                  <a:pt x="451539" y="27272"/>
                  <a:pt x="438941" y="37848"/>
                  <a:pt x="421659" y="56836"/>
                </a:cubicBezTo>
                <a:cubicBezTo>
                  <a:pt x="405370" y="74061"/>
                  <a:pt x="379813" y="103912"/>
                  <a:pt x="366000" y="128398"/>
                </a:cubicBezTo>
                <a:cubicBezTo>
                  <a:pt x="349494" y="149782"/>
                  <a:pt x="341069" y="161094"/>
                  <a:pt x="326243" y="184057"/>
                </a:cubicBezTo>
                <a:cubicBezTo>
                  <a:pt x="311761" y="207270"/>
                  <a:pt x="302993" y="241032"/>
                  <a:pt x="278535" y="263570"/>
                </a:cubicBezTo>
                <a:cubicBezTo>
                  <a:pt x="259614" y="286365"/>
                  <a:pt x="234604" y="312387"/>
                  <a:pt x="214925" y="311278"/>
                </a:cubicBezTo>
                <a:cubicBezTo>
                  <a:pt x="196373" y="311278"/>
                  <a:pt x="167217" y="263570"/>
                  <a:pt x="167217" y="263570"/>
                </a:cubicBezTo>
                <a:cubicBezTo>
                  <a:pt x="149503" y="246660"/>
                  <a:pt x="124651" y="223804"/>
                  <a:pt x="103607" y="199959"/>
                </a:cubicBezTo>
                <a:cubicBezTo>
                  <a:pt x="80400" y="172630"/>
                  <a:pt x="67630" y="144304"/>
                  <a:pt x="55899" y="120446"/>
                </a:cubicBezTo>
                <a:cubicBezTo>
                  <a:pt x="40215" y="97293"/>
                  <a:pt x="-3074" y="58823"/>
                  <a:pt x="240" y="40933"/>
                </a:cubicBezTo>
                <a:close/>
              </a:path>
              <a:path w="441229" h="311278" stroke="0" extrusionOk="0">
                <a:moveTo>
                  <a:pt x="240" y="40933"/>
                </a:moveTo>
                <a:cubicBezTo>
                  <a:pt x="2737" y="22700"/>
                  <a:pt x="56291" y="24327"/>
                  <a:pt x="79753" y="17079"/>
                </a:cubicBezTo>
                <a:cubicBezTo>
                  <a:pt x="104264" y="11823"/>
                  <a:pt x="137780" y="6775"/>
                  <a:pt x="167217" y="9128"/>
                </a:cubicBezTo>
                <a:cubicBezTo>
                  <a:pt x="198822" y="3158"/>
                  <a:pt x="218268" y="2408"/>
                  <a:pt x="238779" y="1177"/>
                </a:cubicBezTo>
                <a:cubicBezTo>
                  <a:pt x="261307" y="-148"/>
                  <a:pt x="302389" y="1177"/>
                  <a:pt x="302389" y="1177"/>
                </a:cubicBezTo>
                <a:cubicBezTo>
                  <a:pt x="321513" y="2046"/>
                  <a:pt x="335500" y="-4751"/>
                  <a:pt x="358048" y="1177"/>
                </a:cubicBezTo>
                <a:cubicBezTo>
                  <a:pt x="379990" y="2025"/>
                  <a:pt x="426631" y="7564"/>
                  <a:pt x="437562" y="17079"/>
                </a:cubicBezTo>
                <a:cubicBezTo>
                  <a:pt x="449568" y="29194"/>
                  <a:pt x="432910" y="40782"/>
                  <a:pt x="421659" y="56836"/>
                </a:cubicBezTo>
                <a:cubicBezTo>
                  <a:pt x="411489" y="80185"/>
                  <a:pt x="380574" y="107162"/>
                  <a:pt x="366000" y="128398"/>
                </a:cubicBezTo>
                <a:cubicBezTo>
                  <a:pt x="349479" y="150660"/>
                  <a:pt x="343107" y="160095"/>
                  <a:pt x="326243" y="184057"/>
                </a:cubicBezTo>
                <a:cubicBezTo>
                  <a:pt x="309336" y="204416"/>
                  <a:pt x="300930" y="237096"/>
                  <a:pt x="278535" y="263570"/>
                </a:cubicBezTo>
                <a:cubicBezTo>
                  <a:pt x="257518" y="281051"/>
                  <a:pt x="230058" y="310962"/>
                  <a:pt x="214925" y="311278"/>
                </a:cubicBezTo>
                <a:cubicBezTo>
                  <a:pt x="196372" y="311278"/>
                  <a:pt x="167217" y="263569"/>
                  <a:pt x="167217" y="263570"/>
                </a:cubicBezTo>
                <a:cubicBezTo>
                  <a:pt x="150562" y="242212"/>
                  <a:pt x="121439" y="222575"/>
                  <a:pt x="103607" y="199959"/>
                </a:cubicBezTo>
                <a:cubicBezTo>
                  <a:pt x="86845" y="177089"/>
                  <a:pt x="69175" y="142172"/>
                  <a:pt x="55899" y="120446"/>
                </a:cubicBezTo>
                <a:cubicBezTo>
                  <a:pt x="39275" y="98463"/>
                  <a:pt x="-1616" y="59880"/>
                  <a:pt x="240" y="40933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81815279">
                  <a:custGeom>
                    <a:avLst/>
                    <a:gdLst>
                      <a:gd name="connsiteX0" fmla="*/ 240 w 441229"/>
                      <a:gd name="connsiteY0" fmla="*/ 40933 h 311278"/>
                      <a:gd name="connsiteX1" fmla="*/ 79753 w 441229"/>
                      <a:gd name="connsiteY1" fmla="*/ 17079 h 311278"/>
                      <a:gd name="connsiteX2" fmla="*/ 167217 w 441229"/>
                      <a:gd name="connsiteY2" fmla="*/ 9128 h 311278"/>
                      <a:gd name="connsiteX3" fmla="*/ 238779 w 441229"/>
                      <a:gd name="connsiteY3" fmla="*/ 1177 h 311278"/>
                      <a:gd name="connsiteX4" fmla="*/ 302389 w 441229"/>
                      <a:gd name="connsiteY4" fmla="*/ 1177 h 311278"/>
                      <a:gd name="connsiteX5" fmla="*/ 358048 w 441229"/>
                      <a:gd name="connsiteY5" fmla="*/ 1177 h 311278"/>
                      <a:gd name="connsiteX6" fmla="*/ 437562 w 441229"/>
                      <a:gd name="connsiteY6" fmla="*/ 17079 h 311278"/>
                      <a:gd name="connsiteX7" fmla="*/ 421659 w 441229"/>
                      <a:gd name="connsiteY7" fmla="*/ 56836 h 311278"/>
                      <a:gd name="connsiteX8" fmla="*/ 366000 w 441229"/>
                      <a:gd name="connsiteY8" fmla="*/ 128398 h 311278"/>
                      <a:gd name="connsiteX9" fmla="*/ 326243 w 441229"/>
                      <a:gd name="connsiteY9" fmla="*/ 184057 h 311278"/>
                      <a:gd name="connsiteX10" fmla="*/ 278535 w 441229"/>
                      <a:gd name="connsiteY10" fmla="*/ 263570 h 311278"/>
                      <a:gd name="connsiteX11" fmla="*/ 214925 w 441229"/>
                      <a:gd name="connsiteY11" fmla="*/ 311278 h 311278"/>
                      <a:gd name="connsiteX12" fmla="*/ 167217 w 441229"/>
                      <a:gd name="connsiteY12" fmla="*/ 263570 h 311278"/>
                      <a:gd name="connsiteX13" fmla="*/ 103607 w 441229"/>
                      <a:gd name="connsiteY13" fmla="*/ 199959 h 311278"/>
                      <a:gd name="connsiteX14" fmla="*/ 55899 w 441229"/>
                      <a:gd name="connsiteY14" fmla="*/ 120446 h 311278"/>
                      <a:gd name="connsiteX15" fmla="*/ 240 w 441229"/>
                      <a:gd name="connsiteY15" fmla="*/ 40933 h 311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41229" h="311278">
                        <a:moveTo>
                          <a:pt x="240" y="40933"/>
                        </a:moveTo>
                        <a:cubicBezTo>
                          <a:pt x="4216" y="23705"/>
                          <a:pt x="51924" y="22380"/>
                          <a:pt x="79753" y="17079"/>
                        </a:cubicBezTo>
                        <a:cubicBezTo>
                          <a:pt x="107582" y="11778"/>
                          <a:pt x="140713" y="11778"/>
                          <a:pt x="167217" y="9128"/>
                        </a:cubicBezTo>
                        <a:cubicBezTo>
                          <a:pt x="193721" y="6478"/>
                          <a:pt x="216250" y="2502"/>
                          <a:pt x="238779" y="1177"/>
                        </a:cubicBezTo>
                        <a:cubicBezTo>
                          <a:pt x="261308" y="-148"/>
                          <a:pt x="302389" y="1177"/>
                          <a:pt x="302389" y="1177"/>
                        </a:cubicBezTo>
                        <a:cubicBezTo>
                          <a:pt x="322267" y="1177"/>
                          <a:pt x="335519" y="-1473"/>
                          <a:pt x="358048" y="1177"/>
                        </a:cubicBezTo>
                        <a:cubicBezTo>
                          <a:pt x="380577" y="3827"/>
                          <a:pt x="426960" y="7802"/>
                          <a:pt x="437562" y="17079"/>
                        </a:cubicBezTo>
                        <a:cubicBezTo>
                          <a:pt x="448164" y="26356"/>
                          <a:pt x="433586" y="38283"/>
                          <a:pt x="421659" y="56836"/>
                        </a:cubicBezTo>
                        <a:cubicBezTo>
                          <a:pt x="409732" y="75389"/>
                          <a:pt x="381903" y="107195"/>
                          <a:pt x="366000" y="128398"/>
                        </a:cubicBezTo>
                        <a:cubicBezTo>
                          <a:pt x="350097" y="149601"/>
                          <a:pt x="340820" y="161528"/>
                          <a:pt x="326243" y="184057"/>
                        </a:cubicBezTo>
                        <a:cubicBezTo>
                          <a:pt x="311666" y="206586"/>
                          <a:pt x="297088" y="242367"/>
                          <a:pt x="278535" y="263570"/>
                        </a:cubicBezTo>
                        <a:cubicBezTo>
                          <a:pt x="259982" y="284773"/>
                          <a:pt x="233478" y="311278"/>
                          <a:pt x="214925" y="311278"/>
                        </a:cubicBezTo>
                        <a:cubicBezTo>
                          <a:pt x="196372" y="311278"/>
                          <a:pt x="167217" y="263570"/>
                          <a:pt x="167217" y="263570"/>
                        </a:cubicBezTo>
                        <a:cubicBezTo>
                          <a:pt x="148664" y="245017"/>
                          <a:pt x="122160" y="223813"/>
                          <a:pt x="103607" y="199959"/>
                        </a:cubicBezTo>
                        <a:cubicBezTo>
                          <a:pt x="85054" y="176105"/>
                          <a:pt x="69151" y="145625"/>
                          <a:pt x="55899" y="120446"/>
                        </a:cubicBezTo>
                        <a:cubicBezTo>
                          <a:pt x="42647" y="95267"/>
                          <a:pt x="-3736" y="58161"/>
                          <a:pt x="240" y="40933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3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Additive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In a company, 60% of the employees have motorcycle, 40% has private car and 20% has both. What is the probability that the employee has either motorcycle or private car?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Solution: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=0.6,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=0.6+0.4−0.2=0.8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Additive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Example: Mr. Ali feels that the probability that he will pass mathematics is 2/3 and statistics is 5/6.If the probability that he will pass both the course is 3/5, what is the probability that he will pass at least one of the course? </a:t>
                </a:r>
                <a:r>
                  <a:rPr lang="en-US" sz="3200" dirty="0">
                    <a:highlight>
                      <a:srgbClr val="FFFF00"/>
                    </a:highlight>
                  </a:rPr>
                  <a:t>(Ans: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)</a:t>
                </a:r>
              </a:p>
              <a:p>
                <a:pPr algn="just"/>
                <a:r>
                  <a:rPr lang="en-US" sz="3200" dirty="0"/>
                  <a:t>In a sample of 500 students, 320 said they had a stereo, 175 said they had a TV, and 100 said they had both. 5 said they had neither. If a student is selected at random, what is the probability that the student has only a stereo or TV? What is the probability that the student has both a stereo and TV? </a:t>
                </a:r>
                <a:r>
                  <a:rPr lang="en-US" sz="3200" dirty="0">
                    <a:highlight>
                      <a:srgbClr val="FFFF00"/>
                    </a:highlight>
                  </a:rPr>
                  <a:t>(Ans: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0.79, 0.20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34FB3-72C2-B76E-C269-59D45B283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51FA-3518-2732-E212-0CC802B5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Additive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99B4-D0A6-DFF1-1C92-D77EDC6C93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80766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sample survey was undertaken to investigate which papers A, B, and C people read. In survey of 100 people following results were obtained: 60 people read A, 40 people read B, 70 people read C, 32 people read A and B, 45 people read A and C, 38 people read B and C, 30 people read A, B, C. If a person is selected at random, find the probability,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Read only newspaper 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Read only one news paper.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Read at least one news paper.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Read at most one news paper.</a:t>
            </a:r>
          </a:p>
        </p:txBody>
      </p:sp>
    </p:spTree>
    <p:extLst>
      <p:ext uri="{BB962C8B-B14F-4D97-AF65-F5344CB8AC3E}">
        <p14:creationId xmlns:p14="http://schemas.microsoft.com/office/powerpoint/2010/main" val="158580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Multiplicative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/>
              <p:nvPr/>
            </p:nvSpPr>
            <p:spPr>
              <a:xfrm>
                <a:off x="9640388" y="2110142"/>
                <a:ext cx="1567543" cy="1539551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 descr="A">
                <a:extLst>
                  <a:ext uri="{FF2B5EF4-FFF2-40B4-BE49-F238E27FC236}">
                    <a16:creationId xmlns:a16="http://schemas.microsoft.com/office/drawing/2014/main" id="{2AC6C0A2-6251-B09A-A83D-C67D9E173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388" y="2110142"/>
                <a:ext cx="1567543" cy="15395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/>
              <p:nvPr/>
            </p:nvSpPr>
            <p:spPr>
              <a:xfrm>
                <a:off x="11618478" y="2124325"/>
                <a:ext cx="1567543" cy="1539551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C16CF-C109-4D1F-3423-635F4E98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478" y="2124325"/>
                <a:ext cx="1567543" cy="15395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F267D90-C00C-D354-8D3A-3DBF26E32F9E}"/>
              </a:ext>
            </a:extLst>
          </p:cNvPr>
          <p:cNvSpPr/>
          <p:nvPr/>
        </p:nvSpPr>
        <p:spPr>
          <a:xfrm rot="16200000">
            <a:off x="11177511" y="115815"/>
            <a:ext cx="471387" cy="35456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609AD-3617-3801-A9EC-1C65756AADFF}"/>
              </a:ext>
            </a:extLst>
          </p:cNvPr>
          <p:cNvSpPr txBox="1"/>
          <p:nvPr/>
        </p:nvSpPr>
        <p:spPr>
          <a:xfrm>
            <a:off x="9733096" y="960867"/>
            <a:ext cx="336021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/>
              <p:nvPr/>
            </p:nvSpPr>
            <p:spPr>
              <a:xfrm>
                <a:off x="873953" y="2137534"/>
                <a:ext cx="7281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independent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00476-DAC0-7C1F-3CF0-1022D51B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3" y="2137534"/>
                <a:ext cx="7281001" cy="1077218"/>
              </a:xfrm>
              <a:prstGeom prst="rect">
                <a:avLst/>
              </a:prstGeom>
              <a:blipFill>
                <a:blip r:embed="rId4"/>
                <a:stretch>
                  <a:fillRect l="-2092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 descr="A">
                <a:extLst>
                  <a:ext uri="{FF2B5EF4-FFF2-40B4-BE49-F238E27FC236}">
                    <a16:creationId xmlns:a16="http://schemas.microsoft.com/office/drawing/2014/main" id="{37386ED9-C5B2-8C95-00D1-5A6C36741055}"/>
                  </a:ext>
                </a:extLst>
              </p:cNvPr>
              <p:cNvSpPr/>
              <p:nvPr/>
            </p:nvSpPr>
            <p:spPr>
              <a:xfrm>
                <a:off x="8651342" y="5023902"/>
                <a:ext cx="1567543" cy="1539551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 descr="A">
                <a:extLst>
                  <a:ext uri="{FF2B5EF4-FFF2-40B4-BE49-F238E27FC236}">
                    <a16:creationId xmlns:a16="http://schemas.microsoft.com/office/drawing/2014/main" id="{37386ED9-C5B2-8C95-00D1-5A6C36741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42" y="5023902"/>
                <a:ext cx="1567543" cy="15395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88A04-FBAF-680E-F46D-659B439008D2}"/>
                  </a:ext>
                </a:extLst>
              </p:cNvPr>
              <p:cNvSpPr/>
              <p:nvPr/>
            </p:nvSpPr>
            <p:spPr>
              <a:xfrm>
                <a:off x="10629433" y="5023902"/>
                <a:ext cx="1567543" cy="1539551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B88A04-FBAF-680E-F46D-659B43900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433" y="5023902"/>
                <a:ext cx="1567543" cy="15395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 descr="A">
                <a:extLst>
                  <a:ext uri="{FF2B5EF4-FFF2-40B4-BE49-F238E27FC236}">
                    <a16:creationId xmlns:a16="http://schemas.microsoft.com/office/drawing/2014/main" id="{FEB0B4AC-5146-93E5-7B32-B8323E85B8D9}"/>
                  </a:ext>
                </a:extLst>
              </p:cNvPr>
              <p:cNvSpPr/>
              <p:nvPr/>
            </p:nvSpPr>
            <p:spPr>
              <a:xfrm>
                <a:off x="12607524" y="5023902"/>
                <a:ext cx="1567543" cy="153955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 descr="A">
                <a:extLst>
                  <a:ext uri="{FF2B5EF4-FFF2-40B4-BE49-F238E27FC236}">
                    <a16:creationId xmlns:a16="http://schemas.microsoft.com/office/drawing/2014/main" id="{FEB0B4AC-5146-93E5-7B32-B8323E85B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524" y="5023902"/>
                <a:ext cx="1567543" cy="15395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7B9E864C-0A81-51DA-CA7C-86922CB0F996}"/>
              </a:ext>
            </a:extLst>
          </p:cNvPr>
          <p:cNvSpPr/>
          <p:nvPr/>
        </p:nvSpPr>
        <p:spPr>
          <a:xfrm rot="16200000">
            <a:off x="11177511" y="2429265"/>
            <a:ext cx="471387" cy="47443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4B3AD-8375-01AF-4642-614CB0D40304}"/>
              </a:ext>
            </a:extLst>
          </p:cNvPr>
          <p:cNvSpPr txBox="1"/>
          <p:nvPr/>
        </p:nvSpPr>
        <p:spPr>
          <a:xfrm>
            <a:off x="9725035" y="3860444"/>
            <a:ext cx="336021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AB0636-C289-F9A2-22F1-5539B326AB40}"/>
                  </a:ext>
                </a:extLst>
              </p:cNvPr>
              <p:cNvSpPr txBox="1"/>
              <p:nvPr/>
            </p:nvSpPr>
            <p:spPr>
              <a:xfrm>
                <a:off x="873954" y="5037112"/>
                <a:ext cx="6889318" cy="15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independent events: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AB0636-C289-F9A2-22F1-5539B326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4" y="5037112"/>
                <a:ext cx="6889318" cy="1558312"/>
              </a:xfrm>
              <a:prstGeom prst="rect">
                <a:avLst/>
              </a:prstGeom>
              <a:blipFill>
                <a:blip r:embed="rId8"/>
                <a:stretch>
                  <a:fillRect l="-2210" t="-5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F5052-0571-333B-E1E4-72F39781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6D65-3562-72E9-04C1-BA5048A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Multiplicative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25BC-3F6B-4476-75D6-0B3A5A2AF35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8076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If the probability that person A will be alive is 0.7 and the probability that person B will be alive is 0.5</a:t>
                </a:r>
              </a:p>
              <a:p>
                <a:pPr algn="just"/>
                <a:r>
                  <a:rPr lang="en-US" sz="3200" dirty="0"/>
                  <a:t> What is the probability that they will both be alive in 20 years?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These are independent events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25BC-3F6B-4476-75D6-0B3A5A2AF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807669"/>
              </a:xfrm>
              <a:blipFill>
                <a:blip r:embed="rId2"/>
                <a:stretch>
                  <a:fillRect l="-833" t="-220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4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1803</TotalTime>
  <Words>1872</Words>
  <Application>Microsoft Office PowerPoint</Application>
  <PresentationFormat>Custom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Cambria Math</vt:lpstr>
      <vt:lpstr>Georgia</vt:lpstr>
      <vt:lpstr>Trebuchet MS</vt:lpstr>
      <vt:lpstr>Wingdings</vt:lpstr>
      <vt:lpstr>Wood Type</vt:lpstr>
      <vt:lpstr>Basic concepts of Probability (2)</vt:lpstr>
      <vt:lpstr>Probability Laws</vt:lpstr>
      <vt:lpstr>Additive rule</vt:lpstr>
      <vt:lpstr>Additive rule</vt:lpstr>
      <vt:lpstr>Additive rule</vt:lpstr>
      <vt:lpstr>Additive rule</vt:lpstr>
      <vt:lpstr>Additive rule</vt:lpstr>
      <vt:lpstr>Multiplicative rule</vt:lpstr>
      <vt:lpstr>Multiplicative rule</vt:lpstr>
      <vt:lpstr>Multiplicative rule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Extra example</vt:lpstr>
      <vt:lpstr>Bayes' Theorem</vt:lpstr>
      <vt:lpstr>Bayes' Theorem</vt:lpstr>
      <vt:lpstr>Example</vt:lpstr>
      <vt:lpstr>Solution</vt:lpstr>
      <vt:lpstr>Contingency table</vt:lpstr>
      <vt:lpstr>Joint Probability</vt:lpstr>
      <vt:lpstr>Joint Probability</vt:lpstr>
      <vt:lpstr>Marginal Probability</vt:lpstr>
      <vt:lpstr>Marginal Probability</vt:lpstr>
      <vt:lpstr>Example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996</cp:revision>
  <dcterms:created xsi:type="dcterms:W3CDTF">2023-10-05T14:06:45Z</dcterms:created>
  <dcterms:modified xsi:type="dcterms:W3CDTF">2024-03-02T16:08:17Z</dcterms:modified>
</cp:coreProperties>
</file>