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406" r:id="rId4"/>
    <p:sldId id="407" r:id="rId5"/>
    <p:sldId id="408" r:id="rId6"/>
    <p:sldId id="410" r:id="rId7"/>
    <p:sldId id="411" r:id="rId8"/>
    <p:sldId id="413" r:id="rId9"/>
    <p:sldId id="412" r:id="rId10"/>
    <p:sldId id="414" r:id="rId11"/>
    <p:sldId id="416" r:id="rId12"/>
    <p:sldId id="415" r:id="rId13"/>
    <p:sldId id="429" r:id="rId14"/>
    <p:sldId id="417" r:id="rId15"/>
    <p:sldId id="418" r:id="rId16"/>
    <p:sldId id="424" r:id="rId17"/>
    <p:sldId id="423" r:id="rId18"/>
    <p:sldId id="425" r:id="rId19"/>
    <p:sldId id="426" r:id="rId20"/>
    <p:sldId id="427" r:id="rId21"/>
    <p:sldId id="428" r:id="rId22"/>
    <p:sldId id="405" r:id="rId23"/>
    <p:sldId id="363" r:id="rId24"/>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BRAC%20University\Spring%2024\Slides\STA201\SLid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FFC000"/>
            </a:solidFill>
            <a:ln>
              <a:noFill/>
            </a:ln>
            <a:effectLst/>
          </c:spPr>
          <c:invertIfNegative val="0"/>
          <c:dPt>
            <c:idx val="0"/>
            <c:invertIfNegative val="0"/>
            <c:bubble3D val="0"/>
            <c:spPr>
              <a:solidFill>
                <a:srgbClr val="FFC000"/>
              </a:solidFill>
              <a:ln w="19050">
                <a:solidFill>
                  <a:schemeClr val="tx1"/>
                </a:solidFill>
              </a:ln>
              <a:effectLst/>
            </c:spPr>
            <c:extLst>
              <c:ext xmlns:c16="http://schemas.microsoft.com/office/drawing/2014/chart" uri="{C3380CC4-5D6E-409C-BE32-E72D297353CC}">
                <c16:uniqueId val="{00000001-75EE-4523-83FC-36085CD3A881}"/>
              </c:ext>
            </c:extLst>
          </c:dPt>
          <c:dPt>
            <c:idx val="1"/>
            <c:invertIfNegative val="0"/>
            <c:bubble3D val="0"/>
            <c:spPr>
              <a:solidFill>
                <a:srgbClr val="00B050"/>
              </a:solidFill>
              <a:ln w="19050">
                <a:solidFill>
                  <a:schemeClr val="tx1"/>
                </a:solidFill>
              </a:ln>
              <a:effectLst/>
            </c:spPr>
            <c:extLst>
              <c:ext xmlns:c16="http://schemas.microsoft.com/office/drawing/2014/chart" uri="{C3380CC4-5D6E-409C-BE32-E72D297353CC}">
                <c16:uniqueId val="{00000003-75EE-4523-83FC-36085CD3A88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Sheet1!$A$1:$A$2</c:f>
              <c:strCache>
                <c:ptCount val="2"/>
                <c:pt idx="0">
                  <c:v>Male</c:v>
                </c:pt>
                <c:pt idx="1">
                  <c:v>Female</c:v>
                </c:pt>
              </c:strCache>
            </c:strRef>
          </c:cat>
          <c:val>
            <c:numRef>
              <c:f>Sheet1!$B$1:$B$2</c:f>
              <c:numCache>
                <c:formatCode>0.0%</c:formatCode>
                <c:ptCount val="2"/>
                <c:pt idx="0">
                  <c:v>0.56299999999999994</c:v>
                </c:pt>
                <c:pt idx="1">
                  <c:v>0.437</c:v>
                </c:pt>
              </c:numCache>
            </c:numRef>
          </c:val>
          <c:extLst>
            <c:ext xmlns:c16="http://schemas.microsoft.com/office/drawing/2014/chart" uri="{C3380CC4-5D6E-409C-BE32-E72D297353CC}">
              <c16:uniqueId val="{00000004-75EE-4523-83FC-36085CD3A881}"/>
            </c:ext>
          </c:extLst>
        </c:ser>
        <c:dLbls>
          <c:dLblPos val="outEnd"/>
          <c:showLegendKey val="0"/>
          <c:showVal val="1"/>
          <c:showCatName val="0"/>
          <c:showSerName val="0"/>
          <c:showPercent val="0"/>
          <c:showBubbleSize val="0"/>
        </c:dLbls>
        <c:gapWidth val="219"/>
        <c:overlap val="-27"/>
        <c:axId val="313534704"/>
        <c:axId val="445788176"/>
      </c:barChart>
      <c:catAx>
        <c:axId val="313534704"/>
        <c:scaling>
          <c:orientation val="minMax"/>
        </c:scaling>
        <c:delete val="0"/>
        <c:axPos val="b"/>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crossAx val="445788176"/>
        <c:crosses val="autoZero"/>
        <c:auto val="1"/>
        <c:lblAlgn val="ctr"/>
        <c:lblOffset val="100"/>
        <c:noMultiLvlLbl val="0"/>
      </c:catAx>
      <c:valAx>
        <c:axId val="44578817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crossAx val="313534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Text" lastClr="000000"/>
      </a:solidFill>
      <a:round/>
    </a:ln>
    <a:effectLst/>
  </c:spPr>
  <c:txPr>
    <a:bodyPr/>
    <a:lstStyle/>
    <a:p>
      <a:pPr>
        <a:defRPr>
          <a:solidFill>
            <a:sysClr val="windowText" lastClr="000000"/>
          </a:solidFill>
          <a:latin typeface="Century Schoolbook" panose="020406040505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1/22/2024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1/22/2024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1/22/2024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Data Presentations</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There are five steps of constructing a frequency distribution table for quantitative data</a:t>
                </a:r>
              </a:p>
              <a:p>
                <a:pPr algn="just"/>
                <a:endParaRPr lang="en-US" sz="3200" dirty="0"/>
              </a:p>
              <a:p>
                <a:pPr marL="514350" indent="-514350" algn="just">
                  <a:buFont typeface="+mj-lt"/>
                  <a:buAutoNum type="arabicPeriod"/>
                </a:pPr>
                <a:r>
                  <a:rPr lang="en-US" sz="3200" dirty="0"/>
                  <a:t>Choose the number of classes (</a:t>
                </a:r>
                <a14:m>
                  <m:oMath xmlns:m="http://schemas.openxmlformats.org/officeDocument/2006/math">
                    <m:r>
                      <a:rPr lang="en-US" sz="3200" b="0" i="1" smtClean="0">
                        <a:latin typeface="Cambria Math" panose="02040503050406030204" pitchFamily="18" charset="0"/>
                      </a:rPr>
                      <m:t>𝑘</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oMath>
                </a14:m>
                <a:r>
                  <a:rPr lang="en-US" sz="3200" dirty="0"/>
                  <a:t>)</a:t>
                </a:r>
              </a:p>
              <a:p>
                <a:pPr marL="514350" indent="-514350" algn="just">
                  <a:buFont typeface="+mj-lt"/>
                  <a:buAutoNum type="arabicPeriod"/>
                </a:pPr>
                <a:r>
                  <a:rPr lang="en-US" sz="3200" dirty="0"/>
                  <a:t>Class interval (</a:t>
                </a:r>
                <a14:m>
                  <m:oMath xmlns:m="http://schemas.openxmlformats.org/officeDocument/2006/math">
                    <m:r>
                      <a:rPr lang="en-US" sz="3200" b="0" i="1" smtClean="0">
                        <a:latin typeface="Cambria Math" panose="02040503050406030204" pitchFamily="18" charset="0"/>
                      </a:rPr>
                      <m:t>𝑖</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𝐻𝑖𝑔h𝑒𝑠𝑡</m:t>
                        </m:r>
                        <m:r>
                          <a:rPr lang="en-US" sz="3200" b="0" i="1" smtClean="0">
                            <a:latin typeface="Cambria Math" panose="02040503050406030204" pitchFamily="18" charset="0"/>
                          </a:rPr>
                          <m:t> </m:t>
                        </m:r>
                        <m:r>
                          <a:rPr lang="en-US" sz="3200" b="0" i="1" smtClean="0">
                            <a:latin typeface="Cambria Math" panose="02040503050406030204" pitchFamily="18" charset="0"/>
                          </a:rPr>
                          <m:t>𝑣𝑎𝑙𝑢𝑒</m:t>
                        </m:r>
                        <m:r>
                          <a:rPr lang="en-US" sz="3200" b="0" i="1" smtClean="0">
                            <a:latin typeface="Cambria Math" panose="02040503050406030204" pitchFamily="18" charset="0"/>
                          </a:rPr>
                          <m:t>−</m:t>
                        </m:r>
                        <m:r>
                          <a:rPr lang="en-US" sz="3200" b="0" i="1" smtClean="0">
                            <a:latin typeface="Cambria Math" panose="02040503050406030204" pitchFamily="18" charset="0"/>
                          </a:rPr>
                          <m:t>𝐿𝑜𝑤𝑒𝑠𝑡</m:t>
                        </m:r>
                        <m:r>
                          <a:rPr lang="en-US" sz="3200" b="0" i="1" smtClean="0">
                            <a:latin typeface="Cambria Math" panose="02040503050406030204" pitchFamily="18" charset="0"/>
                          </a:rPr>
                          <m:t> </m:t>
                        </m:r>
                        <m:r>
                          <a:rPr lang="en-US" sz="3200" b="0" i="1" smtClean="0">
                            <a:latin typeface="Cambria Math" panose="02040503050406030204" pitchFamily="18" charset="0"/>
                          </a:rPr>
                          <m:t>𝑣𝑎𝑙𝑢𝑒</m:t>
                        </m:r>
                      </m:num>
                      <m:den>
                        <m:r>
                          <a:rPr lang="en-US" sz="3200" b="0" i="1" smtClean="0">
                            <a:latin typeface="Cambria Math" panose="02040503050406030204" pitchFamily="18" charset="0"/>
                          </a:rPr>
                          <m:t>𝑘</m:t>
                        </m:r>
                      </m:den>
                    </m:f>
                  </m:oMath>
                </a14:m>
                <a:r>
                  <a:rPr lang="en-US" sz="3200" dirty="0"/>
                  <a:t>)</a:t>
                </a:r>
              </a:p>
              <a:p>
                <a:pPr marL="514350" indent="-514350" algn="just">
                  <a:buFont typeface="+mj-lt"/>
                  <a:buAutoNum type="arabicPeriod"/>
                </a:pPr>
                <a:r>
                  <a:rPr lang="en-US" sz="3200" dirty="0"/>
                  <a:t>Set the individual class/class limits</a:t>
                </a:r>
              </a:p>
              <a:p>
                <a:pPr marL="514350" indent="-514350" algn="just">
                  <a:buFont typeface="+mj-lt"/>
                  <a:buAutoNum type="arabicPeriod"/>
                </a:pPr>
                <a:r>
                  <a:rPr lang="en-US" sz="3200" dirty="0"/>
                  <a:t>Tally</a:t>
                </a:r>
              </a:p>
              <a:p>
                <a:pPr marL="514350" indent="-514350" algn="just">
                  <a:buFont typeface="+mj-lt"/>
                  <a:buAutoNum type="arabicPeriod"/>
                </a:pPr>
                <a:r>
                  <a:rPr lang="en-US" sz="3200" dirty="0"/>
                  <a:t>Frequency</a:t>
                </a:r>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931" t="-2564" r="-1225" b="-1587"/>
                </a:stretch>
              </a:blipFill>
            </p:spPr>
            <p:txBody>
              <a:bodyPr/>
              <a:lstStyle/>
              <a:p>
                <a:r>
                  <a:rPr lang="en-US">
                    <a:noFill/>
                  </a:rPr>
                  <a:t> </a:t>
                </a:r>
              </a:p>
            </p:txBody>
          </p:sp>
        </mc:Fallback>
      </mc:AlternateContent>
    </p:spTree>
    <p:extLst>
      <p:ext uri="{BB962C8B-B14F-4D97-AF65-F5344CB8AC3E}">
        <p14:creationId xmlns:p14="http://schemas.microsoft.com/office/powerpoint/2010/main" val="120858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Hypothetical data set:</a:t>
                </a:r>
              </a:p>
              <a:p>
                <a:pPr marL="0" indent="0" algn="ctr">
                  <a:buNone/>
                </a:pPr>
                <a:r>
                  <a:rPr lang="en-US" sz="3200" dirty="0"/>
                  <a:t>17, 8, 12, 19, 14, 6, 10, 15, 7, 18, 11, 16, 8</a:t>
                </a:r>
              </a:p>
              <a:p>
                <a:pPr marL="0" indent="0">
                  <a:buNone/>
                </a:pPr>
                <a:endParaRPr lang="en-US" sz="3200" dirty="0"/>
              </a:p>
              <a:p>
                <a:pPr marL="0" indent="0">
                  <a:buNone/>
                </a:pPr>
                <a:r>
                  <a:rPr lang="en-US" sz="3200" dirty="0"/>
                  <a:t>Here, the number of classes, </a:t>
                </a:r>
                <a14:m>
                  <m:oMath xmlns:m="http://schemas.openxmlformats.org/officeDocument/2006/math">
                    <m:r>
                      <a:rPr lang="en-US" sz="3200" b="0" i="1" smtClean="0">
                        <a:latin typeface="Cambria Math" panose="02040503050406030204" pitchFamily="18" charset="0"/>
                      </a:rPr>
                      <m:t>𝑘</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13</m:t>
                        </m:r>
                      </m:e>
                    </m:rad>
                    <m:r>
                      <a:rPr lang="en-US" sz="3200" b="0" i="1" smtClean="0">
                        <a:latin typeface="Cambria Math" panose="02040503050406030204" pitchFamily="18" charset="0"/>
                      </a:rPr>
                      <m:t>=3.6</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rPr>
                      <m:t>4</m:t>
                    </m:r>
                  </m:oMath>
                </a14:m>
                <a:endParaRPr lang="en-US" sz="3200" dirty="0"/>
              </a:p>
              <a:p>
                <a:pPr marL="0" indent="0">
                  <a:buNone/>
                </a:pPr>
                <a:r>
                  <a:rPr lang="en-US" sz="3200" dirty="0"/>
                  <a:t>Class interval is, </a:t>
                </a:r>
                <a14:m>
                  <m:oMath xmlns:m="http://schemas.openxmlformats.org/officeDocument/2006/math">
                    <m:r>
                      <a:rPr lang="en-US" sz="3200" b="0" i="1" smtClean="0">
                        <a:latin typeface="Cambria Math" panose="02040503050406030204" pitchFamily="18" charset="0"/>
                      </a:rPr>
                      <m:t>𝑖</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𝐻</m:t>
                        </m:r>
                        <m:r>
                          <a:rPr lang="en-US" sz="3200" b="0" i="1" smtClean="0">
                            <a:latin typeface="Cambria Math" panose="02040503050406030204" pitchFamily="18" charset="0"/>
                          </a:rPr>
                          <m:t>−</m:t>
                        </m:r>
                        <m:r>
                          <a:rPr lang="en-US" sz="3200" b="0" i="1" smtClean="0">
                            <a:latin typeface="Cambria Math" panose="02040503050406030204" pitchFamily="18" charset="0"/>
                          </a:rPr>
                          <m:t>𝐿</m:t>
                        </m:r>
                      </m:num>
                      <m:den>
                        <m:r>
                          <a:rPr lang="en-US" sz="3200" b="0" i="1" smtClean="0">
                            <a:latin typeface="Cambria Math" panose="02040503050406030204" pitchFamily="18" charset="0"/>
                          </a:rPr>
                          <m:t>𝐾</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19−6</m:t>
                        </m:r>
                      </m:num>
                      <m:den>
                        <m:r>
                          <a:rPr lang="en-US" sz="3200" b="0" i="1" smtClean="0">
                            <a:latin typeface="Cambria Math" panose="02040503050406030204" pitchFamily="18" charset="0"/>
                          </a:rPr>
                          <m:t>4</m:t>
                        </m:r>
                      </m:den>
                    </m:f>
                    <m:r>
                      <a:rPr lang="en-US" sz="3200" b="0" i="1" smtClean="0">
                        <a:latin typeface="Cambria Math" panose="02040503050406030204" pitchFamily="18" charset="0"/>
                      </a:rPr>
                      <m:t>=3.25~4</m:t>
                    </m:r>
                  </m:oMath>
                </a14:m>
                <a:endParaRPr lang="en-US" sz="3200" dirty="0"/>
              </a:p>
              <a:p>
                <a:pPr marL="0" indent="0">
                  <a:buNone/>
                </a:pPr>
                <a:endParaRPr lang="en-US" sz="3200" dirty="0"/>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3067576067"/>
              </p:ext>
            </p:extLst>
          </p:nvPr>
        </p:nvGraphicFramePr>
        <p:xfrm>
          <a:off x="2587690" y="5678195"/>
          <a:ext cx="9753600" cy="2103120"/>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1255119522"/>
                    </a:ext>
                  </a:extLst>
                </a:gridCol>
                <a:gridCol w="3251200">
                  <a:extLst>
                    <a:ext uri="{9D8B030D-6E8A-4147-A177-3AD203B41FA5}">
                      <a16:colId xmlns:a16="http://schemas.microsoft.com/office/drawing/2014/main" val="1242081322"/>
                    </a:ext>
                  </a:extLst>
                </a:gridCol>
                <a:gridCol w="3251200">
                  <a:extLst>
                    <a:ext uri="{9D8B030D-6E8A-4147-A177-3AD203B41FA5}">
                      <a16:colId xmlns:a16="http://schemas.microsoft.com/office/drawing/2014/main" val="4243091343"/>
                    </a:ext>
                  </a:extLst>
                </a:gridCol>
              </a:tblGrid>
              <a:tr h="370840">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370840">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370840">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370840">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370840">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Tree>
    <p:extLst>
      <p:ext uri="{BB962C8B-B14F-4D97-AF65-F5344CB8AC3E}">
        <p14:creationId xmlns:p14="http://schemas.microsoft.com/office/powerpoint/2010/main" val="3064460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Below given the total monthly income (in thousand taka) of 30 randomly selected families-</a:t>
            </a:r>
          </a:p>
          <a:p>
            <a:pPr marL="0" indent="0" algn="ctr">
              <a:buNone/>
            </a:pPr>
            <a:r>
              <a:rPr lang="en-US" sz="3200" dirty="0"/>
              <a:t>30, 40, 5, 110, 11, 15, 55, 20, 120, 45, 30, 47, 52, 68, 105, 62, 52, 98, 76, 85, 83, 91, 49, 38, 57, 27, 23, 42, 9, 65</a:t>
            </a:r>
          </a:p>
        </p:txBody>
      </p:sp>
    </p:spTree>
    <p:extLst>
      <p:ext uri="{BB962C8B-B14F-4D97-AF65-F5344CB8AC3E}">
        <p14:creationId xmlns:p14="http://schemas.microsoft.com/office/powerpoint/2010/main" val="144512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134139903"/>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Tree>
    <p:extLst>
      <p:ext uri="{BB962C8B-B14F-4D97-AF65-F5344CB8AC3E}">
        <p14:creationId xmlns:p14="http://schemas.microsoft.com/office/powerpoint/2010/main" val="1230108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577144300"/>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Tree>
    <p:extLst>
      <p:ext uri="{BB962C8B-B14F-4D97-AF65-F5344CB8AC3E}">
        <p14:creationId xmlns:p14="http://schemas.microsoft.com/office/powerpoint/2010/main" val="675581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43746232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43746232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686103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2601697949"/>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2601697949"/>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2145335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162887133"/>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0.31×100=31%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162887133"/>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606" t="-103784" r="-1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62567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311564951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0.31×100=31%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311564951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606" t="-103784" r="-1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3753107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242276966"/>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0.31×100=31%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7+3=10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10+3=13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242276966"/>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606" t="-103784" r="-100606" b="-302162"/>
                          </a:stretch>
                        </a:blip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7+3=10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10+3=13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1594374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It is a process of organizing, summarizing, and visual representation of data</a:t>
            </a:r>
          </a:p>
          <a:p>
            <a:pPr algn="just"/>
            <a:endParaRPr lang="en-US" sz="3200" dirty="0"/>
          </a:p>
          <a:p>
            <a:pPr algn="just"/>
            <a:r>
              <a:rPr lang="en-US" sz="3200" dirty="0"/>
              <a:t>Which is easy to understandable and interpretable</a:t>
            </a:r>
          </a:p>
          <a:p>
            <a:pPr algn="just"/>
            <a:endParaRPr lang="en-US" sz="3200" dirty="0"/>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graphicFrame>
        <p:nvGraphicFramePr>
          <p:cNvPr id="3" name="Table 2">
            <a:extLst>
              <a:ext uri="{FF2B5EF4-FFF2-40B4-BE49-F238E27FC236}">
                <a16:creationId xmlns:a16="http://schemas.microsoft.com/office/drawing/2014/main" id="{69A63D7A-874F-9876-197A-B07576A43283}"/>
              </a:ext>
            </a:extLst>
          </p:cNvPr>
          <p:cNvGraphicFramePr>
            <a:graphicFrameLocks noGrp="1"/>
          </p:cNvGraphicFramePr>
          <p:nvPr>
            <p:extLst>
              <p:ext uri="{D42A27DB-BD31-4B8C-83A1-F6EECF244321}">
                <p14:modId xmlns:p14="http://schemas.microsoft.com/office/powerpoint/2010/main" val="133138408"/>
              </p:ext>
            </p:extLst>
          </p:nvPr>
        </p:nvGraphicFramePr>
        <p:xfrm>
          <a:off x="876492" y="1967307"/>
          <a:ext cx="12802188" cy="5823264"/>
        </p:xfrm>
        <a:graphic>
          <a:graphicData uri="http://schemas.openxmlformats.org/drawingml/2006/table">
            <a:tbl>
              <a:tblPr firstRow="1" bandRow="1">
                <a:tableStyleId>{5C22544A-7EE6-4342-B048-85BDC9FD1C3A}</a:tableStyleId>
              </a:tblPr>
              <a:tblGrid>
                <a:gridCol w="2133698">
                  <a:extLst>
                    <a:ext uri="{9D8B030D-6E8A-4147-A177-3AD203B41FA5}">
                      <a16:colId xmlns:a16="http://schemas.microsoft.com/office/drawing/2014/main" val="3066360180"/>
                    </a:ext>
                  </a:extLst>
                </a:gridCol>
                <a:gridCol w="2133698">
                  <a:extLst>
                    <a:ext uri="{9D8B030D-6E8A-4147-A177-3AD203B41FA5}">
                      <a16:colId xmlns:a16="http://schemas.microsoft.com/office/drawing/2014/main" val="2972345472"/>
                    </a:ext>
                  </a:extLst>
                </a:gridCol>
                <a:gridCol w="2133698">
                  <a:extLst>
                    <a:ext uri="{9D8B030D-6E8A-4147-A177-3AD203B41FA5}">
                      <a16:colId xmlns:a16="http://schemas.microsoft.com/office/drawing/2014/main" val="3221665881"/>
                    </a:ext>
                  </a:extLst>
                </a:gridCol>
                <a:gridCol w="2133698">
                  <a:extLst>
                    <a:ext uri="{9D8B030D-6E8A-4147-A177-3AD203B41FA5}">
                      <a16:colId xmlns:a16="http://schemas.microsoft.com/office/drawing/2014/main" val="1915844896"/>
                    </a:ext>
                  </a:extLst>
                </a:gridCol>
                <a:gridCol w="2133698">
                  <a:extLst>
                    <a:ext uri="{9D8B030D-6E8A-4147-A177-3AD203B41FA5}">
                      <a16:colId xmlns:a16="http://schemas.microsoft.com/office/drawing/2014/main" val="1997211078"/>
                    </a:ext>
                  </a:extLst>
                </a:gridCol>
                <a:gridCol w="2133698">
                  <a:extLst>
                    <a:ext uri="{9D8B030D-6E8A-4147-A177-3AD203B41FA5}">
                      <a16:colId xmlns:a16="http://schemas.microsoft.com/office/drawing/2014/main" val="2272834710"/>
                    </a:ext>
                  </a:extLst>
                </a:gridCol>
              </a:tblGrid>
              <a:tr h="995506">
                <a:tc>
                  <a:txBody>
                    <a:bodyPr/>
                    <a:lstStyle/>
                    <a:p>
                      <a:pPr algn="ctr"/>
                      <a:r>
                        <a:rPr lang="en-US" dirty="0">
                          <a:solidFill>
                            <a:sysClr val="windowText" lastClr="000000"/>
                          </a:solidFill>
                        </a:rPr>
                        <a:t>Weight (in KG)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Cumulative freq.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2426750"/>
                  </a:ext>
                </a:extLst>
              </a:tr>
              <a:tr h="593034">
                <a:tc>
                  <a:txBody>
                    <a:bodyPr/>
                    <a:lstStyle/>
                    <a:p>
                      <a:pPr algn="ctr"/>
                      <a:r>
                        <a:rPr lang="en-US" dirty="0">
                          <a:solidFill>
                            <a:sysClr val="windowText" lastClr="000000"/>
                          </a:solidFill>
                        </a:rPr>
                        <a:t>35-40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9194939"/>
                  </a:ext>
                </a:extLst>
              </a:tr>
              <a:tr h="593034">
                <a:tc>
                  <a:txBody>
                    <a:bodyPr/>
                    <a:lstStyle/>
                    <a:p>
                      <a:pPr algn="ctr"/>
                      <a:r>
                        <a:rPr lang="en-US" dirty="0">
                          <a:solidFill>
                            <a:sysClr val="windowText" lastClr="000000"/>
                          </a:solidFill>
                        </a:rPr>
                        <a:t>40-45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17146"/>
                  </a:ext>
                </a:extLst>
              </a:tr>
              <a:tr h="593034">
                <a:tc>
                  <a:txBody>
                    <a:bodyPr/>
                    <a:lstStyle/>
                    <a:p>
                      <a:pPr algn="ctr"/>
                      <a:r>
                        <a:rPr lang="en-US" dirty="0">
                          <a:solidFill>
                            <a:sysClr val="windowText" lastClr="000000"/>
                          </a:solidFill>
                        </a:rPr>
                        <a:t>45-50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1459759"/>
                  </a:ext>
                </a:extLst>
              </a:tr>
              <a:tr h="593034">
                <a:tc>
                  <a:txBody>
                    <a:bodyPr/>
                    <a:lstStyle/>
                    <a:p>
                      <a:pPr algn="ctr"/>
                      <a:r>
                        <a:rPr lang="en-US" dirty="0">
                          <a:solidFill>
                            <a:sysClr val="windowText" lastClr="000000"/>
                          </a:solidFill>
                        </a:rPr>
                        <a:t>50-55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5915045"/>
                  </a:ext>
                </a:extLst>
              </a:tr>
              <a:tr h="593034">
                <a:tc>
                  <a:txBody>
                    <a:bodyPr/>
                    <a:lstStyle/>
                    <a:p>
                      <a:pPr algn="ctr"/>
                      <a:r>
                        <a:rPr lang="en-US" dirty="0">
                          <a:solidFill>
                            <a:sysClr val="windowText" lastClr="000000"/>
                          </a:solidFill>
                        </a:rPr>
                        <a:t>55-60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7355027"/>
                  </a:ext>
                </a:extLst>
              </a:tr>
              <a:tr h="593034">
                <a:tc>
                  <a:txBody>
                    <a:bodyPr/>
                    <a:lstStyle/>
                    <a:p>
                      <a:pPr algn="ctr"/>
                      <a:r>
                        <a:rPr lang="en-US" dirty="0">
                          <a:solidFill>
                            <a:sysClr val="windowText" lastClr="000000"/>
                          </a:solidFill>
                        </a:rPr>
                        <a:t>60-65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884229"/>
                  </a:ext>
                </a:extLst>
              </a:tr>
              <a:tr h="593034">
                <a:tc>
                  <a:txBody>
                    <a:bodyPr/>
                    <a:lstStyle/>
                    <a:p>
                      <a:pPr algn="ctr"/>
                      <a:r>
                        <a:rPr lang="en-US" dirty="0">
                          <a:solidFill>
                            <a:sysClr val="windowText" lastClr="000000"/>
                          </a:solidFill>
                        </a:rPr>
                        <a:t>65-70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6198193"/>
                  </a:ext>
                </a:extLst>
              </a:tr>
              <a:tr h="593034">
                <a:tc>
                  <a:txBody>
                    <a:bodyPr/>
                    <a:lstStyle/>
                    <a:p>
                      <a:pPr algn="ctr"/>
                      <a:r>
                        <a:rPr lang="en-US" dirty="0">
                          <a:solidFill>
                            <a:sysClr val="windowText" lastClr="000000"/>
                          </a:solidFill>
                        </a:rPr>
                        <a:t>70-75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4403057"/>
                  </a:ext>
                </a:extLst>
              </a:tr>
            </a:tbl>
          </a:graphicData>
        </a:graphic>
      </p:graphicFrame>
    </p:spTree>
    <p:extLst>
      <p:ext uri="{BB962C8B-B14F-4D97-AF65-F5344CB8AC3E}">
        <p14:creationId xmlns:p14="http://schemas.microsoft.com/office/powerpoint/2010/main" val="1745086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Qualitative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Student, Student, Public service, Businessman, Day labor, Public service, Private service, Day labor, Student, Public service, Public service, Private service, Businessman, Day labor, Businessman, Private service, Businessman, Public service, Private service, Public service.</a:t>
            </a:r>
          </a:p>
          <a:p>
            <a:pPr algn="just"/>
            <a:endParaRPr lang="en-US" sz="3200" dirty="0"/>
          </a:p>
        </p:txBody>
      </p:sp>
      <p:graphicFrame>
        <p:nvGraphicFramePr>
          <p:cNvPr id="4" name="Table 3">
            <a:extLst>
              <a:ext uri="{FF2B5EF4-FFF2-40B4-BE49-F238E27FC236}">
                <a16:creationId xmlns:a16="http://schemas.microsoft.com/office/drawing/2014/main" id="{A6ACBCBE-A4DF-B6FC-CE2B-814F99523F88}"/>
              </a:ext>
            </a:extLst>
          </p:cNvPr>
          <p:cNvGraphicFramePr>
            <a:graphicFrameLocks noGrp="1"/>
          </p:cNvGraphicFramePr>
          <p:nvPr>
            <p:extLst>
              <p:ext uri="{D42A27DB-BD31-4B8C-83A1-F6EECF244321}">
                <p14:modId xmlns:p14="http://schemas.microsoft.com/office/powerpoint/2010/main" val="105608873"/>
              </p:ext>
            </p:extLst>
          </p:nvPr>
        </p:nvGraphicFramePr>
        <p:xfrm>
          <a:off x="2195804" y="4913086"/>
          <a:ext cx="9753600" cy="2944368"/>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2981152275"/>
                    </a:ext>
                  </a:extLst>
                </a:gridCol>
                <a:gridCol w="3251200">
                  <a:extLst>
                    <a:ext uri="{9D8B030D-6E8A-4147-A177-3AD203B41FA5}">
                      <a16:colId xmlns:a16="http://schemas.microsoft.com/office/drawing/2014/main" val="2518808497"/>
                    </a:ext>
                  </a:extLst>
                </a:gridCol>
                <a:gridCol w="3251200">
                  <a:extLst>
                    <a:ext uri="{9D8B030D-6E8A-4147-A177-3AD203B41FA5}">
                      <a16:colId xmlns:a16="http://schemas.microsoft.com/office/drawing/2014/main" val="1701510924"/>
                    </a:ext>
                  </a:extLst>
                </a:gridCol>
              </a:tblGrid>
              <a:tr h="370840">
                <a:tc>
                  <a:txBody>
                    <a:bodyPr/>
                    <a:lstStyle/>
                    <a:p>
                      <a:pPr algn="ctr"/>
                      <a:r>
                        <a:rPr lang="en-US" b="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3794"/>
                  </a:ext>
                </a:extLst>
              </a:tr>
              <a:tr h="370840">
                <a:tc>
                  <a:txBody>
                    <a:bodyPr/>
                    <a:lstStyle/>
                    <a:p>
                      <a:pPr algn="ctr"/>
                      <a:r>
                        <a:rPr lang="en-US" b="0" dirty="0">
                          <a:solidFill>
                            <a:sysClr val="windowText" lastClr="000000"/>
                          </a:solidFill>
                        </a:rPr>
                        <a:t>Businessman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0132496"/>
                  </a:ext>
                </a:extLst>
              </a:tr>
              <a:tr h="370840">
                <a:tc>
                  <a:txBody>
                    <a:bodyPr/>
                    <a:lstStyle/>
                    <a:p>
                      <a:pPr algn="ctr"/>
                      <a:r>
                        <a:rPr lang="en-US" b="0" dirty="0">
                          <a:solidFill>
                            <a:sysClr val="windowText" lastClr="000000"/>
                          </a:solidFill>
                        </a:rPr>
                        <a:t>Day Labor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5052023"/>
                  </a:ext>
                </a:extLst>
              </a:tr>
              <a:tr h="370840">
                <a:tc>
                  <a:txBody>
                    <a:bodyPr/>
                    <a:lstStyle/>
                    <a:p>
                      <a:pPr algn="ctr"/>
                      <a:r>
                        <a:rPr lang="en-US" b="0" dirty="0">
                          <a:solidFill>
                            <a:sysClr val="windowText" lastClr="000000"/>
                          </a:solidFill>
                        </a:rPr>
                        <a:t>Private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2416803"/>
                  </a:ext>
                </a:extLst>
              </a:tr>
              <a:tr h="370840">
                <a:tc>
                  <a:txBody>
                    <a:bodyPr/>
                    <a:lstStyle/>
                    <a:p>
                      <a:pPr algn="ctr"/>
                      <a:r>
                        <a:rPr lang="en-US" b="0" dirty="0">
                          <a:solidFill>
                            <a:sysClr val="windowText" lastClr="000000"/>
                          </a:solidFill>
                        </a:rPr>
                        <a:t>Public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7374299"/>
                  </a:ext>
                </a:extLst>
              </a:tr>
              <a:tr h="370840">
                <a:tc>
                  <a:txBody>
                    <a:bodyPr/>
                    <a:lstStyle/>
                    <a:p>
                      <a:pPr algn="ctr"/>
                      <a:r>
                        <a:rPr lang="en-US" b="0"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1229599"/>
                  </a:ext>
                </a:extLst>
              </a:tr>
              <a:tr h="0">
                <a:tc>
                  <a:txBody>
                    <a:bodyPr/>
                    <a:lstStyle/>
                    <a:p>
                      <a:pPr algn="ctr"/>
                      <a:r>
                        <a:rPr lang="en-US" b="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1488428"/>
                  </a:ext>
                </a:extLst>
              </a:tr>
            </a:tbl>
          </a:graphicData>
        </a:graphic>
      </p:graphicFrame>
    </p:spTree>
    <p:extLst>
      <p:ext uri="{BB962C8B-B14F-4D97-AF65-F5344CB8AC3E}">
        <p14:creationId xmlns:p14="http://schemas.microsoft.com/office/powerpoint/2010/main" val="2448832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Tree>
    <p:extLst>
      <p:ext uri="{BB962C8B-B14F-4D97-AF65-F5344CB8AC3E}">
        <p14:creationId xmlns:p14="http://schemas.microsoft.com/office/powerpoint/2010/main" val="2263355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graphicFrame>
        <p:nvGraphicFramePr>
          <p:cNvPr id="4" name="Content Placeholder 3">
            <a:extLst>
              <a:ext uri="{FF2B5EF4-FFF2-40B4-BE49-F238E27FC236}">
                <a16:creationId xmlns:a16="http://schemas.microsoft.com/office/drawing/2014/main" id="{78D0ECC3-000D-A87E-0A6C-A8D6E82400E8}"/>
              </a:ext>
            </a:extLst>
          </p:cNvPr>
          <p:cNvGraphicFramePr>
            <a:graphicFrameLocks noGrp="1"/>
          </p:cNvGraphicFramePr>
          <p:nvPr>
            <p:ph sz="quarter" idx="13"/>
            <p:extLst>
              <p:ext uri="{D42A27DB-BD31-4B8C-83A1-F6EECF244321}">
                <p14:modId xmlns:p14="http://schemas.microsoft.com/office/powerpoint/2010/main" val="302925080"/>
              </p:ext>
            </p:extLst>
          </p:nvPr>
        </p:nvGraphicFramePr>
        <p:xfrm>
          <a:off x="1096963" y="2840038"/>
          <a:ext cx="12436472" cy="3364992"/>
        </p:xfrm>
        <a:graphic>
          <a:graphicData uri="http://schemas.openxmlformats.org/drawingml/2006/table">
            <a:tbl>
              <a:tblPr firstRow="1" bandRow="1">
                <a:tableStyleId>{5C22544A-7EE6-4342-B048-85BDC9FD1C3A}</a:tableStyleId>
              </a:tblPr>
              <a:tblGrid>
                <a:gridCol w="3109118">
                  <a:extLst>
                    <a:ext uri="{9D8B030D-6E8A-4147-A177-3AD203B41FA5}">
                      <a16:colId xmlns:a16="http://schemas.microsoft.com/office/drawing/2014/main" val="1547556943"/>
                    </a:ext>
                  </a:extLst>
                </a:gridCol>
                <a:gridCol w="3109118">
                  <a:extLst>
                    <a:ext uri="{9D8B030D-6E8A-4147-A177-3AD203B41FA5}">
                      <a16:colId xmlns:a16="http://schemas.microsoft.com/office/drawing/2014/main" val="1843633717"/>
                    </a:ext>
                  </a:extLst>
                </a:gridCol>
                <a:gridCol w="3109118">
                  <a:extLst>
                    <a:ext uri="{9D8B030D-6E8A-4147-A177-3AD203B41FA5}">
                      <a16:colId xmlns:a16="http://schemas.microsoft.com/office/drawing/2014/main" val="726072454"/>
                    </a:ext>
                  </a:extLst>
                </a:gridCol>
                <a:gridCol w="3109118">
                  <a:extLst>
                    <a:ext uri="{9D8B030D-6E8A-4147-A177-3AD203B41FA5}">
                      <a16:colId xmlns:a16="http://schemas.microsoft.com/office/drawing/2014/main" val="4228550287"/>
                    </a:ext>
                  </a:extLst>
                </a:gridCol>
              </a:tblGrid>
              <a:tr h="370840">
                <a:tc>
                  <a:txBody>
                    <a:bodyPr/>
                    <a:lstStyle/>
                    <a:p>
                      <a:pPr algn="ctr"/>
                      <a:r>
                        <a:rPr lang="en-US" dirty="0">
                          <a:solidFill>
                            <a:sysClr val="windowText" lastClr="000000"/>
                          </a:solidFill>
                        </a:rPr>
                        <a:t>Case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Wealth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950497"/>
                  </a:ext>
                </a:extLst>
              </a:tr>
              <a:tr h="370840">
                <a:tc>
                  <a:txBody>
                    <a:bodyPr/>
                    <a:lstStyle/>
                    <a:p>
                      <a:pPr algn="ctr"/>
                      <a:r>
                        <a:rPr lang="en-US" dirty="0">
                          <a:solidFill>
                            <a:sysClr val="windowText" lastClr="00000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No 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509786"/>
                  </a:ext>
                </a:extLst>
              </a:tr>
              <a:tr h="370840">
                <a:tc>
                  <a:txBody>
                    <a:bodyPr/>
                    <a:lstStyle/>
                    <a:p>
                      <a:pPr algn="ctr"/>
                      <a:r>
                        <a:rPr lang="en-US"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4205152"/>
                  </a:ext>
                </a:extLst>
              </a:tr>
              <a:tr h="370840">
                <a:tc>
                  <a:txBody>
                    <a:bodyPr/>
                    <a:lstStyle/>
                    <a:p>
                      <a:pPr algn="ctr"/>
                      <a:r>
                        <a:rPr lang="en-US" dirty="0">
                          <a:solidFill>
                            <a:sysClr val="windowText" lastClr="000000"/>
                          </a:solidFill>
                        </a:rPr>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Poor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8460732"/>
                  </a:ext>
                </a:extLst>
              </a:tr>
              <a:tr h="370840">
                <a:tc>
                  <a:txBody>
                    <a:bodyPr/>
                    <a:lstStyle/>
                    <a:p>
                      <a:pPr algn="ctr"/>
                      <a:r>
                        <a:rPr lang="en-US" dirty="0">
                          <a:solidFill>
                            <a:sysClr val="windowText" lastClr="000000"/>
                          </a:solidFill>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Rich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Higher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6271943"/>
                  </a:ext>
                </a:extLst>
              </a:tr>
              <a:tr h="370840">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2020873"/>
                  </a:ext>
                </a:extLst>
              </a:tr>
              <a:tr h="370840">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0872399"/>
                  </a:ext>
                </a:extLst>
              </a:tr>
              <a:tr h="370840">
                <a:tc>
                  <a:txBody>
                    <a:bodyPr/>
                    <a:lstStyle/>
                    <a:p>
                      <a:pPr algn="ctr"/>
                      <a:r>
                        <a:rPr lang="en-US" dirty="0">
                          <a:solidFill>
                            <a:sysClr val="windowText" lastClr="000000"/>
                          </a:solidFill>
                        </a:rPr>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Poor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No 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2436782"/>
                  </a:ext>
                </a:extLst>
              </a:tr>
            </a:tbl>
          </a:graphicData>
        </a:graphic>
      </p:graphicFrame>
    </p:spTree>
    <p:extLst>
      <p:ext uri="{BB962C8B-B14F-4D97-AF65-F5344CB8AC3E}">
        <p14:creationId xmlns:p14="http://schemas.microsoft.com/office/powerpoint/2010/main" val="88567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graphicFrame>
        <p:nvGraphicFramePr>
          <p:cNvPr id="4" name="Content Placeholder 3">
            <a:extLst>
              <a:ext uri="{FF2B5EF4-FFF2-40B4-BE49-F238E27FC236}">
                <a16:creationId xmlns:a16="http://schemas.microsoft.com/office/drawing/2014/main" id="{77CE0937-69F2-C63D-FB07-50AFF47A777A}"/>
              </a:ext>
            </a:extLst>
          </p:cNvPr>
          <p:cNvGraphicFramePr>
            <a:graphicFrameLocks noGrp="1"/>
          </p:cNvGraphicFramePr>
          <p:nvPr>
            <p:ph sz="quarter" idx="13"/>
            <p:extLst>
              <p:ext uri="{D42A27DB-BD31-4B8C-83A1-F6EECF244321}">
                <p14:modId xmlns:p14="http://schemas.microsoft.com/office/powerpoint/2010/main" val="3466704583"/>
              </p:ext>
            </p:extLst>
          </p:nvPr>
        </p:nvGraphicFramePr>
        <p:xfrm>
          <a:off x="1276502" y="2028683"/>
          <a:ext cx="5247854" cy="1274762"/>
        </p:xfrm>
        <a:graphic>
          <a:graphicData uri="http://schemas.openxmlformats.org/drawingml/2006/table">
            <a:tbl>
              <a:tblPr firstRow="1" bandRow="1">
                <a:tableStyleId>{5C22544A-7EE6-4342-B048-85BDC9FD1C3A}</a:tableStyleId>
              </a:tblPr>
              <a:tblGrid>
                <a:gridCol w="2623927">
                  <a:extLst>
                    <a:ext uri="{9D8B030D-6E8A-4147-A177-3AD203B41FA5}">
                      <a16:colId xmlns:a16="http://schemas.microsoft.com/office/drawing/2014/main" val="3324235345"/>
                    </a:ext>
                  </a:extLst>
                </a:gridCol>
                <a:gridCol w="2623927">
                  <a:extLst>
                    <a:ext uri="{9D8B030D-6E8A-4147-A177-3AD203B41FA5}">
                      <a16:colId xmlns:a16="http://schemas.microsoft.com/office/drawing/2014/main" val="1947530634"/>
                    </a:ext>
                  </a:extLst>
                </a:gridCol>
              </a:tblGrid>
              <a:tr h="637381">
                <a:tc>
                  <a:txBody>
                    <a:bodyPr/>
                    <a:lstStyle/>
                    <a:p>
                      <a:pPr algn="ctr"/>
                      <a:r>
                        <a:rPr lang="en-US" b="0"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7584774"/>
                  </a:ext>
                </a:extLst>
              </a:tr>
              <a:tr h="637381">
                <a:tc>
                  <a:txBody>
                    <a:bodyPr/>
                    <a:lstStyle/>
                    <a:p>
                      <a:pPr algn="ctr"/>
                      <a:r>
                        <a:rPr lang="en-US" b="0"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6557593"/>
                  </a:ext>
                </a:extLst>
              </a:tr>
            </a:tbl>
          </a:graphicData>
        </a:graphic>
      </p:graphicFrame>
      <p:graphicFrame>
        <p:nvGraphicFramePr>
          <p:cNvPr id="5" name="Content Placeholder 3">
            <a:extLst>
              <a:ext uri="{FF2B5EF4-FFF2-40B4-BE49-F238E27FC236}">
                <a16:creationId xmlns:a16="http://schemas.microsoft.com/office/drawing/2014/main" id="{59FDDF98-79CC-869E-2831-5185090F22C2}"/>
              </a:ext>
            </a:extLst>
          </p:cNvPr>
          <p:cNvGraphicFramePr>
            <a:graphicFrameLocks/>
          </p:cNvGraphicFramePr>
          <p:nvPr>
            <p:extLst>
              <p:ext uri="{D42A27DB-BD31-4B8C-83A1-F6EECF244321}">
                <p14:modId xmlns:p14="http://schemas.microsoft.com/office/powerpoint/2010/main" val="3046241472"/>
              </p:ext>
            </p:extLst>
          </p:nvPr>
        </p:nvGraphicFramePr>
        <p:xfrm>
          <a:off x="8113360" y="2028683"/>
          <a:ext cx="5247854" cy="1274762"/>
        </p:xfrm>
        <a:graphic>
          <a:graphicData uri="http://schemas.openxmlformats.org/drawingml/2006/table">
            <a:tbl>
              <a:tblPr firstRow="1" bandRow="1">
                <a:tableStyleId>{5C22544A-7EE6-4342-B048-85BDC9FD1C3A}</a:tableStyleId>
              </a:tblPr>
              <a:tblGrid>
                <a:gridCol w="2623927">
                  <a:extLst>
                    <a:ext uri="{9D8B030D-6E8A-4147-A177-3AD203B41FA5}">
                      <a16:colId xmlns:a16="http://schemas.microsoft.com/office/drawing/2014/main" val="3324235345"/>
                    </a:ext>
                  </a:extLst>
                </a:gridCol>
                <a:gridCol w="2623927">
                  <a:extLst>
                    <a:ext uri="{9D8B030D-6E8A-4147-A177-3AD203B41FA5}">
                      <a16:colId xmlns:a16="http://schemas.microsoft.com/office/drawing/2014/main" val="1947530634"/>
                    </a:ext>
                  </a:extLst>
                </a:gridCol>
              </a:tblGrid>
              <a:tr h="637381">
                <a:tc>
                  <a:txBody>
                    <a:bodyPr/>
                    <a:lstStyle/>
                    <a:p>
                      <a:pPr algn="ctr"/>
                      <a:r>
                        <a:rPr lang="en-US" b="0"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56.3%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7584774"/>
                  </a:ext>
                </a:extLst>
              </a:tr>
              <a:tr h="637381">
                <a:tc>
                  <a:txBody>
                    <a:bodyPr/>
                    <a:lstStyle/>
                    <a:p>
                      <a:pPr algn="ctr"/>
                      <a:r>
                        <a:rPr lang="en-US" b="0"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6557593"/>
                  </a:ext>
                </a:extLst>
              </a:tr>
            </a:tbl>
          </a:graphicData>
        </a:graphic>
      </p:graphicFrame>
      <p:graphicFrame>
        <p:nvGraphicFramePr>
          <p:cNvPr id="6" name="Chart 5">
            <a:extLst>
              <a:ext uri="{FF2B5EF4-FFF2-40B4-BE49-F238E27FC236}">
                <a16:creationId xmlns:a16="http://schemas.microsoft.com/office/drawing/2014/main" id="{1C9FD0A8-947E-D37F-95CE-BEAEE8642BD4}"/>
              </a:ext>
            </a:extLst>
          </p:cNvPr>
          <p:cNvGraphicFramePr>
            <a:graphicFrameLocks/>
          </p:cNvGraphicFramePr>
          <p:nvPr>
            <p:extLst>
              <p:ext uri="{D42A27DB-BD31-4B8C-83A1-F6EECF244321}">
                <p14:modId xmlns:p14="http://schemas.microsoft.com/office/powerpoint/2010/main" val="2395099868"/>
              </p:ext>
            </p:extLst>
          </p:nvPr>
        </p:nvGraphicFramePr>
        <p:xfrm>
          <a:off x="3900428" y="3685593"/>
          <a:ext cx="6643163" cy="44465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728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How to present…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Frequency distribution</a:t>
            </a:r>
          </a:p>
          <a:p>
            <a:pPr algn="just"/>
            <a:endParaRPr lang="en-US" sz="3200" dirty="0"/>
          </a:p>
          <a:p>
            <a:pPr algn="just"/>
            <a:r>
              <a:rPr lang="en-US" sz="3200" dirty="0"/>
              <a:t>Graphical representation</a:t>
            </a:r>
          </a:p>
        </p:txBody>
      </p:sp>
    </p:spTree>
    <p:extLst>
      <p:ext uri="{BB962C8B-B14F-4D97-AF65-F5344CB8AC3E}">
        <p14:creationId xmlns:p14="http://schemas.microsoft.com/office/powerpoint/2010/main" val="37688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It is a statistical tabulated representation process</a:t>
            </a:r>
          </a:p>
          <a:p>
            <a:pPr algn="just"/>
            <a:endParaRPr lang="en-US" sz="3200" dirty="0"/>
          </a:p>
          <a:p>
            <a:pPr algn="just"/>
            <a:r>
              <a:rPr lang="en-US" sz="3200" dirty="0"/>
              <a:t>of the number of occurrence</a:t>
            </a:r>
          </a:p>
          <a:p>
            <a:pPr algn="just"/>
            <a:endParaRPr lang="en-US" sz="3200" dirty="0"/>
          </a:p>
          <a:p>
            <a:pPr algn="just"/>
            <a:r>
              <a:rPr lang="en-US" sz="3200" dirty="0"/>
              <a:t>of each class/category</a:t>
            </a:r>
          </a:p>
        </p:txBody>
      </p:sp>
      <p:sp>
        <p:nvSpPr>
          <p:cNvPr id="4" name="TextBox 3">
            <a:extLst>
              <a:ext uri="{FF2B5EF4-FFF2-40B4-BE49-F238E27FC236}">
                <a16:creationId xmlns:a16="http://schemas.microsoft.com/office/drawing/2014/main" id="{AC156BFD-F4E0-39F9-4C7F-68F4E935746A}"/>
              </a:ext>
            </a:extLst>
          </p:cNvPr>
          <p:cNvSpPr txBox="1"/>
          <p:nvPr/>
        </p:nvSpPr>
        <p:spPr>
          <a:xfrm>
            <a:off x="6195148" y="4441371"/>
            <a:ext cx="4814974" cy="954107"/>
          </a:xfrm>
          <a:prstGeom prst="rect">
            <a:avLst/>
          </a:prstGeom>
          <a:solidFill>
            <a:srgbClr val="FFC000"/>
          </a:solidFill>
          <a:ln>
            <a:solidFill>
              <a:schemeClr val="tx1"/>
            </a:solidFill>
          </a:ln>
        </p:spPr>
        <p:txBody>
          <a:bodyPr wrap="square" rtlCol="0">
            <a:spAutoFit/>
          </a:bodyPr>
          <a:lstStyle/>
          <a:p>
            <a:pPr algn="just"/>
            <a:r>
              <a:rPr lang="en-US" sz="2800" dirty="0"/>
              <a:t>Arranging data into homogeneous/similar group</a:t>
            </a:r>
          </a:p>
        </p:txBody>
      </p:sp>
      <p:sp>
        <p:nvSpPr>
          <p:cNvPr id="5" name="Arrow: Right 4">
            <a:extLst>
              <a:ext uri="{FF2B5EF4-FFF2-40B4-BE49-F238E27FC236}">
                <a16:creationId xmlns:a16="http://schemas.microsoft.com/office/drawing/2014/main" id="{699E8052-6A6A-8E38-890F-0899F8FAB2D0}"/>
              </a:ext>
            </a:extLst>
          </p:cNvPr>
          <p:cNvSpPr/>
          <p:nvPr/>
        </p:nvSpPr>
        <p:spPr>
          <a:xfrm>
            <a:off x="5673390" y="4738590"/>
            <a:ext cx="521758" cy="299942"/>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930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For example, collects blood group from 10 students,</a:t>
            </a:r>
          </a:p>
          <a:p>
            <a:pPr marL="0" indent="0" algn="ctr">
              <a:buNone/>
            </a:pPr>
            <a:r>
              <a:rPr lang="en-US" sz="3200" dirty="0"/>
              <a:t>O, A, B, O, AB, B, A, A, A, AB</a:t>
            </a:r>
          </a:p>
          <a:p>
            <a:r>
              <a:rPr lang="en-US" sz="3200" dirty="0"/>
              <a:t>How many homogeneous groups are there in this data?</a:t>
            </a:r>
          </a:p>
          <a:p>
            <a:pPr marL="0" indent="0">
              <a:buNone/>
            </a:pPr>
            <a:endParaRPr lang="en-US" sz="3200" dirty="0"/>
          </a:p>
          <a:p>
            <a:endParaRPr lang="en-US" sz="3200" dirty="0"/>
          </a:p>
        </p:txBody>
      </p:sp>
      <p:graphicFrame>
        <p:nvGraphicFramePr>
          <p:cNvPr id="6" name="Table 5">
            <a:extLst>
              <a:ext uri="{FF2B5EF4-FFF2-40B4-BE49-F238E27FC236}">
                <a16:creationId xmlns:a16="http://schemas.microsoft.com/office/drawing/2014/main" id="{758E31D1-6FA1-D4AD-ADEE-9F9E53B4FCA3}"/>
              </a:ext>
            </a:extLst>
          </p:cNvPr>
          <p:cNvGraphicFramePr>
            <a:graphicFrameLocks noGrp="1"/>
          </p:cNvGraphicFramePr>
          <p:nvPr>
            <p:extLst>
              <p:ext uri="{D42A27DB-BD31-4B8C-83A1-F6EECF244321}">
                <p14:modId xmlns:p14="http://schemas.microsoft.com/office/powerpoint/2010/main" val="4131174930"/>
              </p:ext>
            </p:extLst>
          </p:nvPr>
        </p:nvGraphicFramePr>
        <p:xfrm>
          <a:off x="4851918" y="4619883"/>
          <a:ext cx="4441372" cy="2751300"/>
        </p:xfrm>
        <a:graphic>
          <a:graphicData uri="http://schemas.openxmlformats.org/drawingml/2006/table">
            <a:tbl>
              <a:tblPr firstRow="1" bandRow="1">
                <a:tableStyleId>{5C22544A-7EE6-4342-B048-85BDC9FD1C3A}</a:tableStyleId>
              </a:tblPr>
              <a:tblGrid>
                <a:gridCol w="2220686">
                  <a:extLst>
                    <a:ext uri="{9D8B030D-6E8A-4147-A177-3AD203B41FA5}">
                      <a16:colId xmlns:a16="http://schemas.microsoft.com/office/drawing/2014/main" val="1236072125"/>
                    </a:ext>
                  </a:extLst>
                </a:gridCol>
                <a:gridCol w="2220686">
                  <a:extLst>
                    <a:ext uri="{9D8B030D-6E8A-4147-A177-3AD203B41FA5}">
                      <a16:colId xmlns:a16="http://schemas.microsoft.com/office/drawing/2014/main" val="3615091136"/>
                    </a:ext>
                  </a:extLst>
                </a:gridCol>
              </a:tblGrid>
              <a:tr h="687825">
                <a:tc>
                  <a:txBody>
                    <a:bodyPr/>
                    <a:lstStyle/>
                    <a:p>
                      <a:pPr algn="ctr"/>
                      <a:r>
                        <a:rPr lang="en-US" b="1" dirty="0">
                          <a:solidFill>
                            <a:sysClr val="windowText" lastClr="000000"/>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5929776"/>
                  </a:ext>
                </a:extLst>
              </a:tr>
              <a:tr h="687825">
                <a:tc>
                  <a:txBody>
                    <a:bodyPr/>
                    <a:lstStyle/>
                    <a:p>
                      <a:pPr algn="ctr"/>
                      <a:r>
                        <a:rPr lang="en-US" b="1" dirty="0">
                          <a:solidFill>
                            <a:sysClr val="windowText" lastClr="00000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0099230"/>
                  </a:ext>
                </a:extLst>
              </a:tr>
              <a:tr h="687825">
                <a:tc>
                  <a:txBody>
                    <a:bodyPr/>
                    <a:lstStyle/>
                    <a:p>
                      <a:pPr algn="ctr"/>
                      <a:r>
                        <a:rPr lang="en-US" b="1" dirty="0">
                          <a:solidFill>
                            <a:sysClr val="windowText" lastClr="00000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8103166"/>
                  </a:ext>
                </a:extLst>
              </a:tr>
              <a:tr h="687825">
                <a:tc>
                  <a:txBody>
                    <a:bodyPr/>
                    <a:lstStyle/>
                    <a:p>
                      <a:pPr algn="ctr"/>
                      <a:r>
                        <a:rPr lang="en-US" b="1" dirty="0">
                          <a:solidFill>
                            <a:sysClr val="windowText" lastClr="000000"/>
                          </a:solidFill>
                        </a:rPr>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9191301"/>
                  </a:ext>
                </a:extLst>
              </a:tr>
            </a:tbl>
          </a:graphicData>
        </a:graphic>
      </p:graphicFrame>
      <p:sp>
        <p:nvSpPr>
          <p:cNvPr id="7" name="Oval 6">
            <a:extLst>
              <a:ext uri="{FF2B5EF4-FFF2-40B4-BE49-F238E27FC236}">
                <a16:creationId xmlns:a16="http://schemas.microsoft.com/office/drawing/2014/main" id="{BC0B650E-D39E-CD9A-C028-259096221832}"/>
              </a:ext>
            </a:extLst>
          </p:cNvPr>
          <p:cNvSpPr/>
          <p:nvPr/>
        </p:nvSpPr>
        <p:spPr>
          <a:xfrm>
            <a:off x="7819053" y="4366727"/>
            <a:ext cx="690465" cy="78377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B387F605-26C1-DB18-BDE7-80143A493FCF}"/>
              </a:ext>
            </a:extLst>
          </p:cNvPr>
          <p:cNvCxnSpPr/>
          <p:nvPr/>
        </p:nvCxnSpPr>
        <p:spPr>
          <a:xfrm>
            <a:off x="8546841" y="4758612"/>
            <a:ext cx="227666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26D29A-8483-EF84-D746-3EA69BDFF5FF}"/>
              </a:ext>
            </a:extLst>
          </p:cNvPr>
          <p:cNvSpPr txBox="1"/>
          <p:nvPr/>
        </p:nvSpPr>
        <p:spPr>
          <a:xfrm>
            <a:off x="10850342" y="4527779"/>
            <a:ext cx="1909497" cy="461665"/>
          </a:xfrm>
          <a:prstGeom prst="rect">
            <a:avLst/>
          </a:prstGeom>
          <a:solidFill>
            <a:srgbClr val="FFC000"/>
          </a:solidFill>
          <a:ln>
            <a:solidFill>
              <a:schemeClr val="tx1"/>
            </a:solidFill>
          </a:ln>
        </p:spPr>
        <p:txBody>
          <a:bodyPr wrap="none" rtlCol="0">
            <a:spAutoFit/>
          </a:bodyPr>
          <a:lstStyle/>
          <a:p>
            <a:r>
              <a:rPr lang="en-US" sz="2400" b="1" dirty="0"/>
              <a:t>FREQUENCY</a:t>
            </a:r>
          </a:p>
        </p:txBody>
      </p:sp>
    </p:spTree>
    <p:extLst>
      <p:ext uri="{BB962C8B-B14F-4D97-AF65-F5344CB8AC3E}">
        <p14:creationId xmlns:p14="http://schemas.microsoft.com/office/powerpoint/2010/main" val="261979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Student, Student, Public service, Businessman, Day labor, Public service, Private service, Day labor, Student, Public service, Public service, Private service, Businessman, Day labor, Businessman, Private service, Businessman, Public service, Private service, Public service.</a:t>
            </a:r>
          </a:p>
          <a:p>
            <a:pPr algn="just"/>
            <a:endParaRPr lang="en-US" sz="3200" dirty="0"/>
          </a:p>
        </p:txBody>
      </p:sp>
      <p:graphicFrame>
        <p:nvGraphicFramePr>
          <p:cNvPr id="4" name="Table 3">
            <a:extLst>
              <a:ext uri="{FF2B5EF4-FFF2-40B4-BE49-F238E27FC236}">
                <a16:creationId xmlns:a16="http://schemas.microsoft.com/office/drawing/2014/main" id="{A6ACBCBE-A4DF-B6FC-CE2B-814F99523F88}"/>
              </a:ext>
            </a:extLst>
          </p:cNvPr>
          <p:cNvGraphicFramePr>
            <a:graphicFrameLocks noGrp="1"/>
          </p:cNvGraphicFramePr>
          <p:nvPr>
            <p:extLst>
              <p:ext uri="{D42A27DB-BD31-4B8C-83A1-F6EECF244321}">
                <p14:modId xmlns:p14="http://schemas.microsoft.com/office/powerpoint/2010/main" val="3955859379"/>
              </p:ext>
            </p:extLst>
          </p:nvPr>
        </p:nvGraphicFramePr>
        <p:xfrm>
          <a:off x="2195804" y="4913086"/>
          <a:ext cx="9753600" cy="2523744"/>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2981152275"/>
                    </a:ext>
                  </a:extLst>
                </a:gridCol>
                <a:gridCol w="4876800">
                  <a:extLst>
                    <a:ext uri="{9D8B030D-6E8A-4147-A177-3AD203B41FA5}">
                      <a16:colId xmlns:a16="http://schemas.microsoft.com/office/drawing/2014/main" val="1701510924"/>
                    </a:ext>
                  </a:extLst>
                </a:gridCol>
              </a:tblGrid>
              <a:tr h="370840">
                <a:tc>
                  <a:txBody>
                    <a:bodyPr/>
                    <a:lstStyle/>
                    <a:p>
                      <a:pPr algn="ctr"/>
                      <a:r>
                        <a:rPr lang="en-US" b="0" dirty="0">
                          <a:solidFill>
                            <a:sysClr val="windowText" lastClr="000000"/>
                          </a:solidFill>
                        </a:rPr>
                        <a:t>Businessman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0132496"/>
                  </a:ext>
                </a:extLst>
              </a:tr>
              <a:tr h="370840">
                <a:tc>
                  <a:txBody>
                    <a:bodyPr/>
                    <a:lstStyle/>
                    <a:p>
                      <a:pPr algn="ctr"/>
                      <a:r>
                        <a:rPr lang="en-US" b="0" dirty="0">
                          <a:solidFill>
                            <a:sysClr val="windowText" lastClr="000000"/>
                          </a:solidFill>
                        </a:rPr>
                        <a:t>Day Labor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5052023"/>
                  </a:ext>
                </a:extLst>
              </a:tr>
              <a:tr h="370840">
                <a:tc>
                  <a:txBody>
                    <a:bodyPr/>
                    <a:lstStyle/>
                    <a:p>
                      <a:pPr algn="ctr"/>
                      <a:r>
                        <a:rPr lang="en-US" b="0" dirty="0">
                          <a:solidFill>
                            <a:sysClr val="windowText" lastClr="000000"/>
                          </a:solidFill>
                        </a:rPr>
                        <a:t>Private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2416803"/>
                  </a:ext>
                </a:extLst>
              </a:tr>
              <a:tr h="370840">
                <a:tc>
                  <a:txBody>
                    <a:bodyPr/>
                    <a:lstStyle/>
                    <a:p>
                      <a:pPr algn="ctr"/>
                      <a:r>
                        <a:rPr lang="en-US" b="0" dirty="0">
                          <a:solidFill>
                            <a:sysClr val="windowText" lastClr="000000"/>
                          </a:solidFill>
                        </a:rPr>
                        <a:t>Public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7374299"/>
                  </a:ext>
                </a:extLst>
              </a:tr>
              <a:tr h="370840">
                <a:tc>
                  <a:txBody>
                    <a:bodyPr/>
                    <a:lstStyle/>
                    <a:p>
                      <a:pPr algn="ctr"/>
                      <a:r>
                        <a:rPr lang="en-US" b="0"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1229599"/>
                  </a:ext>
                </a:extLst>
              </a:tr>
              <a:tr h="0">
                <a:tc>
                  <a:txBody>
                    <a:bodyPr/>
                    <a:lstStyle/>
                    <a:p>
                      <a:pPr algn="ctr"/>
                      <a:r>
                        <a:rPr lang="en-US" b="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1488428"/>
                  </a:ext>
                </a:extLst>
              </a:tr>
            </a:tbl>
          </a:graphicData>
        </a:graphic>
      </p:graphicFrame>
    </p:spTree>
    <p:extLst>
      <p:ext uri="{BB962C8B-B14F-4D97-AF65-F5344CB8AC3E}">
        <p14:creationId xmlns:p14="http://schemas.microsoft.com/office/powerpoint/2010/main" val="417164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FD</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Frequency distribution of Quantitative data</a:t>
            </a:r>
          </a:p>
          <a:p>
            <a:pPr algn="just"/>
            <a:endParaRPr lang="en-US" sz="3200" dirty="0"/>
          </a:p>
          <a:p>
            <a:pPr algn="just"/>
            <a:r>
              <a:rPr lang="en-US" sz="3200" dirty="0"/>
              <a:t>Frequency distribution of Qualitative data</a:t>
            </a:r>
          </a:p>
        </p:txBody>
      </p:sp>
    </p:spTree>
    <p:extLst>
      <p:ext uri="{BB962C8B-B14F-4D97-AF65-F5344CB8AC3E}">
        <p14:creationId xmlns:p14="http://schemas.microsoft.com/office/powerpoint/2010/main" val="214575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1176</TotalTime>
  <Words>785</Words>
  <Application>Microsoft Office PowerPoint</Application>
  <PresentationFormat>Custom</PresentationFormat>
  <Paragraphs>333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Cambria Math</vt:lpstr>
      <vt:lpstr>Georgia</vt:lpstr>
      <vt:lpstr>Trebuchet MS</vt:lpstr>
      <vt:lpstr>Wingdings</vt:lpstr>
      <vt:lpstr>Wood Type</vt:lpstr>
      <vt:lpstr>Data Presentations</vt:lpstr>
      <vt:lpstr>What is Data Presentation</vt:lpstr>
      <vt:lpstr>What is Data Presentation</vt:lpstr>
      <vt:lpstr>What is Data Presentation</vt:lpstr>
      <vt:lpstr>How to present…</vt:lpstr>
      <vt:lpstr>Frequency distribution</vt:lpstr>
      <vt:lpstr>Frequency distribution</vt:lpstr>
      <vt:lpstr>Class Work</vt:lpstr>
      <vt:lpstr>Types of FD</vt:lpstr>
      <vt:lpstr>FD for Quantitative</vt:lpstr>
      <vt:lpstr>FD for Quantitative</vt:lpstr>
      <vt:lpstr>Class Work</vt:lpstr>
      <vt:lpstr>FD for Quantitative</vt:lpstr>
      <vt:lpstr>FD for Quantitative</vt:lpstr>
      <vt:lpstr>FD for Quantitative</vt:lpstr>
      <vt:lpstr>FD for Quantitative</vt:lpstr>
      <vt:lpstr>FD for Quantitative</vt:lpstr>
      <vt:lpstr>FD for Quantitative</vt:lpstr>
      <vt:lpstr>FD for Quantitative</vt:lpstr>
      <vt:lpstr>Class Work</vt:lpstr>
      <vt:lpstr>FD for Qualitative</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908</cp:revision>
  <dcterms:created xsi:type="dcterms:W3CDTF">2023-10-05T14:06:45Z</dcterms:created>
  <dcterms:modified xsi:type="dcterms:W3CDTF">2024-01-22T15:59:18Z</dcterms:modified>
</cp:coreProperties>
</file>