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23" r:id="rId3"/>
    <p:sldId id="257" r:id="rId4"/>
    <p:sldId id="364" r:id="rId5"/>
    <p:sldId id="365" r:id="rId6"/>
    <p:sldId id="366" r:id="rId7"/>
    <p:sldId id="424" r:id="rId8"/>
    <p:sldId id="368" r:id="rId9"/>
    <p:sldId id="375" r:id="rId10"/>
    <p:sldId id="376" r:id="rId11"/>
    <p:sldId id="381" r:id="rId12"/>
    <p:sldId id="372" r:id="rId13"/>
    <p:sldId id="377" r:id="rId14"/>
    <p:sldId id="379" r:id="rId15"/>
    <p:sldId id="378" r:id="rId16"/>
    <p:sldId id="380" r:id="rId17"/>
    <p:sldId id="387" r:id="rId18"/>
    <p:sldId id="391" r:id="rId19"/>
    <p:sldId id="397" r:id="rId20"/>
    <p:sldId id="422" r:id="rId21"/>
    <p:sldId id="394" r:id="rId22"/>
    <p:sldId id="395" r:id="rId23"/>
    <p:sldId id="396" r:id="rId24"/>
    <p:sldId id="398" r:id="rId25"/>
    <p:sldId id="399" r:id="rId26"/>
    <p:sldId id="417" r:id="rId27"/>
    <p:sldId id="418" r:id="rId28"/>
    <p:sldId id="419" r:id="rId29"/>
    <p:sldId id="426" r:id="rId30"/>
    <p:sldId id="425" r:id="rId31"/>
    <p:sldId id="363" r:id="rId3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All%20Slides\Correlation%20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A7-473C-B0BA-1F603639B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Savings ($)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44450">
                <a:solidFill>
                  <a:srgbClr val="002060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66</c:v>
                </c:pt>
                <c:pt idx="3">
                  <c:v>66</c:v>
                </c:pt>
                <c:pt idx="4">
                  <c:v>68</c:v>
                </c:pt>
                <c:pt idx="5">
                  <c:v>68</c:v>
                </c:pt>
                <c:pt idx="6">
                  <c:v>70</c:v>
                </c:pt>
                <c:pt idx="7">
                  <c:v>72</c:v>
                </c:pt>
                <c:pt idx="8">
                  <c:v>74</c:v>
                </c:pt>
                <c:pt idx="9">
                  <c:v>80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21</c:v>
                </c:pt>
                <c:pt idx="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C6-45E3-9B14-9BEF1EC3F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464831"/>
        <c:axId val="778219615"/>
      </c:scatterChart>
      <c:valAx>
        <c:axId val="79546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Income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78219615"/>
        <c:crosses val="autoZero"/>
        <c:crossBetween val="midCat"/>
      </c:valAx>
      <c:valAx>
        <c:axId val="7782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Savings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95464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05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259086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7848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03875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8227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6009168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  <p:pic>
        <p:nvPicPr>
          <p:cNvPr id="1026" name="Picture 2" descr="positive correlation">
            <a:extLst>
              <a:ext uri="{FF2B5EF4-FFF2-40B4-BE49-F238E27FC236}">
                <a16:creationId xmlns:a16="http://schemas.microsoft.com/office/drawing/2014/main" id="{F03CC19E-E358-E77B-5C39-B74D3A2BF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17436" r="10825" b="12059"/>
          <a:stretch/>
        </p:blipFill>
        <p:spPr bwMode="auto">
          <a:xfrm>
            <a:off x="9295314" y="248600"/>
            <a:ext cx="2498580" cy="22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B2480-0B5F-2B21-E903-7F315FFAD9F0}"/>
              </a:ext>
            </a:extLst>
          </p:cNvPr>
          <p:cNvCxnSpPr/>
          <p:nvPr/>
        </p:nvCxnSpPr>
        <p:spPr>
          <a:xfrm flipV="1">
            <a:off x="9853127" y="746449"/>
            <a:ext cx="1101012" cy="113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gative correlation">
            <a:extLst>
              <a:ext uri="{FF2B5EF4-FFF2-40B4-BE49-F238E27FC236}">
                <a16:creationId xmlns:a16="http://schemas.microsoft.com/office/drawing/2014/main" id="{35EE7045-2896-7BE7-6B05-42CB50CA1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19382" r="11695" b="13034"/>
          <a:stretch/>
        </p:blipFill>
        <p:spPr bwMode="auto">
          <a:xfrm>
            <a:off x="11969505" y="503147"/>
            <a:ext cx="2164395" cy="19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B936D-43EA-2274-F8DD-26711F714319}"/>
              </a:ext>
            </a:extLst>
          </p:cNvPr>
          <p:cNvCxnSpPr/>
          <p:nvPr/>
        </p:nvCxnSpPr>
        <p:spPr>
          <a:xfrm>
            <a:off x="12691578" y="746449"/>
            <a:ext cx="1220133" cy="1138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zero correlation">
            <a:extLst>
              <a:ext uri="{FF2B5EF4-FFF2-40B4-BE49-F238E27FC236}">
                <a16:creationId xmlns:a16="http://schemas.microsoft.com/office/drawing/2014/main" id="{6917DA25-71D4-F483-011E-3BE8286AA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t="5388" r="10163" b="8530"/>
          <a:stretch/>
        </p:blipFill>
        <p:spPr bwMode="auto">
          <a:xfrm>
            <a:off x="11562573" y="2497060"/>
            <a:ext cx="2258009" cy="24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CA0DF1-CED3-110F-77F3-4CE8DB6E6434}"/>
              </a:ext>
            </a:extLst>
          </p:cNvPr>
          <p:cNvCxnSpPr/>
          <p:nvPr/>
        </p:nvCxnSpPr>
        <p:spPr>
          <a:xfrm>
            <a:off x="12204441" y="4114800"/>
            <a:ext cx="11494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0324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8931756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59766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5934519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57073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Non-Linear correlation</a:t>
            </a:r>
          </a:p>
        </p:txBody>
      </p:sp>
      <p:pic>
        <p:nvPicPr>
          <p:cNvPr id="2050" name="Picture 2" descr="linear-nonlinear-corrrelation">
            <a:extLst>
              <a:ext uri="{FF2B5EF4-FFF2-40B4-BE49-F238E27FC236}">
                <a16:creationId xmlns:a16="http://schemas.microsoft.com/office/drawing/2014/main" id="{D10BFDA7-E27E-F3F1-5F06-50A52226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14" y="191578"/>
            <a:ext cx="5143316" cy="24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1987CE-F63D-AF44-0B60-5B155252A7D6}"/>
              </a:ext>
            </a:extLst>
          </p:cNvPr>
          <p:cNvSpPr/>
          <p:nvPr/>
        </p:nvSpPr>
        <p:spPr>
          <a:xfrm rot="18664440">
            <a:off x="9412061" y="896647"/>
            <a:ext cx="2141171" cy="674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5DD89C-D201-BB63-5CB5-4D9DCA01990D}"/>
              </a:ext>
            </a:extLst>
          </p:cNvPr>
          <p:cNvSpPr/>
          <p:nvPr/>
        </p:nvSpPr>
        <p:spPr>
          <a:xfrm>
            <a:off x="13193486" y="522514"/>
            <a:ext cx="160412" cy="522515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Karl Pearson’s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Spearman Rank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Least Square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6033F55-CB55-59ED-4FD6-99CDA30A35D6}"/>
              </a:ext>
            </a:extLst>
          </p:cNvPr>
          <p:cNvSpPr/>
          <p:nvPr/>
        </p:nvSpPr>
        <p:spPr>
          <a:xfrm>
            <a:off x="5281126" y="3172408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9CF1EF7-1D5F-0E9F-4A68-B38E6155F507}"/>
              </a:ext>
            </a:extLst>
          </p:cNvPr>
          <p:cNvSpPr/>
          <p:nvPr/>
        </p:nvSpPr>
        <p:spPr>
          <a:xfrm>
            <a:off x="9184432" y="4207451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/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CE3315-9DCA-FE27-F0A1-9CAD2AF4EA87}"/>
              </a:ext>
            </a:extLst>
          </p:cNvPr>
          <p:cNvSpPr txBox="1"/>
          <p:nvPr/>
        </p:nvSpPr>
        <p:spPr>
          <a:xfrm>
            <a:off x="9867197" y="3603475"/>
            <a:ext cx="3825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With the increase of age, the Glucose Level also increased. Thus, there is a positive correlation between “Age” and “Glucose Level”.</a:t>
            </a:r>
          </a:p>
        </p:txBody>
      </p:sp>
    </p:spTree>
    <p:extLst>
      <p:ext uri="{BB962C8B-B14F-4D97-AF65-F5344CB8AC3E}">
        <p14:creationId xmlns:p14="http://schemas.microsoft.com/office/powerpoint/2010/main" val="3601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Accurate degree and strength of correlation can not be obtained by scatter diagram.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80367D-889A-85CA-E676-1C99C85DC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623295"/>
              </p:ext>
            </p:extLst>
          </p:nvPr>
        </p:nvGraphicFramePr>
        <p:xfrm>
          <a:off x="7727539" y="2836505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E6FCE-36DD-AC73-8DAB-F113078593E4}"/>
              </a:ext>
            </a:extLst>
          </p:cNvPr>
          <p:cNvCxnSpPr/>
          <p:nvPr/>
        </p:nvCxnSpPr>
        <p:spPr>
          <a:xfrm flipV="1">
            <a:off x="9342783" y="3617843"/>
            <a:ext cx="3180521" cy="2425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D0E3-1A04-D999-F403-C213F47D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F96-3A78-6FBD-5F45-865D221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744B-293A-D2C6-A1DA-DD4198BE42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397122"/>
          </a:xfrm>
        </p:spPr>
        <p:txBody>
          <a:bodyPr>
            <a:normAutofit/>
          </a:bodyPr>
          <a:lstStyle/>
          <a:p>
            <a:r>
              <a:rPr lang="en-US" sz="3200" dirty="0"/>
              <a:t>In real life situations, especially in social sciences and in business, we often to know whether two or more variables are related, and if so, how they are related.</a:t>
            </a:r>
          </a:p>
          <a:p>
            <a:endParaRPr lang="en-US" sz="3200" dirty="0"/>
          </a:p>
          <a:p>
            <a:r>
              <a:rPr lang="en-US" sz="3200" dirty="0"/>
              <a:t>The following are some questions of interest,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Is there a relationship between two or more variables?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If so, what is the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7214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Both variables are measured in interval or ratio scales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Relationship between variables is linear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1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4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514322-4056-7FB8-8A84-269AB24E2DB8}"/>
              </a:ext>
            </a:extLst>
          </p:cNvPr>
          <p:cNvSpPr txBox="1"/>
          <p:nvPr/>
        </p:nvSpPr>
        <p:spPr>
          <a:xfrm>
            <a:off x="611337" y="5909113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Range of r is [-1 to +1]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5937C-4225-75D1-ED62-5F2E8875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53271"/>
              </p:ext>
            </p:extLst>
          </p:nvPr>
        </p:nvGraphicFramePr>
        <p:xfrm>
          <a:off x="7314824" y="5503884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/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000" dirty="0"/>
                  <a:t>; Perfect positive correlation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blipFill>
                <a:blip r:embed="rId3"/>
                <a:stretch>
                  <a:fillRect l="-1477" t="-9091" r="-80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/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000" dirty="0"/>
                  <a:t>; Perfect negative correlation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blipFill>
                <a:blip r:embed="rId4"/>
                <a:stretch>
                  <a:fillRect l="-1449" t="-10606" r="-7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/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; No correlation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blipFill>
                <a:blip r:embed="rId5"/>
                <a:stretch>
                  <a:fillRect l="-2355" t="-9091" r="-171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4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88934"/>
              </p:ext>
            </p:extLst>
          </p:nvPr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  <a:p>
            <a:pPr marL="342900" indent="-342900">
              <a:buAutoNum type="alphaLcParenR"/>
            </a:pPr>
            <a:endParaRPr lang="en-US" sz="2800" dirty="0">
              <a:highlight>
                <a:srgbClr val="FFFF00"/>
              </a:highlight>
            </a:endParaRPr>
          </a:p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Compute the correlation coefficient value with proper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9592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/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6C54BF-E511-EF01-0355-C0F6D23C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16147"/>
              </p:ext>
            </p:extLst>
          </p:nvPr>
        </p:nvGraphicFramePr>
        <p:xfrm>
          <a:off x="5598367" y="3976549"/>
          <a:ext cx="7613779" cy="401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11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=9294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8219" r="-490" b="-11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7397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527397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80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7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77F044-ECD1-56EE-63C5-8E9DB550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3925"/>
              </p:ext>
            </p:extLst>
          </p:nvPr>
        </p:nvGraphicFramePr>
        <p:xfrm>
          <a:off x="8308737" y="212266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/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values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r>
                  <a:rPr lang="en-US" sz="3200" dirty="0"/>
                  <a:t>, suggests a strong positive correlation between income and savings of garments workers. That is, as income increases, there is a strong tendency for saving increase.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blipFill>
                <a:blip r:embed="rId3"/>
                <a:stretch>
                  <a:fillRect l="-1371" t="-3846" r="-1002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E3AE-AB0B-E806-512F-BE50520D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042-D2E8-ADE5-35B4-B2933830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62BA-6F7A-3AFC-B9F6-135BA5B61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r>
              <a:rPr lang="en-US" sz="3200" dirty="0"/>
              <a:t>Following are the heights and weights of 10 students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6D4AEE-F6DC-2B8B-E9DB-33B0FFC6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39132"/>
              </p:ext>
            </p:extLst>
          </p:nvPr>
        </p:nvGraphicFramePr>
        <p:xfrm>
          <a:off x="2146041" y="3364992"/>
          <a:ext cx="100455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73">
                  <a:extLst>
                    <a:ext uri="{9D8B030D-6E8A-4147-A177-3AD203B41FA5}">
                      <a16:colId xmlns:a16="http://schemas.microsoft.com/office/drawing/2014/main" val="134529958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87793893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2373442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15649445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57358139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168692198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70995480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50008161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87343219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95316133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4222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0247-0AB9-F2E9-6042-D6575B72E93B}"/>
              </a:ext>
            </a:extLst>
          </p:cNvPr>
          <p:cNvSpPr txBox="1"/>
          <p:nvPr/>
        </p:nvSpPr>
        <p:spPr>
          <a:xfrm>
            <a:off x="8026532" y="97470"/>
            <a:ext cx="2497800" cy="646331"/>
          </a:xfrm>
          <a:custGeom>
            <a:avLst/>
            <a:gdLst>
              <a:gd name="connsiteX0" fmla="*/ 0 w 2497800"/>
              <a:gd name="connsiteY0" fmla="*/ 0 h 646331"/>
              <a:gd name="connsiteX1" fmla="*/ 649428 w 2497800"/>
              <a:gd name="connsiteY1" fmla="*/ 0 h 646331"/>
              <a:gd name="connsiteX2" fmla="*/ 1323834 w 2497800"/>
              <a:gd name="connsiteY2" fmla="*/ 0 h 646331"/>
              <a:gd name="connsiteX3" fmla="*/ 2497800 w 2497800"/>
              <a:gd name="connsiteY3" fmla="*/ 0 h 646331"/>
              <a:gd name="connsiteX4" fmla="*/ 2497800 w 2497800"/>
              <a:gd name="connsiteY4" fmla="*/ 646331 h 646331"/>
              <a:gd name="connsiteX5" fmla="*/ 1873350 w 2497800"/>
              <a:gd name="connsiteY5" fmla="*/ 646331 h 646331"/>
              <a:gd name="connsiteX6" fmla="*/ 1198944 w 2497800"/>
              <a:gd name="connsiteY6" fmla="*/ 646331 h 646331"/>
              <a:gd name="connsiteX7" fmla="*/ 624450 w 2497800"/>
              <a:gd name="connsiteY7" fmla="*/ 646331 h 646331"/>
              <a:gd name="connsiteX8" fmla="*/ 0 w 2497800"/>
              <a:gd name="connsiteY8" fmla="*/ 646331 h 646331"/>
              <a:gd name="connsiteX9" fmla="*/ 0 w 2497800"/>
              <a:gd name="connsiteY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7800" h="646331" fill="none" extrusionOk="0">
                <a:moveTo>
                  <a:pt x="0" y="0"/>
                </a:moveTo>
                <a:cubicBezTo>
                  <a:pt x="258640" y="28934"/>
                  <a:pt x="501359" y="-7956"/>
                  <a:pt x="649428" y="0"/>
                </a:cubicBezTo>
                <a:cubicBezTo>
                  <a:pt x="797497" y="7956"/>
                  <a:pt x="1012507" y="24570"/>
                  <a:pt x="1323834" y="0"/>
                </a:cubicBezTo>
                <a:cubicBezTo>
                  <a:pt x="1635161" y="-24570"/>
                  <a:pt x="1927675" y="-20643"/>
                  <a:pt x="2497800" y="0"/>
                </a:cubicBezTo>
                <a:cubicBezTo>
                  <a:pt x="2504279" y="304854"/>
                  <a:pt x="2474707" y="369624"/>
                  <a:pt x="2497800" y="646331"/>
                </a:cubicBezTo>
                <a:cubicBezTo>
                  <a:pt x="2282796" y="654147"/>
                  <a:pt x="2165527" y="654333"/>
                  <a:pt x="1873350" y="646331"/>
                </a:cubicBezTo>
                <a:cubicBezTo>
                  <a:pt x="1581173" y="638330"/>
                  <a:pt x="1479489" y="615526"/>
                  <a:pt x="1198944" y="646331"/>
                </a:cubicBezTo>
                <a:cubicBezTo>
                  <a:pt x="918399" y="677136"/>
                  <a:pt x="858955" y="621977"/>
                  <a:pt x="624450" y="646331"/>
                </a:cubicBezTo>
                <a:cubicBezTo>
                  <a:pt x="389945" y="670685"/>
                  <a:pt x="273146" y="639480"/>
                  <a:pt x="0" y="646331"/>
                </a:cubicBezTo>
                <a:cubicBezTo>
                  <a:pt x="-22867" y="516617"/>
                  <a:pt x="-4805" y="231333"/>
                  <a:pt x="0" y="0"/>
                </a:cubicBezTo>
                <a:close/>
              </a:path>
              <a:path w="2497800" h="646331" stroke="0" extrusionOk="0">
                <a:moveTo>
                  <a:pt x="0" y="0"/>
                </a:moveTo>
                <a:cubicBezTo>
                  <a:pt x="284529" y="32291"/>
                  <a:pt x="366052" y="14509"/>
                  <a:pt x="674406" y="0"/>
                </a:cubicBezTo>
                <a:cubicBezTo>
                  <a:pt x="982760" y="-14509"/>
                  <a:pt x="1155959" y="17156"/>
                  <a:pt x="1298856" y="0"/>
                </a:cubicBezTo>
                <a:cubicBezTo>
                  <a:pt x="1441753" y="-17156"/>
                  <a:pt x="1753830" y="28412"/>
                  <a:pt x="1948284" y="0"/>
                </a:cubicBezTo>
                <a:cubicBezTo>
                  <a:pt x="2142738" y="-28412"/>
                  <a:pt x="2369474" y="-21287"/>
                  <a:pt x="2497800" y="0"/>
                </a:cubicBezTo>
                <a:cubicBezTo>
                  <a:pt x="2502448" y="229300"/>
                  <a:pt x="2487713" y="498063"/>
                  <a:pt x="2497800" y="646331"/>
                </a:cubicBezTo>
                <a:cubicBezTo>
                  <a:pt x="2207327" y="623900"/>
                  <a:pt x="2134063" y="641361"/>
                  <a:pt x="1848372" y="646331"/>
                </a:cubicBezTo>
                <a:cubicBezTo>
                  <a:pt x="1562681" y="651301"/>
                  <a:pt x="1444480" y="649652"/>
                  <a:pt x="1173966" y="646331"/>
                </a:cubicBezTo>
                <a:cubicBezTo>
                  <a:pt x="903452" y="643010"/>
                  <a:pt x="713453" y="642283"/>
                  <a:pt x="574494" y="646331"/>
                </a:cubicBezTo>
                <a:cubicBezTo>
                  <a:pt x="435535" y="650379"/>
                  <a:pt x="205880" y="666654"/>
                  <a:pt x="0" y="646331"/>
                </a:cubicBezTo>
                <a:cubicBezTo>
                  <a:pt x="3705" y="365919"/>
                  <a:pt x="-17844" y="23855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Association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F4EE3-F4D3-21FF-C7EC-0024CBFA1F5B}"/>
              </a:ext>
            </a:extLst>
          </p:cNvPr>
          <p:cNvSpPr txBox="1"/>
          <p:nvPr/>
        </p:nvSpPr>
        <p:spPr>
          <a:xfrm>
            <a:off x="10846480" y="97470"/>
            <a:ext cx="2507418" cy="646331"/>
          </a:xfrm>
          <a:custGeom>
            <a:avLst/>
            <a:gdLst>
              <a:gd name="connsiteX0" fmla="*/ 0 w 2507418"/>
              <a:gd name="connsiteY0" fmla="*/ 0 h 646331"/>
              <a:gd name="connsiteX1" fmla="*/ 651929 w 2507418"/>
              <a:gd name="connsiteY1" fmla="*/ 0 h 646331"/>
              <a:gd name="connsiteX2" fmla="*/ 1253709 w 2507418"/>
              <a:gd name="connsiteY2" fmla="*/ 0 h 646331"/>
              <a:gd name="connsiteX3" fmla="*/ 1805341 w 2507418"/>
              <a:gd name="connsiteY3" fmla="*/ 0 h 646331"/>
              <a:gd name="connsiteX4" fmla="*/ 2507418 w 2507418"/>
              <a:gd name="connsiteY4" fmla="*/ 0 h 646331"/>
              <a:gd name="connsiteX5" fmla="*/ 2507418 w 2507418"/>
              <a:gd name="connsiteY5" fmla="*/ 646331 h 646331"/>
              <a:gd name="connsiteX6" fmla="*/ 1855489 w 2507418"/>
              <a:gd name="connsiteY6" fmla="*/ 646331 h 646331"/>
              <a:gd name="connsiteX7" fmla="*/ 1303857 w 2507418"/>
              <a:gd name="connsiteY7" fmla="*/ 646331 h 646331"/>
              <a:gd name="connsiteX8" fmla="*/ 727151 w 2507418"/>
              <a:gd name="connsiteY8" fmla="*/ 646331 h 646331"/>
              <a:gd name="connsiteX9" fmla="*/ 0 w 2507418"/>
              <a:gd name="connsiteY9" fmla="*/ 646331 h 646331"/>
              <a:gd name="connsiteX10" fmla="*/ 0 w 250741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7418" h="646331" fill="none" extrusionOk="0">
                <a:moveTo>
                  <a:pt x="0" y="0"/>
                </a:moveTo>
                <a:cubicBezTo>
                  <a:pt x="279396" y="-30757"/>
                  <a:pt x="478434" y="12117"/>
                  <a:pt x="651929" y="0"/>
                </a:cubicBezTo>
                <a:cubicBezTo>
                  <a:pt x="825424" y="-12117"/>
                  <a:pt x="1086822" y="-28556"/>
                  <a:pt x="1253709" y="0"/>
                </a:cubicBezTo>
                <a:cubicBezTo>
                  <a:pt x="1420596" y="28556"/>
                  <a:pt x="1643077" y="-25452"/>
                  <a:pt x="1805341" y="0"/>
                </a:cubicBezTo>
                <a:cubicBezTo>
                  <a:pt x="1967605" y="25452"/>
                  <a:pt x="2350970" y="33277"/>
                  <a:pt x="2507418" y="0"/>
                </a:cubicBezTo>
                <a:cubicBezTo>
                  <a:pt x="2505948" y="203436"/>
                  <a:pt x="2519961" y="383409"/>
                  <a:pt x="2507418" y="646331"/>
                </a:cubicBezTo>
                <a:cubicBezTo>
                  <a:pt x="2300154" y="673764"/>
                  <a:pt x="2035262" y="643113"/>
                  <a:pt x="1855489" y="646331"/>
                </a:cubicBezTo>
                <a:cubicBezTo>
                  <a:pt x="1675716" y="649549"/>
                  <a:pt x="1428951" y="630442"/>
                  <a:pt x="1303857" y="646331"/>
                </a:cubicBezTo>
                <a:cubicBezTo>
                  <a:pt x="1178763" y="662220"/>
                  <a:pt x="1007186" y="625268"/>
                  <a:pt x="727151" y="646331"/>
                </a:cubicBezTo>
                <a:cubicBezTo>
                  <a:pt x="447116" y="667394"/>
                  <a:pt x="253517" y="619941"/>
                  <a:pt x="0" y="646331"/>
                </a:cubicBezTo>
                <a:cubicBezTo>
                  <a:pt x="-11679" y="350562"/>
                  <a:pt x="9413" y="305526"/>
                  <a:pt x="0" y="0"/>
                </a:cubicBezTo>
                <a:close/>
              </a:path>
              <a:path w="2507418" h="646331" stroke="0" extrusionOk="0">
                <a:moveTo>
                  <a:pt x="0" y="0"/>
                </a:moveTo>
                <a:cubicBezTo>
                  <a:pt x="271606" y="8307"/>
                  <a:pt x="435435" y="-26205"/>
                  <a:pt x="576706" y="0"/>
                </a:cubicBezTo>
                <a:cubicBezTo>
                  <a:pt x="717977" y="26205"/>
                  <a:pt x="867727" y="21695"/>
                  <a:pt x="1128338" y="0"/>
                </a:cubicBezTo>
                <a:cubicBezTo>
                  <a:pt x="1388949" y="-21695"/>
                  <a:pt x="1498264" y="-32729"/>
                  <a:pt x="1805341" y="0"/>
                </a:cubicBezTo>
                <a:cubicBezTo>
                  <a:pt x="2112418" y="32729"/>
                  <a:pt x="2318732" y="-26936"/>
                  <a:pt x="2507418" y="0"/>
                </a:cubicBezTo>
                <a:cubicBezTo>
                  <a:pt x="2538498" y="210863"/>
                  <a:pt x="2510450" y="501561"/>
                  <a:pt x="2507418" y="646331"/>
                </a:cubicBezTo>
                <a:cubicBezTo>
                  <a:pt x="2358607" y="619153"/>
                  <a:pt x="2116988" y="615116"/>
                  <a:pt x="1880564" y="646331"/>
                </a:cubicBezTo>
                <a:cubicBezTo>
                  <a:pt x="1644140" y="677546"/>
                  <a:pt x="1501936" y="670504"/>
                  <a:pt x="1328932" y="646331"/>
                </a:cubicBezTo>
                <a:cubicBezTo>
                  <a:pt x="1155928" y="622158"/>
                  <a:pt x="990733" y="634383"/>
                  <a:pt x="677003" y="646331"/>
                </a:cubicBezTo>
                <a:cubicBezTo>
                  <a:pt x="363273" y="658279"/>
                  <a:pt x="325140" y="617321"/>
                  <a:pt x="0" y="646331"/>
                </a:cubicBezTo>
                <a:cubicBezTo>
                  <a:pt x="-17061" y="441868"/>
                  <a:pt x="-16914" y="17570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30941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EC0B-D3BD-8595-5E08-43B25972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098-AECB-87DB-8178-B3BDDDC6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has no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sign of correlation coefficient gives the direction of the association.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correlation coefficient is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is a symmetric measure,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is sensitive to extreme observations.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  <a:blipFill>
                <a:blip r:embed="rId2"/>
                <a:stretch>
                  <a:fillRect l="-931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29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  <a:r>
              <a:rPr lang="en-US" sz="3200" dirty="0">
                <a:solidFill>
                  <a:srgbClr val="FF0000"/>
                </a:solidFill>
              </a:rPr>
              <a:t>between two or more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</a:t>
            </a:r>
            <a:r>
              <a:rPr lang="en-US" sz="3200" dirty="0">
                <a:solidFill>
                  <a:srgbClr val="FF0000"/>
                </a:solidFill>
              </a:rPr>
              <a:t>strength or degree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51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strength or degree and </a:t>
            </a:r>
            <a:r>
              <a:rPr lang="en-US" sz="3200" dirty="0">
                <a:solidFill>
                  <a:srgbClr val="FF0000"/>
                </a:solidFill>
              </a:rPr>
              <a:t>direction</a:t>
            </a:r>
            <a:r>
              <a:rPr lang="en-US" sz="3200" dirty="0"/>
              <a:t> of association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2017C-1D05-6AD1-96C2-88EF0785D075}"/>
              </a:ext>
            </a:extLst>
          </p:cNvPr>
          <p:cNvSpPr txBox="1"/>
          <p:nvPr/>
        </p:nvSpPr>
        <p:spPr>
          <a:xfrm>
            <a:off x="2114483" y="5217989"/>
            <a:ext cx="10400682" cy="2217915"/>
          </a:xfrm>
          <a:custGeom>
            <a:avLst/>
            <a:gdLst>
              <a:gd name="connsiteX0" fmla="*/ 0 w 10400682"/>
              <a:gd name="connsiteY0" fmla="*/ 0 h 2217915"/>
              <a:gd name="connsiteX1" fmla="*/ 797386 w 10400682"/>
              <a:gd name="connsiteY1" fmla="*/ 0 h 2217915"/>
              <a:gd name="connsiteX2" fmla="*/ 1490764 w 10400682"/>
              <a:gd name="connsiteY2" fmla="*/ 0 h 2217915"/>
              <a:gd name="connsiteX3" fmla="*/ 2288150 w 10400682"/>
              <a:gd name="connsiteY3" fmla="*/ 0 h 2217915"/>
              <a:gd name="connsiteX4" fmla="*/ 3189542 w 10400682"/>
              <a:gd name="connsiteY4" fmla="*/ 0 h 2217915"/>
              <a:gd name="connsiteX5" fmla="*/ 3674908 w 10400682"/>
              <a:gd name="connsiteY5" fmla="*/ 0 h 2217915"/>
              <a:gd name="connsiteX6" fmla="*/ 4056266 w 10400682"/>
              <a:gd name="connsiteY6" fmla="*/ 0 h 2217915"/>
              <a:gd name="connsiteX7" fmla="*/ 4437624 w 10400682"/>
              <a:gd name="connsiteY7" fmla="*/ 0 h 2217915"/>
              <a:gd name="connsiteX8" fmla="*/ 5235010 w 10400682"/>
              <a:gd name="connsiteY8" fmla="*/ 0 h 2217915"/>
              <a:gd name="connsiteX9" fmla="*/ 5720375 w 10400682"/>
              <a:gd name="connsiteY9" fmla="*/ 0 h 2217915"/>
              <a:gd name="connsiteX10" fmla="*/ 6621768 w 10400682"/>
              <a:gd name="connsiteY10" fmla="*/ 0 h 2217915"/>
              <a:gd name="connsiteX11" fmla="*/ 7315146 w 10400682"/>
              <a:gd name="connsiteY11" fmla="*/ 0 h 2217915"/>
              <a:gd name="connsiteX12" fmla="*/ 7696505 w 10400682"/>
              <a:gd name="connsiteY12" fmla="*/ 0 h 2217915"/>
              <a:gd name="connsiteX13" fmla="*/ 8077863 w 10400682"/>
              <a:gd name="connsiteY13" fmla="*/ 0 h 2217915"/>
              <a:gd name="connsiteX14" fmla="*/ 8771242 w 10400682"/>
              <a:gd name="connsiteY14" fmla="*/ 0 h 2217915"/>
              <a:gd name="connsiteX15" fmla="*/ 9464621 w 10400682"/>
              <a:gd name="connsiteY15" fmla="*/ 0 h 2217915"/>
              <a:gd name="connsiteX16" fmla="*/ 10400682 w 10400682"/>
              <a:gd name="connsiteY16" fmla="*/ 0 h 2217915"/>
              <a:gd name="connsiteX17" fmla="*/ 10400682 w 10400682"/>
              <a:gd name="connsiteY17" fmla="*/ 576658 h 2217915"/>
              <a:gd name="connsiteX18" fmla="*/ 10400682 w 10400682"/>
              <a:gd name="connsiteY18" fmla="*/ 1064599 h 2217915"/>
              <a:gd name="connsiteX19" fmla="*/ 10400682 w 10400682"/>
              <a:gd name="connsiteY19" fmla="*/ 1663436 h 2217915"/>
              <a:gd name="connsiteX20" fmla="*/ 10400682 w 10400682"/>
              <a:gd name="connsiteY20" fmla="*/ 2217915 h 2217915"/>
              <a:gd name="connsiteX21" fmla="*/ 9707303 w 10400682"/>
              <a:gd name="connsiteY21" fmla="*/ 2217915 h 2217915"/>
              <a:gd name="connsiteX22" fmla="*/ 8805911 w 10400682"/>
              <a:gd name="connsiteY22" fmla="*/ 2217915 h 2217915"/>
              <a:gd name="connsiteX23" fmla="*/ 8008525 w 10400682"/>
              <a:gd name="connsiteY23" fmla="*/ 2217915 h 2217915"/>
              <a:gd name="connsiteX24" fmla="*/ 7315146 w 10400682"/>
              <a:gd name="connsiteY24" fmla="*/ 2217915 h 2217915"/>
              <a:gd name="connsiteX25" fmla="*/ 6517761 w 10400682"/>
              <a:gd name="connsiteY25" fmla="*/ 2217915 h 2217915"/>
              <a:gd name="connsiteX26" fmla="*/ 5928389 w 10400682"/>
              <a:gd name="connsiteY26" fmla="*/ 2217915 h 2217915"/>
              <a:gd name="connsiteX27" fmla="*/ 5547030 w 10400682"/>
              <a:gd name="connsiteY27" fmla="*/ 2217915 h 2217915"/>
              <a:gd name="connsiteX28" fmla="*/ 4853652 w 10400682"/>
              <a:gd name="connsiteY28" fmla="*/ 2217915 h 2217915"/>
              <a:gd name="connsiteX29" fmla="*/ 4368286 w 10400682"/>
              <a:gd name="connsiteY29" fmla="*/ 2217915 h 2217915"/>
              <a:gd name="connsiteX30" fmla="*/ 3570901 w 10400682"/>
              <a:gd name="connsiteY30" fmla="*/ 2217915 h 2217915"/>
              <a:gd name="connsiteX31" fmla="*/ 2669508 w 10400682"/>
              <a:gd name="connsiteY31" fmla="*/ 2217915 h 2217915"/>
              <a:gd name="connsiteX32" fmla="*/ 2080136 w 10400682"/>
              <a:gd name="connsiteY32" fmla="*/ 2217915 h 2217915"/>
              <a:gd name="connsiteX33" fmla="*/ 1594771 w 10400682"/>
              <a:gd name="connsiteY33" fmla="*/ 2217915 h 2217915"/>
              <a:gd name="connsiteX34" fmla="*/ 1005399 w 10400682"/>
              <a:gd name="connsiteY34" fmla="*/ 2217915 h 2217915"/>
              <a:gd name="connsiteX35" fmla="*/ 0 w 10400682"/>
              <a:gd name="connsiteY35" fmla="*/ 2217915 h 2217915"/>
              <a:gd name="connsiteX36" fmla="*/ 0 w 10400682"/>
              <a:gd name="connsiteY36" fmla="*/ 1729974 h 2217915"/>
              <a:gd name="connsiteX37" fmla="*/ 0 w 10400682"/>
              <a:gd name="connsiteY37" fmla="*/ 1175495 h 2217915"/>
              <a:gd name="connsiteX38" fmla="*/ 0 w 10400682"/>
              <a:gd name="connsiteY38" fmla="*/ 665375 h 2217915"/>
              <a:gd name="connsiteX39" fmla="*/ 0 w 10400682"/>
              <a:gd name="connsiteY39" fmla="*/ 0 h 221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400682" h="2217915" fill="none" extrusionOk="0">
                <a:moveTo>
                  <a:pt x="0" y="0"/>
                </a:moveTo>
                <a:cubicBezTo>
                  <a:pt x="372271" y="-5037"/>
                  <a:pt x="631919" y="-6238"/>
                  <a:pt x="797386" y="0"/>
                </a:cubicBezTo>
                <a:cubicBezTo>
                  <a:pt x="962853" y="6238"/>
                  <a:pt x="1188380" y="-21210"/>
                  <a:pt x="1490764" y="0"/>
                </a:cubicBezTo>
                <a:cubicBezTo>
                  <a:pt x="1793148" y="21210"/>
                  <a:pt x="1974962" y="-20851"/>
                  <a:pt x="2288150" y="0"/>
                </a:cubicBezTo>
                <a:cubicBezTo>
                  <a:pt x="2601338" y="20851"/>
                  <a:pt x="2985048" y="28219"/>
                  <a:pt x="3189542" y="0"/>
                </a:cubicBezTo>
                <a:cubicBezTo>
                  <a:pt x="3394036" y="-28219"/>
                  <a:pt x="3526778" y="-13259"/>
                  <a:pt x="3674908" y="0"/>
                </a:cubicBezTo>
                <a:cubicBezTo>
                  <a:pt x="3823038" y="13259"/>
                  <a:pt x="3976108" y="77"/>
                  <a:pt x="4056266" y="0"/>
                </a:cubicBezTo>
                <a:cubicBezTo>
                  <a:pt x="4136424" y="-77"/>
                  <a:pt x="4360005" y="-17603"/>
                  <a:pt x="4437624" y="0"/>
                </a:cubicBezTo>
                <a:cubicBezTo>
                  <a:pt x="4515243" y="17603"/>
                  <a:pt x="5018835" y="37967"/>
                  <a:pt x="5235010" y="0"/>
                </a:cubicBezTo>
                <a:cubicBezTo>
                  <a:pt x="5451185" y="-37967"/>
                  <a:pt x="5584287" y="15313"/>
                  <a:pt x="5720375" y="0"/>
                </a:cubicBezTo>
                <a:cubicBezTo>
                  <a:pt x="5856464" y="-15313"/>
                  <a:pt x="6174750" y="43651"/>
                  <a:pt x="6621768" y="0"/>
                </a:cubicBezTo>
                <a:cubicBezTo>
                  <a:pt x="7068786" y="-43651"/>
                  <a:pt x="7121712" y="21489"/>
                  <a:pt x="7315146" y="0"/>
                </a:cubicBezTo>
                <a:cubicBezTo>
                  <a:pt x="7508580" y="-21489"/>
                  <a:pt x="7519427" y="6279"/>
                  <a:pt x="7696505" y="0"/>
                </a:cubicBezTo>
                <a:cubicBezTo>
                  <a:pt x="7873583" y="-6279"/>
                  <a:pt x="7953406" y="15070"/>
                  <a:pt x="8077863" y="0"/>
                </a:cubicBezTo>
                <a:cubicBezTo>
                  <a:pt x="8202320" y="-15070"/>
                  <a:pt x="8628383" y="18143"/>
                  <a:pt x="8771242" y="0"/>
                </a:cubicBezTo>
                <a:cubicBezTo>
                  <a:pt x="8914101" y="-18143"/>
                  <a:pt x="9295151" y="-18552"/>
                  <a:pt x="9464621" y="0"/>
                </a:cubicBezTo>
                <a:cubicBezTo>
                  <a:pt x="9634091" y="18552"/>
                  <a:pt x="10132039" y="-5532"/>
                  <a:pt x="10400682" y="0"/>
                </a:cubicBezTo>
                <a:cubicBezTo>
                  <a:pt x="10418852" y="147949"/>
                  <a:pt x="10383730" y="449000"/>
                  <a:pt x="10400682" y="576658"/>
                </a:cubicBezTo>
                <a:cubicBezTo>
                  <a:pt x="10417634" y="704316"/>
                  <a:pt x="10376572" y="836647"/>
                  <a:pt x="10400682" y="1064599"/>
                </a:cubicBezTo>
                <a:cubicBezTo>
                  <a:pt x="10424792" y="1292551"/>
                  <a:pt x="10426185" y="1415644"/>
                  <a:pt x="10400682" y="1663436"/>
                </a:cubicBezTo>
                <a:cubicBezTo>
                  <a:pt x="10375179" y="1911228"/>
                  <a:pt x="10412293" y="1955051"/>
                  <a:pt x="10400682" y="2217915"/>
                </a:cubicBezTo>
                <a:cubicBezTo>
                  <a:pt x="10157765" y="2191888"/>
                  <a:pt x="9876945" y="2232687"/>
                  <a:pt x="9707303" y="2217915"/>
                </a:cubicBezTo>
                <a:cubicBezTo>
                  <a:pt x="9537661" y="2203143"/>
                  <a:pt x="9252596" y="2224544"/>
                  <a:pt x="8805911" y="2217915"/>
                </a:cubicBezTo>
                <a:cubicBezTo>
                  <a:pt x="8359226" y="2211286"/>
                  <a:pt x="8316173" y="2220755"/>
                  <a:pt x="8008525" y="2217915"/>
                </a:cubicBezTo>
                <a:cubicBezTo>
                  <a:pt x="7700877" y="2215075"/>
                  <a:pt x="7572983" y="2241545"/>
                  <a:pt x="7315146" y="2217915"/>
                </a:cubicBezTo>
                <a:cubicBezTo>
                  <a:pt x="7057309" y="2194285"/>
                  <a:pt x="6872939" y="2245576"/>
                  <a:pt x="6517761" y="2217915"/>
                </a:cubicBezTo>
                <a:cubicBezTo>
                  <a:pt x="6162584" y="2190254"/>
                  <a:pt x="6142004" y="2197634"/>
                  <a:pt x="5928389" y="2217915"/>
                </a:cubicBezTo>
                <a:cubicBezTo>
                  <a:pt x="5714774" y="2238196"/>
                  <a:pt x="5624268" y="2230885"/>
                  <a:pt x="5547030" y="2217915"/>
                </a:cubicBezTo>
                <a:cubicBezTo>
                  <a:pt x="5469792" y="2204945"/>
                  <a:pt x="5117687" y="2235371"/>
                  <a:pt x="4853652" y="2217915"/>
                </a:cubicBezTo>
                <a:cubicBezTo>
                  <a:pt x="4589617" y="2200459"/>
                  <a:pt x="4563732" y="2213536"/>
                  <a:pt x="4368286" y="2217915"/>
                </a:cubicBezTo>
                <a:cubicBezTo>
                  <a:pt x="4172840" y="2222294"/>
                  <a:pt x="3817399" y="2252202"/>
                  <a:pt x="3570901" y="2217915"/>
                </a:cubicBezTo>
                <a:cubicBezTo>
                  <a:pt x="3324404" y="2183628"/>
                  <a:pt x="2851967" y="2205374"/>
                  <a:pt x="2669508" y="2217915"/>
                </a:cubicBezTo>
                <a:cubicBezTo>
                  <a:pt x="2487049" y="2230456"/>
                  <a:pt x="2204832" y="2238288"/>
                  <a:pt x="2080136" y="2217915"/>
                </a:cubicBezTo>
                <a:cubicBezTo>
                  <a:pt x="1955440" y="2197542"/>
                  <a:pt x="1698474" y="2195425"/>
                  <a:pt x="1594771" y="2217915"/>
                </a:cubicBezTo>
                <a:cubicBezTo>
                  <a:pt x="1491069" y="2240405"/>
                  <a:pt x="1263777" y="2220873"/>
                  <a:pt x="1005399" y="2217915"/>
                </a:cubicBezTo>
                <a:cubicBezTo>
                  <a:pt x="747021" y="2214957"/>
                  <a:pt x="206075" y="2207447"/>
                  <a:pt x="0" y="2217915"/>
                </a:cubicBezTo>
                <a:cubicBezTo>
                  <a:pt x="7958" y="2058774"/>
                  <a:pt x="1160" y="1892690"/>
                  <a:pt x="0" y="1729974"/>
                </a:cubicBezTo>
                <a:cubicBezTo>
                  <a:pt x="-1160" y="1567258"/>
                  <a:pt x="-18311" y="1414357"/>
                  <a:pt x="0" y="1175495"/>
                </a:cubicBezTo>
                <a:cubicBezTo>
                  <a:pt x="18311" y="936633"/>
                  <a:pt x="-7426" y="877023"/>
                  <a:pt x="0" y="665375"/>
                </a:cubicBezTo>
                <a:cubicBezTo>
                  <a:pt x="7426" y="453727"/>
                  <a:pt x="-3714" y="182634"/>
                  <a:pt x="0" y="0"/>
                </a:cubicBezTo>
                <a:close/>
              </a:path>
              <a:path w="10400682" h="2217915" stroke="0" extrusionOk="0">
                <a:moveTo>
                  <a:pt x="0" y="0"/>
                </a:moveTo>
                <a:cubicBezTo>
                  <a:pt x="97818" y="-13751"/>
                  <a:pt x="247647" y="16632"/>
                  <a:pt x="381358" y="0"/>
                </a:cubicBezTo>
                <a:cubicBezTo>
                  <a:pt x="515069" y="-16632"/>
                  <a:pt x="581299" y="-10922"/>
                  <a:pt x="762717" y="0"/>
                </a:cubicBezTo>
                <a:cubicBezTo>
                  <a:pt x="944135" y="10922"/>
                  <a:pt x="1039757" y="2765"/>
                  <a:pt x="1144075" y="0"/>
                </a:cubicBezTo>
                <a:cubicBezTo>
                  <a:pt x="1248393" y="-2765"/>
                  <a:pt x="1679452" y="11777"/>
                  <a:pt x="1837454" y="0"/>
                </a:cubicBezTo>
                <a:cubicBezTo>
                  <a:pt x="1995456" y="-11777"/>
                  <a:pt x="2377284" y="-25631"/>
                  <a:pt x="2738846" y="0"/>
                </a:cubicBezTo>
                <a:cubicBezTo>
                  <a:pt x="3100408" y="25631"/>
                  <a:pt x="3348499" y="22759"/>
                  <a:pt x="3640239" y="0"/>
                </a:cubicBezTo>
                <a:cubicBezTo>
                  <a:pt x="3931979" y="-22759"/>
                  <a:pt x="4075737" y="-23726"/>
                  <a:pt x="4437624" y="0"/>
                </a:cubicBezTo>
                <a:cubicBezTo>
                  <a:pt x="4799511" y="23726"/>
                  <a:pt x="4902479" y="-12293"/>
                  <a:pt x="5339017" y="0"/>
                </a:cubicBezTo>
                <a:cubicBezTo>
                  <a:pt x="5775555" y="12293"/>
                  <a:pt x="5730952" y="-17946"/>
                  <a:pt x="5928389" y="0"/>
                </a:cubicBezTo>
                <a:cubicBezTo>
                  <a:pt x="6125826" y="17946"/>
                  <a:pt x="6350329" y="-3805"/>
                  <a:pt x="6621768" y="0"/>
                </a:cubicBezTo>
                <a:cubicBezTo>
                  <a:pt x="6893207" y="3805"/>
                  <a:pt x="7059035" y="16677"/>
                  <a:pt x="7211140" y="0"/>
                </a:cubicBezTo>
                <a:cubicBezTo>
                  <a:pt x="7363245" y="-16677"/>
                  <a:pt x="7671598" y="17481"/>
                  <a:pt x="7904518" y="0"/>
                </a:cubicBezTo>
                <a:cubicBezTo>
                  <a:pt x="8137438" y="-17481"/>
                  <a:pt x="8201380" y="-4213"/>
                  <a:pt x="8493890" y="0"/>
                </a:cubicBezTo>
                <a:cubicBezTo>
                  <a:pt x="8786400" y="4213"/>
                  <a:pt x="8939230" y="8583"/>
                  <a:pt x="9187269" y="0"/>
                </a:cubicBezTo>
                <a:cubicBezTo>
                  <a:pt x="9435308" y="-8583"/>
                  <a:pt x="10098660" y="55742"/>
                  <a:pt x="10400682" y="0"/>
                </a:cubicBezTo>
                <a:cubicBezTo>
                  <a:pt x="10398755" y="189806"/>
                  <a:pt x="10378207" y="342616"/>
                  <a:pt x="10400682" y="510120"/>
                </a:cubicBezTo>
                <a:cubicBezTo>
                  <a:pt x="10423157" y="677624"/>
                  <a:pt x="10395051" y="821425"/>
                  <a:pt x="10400682" y="1108958"/>
                </a:cubicBezTo>
                <a:cubicBezTo>
                  <a:pt x="10406313" y="1396491"/>
                  <a:pt x="10398996" y="1479376"/>
                  <a:pt x="10400682" y="1707795"/>
                </a:cubicBezTo>
                <a:cubicBezTo>
                  <a:pt x="10402368" y="1936214"/>
                  <a:pt x="10416313" y="2014728"/>
                  <a:pt x="10400682" y="2217915"/>
                </a:cubicBezTo>
                <a:cubicBezTo>
                  <a:pt x="10210434" y="2219349"/>
                  <a:pt x="10048799" y="2214163"/>
                  <a:pt x="9915317" y="2217915"/>
                </a:cubicBezTo>
                <a:cubicBezTo>
                  <a:pt x="9781836" y="2221667"/>
                  <a:pt x="9620442" y="2195517"/>
                  <a:pt x="9325945" y="2217915"/>
                </a:cubicBezTo>
                <a:cubicBezTo>
                  <a:pt x="9031448" y="2240313"/>
                  <a:pt x="8960356" y="2222227"/>
                  <a:pt x="8840580" y="2217915"/>
                </a:cubicBezTo>
                <a:cubicBezTo>
                  <a:pt x="8720804" y="2213603"/>
                  <a:pt x="8604670" y="2220374"/>
                  <a:pt x="8459221" y="2217915"/>
                </a:cubicBezTo>
                <a:cubicBezTo>
                  <a:pt x="8313772" y="2215456"/>
                  <a:pt x="8204673" y="2225518"/>
                  <a:pt x="8077863" y="2217915"/>
                </a:cubicBezTo>
                <a:cubicBezTo>
                  <a:pt x="7951053" y="2210312"/>
                  <a:pt x="7629203" y="2221217"/>
                  <a:pt x="7384484" y="2217915"/>
                </a:cubicBezTo>
                <a:cubicBezTo>
                  <a:pt x="7139765" y="2214613"/>
                  <a:pt x="7001115" y="2221573"/>
                  <a:pt x="6795112" y="2217915"/>
                </a:cubicBezTo>
                <a:cubicBezTo>
                  <a:pt x="6589109" y="2214257"/>
                  <a:pt x="6463085" y="2190740"/>
                  <a:pt x="6205740" y="2217915"/>
                </a:cubicBezTo>
                <a:cubicBezTo>
                  <a:pt x="5948395" y="2245090"/>
                  <a:pt x="5961139" y="2220920"/>
                  <a:pt x="5824382" y="2217915"/>
                </a:cubicBezTo>
                <a:cubicBezTo>
                  <a:pt x="5687625" y="2214910"/>
                  <a:pt x="5408957" y="2199185"/>
                  <a:pt x="5235010" y="2217915"/>
                </a:cubicBezTo>
                <a:cubicBezTo>
                  <a:pt x="5061063" y="2236645"/>
                  <a:pt x="4567061" y="2211938"/>
                  <a:pt x="4333618" y="2217915"/>
                </a:cubicBezTo>
                <a:cubicBezTo>
                  <a:pt x="4100175" y="2223892"/>
                  <a:pt x="3858663" y="2185010"/>
                  <a:pt x="3640239" y="2217915"/>
                </a:cubicBezTo>
                <a:cubicBezTo>
                  <a:pt x="3421815" y="2250820"/>
                  <a:pt x="3121220" y="2253701"/>
                  <a:pt x="2842853" y="2217915"/>
                </a:cubicBezTo>
                <a:cubicBezTo>
                  <a:pt x="2564486" y="2182129"/>
                  <a:pt x="2604719" y="2206863"/>
                  <a:pt x="2461495" y="2217915"/>
                </a:cubicBezTo>
                <a:cubicBezTo>
                  <a:pt x="2318271" y="2228967"/>
                  <a:pt x="1921183" y="2195096"/>
                  <a:pt x="1664109" y="2217915"/>
                </a:cubicBezTo>
                <a:cubicBezTo>
                  <a:pt x="1407035" y="2240734"/>
                  <a:pt x="1134885" y="2250073"/>
                  <a:pt x="866724" y="2217915"/>
                </a:cubicBezTo>
                <a:cubicBezTo>
                  <a:pt x="598564" y="2185757"/>
                  <a:pt x="277171" y="2228729"/>
                  <a:pt x="0" y="2217915"/>
                </a:cubicBezTo>
                <a:cubicBezTo>
                  <a:pt x="23982" y="2010418"/>
                  <a:pt x="28738" y="1772509"/>
                  <a:pt x="0" y="1619078"/>
                </a:cubicBezTo>
                <a:cubicBezTo>
                  <a:pt x="-28738" y="1465647"/>
                  <a:pt x="13695" y="1307829"/>
                  <a:pt x="0" y="1108958"/>
                </a:cubicBezTo>
                <a:cubicBezTo>
                  <a:pt x="-13695" y="910087"/>
                  <a:pt x="24296" y="755579"/>
                  <a:pt x="0" y="621016"/>
                </a:cubicBezTo>
                <a:cubicBezTo>
                  <a:pt x="-24296" y="486453"/>
                  <a:pt x="-5674" y="21771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64186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Correlation: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Relationship between two or more variables which gives us strength or degree and direction of association</a:t>
            </a:r>
          </a:p>
        </p:txBody>
      </p:sp>
    </p:spTree>
    <p:extLst>
      <p:ext uri="{BB962C8B-B14F-4D97-AF65-F5344CB8AC3E}">
        <p14:creationId xmlns:p14="http://schemas.microsoft.com/office/powerpoint/2010/main" val="4644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84AF-B7C5-56C4-B2B5-5FC0FB4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D84-7912-782C-8CD5-47332C4F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913C-3745-88A2-EF92-0A6E3B996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 primary objective of correlation analysis is to measure,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Degree or strength of relationships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Direction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0884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509010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15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5197360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402940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681</TotalTime>
  <Words>1033</Words>
  <Application>Microsoft Office PowerPoint</Application>
  <PresentationFormat>Custom</PresentationFormat>
  <Paragraphs>359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Georgia</vt:lpstr>
      <vt:lpstr>Trebuchet MS</vt:lpstr>
      <vt:lpstr>Wingdings</vt:lpstr>
      <vt:lpstr>Wood Type</vt:lpstr>
      <vt:lpstr>Correlation</vt:lpstr>
      <vt:lpstr>Correlation</vt:lpstr>
      <vt:lpstr>Correlation</vt:lpstr>
      <vt:lpstr>Correlation</vt:lpstr>
      <vt:lpstr>Correlation</vt:lpstr>
      <vt:lpstr>Correlation</vt:lpstr>
      <vt:lpstr>Objectives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Measures</vt:lpstr>
      <vt:lpstr>Scatter Diagram</vt:lpstr>
      <vt:lpstr>Limitations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Cont.</vt:lpstr>
      <vt:lpstr>Cont.</vt:lpstr>
      <vt:lpstr>Cont.</vt:lpstr>
      <vt:lpstr>Self Practice</vt:lpstr>
      <vt:lpstr>Properties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576</cp:revision>
  <dcterms:created xsi:type="dcterms:W3CDTF">2023-10-05T14:06:45Z</dcterms:created>
  <dcterms:modified xsi:type="dcterms:W3CDTF">2024-02-17T13:59:12Z</dcterms:modified>
</cp:coreProperties>
</file>