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2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327" r:id="rId13"/>
    <p:sldId id="324" r:id="rId14"/>
    <p:sldId id="325" r:id="rId15"/>
    <p:sldId id="317" r:id="rId16"/>
    <p:sldId id="276" r:id="rId17"/>
    <p:sldId id="274" r:id="rId18"/>
    <p:sldId id="277" r:id="rId19"/>
    <p:sldId id="278" r:id="rId20"/>
    <p:sldId id="273" r:id="rId21"/>
    <p:sldId id="279" r:id="rId22"/>
    <p:sldId id="280" r:id="rId23"/>
    <p:sldId id="286" r:id="rId24"/>
    <p:sldId id="287" r:id="rId25"/>
    <p:sldId id="288" r:id="rId26"/>
    <p:sldId id="289" r:id="rId27"/>
    <p:sldId id="281" r:id="rId28"/>
    <p:sldId id="299" r:id="rId29"/>
    <p:sldId id="300" r:id="rId30"/>
    <p:sldId id="301" r:id="rId31"/>
    <p:sldId id="304" r:id="rId32"/>
    <p:sldId id="291" r:id="rId33"/>
    <p:sldId id="292" r:id="rId34"/>
    <p:sldId id="293" r:id="rId35"/>
    <p:sldId id="294" r:id="rId36"/>
    <p:sldId id="313" r:id="rId37"/>
    <p:sldId id="295" r:id="rId38"/>
    <p:sldId id="314" r:id="rId39"/>
    <p:sldId id="316" r:id="rId40"/>
    <p:sldId id="296" r:id="rId41"/>
    <p:sldId id="297" r:id="rId42"/>
    <p:sldId id="298" r:id="rId43"/>
    <p:sldId id="318" r:id="rId44"/>
    <p:sldId id="319" r:id="rId45"/>
    <p:sldId id="320" r:id="rId46"/>
    <p:sldId id="322" r:id="rId47"/>
    <p:sldId id="321" r:id="rId48"/>
    <p:sldId id="282" r:id="rId49"/>
    <p:sldId id="272" r:id="rId5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endParaRPr lang="en-US" dirty="0"/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 phldr="1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endParaRPr lang="en-US" dirty="0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endParaRPr lang="en-US" dirty="0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 dirty="0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/>
      <dgm:spPr/>
      <dgm:t>
        <a:bodyPr/>
        <a:lstStyle/>
        <a:p>
          <a:r>
            <a:rPr lang="en-US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 custT="1"/>
      <dgm:spPr/>
      <dgm:t>
        <a:bodyPr/>
        <a:lstStyle/>
        <a:p>
          <a:r>
            <a:rPr lang="en-US" sz="3000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 sz="3000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 sz="3000"/>
        </a:p>
      </dgm:t>
    </dgm:pt>
    <dgm:pt modelId="{FA529652-206E-4314-B5A7-F8D053E2783F}">
      <dgm:prSet phldrT="[Text]" custT="1"/>
      <dgm:spPr/>
      <dgm:t>
        <a:bodyPr/>
        <a:lstStyle/>
        <a:p>
          <a:r>
            <a:rPr lang="en-US" sz="3000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 sz="3000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 sz="3000"/>
        </a:p>
      </dgm:t>
    </dgm:pt>
    <dgm:pt modelId="{E2F1A352-C576-49E9-B264-2D47AE5F57CE}">
      <dgm:prSet phldrT="[Text]" custT="1"/>
      <dgm:spPr/>
      <dgm:t>
        <a:bodyPr/>
        <a:lstStyle/>
        <a:p>
          <a:r>
            <a:rPr lang="en-US" sz="3000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 sz="3000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 sz="3000"/>
        </a:p>
      </dgm:t>
    </dgm:pt>
    <dgm:pt modelId="{3CAE20F9-B979-4C28-9A41-BB59BCA83740}">
      <dgm:prSet phldrT="[Text]" custT="1"/>
      <dgm:spPr/>
      <dgm:t>
        <a:bodyPr/>
        <a:lstStyle/>
        <a:p>
          <a:r>
            <a:rPr lang="en-US" sz="3000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 sz="3000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 sz="3000"/>
        </a:p>
      </dgm:t>
    </dgm:pt>
    <dgm:pt modelId="{C556E494-BAD1-4DF7-AE00-8A6D4E6ADADF}">
      <dgm:prSet phldrT="[Text]" custT="1"/>
      <dgm:spPr/>
      <dgm:t>
        <a:bodyPr/>
        <a:lstStyle/>
        <a:p>
          <a:r>
            <a:rPr lang="en-US" sz="3000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 sz="3000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 sz="3000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endParaRPr lang="en-US" dirty="0"/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3691142"/>
        <a:ext cx="453587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Interpretation/Conclusion</a:t>
          </a:r>
        </a:p>
      </dsp:txBody>
      <dsp:txXfrm>
        <a:off x="356929" y="3691142"/>
        <a:ext cx="4535873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41400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75109" y="1548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414017" y="54397"/>
        <a:ext cx="5173715" cy="719224"/>
      </dsp:txXfrm>
    </dsp:sp>
    <dsp:sp modelId="{94B34A56-7ACE-446C-BD9B-13EC39B53EEF}">
      <dsp:nvSpPr>
        <dsp:cNvPr id="0" name=""/>
        <dsp:cNvSpPr/>
      </dsp:nvSpPr>
      <dsp:spPr>
        <a:xfrm>
          <a:off x="0" y="163872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75109" y="124020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Organization</a:t>
          </a:r>
        </a:p>
      </dsp:txBody>
      <dsp:txXfrm>
        <a:off x="414017" y="1279117"/>
        <a:ext cx="5173715" cy="719224"/>
      </dsp:txXfrm>
    </dsp:sp>
    <dsp:sp modelId="{1118A108-1BA3-42F1-8EBF-584F25EFF279}">
      <dsp:nvSpPr>
        <dsp:cNvPr id="0" name=""/>
        <dsp:cNvSpPr/>
      </dsp:nvSpPr>
      <dsp:spPr>
        <a:xfrm>
          <a:off x="0" y="286344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75109" y="246492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Presentation</a:t>
          </a:r>
        </a:p>
      </dsp:txBody>
      <dsp:txXfrm>
        <a:off x="414017" y="2503837"/>
        <a:ext cx="5173715" cy="719224"/>
      </dsp:txXfrm>
    </dsp:sp>
    <dsp:sp modelId="{A8D59345-5604-4A8F-B7FB-856C459ED179}">
      <dsp:nvSpPr>
        <dsp:cNvPr id="0" name=""/>
        <dsp:cNvSpPr/>
      </dsp:nvSpPr>
      <dsp:spPr>
        <a:xfrm>
          <a:off x="0" y="408816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75109" y="368964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Analysis</a:t>
          </a:r>
        </a:p>
      </dsp:txBody>
      <dsp:txXfrm>
        <a:off x="414017" y="3728557"/>
        <a:ext cx="5173715" cy="719224"/>
      </dsp:txXfrm>
    </dsp:sp>
    <dsp:sp modelId="{449071CA-4C4D-4EB8-9940-329F8EB5C810}">
      <dsp:nvSpPr>
        <dsp:cNvPr id="0" name=""/>
        <dsp:cNvSpPr/>
      </dsp:nvSpPr>
      <dsp:spPr>
        <a:xfrm>
          <a:off x="0" y="531288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75109" y="491436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Interpretation/Conclusion</a:t>
          </a:r>
        </a:p>
      </dsp:txBody>
      <dsp:txXfrm>
        <a:off x="414017" y="4953277"/>
        <a:ext cx="5173715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2402410"/>
        <a:ext cx="2858581" cy="871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920744" y="2402410"/>
        <a:ext cx="2858581" cy="871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Statistics is the science that deals with the </a:t>
            </a:r>
            <a:r>
              <a:rPr lang="en-US" sz="3200" dirty="0">
                <a:highlight>
                  <a:srgbClr val="FFFF00"/>
                </a:highlight>
              </a:rPr>
              <a:t>collection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organization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summarization/presentation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analysis</a:t>
            </a:r>
            <a:r>
              <a:rPr lang="en-US" sz="3200" dirty="0"/>
              <a:t>, and </a:t>
            </a:r>
            <a:r>
              <a:rPr lang="en-US" sz="3200" dirty="0">
                <a:highlight>
                  <a:srgbClr val="FFFF00"/>
                </a:highlight>
              </a:rPr>
              <a:t>interpretation</a:t>
            </a:r>
            <a:r>
              <a:rPr lang="en-US" sz="3200" dirty="0"/>
              <a:t> of data to assist in making more effective and reasonable decisions.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Example: Child malnutrition status, Monthly expenditure of citizens of a city, Relationship of crime with space and time, Number of active users in a day of a website, average lifetime of the people of a country etc.</a:t>
            </a:r>
          </a:p>
        </p:txBody>
      </p:sp>
    </p:spTree>
    <p:extLst>
      <p:ext uri="{BB962C8B-B14F-4D97-AF65-F5344CB8AC3E}">
        <p14:creationId xmlns:p14="http://schemas.microsoft.com/office/powerpoint/2010/main" val="39169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Business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Applying statistical techniques in many business disciplines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Financial analysis, Econometrics, Auditing, Production, Operation research and so on.</a:t>
            </a:r>
          </a:p>
        </p:txBody>
      </p:sp>
    </p:spTree>
    <p:extLst>
      <p:ext uri="{BB962C8B-B14F-4D97-AF65-F5344CB8AC3E}">
        <p14:creationId xmlns:p14="http://schemas.microsoft.com/office/powerpoint/2010/main" val="17421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 in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Economists frequently use variety of statistical information in providing forecasts about future of the economy or some aspect of it.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in forecasting inflation rates, economists use statistical information on indicators such as “producer’s price index”, “Employment rate”, “Manufacturing capacity utilization”.</a:t>
            </a:r>
          </a:p>
        </p:txBody>
      </p:sp>
    </p:spTree>
    <p:extLst>
      <p:ext uri="{BB962C8B-B14F-4D97-AF65-F5344CB8AC3E}">
        <p14:creationId xmlns:p14="http://schemas.microsoft.com/office/powerpoint/2010/main" val="42941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27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Should be expressed as numerical figures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Statistics are aggregate of facts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Should be obtained for pre-determined purposes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Should be collected in systematic manner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Should be influenced by a number of factors</a:t>
            </a:r>
          </a:p>
        </p:txBody>
      </p:sp>
    </p:spTree>
    <p:extLst>
      <p:ext uri="{BB962C8B-B14F-4D97-AF65-F5344CB8AC3E}">
        <p14:creationId xmlns:p14="http://schemas.microsoft.com/office/powerpoint/2010/main" val="4028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Scopes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27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State and administration</a:t>
            </a:r>
          </a:p>
          <a:p>
            <a:pPr algn="just"/>
            <a:r>
              <a:rPr lang="en-US" sz="3200" dirty="0"/>
              <a:t>Medical science</a:t>
            </a:r>
          </a:p>
          <a:p>
            <a:pPr algn="just"/>
            <a:r>
              <a:rPr lang="en-US" sz="3200" dirty="0"/>
              <a:t>Social Sciences</a:t>
            </a:r>
          </a:p>
          <a:p>
            <a:pPr algn="just"/>
            <a:r>
              <a:rPr lang="en-US" sz="3200" dirty="0"/>
              <a:t>Economics</a:t>
            </a:r>
          </a:p>
          <a:p>
            <a:pPr algn="just"/>
            <a:r>
              <a:rPr lang="en-US" sz="3200" dirty="0"/>
              <a:t>Artificial Intelligence</a:t>
            </a:r>
          </a:p>
          <a:p>
            <a:pPr algn="just"/>
            <a:r>
              <a:rPr lang="en-US" sz="3200" dirty="0"/>
              <a:t>Demography</a:t>
            </a:r>
          </a:p>
          <a:p>
            <a:pPr algn="just"/>
            <a:r>
              <a:rPr lang="en-US" sz="3200" dirty="0"/>
              <a:t>Agriculture</a:t>
            </a:r>
          </a:p>
          <a:p>
            <a:pPr algn="just"/>
            <a:r>
              <a:rPr lang="en-US" sz="3200" dirty="0"/>
              <a:t>Business and management</a:t>
            </a:r>
          </a:p>
          <a:p>
            <a:pPr algn="just"/>
            <a:r>
              <a:rPr lang="en-US" sz="3200" dirty="0"/>
              <a:t>Research etc.</a:t>
            </a:r>
          </a:p>
        </p:txBody>
      </p:sp>
    </p:spTree>
    <p:extLst>
      <p:ext uri="{BB962C8B-B14F-4D97-AF65-F5344CB8AC3E}">
        <p14:creationId xmlns:p14="http://schemas.microsoft.com/office/powerpoint/2010/main" val="122114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199080"/>
              </p:ext>
            </p:extLst>
          </p:nvPr>
        </p:nvGraphicFramePr>
        <p:xfrm>
          <a:off x="839379" y="2028683"/>
          <a:ext cx="7502188" cy="600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4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3214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6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20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0B2C2-CA8A-8548-C297-7DA129053635}"/>
              </a:ext>
            </a:extLst>
          </p:cNvPr>
          <p:cNvSpPr txBox="1"/>
          <p:nvPr/>
        </p:nvSpPr>
        <p:spPr>
          <a:xfrm>
            <a:off x="6422863" y="3406583"/>
            <a:ext cx="792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Which used to summarize, organize, and present a set of data/observations in a meaningful way (e.g., tables, graphs, numerical summaries).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1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6565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sample data to make a conclusion about the population.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8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/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sample</a:t>
            </a:r>
            <a:r>
              <a:rPr lang="en-US" b="1" dirty="0">
                <a:ea typeface="Calibri" panose="020F0502020204030204" pitchFamily="34" charset="0"/>
              </a:rPr>
              <a:t> data to make a conclusion about the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population</a:t>
            </a:r>
            <a:r>
              <a:rPr lang="en-US" b="1" dirty="0"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617755-B40C-1982-612B-89CB6FECF557}"/>
              </a:ext>
            </a:extLst>
          </p:cNvPr>
          <p:cNvSpPr/>
          <p:nvPr/>
        </p:nvSpPr>
        <p:spPr>
          <a:xfrm>
            <a:off x="776343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8F7D54-6AA0-4ECB-F306-7834A9965973}"/>
              </a:ext>
            </a:extLst>
          </p:cNvPr>
          <p:cNvSpPr/>
          <p:nvPr/>
        </p:nvSpPr>
        <p:spPr>
          <a:xfrm>
            <a:off x="1281056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One of the tools used to make decisions is statistics</a:t>
            </a:r>
          </a:p>
          <a:p>
            <a:endParaRPr lang="en-US" sz="3200" dirty="0"/>
          </a:p>
          <a:p>
            <a:r>
              <a:rPr lang="en-US" sz="3200" dirty="0"/>
              <a:t>A company conducts a survey to understand customer preferences for a new product. By using statistical techniques, they analyze the data to identify target demographics, assess demand, and make informed decisions about product features.</a:t>
            </a:r>
          </a:p>
        </p:txBody>
      </p:sp>
    </p:spTree>
    <p:extLst>
      <p:ext uri="{BB962C8B-B14F-4D97-AF65-F5344CB8AC3E}">
        <p14:creationId xmlns:p14="http://schemas.microsoft.com/office/powerpoint/2010/main" val="7936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 is the entire collection of individuals, objects.</a:t>
            </a:r>
          </a:p>
          <a:p>
            <a:endParaRPr lang="en-US" sz="3200" dirty="0"/>
          </a:p>
          <a:p>
            <a:r>
              <a:rPr lang="en-US" sz="3200" dirty="0"/>
              <a:t>A small but representative part of the population is called </a:t>
            </a:r>
            <a:r>
              <a:rPr lang="en-US" sz="3200" dirty="0">
                <a:solidFill>
                  <a:srgbClr val="FF0000"/>
                </a:solidFill>
              </a:rPr>
              <a:t>sample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22DE5-CC4A-02D8-EB72-19DF26D16401}"/>
              </a:ext>
            </a:extLst>
          </p:cNvPr>
          <p:cNvSpPr/>
          <p:nvPr/>
        </p:nvSpPr>
        <p:spPr>
          <a:xfrm>
            <a:off x="3101788" y="4410635"/>
            <a:ext cx="3155577" cy="3155577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D468D-16BB-5CD6-76B8-BC2E2363A699}"/>
              </a:ext>
            </a:extLst>
          </p:cNvPr>
          <p:cNvSpPr/>
          <p:nvPr/>
        </p:nvSpPr>
        <p:spPr>
          <a:xfrm>
            <a:off x="4697506" y="5038165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3CBD-66AE-7490-778E-932FC5A482C0}"/>
              </a:ext>
            </a:extLst>
          </p:cNvPr>
          <p:cNvSpPr/>
          <p:nvPr/>
        </p:nvSpPr>
        <p:spPr>
          <a:xfrm>
            <a:off x="7826189" y="5002306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708FE-539F-41EC-576D-255C3C2DA191}"/>
              </a:ext>
            </a:extLst>
          </p:cNvPr>
          <p:cNvCxnSpPr>
            <a:cxnSpLocks/>
          </p:cNvCxnSpPr>
          <p:nvPr/>
        </p:nvCxnSpPr>
        <p:spPr>
          <a:xfrm>
            <a:off x="5809129" y="5531223"/>
            <a:ext cx="2061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55D77F6A-2EAD-DE3E-BE09-8A43A2B57894}"/>
              </a:ext>
            </a:extLst>
          </p:cNvPr>
          <p:cNvSpPr/>
          <p:nvPr/>
        </p:nvSpPr>
        <p:spPr>
          <a:xfrm>
            <a:off x="2796989" y="4410635"/>
            <a:ext cx="331694" cy="31555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F313-E3B9-F02B-D5EC-2024F0016E56}"/>
              </a:ext>
            </a:extLst>
          </p:cNvPr>
          <p:cNvSpPr txBox="1"/>
          <p:nvPr/>
        </p:nvSpPr>
        <p:spPr>
          <a:xfrm>
            <a:off x="1344712" y="5755344"/>
            <a:ext cx="145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Population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4E14964-C94D-F627-DB79-DCCC6C53D0F4}"/>
              </a:ext>
            </a:extLst>
          </p:cNvPr>
          <p:cNvSpPr/>
          <p:nvPr/>
        </p:nvSpPr>
        <p:spPr>
          <a:xfrm>
            <a:off x="8919883" y="5002305"/>
            <a:ext cx="519953" cy="10219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8DA7-0FC5-0217-E670-C8D77ACA3E41}"/>
              </a:ext>
            </a:extLst>
          </p:cNvPr>
          <p:cNvSpPr txBox="1"/>
          <p:nvPr/>
        </p:nvSpPr>
        <p:spPr>
          <a:xfrm>
            <a:off x="9484662" y="529814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941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93020-1569-4903-64F3-85FE3F2A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5672"/>
              </p:ext>
            </p:extLst>
          </p:nvPr>
        </p:nvGraphicFramePr>
        <p:xfrm>
          <a:off x="2438024" y="2432303"/>
          <a:ext cx="9906376" cy="448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188">
                  <a:extLst>
                    <a:ext uri="{9D8B030D-6E8A-4147-A177-3AD203B41FA5}">
                      <a16:colId xmlns:a16="http://schemas.microsoft.com/office/drawing/2014/main" val="1209119125"/>
                    </a:ext>
                  </a:extLst>
                </a:gridCol>
                <a:gridCol w="4953188">
                  <a:extLst>
                    <a:ext uri="{9D8B030D-6E8A-4147-A177-3AD203B41FA5}">
                      <a16:colId xmlns:a16="http://schemas.microsoft.com/office/drawing/2014/main" val="4073499632"/>
                    </a:ext>
                  </a:extLst>
                </a:gridCol>
              </a:tblGrid>
              <a:tr h="10272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Descriptive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Inferential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91413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Describe and summarize the main characteristics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Make conclusion about population based on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4636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both populations and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only for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70938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Uses measures of central tendency, measures of dispersion, and graphical representations to summarize and present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Utilizes statistical techniques such as hypothesis testing, confidence intervals, and regression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91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</p:spTree>
    <p:extLst>
      <p:ext uri="{BB962C8B-B14F-4D97-AF65-F5344CB8AC3E}">
        <p14:creationId xmlns:p14="http://schemas.microsoft.com/office/powerpoint/2010/main" val="381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20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9204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</a:t>
            </a:r>
            <a:r>
              <a:rPr lang="en-US" sz="2800" b="1" dirty="0">
                <a:solidFill>
                  <a:srgbClr val="FF0000"/>
                </a:solidFill>
              </a:rPr>
              <a:t>Census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49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“????”</a:t>
            </a:r>
          </a:p>
        </p:txBody>
      </p:sp>
    </p:spTree>
    <p:extLst>
      <p:ext uri="{BB962C8B-B14F-4D97-AF65-F5344CB8AC3E}">
        <p14:creationId xmlns:p14="http://schemas.microsoft.com/office/powerpoint/2010/main" val="3966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</a:t>
            </a:r>
            <a:r>
              <a:rPr lang="en-US" sz="2400" b="1" dirty="0">
                <a:solidFill>
                  <a:srgbClr val="FF0000"/>
                </a:solidFill>
              </a:rPr>
              <a:t>Survey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8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8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806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833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</a:t>
            </a:r>
            <a:r>
              <a:rPr lang="en-US" sz="2800" b="1" dirty="0">
                <a:solidFill>
                  <a:srgbClr val="FF0000"/>
                </a:solidFill>
              </a:rPr>
              <a:t>Parameter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“???”</a:t>
            </a:r>
          </a:p>
        </p:txBody>
      </p:sp>
    </p:spTree>
    <p:extLst>
      <p:ext uri="{BB962C8B-B14F-4D97-AF65-F5344CB8AC3E}">
        <p14:creationId xmlns:p14="http://schemas.microsoft.com/office/powerpoint/2010/main" val="778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</a:t>
            </a:r>
            <a:r>
              <a:rPr lang="en-US" sz="2800" b="1" dirty="0">
                <a:solidFill>
                  <a:srgbClr val="FF0000"/>
                </a:solidFill>
              </a:rPr>
              <a:t>Statistic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5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values of a characteristics vary</a:t>
            </a:r>
          </a:p>
          <a:p>
            <a:endParaRPr lang="en-US" sz="3200" dirty="0"/>
          </a:p>
          <a:p>
            <a:r>
              <a:rPr lang="en-US" sz="3200" dirty="0"/>
              <a:t>From person to person</a:t>
            </a:r>
          </a:p>
          <a:p>
            <a:endParaRPr lang="en-US" sz="3200" dirty="0"/>
          </a:p>
          <a:p>
            <a:r>
              <a:rPr lang="en-US" sz="3200" dirty="0"/>
              <a:t>From object to object</a:t>
            </a:r>
          </a:p>
          <a:p>
            <a:endParaRPr lang="en-US" sz="3200" dirty="0"/>
          </a:p>
          <a:p>
            <a:r>
              <a:rPr lang="en-US" sz="3200" dirty="0"/>
              <a:t>From phenomenon to phenomenon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E54D7-B866-C40B-7F96-C6ED2FE4FDEA}"/>
              </a:ext>
            </a:extLst>
          </p:cNvPr>
          <p:cNvSpPr txBox="1"/>
          <p:nvPr/>
        </p:nvSpPr>
        <p:spPr>
          <a:xfrm>
            <a:off x="8546841" y="354563"/>
            <a:ext cx="564289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5A75-7E76-136D-BCF8-26B72B814F1B}"/>
              </a:ext>
            </a:extLst>
          </p:cNvPr>
          <p:cNvSpPr txBox="1"/>
          <p:nvPr/>
        </p:nvSpPr>
        <p:spPr>
          <a:xfrm>
            <a:off x="8546841" y="1289959"/>
            <a:ext cx="564289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Height is a variable</a:t>
            </a:r>
          </a:p>
        </p:txBody>
      </p:sp>
    </p:spTree>
    <p:extLst>
      <p:ext uri="{BB962C8B-B14F-4D97-AF65-F5344CB8AC3E}">
        <p14:creationId xmlns:p14="http://schemas.microsoft.com/office/powerpoint/2010/main" val="3594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962D4-8067-E2DC-541B-F8206E434619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5EC4-FEFC-2E31-F13E-33BB27CC6383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86D18-6E6E-543A-82DB-FB57C02FC958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7283F-529C-90DE-FD0A-A6108C78FE69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9468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variable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variable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variable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variable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3263039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927168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75586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Data are “</a:t>
            </a:r>
            <a:r>
              <a:rPr lang="en-US" sz="3200" dirty="0">
                <a:highlight>
                  <a:srgbClr val="FFFF00"/>
                </a:highlight>
              </a:rPr>
              <a:t>some information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That has been “</a:t>
            </a:r>
            <a:r>
              <a:rPr lang="en-US" sz="3200" dirty="0">
                <a:highlight>
                  <a:srgbClr val="FFFF00"/>
                </a:highlight>
              </a:rPr>
              <a:t>collected</a:t>
            </a:r>
            <a:r>
              <a:rPr lang="en-US" sz="3200" dirty="0"/>
              <a:t>” from field</a:t>
            </a:r>
          </a:p>
          <a:p>
            <a:endParaRPr lang="en-US" sz="3200" dirty="0"/>
          </a:p>
          <a:p>
            <a:r>
              <a:rPr lang="en-US" sz="3200" dirty="0"/>
              <a:t>Translated into a form that is efficient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38913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1459369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data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data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data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data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274440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37356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61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sources of getting statistical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Primary data (Fresh and First time)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Secondary data (Has already been collected by someone)</a:t>
            </a:r>
          </a:p>
        </p:txBody>
      </p:sp>
    </p:spTree>
    <p:extLst>
      <p:ext uri="{BB962C8B-B14F-4D97-AF65-F5344CB8AC3E}">
        <p14:creationId xmlns:p14="http://schemas.microsoft.com/office/powerpoint/2010/main" val="1681204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69370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different ways in which variables or data can be categorized or measured.</a:t>
            </a:r>
          </a:p>
          <a:p>
            <a:endParaRPr lang="en-US" sz="3200" dirty="0"/>
          </a:p>
          <a:p>
            <a:r>
              <a:rPr lang="en-US" sz="3200" dirty="0"/>
              <a:t>Four measurements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Nominal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Ordinal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Interval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6560-E1F0-B4A5-E215-3BF00E5E60B9}"/>
              </a:ext>
            </a:extLst>
          </p:cNvPr>
          <p:cNvSpPr txBox="1"/>
          <p:nvPr/>
        </p:nvSpPr>
        <p:spPr>
          <a:xfrm>
            <a:off x="10002210" y="97470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Levels of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B252-5711-0068-018A-E23706611BCF}"/>
              </a:ext>
            </a:extLst>
          </p:cNvPr>
          <p:cNvSpPr txBox="1"/>
          <p:nvPr/>
        </p:nvSpPr>
        <p:spPr>
          <a:xfrm>
            <a:off x="10002210" y="1412546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Data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63451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20C3D6-BD92-7BEB-176D-8CB6EF4FD2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1583388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Nominal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6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20C3D6-BD92-7BEB-176D-8CB6EF4FD2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2218130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Interval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not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difference but not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both difference and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08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479328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61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9596707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84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Identify the scale of measurement for a variable that measures a person's level of education as "High School," "Bachelor's Degree," "Master's Degree," and "</a:t>
            </a:r>
            <a:r>
              <a:rPr lang="en-US" sz="3200" dirty="0" err="1"/>
              <a:t>Ph.D</a:t>
            </a:r>
            <a:r>
              <a:rPr lang="en-US" sz="3200" dirty="0"/>
              <a:t>".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152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56C5E4-E5DF-185A-8E03-333FB339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4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8101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2A113B16-05B0-FEE1-0357-D25CA2089073}"/>
              </a:ext>
            </a:extLst>
          </p:cNvPr>
          <p:cNvSpPr/>
          <p:nvPr/>
        </p:nvSpPr>
        <p:spPr>
          <a:xfrm>
            <a:off x="5898774" y="305323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36E12-19BC-98BB-1522-AC1BCD5E76FB}"/>
              </a:ext>
            </a:extLst>
          </p:cNvPr>
          <p:cNvSpPr txBox="1"/>
          <p:nvPr/>
        </p:nvSpPr>
        <p:spPr>
          <a:xfrm>
            <a:off x="537043" y="310905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Statistics involves the process of gathering data from various sources. </a:t>
            </a:r>
          </a:p>
        </p:txBody>
      </p:sp>
    </p:spTree>
    <p:extLst>
      <p:ext uri="{BB962C8B-B14F-4D97-AF65-F5344CB8AC3E}">
        <p14:creationId xmlns:p14="http://schemas.microsoft.com/office/powerpoint/2010/main" val="299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44959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53D7370A-8550-71AA-8F24-EE24CF4FD404}"/>
              </a:ext>
            </a:extLst>
          </p:cNvPr>
          <p:cNvSpPr/>
          <p:nvPr/>
        </p:nvSpPr>
        <p:spPr>
          <a:xfrm>
            <a:off x="5898774" y="394971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AB6E-877C-9295-D80C-B992C78E6D65}"/>
              </a:ext>
            </a:extLst>
          </p:cNvPr>
          <p:cNvSpPr txBox="1"/>
          <p:nvPr/>
        </p:nvSpPr>
        <p:spPr>
          <a:xfrm>
            <a:off x="537043" y="400552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Once the data is collected, it needs to be organized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2025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117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A30901E-2B8B-4FF4-DB69-931F5AFA5607}"/>
              </a:ext>
            </a:extLst>
          </p:cNvPr>
          <p:cNvSpPr/>
          <p:nvPr/>
        </p:nvSpPr>
        <p:spPr>
          <a:xfrm>
            <a:off x="5898774" y="486409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AD09-FF6B-8790-4B28-DC443B57D240}"/>
              </a:ext>
            </a:extLst>
          </p:cNvPr>
          <p:cNvSpPr txBox="1"/>
          <p:nvPr/>
        </p:nvSpPr>
        <p:spPr>
          <a:xfrm>
            <a:off x="537043" y="491991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After organizing data, it's important to present it in a meaningful way. </a:t>
            </a:r>
          </a:p>
        </p:txBody>
      </p:sp>
    </p:spTree>
    <p:extLst>
      <p:ext uri="{BB962C8B-B14F-4D97-AF65-F5344CB8AC3E}">
        <p14:creationId xmlns:p14="http://schemas.microsoft.com/office/powerpoint/2010/main" val="36794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07234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53E3B1F-4422-16F5-E3A4-7EF3BBE59CEF}"/>
              </a:ext>
            </a:extLst>
          </p:cNvPr>
          <p:cNvSpPr/>
          <p:nvPr/>
        </p:nvSpPr>
        <p:spPr>
          <a:xfrm>
            <a:off x="5898774" y="576056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F208-7A64-D720-BEF0-F5AB9A91C637}"/>
              </a:ext>
            </a:extLst>
          </p:cNvPr>
          <p:cNvSpPr txBox="1"/>
          <p:nvPr/>
        </p:nvSpPr>
        <p:spPr>
          <a:xfrm>
            <a:off x="537043" y="5816382"/>
            <a:ext cx="539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Statistical analysis involves applying various mathematical and statistical techniques to the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16758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62970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9B6013E-E854-0C01-2A27-F89F884A5A6D}"/>
              </a:ext>
            </a:extLst>
          </p:cNvPr>
          <p:cNvSpPr/>
          <p:nvPr/>
        </p:nvSpPr>
        <p:spPr>
          <a:xfrm>
            <a:off x="5898774" y="665703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53F0-EAA8-B6A3-7163-F8257EE4D0E5}"/>
              </a:ext>
            </a:extLst>
          </p:cNvPr>
          <p:cNvSpPr txBox="1"/>
          <p:nvPr/>
        </p:nvSpPr>
        <p:spPr>
          <a:xfrm>
            <a:off x="537043" y="671284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Once the analysis is done, the results need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42681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390</TotalTime>
  <Words>1554</Words>
  <Application>Microsoft Office PowerPoint</Application>
  <PresentationFormat>Custom</PresentationFormat>
  <Paragraphs>303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Georgia</vt:lpstr>
      <vt:lpstr>Trebuchet MS</vt:lpstr>
      <vt:lpstr>Wingdings</vt:lpstr>
      <vt:lpstr>Wood Type</vt:lpstr>
      <vt:lpstr>Introduction to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Business Statistics</vt:lpstr>
      <vt:lpstr>Statistic in Economics</vt:lpstr>
      <vt:lpstr>Characteristics</vt:lpstr>
      <vt:lpstr>Scopes of Statistics</vt:lpstr>
      <vt:lpstr>Statistics</vt:lpstr>
      <vt:lpstr>Types of Statistics</vt:lpstr>
      <vt:lpstr>Types of Statistics</vt:lpstr>
      <vt:lpstr>Types of Statistics</vt:lpstr>
      <vt:lpstr>Types of Statistics</vt:lpstr>
      <vt:lpstr>Population &amp; Sample</vt:lpstr>
      <vt:lpstr>Descriptive vs Inference</vt:lpstr>
      <vt:lpstr>Census &amp; Survey</vt:lpstr>
      <vt:lpstr>Census &amp; Survey</vt:lpstr>
      <vt:lpstr>Census &amp; Survey</vt:lpstr>
      <vt:lpstr>Census &amp; Survey</vt:lpstr>
      <vt:lpstr>Census &amp; Survey</vt:lpstr>
      <vt:lpstr>Parameter &amp; Statistic</vt:lpstr>
      <vt:lpstr>Parameter &amp; Statistic</vt:lpstr>
      <vt:lpstr>Parameter &amp; Statistic</vt:lpstr>
      <vt:lpstr>Parameter &amp; Statistic</vt:lpstr>
      <vt:lpstr>Parameter &amp; Statistic</vt:lpstr>
      <vt:lpstr>Variable</vt:lpstr>
      <vt:lpstr>Variable</vt:lpstr>
      <vt:lpstr>Types of Variable</vt:lpstr>
      <vt:lpstr>????</vt:lpstr>
      <vt:lpstr>Data</vt:lpstr>
      <vt:lpstr>Data</vt:lpstr>
      <vt:lpstr>Data</vt:lpstr>
      <vt:lpstr>Types of Data</vt:lpstr>
      <vt:lpstr>Sources of Data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218</cp:revision>
  <dcterms:created xsi:type="dcterms:W3CDTF">2023-10-05T14:06:45Z</dcterms:created>
  <dcterms:modified xsi:type="dcterms:W3CDTF">2024-01-21T17:48:48Z</dcterms:modified>
</cp:coreProperties>
</file>