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07" r:id="rId33"/>
    <p:sldId id="415" r:id="rId34"/>
    <p:sldId id="454" r:id="rId35"/>
    <p:sldId id="433" r:id="rId36"/>
    <p:sldId id="446" r:id="rId37"/>
    <p:sldId id="435" r:id="rId38"/>
    <p:sldId id="444" r:id="rId39"/>
    <p:sldId id="445" r:id="rId40"/>
    <p:sldId id="456" r:id="rId41"/>
    <p:sldId id="455" r:id="rId42"/>
    <p:sldId id="458" r:id="rId43"/>
    <p:sldId id="363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endParaRPr lang="en-US" sz="3200" dirty="0"/>
          </a:p>
          <a:p>
            <a:r>
              <a:rPr lang="en-US" sz="3200" dirty="0"/>
              <a:t>A positive correlation implies that as "x" increases, "y" also increases, or vice versa.</a:t>
            </a:r>
          </a:p>
          <a:p>
            <a:endParaRPr lang="en-US" sz="3200" dirty="0"/>
          </a:p>
          <a:p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Causal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4878" r="-40098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78" r="-30000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4878" r="-200735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4878" r="-100244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4878" r="-490" b="-34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78082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8082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278082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278082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/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/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/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/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1AD66-6294-CD94-C6AB-873D319BC46B}"/>
              </a:ext>
            </a:extLst>
          </p:cNvPr>
          <p:cNvSpPr/>
          <p:nvPr/>
        </p:nvSpPr>
        <p:spPr>
          <a:xfrm>
            <a:off x="4761374" y="4038882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4A93AA-177F-F0EB-0BA9-1D5CECF61D69}"/>
              </a:ext>
            </a:extLst>
          </p:cNvPr>
          <p:cNvSpPr/>
          <p:nvPr/>
        </p:nvSpPr>
        <p:spPr>
          <a:xfrm>
            <a:off x="9181844" y="4114798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/>
              <p:nvPr/>
            </p:nvSpPr>
            <p:spPr>
              <a:xfrm>
                <a:off x="2254984" y="5797476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93%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5797476"/>
                <a:ext cx="10120431" cy="2062103"/>
              </a:xfrm>
              <a:prstGeom prst="rect">
                <a:avLst/>
              </a:prstGeom>
              <a:blipFill>
                <a:blip r:embed="rId5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Causal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independent variables; affected variables as </a:t>
            </a:r>
            <a:r>
              <a:rPr lang="en-US" sz="3200" dirty="0">
                <a:highlight>
                  <a:srgbClr val="FFFF00"/>
                </a:highlight>
              </a:rPr>
              <a:t>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1096966" y="2865033"/>
            <a:ext cx="12436469" cy="526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Calculate correlation coefficient with proper interpretation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the liner regression model of project completion time on training score.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Predict the project completion time if the training score is 55.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How accurate your prediction?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Suppose you found a mistake in the training score for the 2nd employee after fitting the model. The correct score is 88. Now Calculate the corrected regression parameter.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F4795AC-F6EF-9577-B628-C24057AC22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1624884"/>
              </p:ext>
            </p:extLst>
          </p:nvPr>
        </p:nvGraphicFramePr>
        <p:xfrm>
          <a:off x="1096965" y="1563573"/>
          <a:ext cx="124364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30">
                  <a:extLst>
                    <a:ext uri="{9D8B030D-6E8A-4147-A177-3AD203B41FA5}">
                      <a16:colId xmlns:a16="http://schemas.microsoft.com/office/drawing/2014/main" val="53146828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3671370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6213171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3371467792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44490963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07600819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06220487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90669065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75106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PCT: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3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85D32-A3E2-1F48-CCAF-224E4D82A2FA}"/>
              </a:ext>
            </a:extLst>
          </p:cNvPr>
          <p:cNvSpPr txBox="1"/>
          <p:nvPr/>
        </p:nvSpPr>
        <p:spPr>
          <a:xfrm>
            <a:off x="8368748" y="217407"/>
            <a:ext cx="5934766" cy="1077218"/>
          </a:xfrm>
          <a:custGeom>
            <a:avLst/>
            <a:gdLst>
              <a:gd name="connsiteX0" fmla="*/ 0 w 5934766"/>
              <a:gd name="connsiteY0" fmla="*/ 0 h 1077218"/>
              <a:gd name="connsiteX1" fmla="*/ 540723 w 5934766"/>
              <a:gd name="connsiteY1" fmla="*/ 0 h 1077218"/>
              <a:gd name="connsiteX2" fmla="*/ 1200142 w 5934766"/>
              <a:gd name="connsiteY2" fmla="*/ 0 h 1077218"/>
              <a:gd name="connsiteX3" fmla="*/ 1978255 w 5934766"/>
              <a:gd name="connsiteY3" fmla="*/ 0 h 1077218"/>
              <a:gd name="connsiteX4" fmla="*/ 2578326 w 5934766"/>
              <a:gd name="connsiteY4" fmla="*/ 0 h 1077218"/>
              <a:gd name="connsiteX5" fmla="*/ 3237745 w 5934766"/>
              <a:gd name="connsiteY5" fmla="*/ 0 h 1077218"/>
              <a:gd name="connsiteX6" fmla="*/ 3778468 w 5934766"/>
              <a:gd name="connsiteY6" fmla="*/ 0 h 1077218"/>
              <a:gd name="connsiteX7" fmla="*/ 4378538 w 5934766"/>
              <a:gd name="connsiteY7" fmla="*/ 0 h 1077218"/>
              <a:gd name="connsiteX8" fmla="*/ 4859914 w 5934766"/>
              <a:gd name="connsiteY8" fmla="*/ 0 h 1077218"/>
              <a:gd name="connsiteX9" fmla="*/ 5934766 w 5934766"/>
              <a:gd name="connsiteY9" fmla="*/ 0 h 1077218"/>
              <a:gd name="connsiteX10" fmla="*/ 5934766 w 5934766"/>
              <a:gd name="connsiteY10" fmla="*/ 538609 h 1077218"/>
              <a:gd name="connsiteX11" fmla="*/ 5934766 w 5934766"/>
              <a:gd name="connsiteY11" fmla="*/ 1077218 h 1077218"/>
              <a:gd name="connsiteX12" fmla="*/ 5216000 w 5934766"/>
              <a:gd name="connsiteY12" fmla="*/ 1077218 h 1077218"/>
              <a:gd name="connsiteX13" fmla="*/ 4734624 w 5934766"/>
              <a:gd name="connsiteY13" fmla="*/ 1077218 h 1077218"/>
              <a:gd name="connsiteX14" fmla="*/ 4134554 w 5934766"/>
              <a:gd name="connsiteY14" fmla="*/ 1077218 h 1077218"/>
              <a:gd name="connsiteX15" fmla="*/ 3593831 w 5934766"/>
              <a:gd name="connsiteY15" fmla="*/ 1077218 h 1077218"/>
              <a:gd name="connsiteX16" fmla="*/ 2934412 w 5934766"/>
              <a:gd name="connsiteY16" fmla="*/ 1077218 h 1077218"/>
              <a:gd name="connsiteX17" fmla="*/ 2274994 w 5934766"/>
              <a:gd name="connsiteY17" fmla="*/ 1077218 h 1077218"/>
              <a:gd name="connsiteX18" fmla="*/ 1734271 w 5934766"/>
              <a:gd name="connsiteY18" fmla="*/ 1077218 h 1077218"/>
              <a:gd name="connsiteX19" fmla="*/ 956157 w 5934766"/>
              <a:gd name="connsiteY19" fmla="*/ 1077218 h 1077218"/>
              <a:gd name="connsiteX20" fmla="*/ 0 w 5934766"/>
              <a:gd name="connsiteY20" fmla="*/ 1077218 h 1077218"/>
              <a:gd name="connsiteX21" fmla="*/ 0 w 5934766"/>
              <a:gd name="connsiteY21" fmla="*/ 560153 h 1077218"/>
              <a:gd name="connsiteX22" fmla="*/ 0 w 5934766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4766" h="1077218" fill="none" extrusionOk="0">
                <a:moveTo>
                  <a:pt x="0" y="0"/>
                </a:moveTo>
                <a:cubicBezTo>
                  <a:pt x="245822" y="4698"/>
                  <a:pt x="372308" y="15711"/>
                  <a:pt x="540723" y="0"/>
                </a:cubicBezTo>
                <a:cubicBezTo>
                  <a:pt x="709138" y="-15711"/>
                  <a:pt x="1016973" y="-25347"/>
                  <a:pt x="1200142" y="0"/>
                </a:cubicBezTo>
                <a:cubicBezTo>
                  <a:pt x="1383311" y="25347"/>
                  <a:pt x="1630037" y="12870"/>
                  <a:pt x="1978255" y="0"/>
                </a:cubicBezTo>
                <a:cubicBezTo>
                  <a:pt x="2326473" y="-12870"/>
                  <a:pt x="2441277" y="-6685"/>
                  <a:pt x="2578326" y="0"/>
                </a:cubicBezTo>
                <a:cubicBezTo>
                  <a:pt x="2715375" y="6685"/>
                  <a:pt x="2917551" y="-5215"/>
                  <a:pt x="3237745" y="0"/>
                </a:cubicBezTo>
                <a:cubicBezTo>
                  <a:pt x="3557939" y="5215"/>
                  <a:pt x="3531036" y="-12920"/>
                  <a:pt x="3778468" y="0"/>
                </a:cubicBezTo>
                <a:cubicBezTo>
                  <a:pt x="4025900" y="12920"/>
                  <a:pt x="4220017" y="-28716"/>
                  <a:pt x="4378538" y="0"/>
                </a:cubicBezTo>
                <a:cubicBezTo>
                  <a:pt x="4537059" y="28716"/>
                  <a:pt x="4717063" y="10389"/>
                  <a:pt x="4859914" y="0"/>
                </a:cubicBezTo>
                <a:cubicBezTo>
                  <a:pt x="5002765" y="-10389"/>
                  <a:pt x="5692372" y="-6305"/>
                  <a:pt x="5934766" y="0"/>
                </a:cubicBezTo>
                <a:cubicBezTo>
                  <a:pt x="5929980" y="265279"/>
                  <a:pt x="5943874" y="389207"/>
                  <a:pt x="5934766" y="538609"/>
                </a:cubicBezTo>
                <a:cubicBezTo>
                  <a:pt x="5925658" y="688011"/>
                  <a:pt x="5951071" y="915811"/>
                  <a:pt x="5934766" y="1077218"/>
                </a:cubicBezTo>
                <a:cubicBezTo>
                  <a:pt x="5768523" y="1055737"/>
                  <a:pt x="5378455" y="1087775"/>
                  <a:pt x="5216000" y="1077218"/>
                </a:cubicBezTo>
                <a:cubicBezTo>
                  <a:pt x="5053545" y="1066661"/>
                  <a:pt x="4862516" y="1057325"/>
                  <a:pt x="4734624" y="1077218"/>
                </a:cubicBezTo>
                <a:cubicBezTo>
                  <a:pt x="4606732" y="1097111"/>
                  <a:pt x="4415501" y="1083946"/>
                  <a:pt x="4134554" y="1077218"/>
                </a:cubicBezTo>
                <a:cubicBezTo>
                  <a:pt x="3853607" y="1070491"/>
                  <a:pt x="3851561" y="1098773"/>
                  <a:pt x="3593831" y="1077218"/>
                </a:cubicBezTo>
                <a:cubicBezTo>
                  <a:pt x="3336101" y="1055663"/>
                  <a:pt x="3083455" y="1070840"/>
                  <a:pt x="2934412" y="1077218"/>
                </a:cubicBezTo>
                <a:cubicBezTo>
                  <a:pt x="2785369" y="1083596"/>
                  <a:pt x="2483108" y="1104794"/>
                  <a:pt x="2274994" y="1077218"/>
                </a:cubicBezTo>
                <a:cubicBezTo>
                  <a:pt x="2066880" y="1049642"/>
                  <a:pt x="2002162" y="1051243"/>
                  <a:pt x="1734271" y="1077218"/>
                </a:cubicBezTo>
                <a:cubicBezTo>
                  <a:pt x="1466380" y="1103193"/>
                  <a:pt x="1133788" y="1115101"/>
                  <a:pt x="956157" y="1077218"/>
                </a:cubicBezTo>
                <a:cubicBezTo>
                  <a:pt x="778526" y="1039335"/>
                  <a:pt x="336497" y="1068348"/>
                  <a:pt x="0" y="1077218"/>
                </a:cubicBezTo>
                <a:cubicBezTo>
                  <a:pt x="22619" y="902784"/>
                  <a:pt x="4507" y="748047"/>
                  <a:pt x="0" y="560153"/>
                </a:cubicBezTo>
                <a:cubicBezTo>
                  <a:pt x="-4507" y="372259"/>
                  <a:pt x="17899" y="126467"/>
                  <a:pt x="0" y="0"/>
                </a:cubicBezTo>
                <a:close/>
              </a:path>
              <a:path w="5934766" h="1077218" stroke="0" extrusionOk="0">
                <a:moveTo>
                  <a:pt x="0" y="0"/>
                </a:moveTo>
                <a:cubicBezTo>
                  <a:pt x="299952" y="19486"/>
                  <a:pt x="301623" y="-28686"/>
                  <a:pt x="600071" y="0"/>
                </a:cubicBezTo>
                <a:cubicBezTo>
                  <a:pt x="898519" y="28686"/>
                  <a:pt x="962227" y="-24392"/>
                  <a:pt x="1200142" y="0"/>
                </a:cubicBezTo>
                <a:cubicBezTo>
                  <a:pt x="1438057" y="24392"/>
                  <a:pt x="1678076" y="-16564"/>
                  <a:pt x="1978255" y="0"/>
                </a:cubicBezTo>
                <a:cubicBezTo>
                  <a:pt x="2278434" y="16564"/>
                  <a:pt x="2322508" y="18199"/>
                  <a:pt x="2637674" y="0"/>
                </a:cubicBezTo>
                <a:cubicBezTo>
                  <a:pt x="2952840" y="-18199"/>
                  <a:pt x="3154143" y="35604"/>
                  <a:pt x="3415788" y="0"/>
                </a:cubicBezTo>
                <a:cubicBezTo>
                  <a:pt x="3677433" y="-35604"/>
                  <a:pt x="3801657" y="-22217"/>
                  <a:pt x="4134554" y="0"/>
                </a:cubicBezTo>
                <a:cubicBezTo>
                  <a:pt x="4467451" y="22217"/>
                  <a:pt x="4660598" y="-11422"/>
                  <a:pt x="4793972" y="0"/>
                </a:cubicBezTo>
                <a:cubicBezTo>
                  <a:pt x="4927346" y="11422"/>
                  <a:pt x="5434184" y="-20438"/>
                  <a:pt x="5934766" y="0"/>
                </a:cubicBezTo>
                <a:cubicBezTo>
                  <a:pt x="5925391" y="211197"/>
                  <a:pt x="5939174" y="327438"/>
                  <a:pt x="5934766" y="560153"/>
                </a:cubicBezTo>
                <a:cubicBezTo>
                  <a:pt x="5930358" y="792868"/>
                  <a:pt x="5919590" y="889403"/>
                  <a:pt x="5934766" y="1077218"/>
                </a:cubicBezTo>
                <a:cubicBezTo>
                  <a:pt x="5798746" y="1075368"/>
                  <a:pt x="5602667" y="1093879"/>
                  <a:pt x="5453391" y="1077218"/>
                </a:cubicBezTo>
                <a:cubicBezTo>
                  <a:pt x="5304115" y="1060557"/>
                  <a:pt x="5029531" y="1100209"/>
                  <a:pt x="4793972" y="1077218"/>
                </a:cubicBezTo>
                <a:cubicBezTo>
                  <a:pt x="4558413" y="1054227"/>
                  <a:pt x="4340643" y="1055214"/>
                  <a:pt x="4075206" y="1077218"/>
                </a:cubicBezTo>
                <a:cubicBezTo>
                  <a:pt x="3809769" y="1099222"/>
                  <a:pt x="3653881" y="1072891"/>
                  <a:pt x="3415788" y="1077218"/>
                </a:cubicBezTo>
                <a:cubicBezTo>
                  <a:pt x="3177695" y="1081545"/>
                  <a:pt x="2916549" y="1079122"/>
                  <a:pt x="2756369" y="1077218"/>
                </a:cubicBezTo>
                <a:cubicBezTo>
                  <a:pt x="2596189" y="1075314"/>
                  <a:pt x="2361410" y="1089373"/>
                  <a:pt x="2215646" y="1077218"/>
                </a:cubicBezTo>
                <a:cubicBezTo>
                  <a:pt x="2069882" y="1065063"/>
                  <a:pt x="1791117" y="1059177"/>
                  <a:pt x="1615575" y="1077218"/>
                </a:cubicBezTo>
                <a:cubicBezTo>
                  <a:pt x="1440033" y="1095259"/>
                  <a:pt x="1196609" y="1044706"/>
                  <a:pt x="896809" y="1077218"/>
                </a:cubicBezTo>
                <a:cubicBezTo>
                  <a:pt x="597009" y="1109730"/>
                  <a:pt x="277061" y="1079114"/>
                  <a:pt x="0" y="1077218"/>
                </a:cubicBezTo>
                <a:cubicBezTo>
                  <a:pt x="-2832" y="893759"/>
                  <a:pt x="12858" y="673448"/>
                  <a:pt x="0" y="517065"/>
                </a:cubicBezTo>
                <a:cubicBezTo>
                  <a:pt x="-12858" y="360682"/>
                  <a:pt x="9138" y="14137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PCT = Project Completion Time</a:t>
            </a:r>
          </a:p>
          <a:p>
            <a:r>
              <a:rPr lang="en-US" sz="3200" dirty="0"/>
              <a:t>TS = Training Score</a:t>
            </a:r>
          </a:p>
        </p:txBody>
      </p:sp>
    </p:spTree>
    <p:extLst>
      <p:ext uri="{BB962C8B-B14F-4D97-AF65-F5344CB8AC3E}">
        <p14:creationId xmlns:p14="http://schemas.microsoft.com/office/powerpoint/2010/main" val="2077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975</TotalTime>
  <Words>1384</Words>
  <Application>Microsoft Office PowerPoint</Application>
  <PresentationFormat>Custom</PresentationFormat>
  <Paragraphs>355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Self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718</cp:revision>
  <dcterms:created xsi:type="dcterms:W3CDTF">2023-10-05T14:06:45Z</dcterms:created>
  <dcterms:modified xsi:type="dcterms:W3CDTF">2024-03-24T16:49:11Z</dcterms:modified>
</cp:coreProperties>
</file>