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32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3" r:id="rId12"/>
    <p:sldId id="327" r:id="rId13"/>
    <p:sldId id="324" r:id="rId14"/>
    <p:sldId id="325" r:id="rId15"/>
    <p:sldId id="317" r:id="rId16"/>
    <p:sldId id="276" r:id="rId17"/>
    <p:sldId id="274" r:id="rId18"/>
    <p:sldId id="277" r:id="rId19"/>
    <p:sldId id="278" r:id="rId20"/>
    <p:sldId id="273" r:id="rId21"/>
    <p:sldId id="279" r:id="rId22"/>
    <p:sldId id="280" r:id="rId23"/>
    <p:sldId id="286" r:id="rId24"/>
    <p:sldId id="287" r:id="rId25"/>
    <p:sldId id="288" r:id="rId26"/>
    <p:sldId id="289" r:id="rId27"/>
    <p:sldId id="281" r:id="rId28"/>
    <p:sldId id="299" r:id="rId29"/>
    <p:sldId id="300" r:id="rId30"/>
    <p:sldId id="301" r:id="rId31"/>
    <p:sldId id="304" r:id="rId32"/>
    <p:sldId id="291" r:id="rId33"/>
    <p:sldId id="328" r:id="rId34"/>
    <p:sldId id="292" r:id="rId35"/>
    <p:sldId id="293" r:id="rId36"/>
    <p:sldId id="329" r:id="rId37"/>
    <p:sldId id="330" r:id="rId38"/>
    <p:sldId id="331" r:id="rId39"/>
    <p:sldId id="333" r:id="rId40"/>
    <p:sldId id="334" r:id="rId41"/>
    <p:sldId id="335" r:id="rId42"/>
    <p:sldId id="294" r:id="rId43"/>
    <p:sldId id="313" r:id="rId44"/>
    <p:sldId id="295" r:id="rId45"/>
    <p:sldId id="314" r:id="rId46"/>
    <p:sldId id="316" r:id="rId47"/>
    <p:sldId id="296" r:id="rId48"/>
    <p:sldId id="336" r:id="rId49"/>
    <p:sldId id="337" r:id="rId50"/>
    <p:sldId id="338" r:id="rId51"/>
    <p:sldId id="339" r:id="rId52"/>
    <p:sldId id="297" r:id="rId53"/>
    <p:sldId id="318" r:id="rId54"/>
    <p:sldId id="320" r:id="rId55"/>
    <p:sldId id="322" r:id="rId56"/>
    <p:sldId id="321" r:id="rId57"/>
    <p:sldId id="340" r:id="rId58"/>
    <p:sldId id="282" r:id="rId59"/>
    <p:sldId id="341" r:id="rId60"/>
    <p:sldId id="272" r:id="rId6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endParaRPr lang="en-US" dirty="0"/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 phldr="1"/>
      <dgm:spPr/>
      <dgm:t>
        <a:bodyPr/>
        <a:lstStyle/>
        <a:p>
          <a:endParaRPr lang="en-US" dirty="0"/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 phldr="1"/>
      <dgm:spPr/>
      <dgm:t>
        <a:bodyPr/>
        <a:lstStyle/>
        <a:p>
          <a:endParaRPr lang="en-US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r>
            <a:rPr lang="en-US" dirty="0"/>
            <a:t>Inferential</a:t>
          </a:r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r>
            <a:rPr lang="en-US" dirty="0"/>
            <a:t>Inferential</a:t>
          </a:r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endParaRPr lang="en-US" dirty="0"/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endParaRPr lang="en-US" dirty="0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endParaRPr lang="en-US" dirty="0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 dirty="0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 phldr="1"/>
      <dgm:spPr/>
      <dgm:t>
        <a:bodyPr/>
        <a:lstStyle/>
        <a:p>
          <a:endParaRPr lang="en-US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/>
      <dgm:spPr/>
      <dgm:t>
        <a:bodyPr/>
        <a:lstStyle/>
        <a:p>
          <a:r>
            <a:rPr lang="en-US" dirty="0"/>
            <a:t>Data Interpretation/Conclusion</a:t>
          </a:r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 custT="1"/>
      <dgm:spPr/>
      <dgm:t>
        <a:bodyPr/>
        <a:lstStyle/>
        <a:p>
          <a:r>
            <a:rPr lang="en-US" sz="3000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 sz="3000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 sz="3000"/>
        </a:p>
      </dgm:t>
    </dgm:pt>
    <dgm:pt modelId="{FA529652-206E-4314-B5A7-F8D053E2783F}">
      <dgm:prSet phldrT="[Text]" custT="1"/>
      <dgm:spPr/>
      <dgm:t>
        <a:bodyPr/>
        <a:lstStyle/>
        <a:p>
          <a:r>
            <a:rPr lang="en-US" sz="3000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 sz="3000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 sz="3000"/>
        </a:p>
      </dgm:t>
    </dgm:pt>
    <dgm:pt modelId="{E2F1A352-C576-49E9-B264-2D47AE5F57CE}">
      <dgm:prSet phldrT="[Text]" custT="1"/>
      <dgm:spPr/>
      <dgm:t>
        <a:bodyPr/>
        <a:lstStyle/>
        <a:p>
          <a:r>
            <a:rPr lang="en-US" sz="3000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 sz="3000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 sz="3000"/>
        </a:p>
      </dgm:t>
    </dgm:pt>
    <dgm:pt modelId="{3CAE20F9-B979-4C28-9A41-BB59BCA83740}">
      <dgm:prSet phldrT="[Text]" custT="1"/>
      <dgm:spPr/>
      <dgm:t>
        <a:bodyPr/>
        <a:lstStyle/>
        <a:p>
          <a:r>
            <a:rPr lang="en-US" sz="3000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 sz="3000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 sz="3000"/>
        </a:p>
      </dgm:t>
    </dgm:pt>
    <dgm:pt modelId="{C556E494-BAD1-4DF7-AE00-8A6D4E6ADADF}">
      <dgm:prSet phldrT="[Text]" custT="1"/>
      <dgm:spPr/>
      <dgm:t>
        <a:bodyPr/>
        <a:lstStyle/>
        <a:p>
          <a:r>
            <a:rPr lang="en-US" sz="3000" dirty="0"/>
            <a:t>Data Interpretation/Conclusion</a:t>
          </a:r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 sz="3000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 sz="3000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endParaRPr lang="en-US" dirty="0"/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endParaRPr lang="en-US" dirty="0"/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endParaRPr lang="en-US" dirty="0"/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Inferential</a:t>
          </a:r>
        </a:p>
      </dsp:txBody>
      <dsp:txXfrm>
        <a:off x="4920744" y="2402410"/>
        <a:ext cx="2858581" cy="8715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Inferential</a:t>
          </a:r>
        </a:p>
      </dsp:txBody>
      <dsp:txXfrm>
        <a:off x="4920744" y="2402410"/>
        <a:ext cx="2858581" cy="871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3691142"/>
        <a:ext cx="4535873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</a:t>
          </a:r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</a:t>
          </a:r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Interpretation/Conclusion</a:t>
          </a:r>
        </a:p>
      </dsp:txBody>
      <dsp:txXfrm>
        <a:off x="356929" y="3691142"/>
        <a:ext cx="4535873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41400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75109" y="1548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Collection</a:t>
          </a:r>
        </a:p>
      </dsp:txBody>
      <dsp:txXfrm>
        <a:off x="414017" y="54397"/>
        <a:ext cx="5173715" cy="719224"/>
      </dsp:txXfrm>
    </dsp:sp>
    <dsp:sp modelId="{94B34A56-7ACE-446C-BD9B-13EC39B53EEF}">
      <dsp:nvSpPr>
        <dsp:cNvPr id="0" name=""/>
        <dsp:cNvSpPr/>
      </dsp:nvSpPr>
      <dsp:spPr>
        <a:xfrm>
          <a:off x="0" y="163872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75109" y="124020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Organization</a:t>
          </a:r>
        </a:p>
      </dsp:txBody>
      <dsp:txXfrm>
        <a:off x="414017" y="1279117"/>
        <a:ext cx="5173715" cy="719224"/>
      </dsp:txXfrm>
    </dsp:sp>
    <dsp:sp modelId="{1118A108-1BA3-42F1-8EBF-584F25EFF279}">
      <dsp:nvSpPr>
        <dsp:cNvPr id="0" name=""/>
        <dsp:cNvSpPr/>
      </dsp:nvSpPr>
      <dsp:spPr>
        <a:xfrm>
          <a:off x="0" y="286344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75109" y="246492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Presentation</a:t>
          </a:r>
        </a:p>
      </dsp:txBody>
      <dsp:txXfrm>
        <a:off x="414017" y="2503837"/>
        <a:ext cx="5173715" cy="719224"/>
      </dsp:txXfrm>
    </dsp:sp>
    <dsp:sp modelId="{A8D59345-5604-4A8F-B7FB-856C459ED179}">
      <dsp:nvSpPr>
        <dsp:cNvPr id="0" name=""/>
        <dsp:cNvSpPr/>
      </dsp:nvSpPr>
      <dsp:spPr>
        <a:xfrm>
          <a:off x="0" y="408816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75109" y="368964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Analysis</a:t>
          </a:r>
        </a:p>
      </dsp:txBody>
      <dsp:txXfrm>
        <a:off x="414017" y="3728557"/>
        <a:ext cx="5173715" cy="719224"/>
      </dsp:txXfrm>
    </dsp:sp>
    <dsp:sp modelId="{449071CA-4C4D-4EB8-9940-329F8EB5C810}">
      <dsp:nvSpPr>
        <dsp:cNvPr id="0" name=""/>
        <dsp:cNvSpPr/>
      </dsp:nvSpPr>
      <dsp:spPr>
        <a:xfrm>
          <a:off x="0" y="531288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75109" y="491436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Interpretation/Conclusion</a:t>
          </a:r>
        </a:p>
      </dsp:txBody>
      <dsp:txXfrm>
        <a:off x="414017" y="4953277"/>
        <a:ext cx="5173715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/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/>
        </a:p>
      </dsp:txBody>
      <dsp:txXfrm>
        <a:off x="4920744" y="2402410"/>
        <a:ext cx="2858581" cy="8715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4920744" y="2402410"/>
        <a:ext cx="2858581" cy="871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1/23/2024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50138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Statistics is the science that deals with the </a:t>
            </a:r>
            <a:r>
              <a:rPr lang="en-US" sz="3200" dirty="0">
                <a:highlight>
                  <a:srgbClr val="FFFF00"/>
                </a:highlight>
              </a:rPr>
              <a:t>collection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organization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summarization/presentation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analysis</a:t>
            </a:r>
            <a:r>
              <a:rPr lang="en-US" sz="3200" dirty="0"/>
              <a:t>, and </a:t>
            </a:r>
            <a:r>
              <a:rPr lang="en-US" sz="3200" dirty="0">
                <a:highlight>
                  <a:srgbClr val="FFFF00"/>
                </a:highlight>
              </a:rPr>
              <a:t>interpretation</a:t>
            </a:r>
            <a:r>
              <a:rPr lang="en-US" sz="3200" dirty="0"/>
              <a:t> of data to assist in making more effective and reasonable decisions.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Example: Child malnutrition status, Monthly expenditure of citizens of a city, Relationship of crime with space and time, Number of active users in a day of a website, average lifetime of the people of a country etc.</a:t>
            </a:r>
          </a:p>
        </p:txBody>
      </p:sp>
    </p:spTree>
    <p:extLst>
      <p:ext uri="{BB962C8B-B14F-4D97-AF65-F5344CB8AC3E}">
        <p14:creationId xmlns:p14="http://schemas.microsoft.com/office/powerpoint/2010/main" val="39169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Business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50138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Applying statistical techniques in many business disciplines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Financial analysis, Econometrics, Auditing, Production, Operation research and so on.</a:t>
            </a:r>
          </a:p>
        </p:txBody>
      </p:sp>
    </p:spTree>
    <p:extLst>
      <p:ext uri="{BB962C8B-B14F-4D97-AF65-F5344CB8AC3E}">
        <p14:creationId xmlns:p14="http://schemas.microsoft.com/office/powerpoint/2010/main" val="174211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Statistic in 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50138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Economists frequently use variety of statistical information in providing forecasts about future of the economy or some aspect of it.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example, in forecasting inflation rates, economists use statistical information on indicators such as “producer’s price index”, “Employment rate”, “Manufacturing capacity utilization”.</a:t>
            </a:r>
          </a:p>
        </p:txBody>
      </p:sp>
    </p:spTree>
    <p:extLst>
      <p:ext uri="{BB962C8B-B14F-4D97-AF65-F5344CB8AC3E}">
        <p14:creationId xmlns:p14="http://schemas.microsoft.com/office/powerpoint/2010/main" val="429412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27752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Should be expressed as numerical figures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Statistics are aggregate of facts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Should be obtained for pre-determined purposes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Should be collected in systematic manner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Should be influenced by a number of factors</a:t>
            </a:r>
          </a:p>
        </p:txBody>
      </p:sp>
    </p:spTree>
    <p:extLst>
      <p:ext uri="{BB962C8B-B14F-4D97-AF65-F5344CB8AC3E}">
        <p14:creationId xmlns:p14="http://schemas.microsoft.com/office/powerpoint/2010/main" val="4028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Scopes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27752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State and administration</a:t>
            </a:r>
          </a:p>
          <a:p>
            <a:pPr algn="just"/>
            <a:r>
              <a:rPr lang="en-US" sz="3200" dirty="0"/>
              <a:t>Medical science</a:t>
            </a:r>
          </a:p>
          <a:p>
            <a:pPr algn="just"/>
            <a:r>
              <a:rPr lang="en-US" sz="3200" dirty="0"/>
              <a:t>Social Sciences</a:t>
            </a:r>
          </a:p>
          <a:p>
            <a:pPr algn="just"/>
            <a:r>
              <a:rPr lang="en-US" sz="3200" dirty="0"/>
              <a:t>Economics</a:t>
            </a:r>
          </a:p>
          <a:p>
            <a:pPr algn="just"/>
            <a:r>
              <a:rPr lang="en-US" sz="3200" dirty="0"/>
              <a:t>Artificial Intelligence</a:t>
            </a:r>
          </a:p>
          <a:p>
            <a:pPr algn="just"/>
            <a:r>
              <a:rPr lang="en-US" sz="3200" dirty="0"/>
              <a:t>Demography</a:t>
            </a:r>
          </a:p>
          <a:p>
            <a:pPr algn="just"/>
            <a:r>
              <a:rPr lang="en-US" sz="3200" dirty="0"/>
              <a:t>Agriculture</a:t>
            </a:r>
          </a:p>
          <a:p>
            <a:pPr algn="just"/>
            <a:r>
              <a:rPr lang="en-US" sz="3200" dirty="0"/>
              <a:t>Business and management</a:t>
            </a:r>
          </a:p>
          <a:p>
            <a:pPr algn="just"/>
            <a:r>
              <a:rPr lang="en-US" sz="3200" dirty="0"/>
              <a:t>Research etc.</a:t>
            </a:r>
          </a:p>
        </p:txBody>
      </p:sp>
    </p:spTree>
    <p:extLst>
      <p:ext uri="{BB962C8B-B14F-4D97-AF65-F5344CB8AC3E}">
        <p14:creationId xmlns:p14="http://schemas.microsoft.com/office/powerpoint/2010/main" val="122114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199080"/>
              </p:ext>
            </p:extLst>
          </p:nvPr>
        </p:nvGraphicFramePr>
        <p:xfrm>
          <a:off x="839379" y="2028683"/>
          <a:ext cx="7502188" cy="6008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74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93214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26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181207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10B2C2-CA8A-8548-C297-7DA129053635}"/>
              </a:ext>
            </a:extLst>
          </p:cNvPr>
          <p:cNvSpPr txBox="1"/>
          <p:nvPr/>
        </p:nvSpPr>
        <p:spPr>
          <a:xfrm>
            <a:off x="6422863" y="3406583"/>
            <a:ext cx="7920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effectLst/>
                <a:ea typeface="Calibri" panose="020F0502020204030204" pitchFamily="34" charset="0"/>
              </a:rPr>
              <a:t>Which used to summarize, organize, and present a set of data/observations in a meaningful way (e.g., tables, graphs, numerical summaries).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115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365657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28E353-16C2-6DA9-FA5E-BE21BA3CD4FC}"/>
              </a:ext>
            </a:extLst>
          </p:cNvPr>
          <p:cNvSpPr txBox="1"/>
          <p:nvPr/>
        </p:nvSpPr>
        <p:spPr>
          <a:xfrm>
            <a:off x="6422863" y="4769214"/>
            <a:ext cx="792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a typeface="Calibri" panose="020F0502020204030204" pitchFamily="34" charset="0"/>
              </a:rPr>
              <a:t>Work with sample data to make a conclusion about the population.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89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/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28E353-16C2-6DA9-FA5E-BE21BA3CD4FC}"/>
              </a:ext>
            </a:extLst>
          </p:cNvPr>
          <p:cNvSpPr txBox="1"/>
          <p:nvPr/>
        </p:nvSpPr>
        <p:spPr>
          <a:xfrm>
            <a:off x="6422863" y="4769214"/>
            <a:ext cx="792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a typeface="Calibri" panose="020F0502020204030204" pitchFamily="34" charset="0"/>
              </a:rPr>
              <a:t>Work with </a:t>
            </a:r>
            <a:r>
              <a:rPr lang="en-US" b="1" dirty="0">
                <a:highlight>
                  <a:srgbClr val="FFFF00"/>
                </a:highlight>
                <a:ea typeface="Calibri" panose="020F0502020204030204" pitchFamily="34" charset="0"/>
              </a:rPr>
              <a:t>sample</a:t>
            </a:r>
            <a:r>
              <a:rPr lang="en-US" b="1" dirty="0">
                <a:ea typeface="Calibri" panose="020F0502020204030204" pitchFamily="34" charset="0"/>
              </a:rPr>
              <a:t> data to make a conclusion about the </a:t>
            </a:r>
            <a:r>
              <a:rPr lang="en-US" b="1" dirty="0">
                <a:highlight>
                  <a:srgbClr val="FFFF00"/>
                </a:highlight>
                <a:ea typeface="Calibri" panose="020F0502020204030204" pitchFamily="34" charset="0"/>
              </a:rPr>
              <a:t>population</a:t>
            </a:r>
            <a:r>
              <a:rPr lang="en-US" b="1" dirty="0">
                <a:ea typeface="Calibri" panose="020F0502020204030204" pitchFamily="34" charset="0"/>
              </a:rPr>
              <a:t>.</a:t>
            </a:r>
            <a:endParaRPr lang="en-US" b="1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D617755-B40C-1982-612B-89CB6FECF557}"/>
              </a:ext>
            </a:extLst>
          </p:cNvPr>
          <p:cNvSpPr/>
          <p:nvPr/>
        </p:nvSpPr>
        <p:spPr>
          <a:xfrm>
            <a:off x="7763434" y="4114800"/>
            <a:ext cx="448235" cy="654414"/>
          </a:xfrm>
          <a:prstGeom prst="down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E8F7D54-6AA0-4ECB-F306-7834A9965973}"/>
              </a:ext>
            </a:extLst>
          </p:cNvPr>
          <p:cNvSpPr/>
          <p:nvPr/>
        </p:nvSpPr>
        <p:spPr>
          <a:xfrm>
            <a:off x="12810564" y="4114800"/>
            <a:ext cx="448235" cy="654414"/>
          </a:xfrm>
          <a:prstGeom prst="down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5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One of the tools used to make decisions is statistics</a:t>
            </a:r>
          </a:p>
          <a:p>
            <a:endParaRPr lang="en-US" sz="3200" dirty="0"/>
          </a:p>
          <a:p>
            <a:r>
              <a:rPr lang="en-US" sz="3200" dirty="0"/>
              <a:t>A company conducts a survey to understand customer preferences for a new product. By using statistical techniques, they analyze the data to identify target demographics, assess demand, and make informed decisions about product features.</a:t>
            </a:r>
          </a:p>
        </p:txBody>
      </p:sp>
    </p:spTree>
    <p:extLst>
      <p:ext uri="{BB962C8B-B14F-4D97-AF65-F5344CB8AC3E}">
        <p14:creationId xmlns:p14="http://schemas.microsoft.com/office/powerpoint/2010/main" val="7936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Population &amp;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population</a:t>
            </a:r>
            <a:r>
              <a:rPr lang="en-US" sz="3200" dirty="0"/>
              <a:t> is the entire collection of individuals, objects.</a:t>
            </a:r>
          </a:p>
          <a:p>
            <a:endParaRPr lang="en-US" sz="3200" dirty="0"/>
          </a:p>
          <a:p>
            <a:r>
              <a:rPr lang="en-US" sz="3200" dirty="0"/>
              <a:t>A small but representative part of the population is called </a:t>
            </a:r>
            <a:r>
              <a:rPr lang="en-US" sz="3200" dirty="0">
                <a:solidFill>
                  <a:srgbClr val="FF0000"/>
                </a:solidFill>
              </a:rPr>
              <a:t>sample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22DE5-CC4A-02D8-EB72-19DF26D16401}"/>
              </a:ext>
            </a:extLst>
          </p:cNvPr>
          <p:cNvSpPr/>
          <p:nvPr/>
        </p:nvSpPr>
        <p:spPr>
          <a:xfrm>
            <a:off x="3101788" y="4410635"/>
            <a:ext cx="3155577" cy="3155577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D468D-16BB-5CD6-76B8-BC2E2363A699}"/>
              </a:ext>
            </a:extLst>
          </p:cNvPr>
          <p:cNvSpPr/>
          <p:nvPr/>
        </p:nvSpPr>
        <p:spPr>
          <a:xfrm>
            <a:off x="4697506" y="5038165"/>
            <a:ext cx="1093694" cy="98611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F63CBD-66AE-7490-778E-932FC5A482C0}"/>
              </a:ext>
            </a:extLst>
          </p:cNvPr>
          <p:cNvSpPr/>
          <p:nvPr/>
        </p:nvSpPr>
        <p:spPr>
          <a:xfrm>
            <a:off x="7826189" y="5002306"/>
            <a:ext cx="1093694" cy="98611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F708FE-539F-41EC-576D-255C3C2DA191}"/>
              </a:ext>
            </a:extLst>
          </p:cNvPr>
          <p:cNvCxnSpPr>
            <a:cxnSpLocks/>
          </p:cNvCxnSpPr>
          <p:nvPr/>
        </p:nvCxnSpPr>
        <p:spPr>
          <a:xfrm>
            <a:off x="5809129" y="5531223"/>
            <a:ext cx="2061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55D77F6A-2EAD-DE3E-BE09-8A43A2B57894}"/>
              </a:ext>
            </a:extLst>
          </p:cNvPr>
          <p:cNvSpPr/>
          <p:nvPr/>
        </p:nvSpPr>
        <p:spPr>
          <a:xfrm>
            <a:off x="2796989" y="4410635"/>
            <a:ext cx="331694" cy="31555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9F313-E3B9-F02B-D5EC-2024F0016E56}"/>
              </a:ext>
            </a:extLst>
          </p:cNvPr>
          <p:cNvSpPr txBox="1"/>
          <p:nvPr/>
        </p:nvSpPr>
        <p:spPr>
          <a:xfrm>
            <a:off x="1344712" y="5755344"/>
            <a:ext cx="1456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Population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4E14964-C94D-F627-DB79-DCCC6C53D0F4}"/>
              </a:ext>
            </a:extLst>
          </p:cNvPr>
          <p:cNvSpPr/>
          <p:nvPr/>
        </p:nvSpPr>
        <p:spPr>
          <a:xfrm>
            <a:off x="8919883" y="5002305"/>
            <a:ext cx="519953" cy="102197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F8DA7-0FC5-0217-E670-C8D77ACA3E41}"/>
              </a:ext>
            </a:extLst>
          </p:cNvPr>
          <p:cNvSpPr txBox="1"/>
          <p:nvPr/>
        </p:nvSpPr>
        <p:spPr>
          <a:xfrm>
            <a:off x="9484662" y="5298141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29417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  <p:bldP spid="11" grpId="0"/>
      <p:bldP spid="12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Descriptive vs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493020-1569-4903-64F3-85FE3F2A0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15672"/>
              </p:ext>
            </p:extLst>
          </p:nvPr>
        </p:nvGraphicFramePr>
        <p:xfrm>
          <a:off x="2438024" y="2432303"/>
          <a:ext cx="9906376" cy="448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188">
                  <a:extLst>
                    <a:ext uri="{9D8B030D-6E8A-4147-A177-3AD203B41FA5}">
                      <a16:colId xmlns:a16="http://schemas.microsoft.com/office/drawing/2014/main" val="1209119125"/>
                    </a:ext>
                  </a:extLst>
                </a:gridCol>
                <a:gridCol w="4953188">
                  <a:extLst>
                    <a:ext uri="{9D8B030D-6E8A-4147-A177-3AD203B41FA5}">
                      <a16:colId xmlns:a16="http://schemas.microsoft.com/office/drawing/2014/main" val="4073499632"/>
                    </a:ext>
                  </a:extLst>
                </a:gridCol>
              </a:tblGrid>
              <a:tr h="10272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Descriptive Statistics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Inferential Statistics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091413"/>
                  </a:ext>
                </a:extLst>
              </a:tr>
              <a:tr h="10272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Describe and summarize the main characteristics of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Make conclusion about population based on sample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924636"/>
                  </a:ext>
                </a:extLst>
              </a:tr>
              <a:tr h="10272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Applicable to both populations and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Applicable to only for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470938"/>
                  </a:ext>
                </a:extLst>
              </a:tr>
              <a:tr h="10272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Uses measures of central tendency, measures of dispersion, and graphical representations to summarize and present the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Utilizes statistical techniques such as hypothesis testing, confidence intervals, and regression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91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286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</p:spTree>
    <p:extLst>
      <p:ext uri="{BB962C8B-B14F-4D97-AF65-F5344CB8AC3E}">
        <p14:creationId xmlns:p14="http://schemas.microsoft.com/office/powerpoint/2010/main" val="38157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238A29-5C21-A90B-C143-B43E6D2CB89B}"/>
              </a:ext>
            </a:extLst>
          </p:cNvPr>
          <p:cNvSpPr/>
          <p:nvPr/>
        </p:nvSpPr>
        <p:spPr>
          <a:xfrm>
            <a:off x="4609322" y="4702629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D4E94-DCD5-FFE7-D2A3-9C8A6EA0FF0A}"/>
              </a:ext>
            </a:extLst>
          </p:cNvPr>
          <p:cNvSpPr txBox="1"/>
          <p:nvPr/>
        </p:nvSpPr>
        <p:spPr>
          <a:xfrm>
            <a:off x="6120886" y="5728999"/>
            <a:ext cx="7201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Collects data from this entire box is “???”</a:t>
            </a:r>
          </a:p>
        </p:txBody>
      </p:sp>
    </p:spTree>
    <p:extLst>
      <p:ext uri="{BB962C8B-B14F-4D97-AF65-F5344CB8AC3E}">
        <p14:creationId xmlns:p14="http://schemas.microsoft.com/office/powerpoint/2010/main" val="92049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238A29-5C21-A90B-C143-B43E6D2CB89B}"/>
              </a:ext>
            </a:extLst>
          </p:cNvPr>
          <p:cNvSpPr/>
          <p:nvPr/>
        </p:nvSpPr>
        <p:spPr>
          <a:xfrm>
            <a:off x="4609322" y="4702629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D4E94-DCD5-FFE7-D2A3-9C8A6EA0FF0A}"/>
              </a:ext>
            </a:extLst>
          </p:cNvPr>
          <p:cNvSpPr txBox="1"/>
          <p:nvPr/>
        </p:nvSpPr>
        <p:spPr>
          <a:xfrm>
            <a:off x="6120886" y="5728999"/>
            <a:ext cx="788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Collects data from this entire box is “</a:t>
            </a:r>
            <a:r>
              <a:rPr lang="en-US" sz="2800" b="1" dirty="0">
                <a:solidFill>
                  <a:srgbClr val="FF0000"/>
                </a:solidFill>
              </a:rPr>
              <a:t>Census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494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C6A97B-0F8E-CD8C-9EEF-F03BCB3F30F2}"/>
              </a:ext>
            </a:extLst>
          </p:cNvPr>
          <p:cNvSpPr/>
          <p:nvPr/>
        </p:nvSpPr>
        <p:spPr>
          <a:xfrm>
            <a:off x="2295331" y="513183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75666A-1B49-2420-72F3-6738AF092D49}"/>
              </a:ext>
            </a:extLst>
          </p:cNvPr>
          <p:cNvSpPr/>
          <p:nvPr/>
        </p:nvSpPr>
        <p:spPr>
          <a:xfrm>
            <a:off x="3203763" y="5915038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78DFB9-1FB6-F468-3A54-9F42E6A2E60B}"/>
              </a:ext>
            </a:extLst>
          </p:cNvPr>
          <p:cNvSpPr/>
          <p:nvPr/>
        </p:nvSpPr>
        <p:spPr>
          <a:xfrm>
            <a:off x="3391496" y="482392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08F345-07EC-1F16-FAF8-C7C30C1A965F}"/>
              </a:ext>
            </a:extLst>
          </p:cNvPr>
          <p:cNvSpPr/>
          <p:nvPr/>
        </p:nvSpPr>
        <p:spPr>
          <a:xfrm>
            <a:off x="1994510" y="6391185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D90A98-E0E5-9434-C6B4-5CD3C88679D7}"/>
              </a:ext>
            </a:extLst>
          </p:cNvPr>
          <p:cNvCxnSpPr/>
          <p:nvPr/>
        </p:nvCxnSpPr>
        <p:spPr>
          <a:xfrm>
            <a:off x="2836507" y="5654352"/>
            <a:ext cx="375090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581A76-B0E8-D02C-E9D3-446FE925DF56}"/>
              </a:ext>
            </a:extLst>
          </p:cNvPr>
          <p:cNvCxnSpPr>
            <a:cxnSpLocks/>
          </p:cNvCxnSpPr>
          <p:nvPr/>
        </p:nvCxnSpPr>
        <p:spPr>
          <a:xfrm>
            <a:off x="4007316" y="5162941"/>
            <a:ext cx="258009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DB8ED-504A-8CE2-5CDA-2C82EA664C7D}"/>
              </a:ext>
            </a:extLst>
          </p:cNvPr>
          <p:cNvCxnSpPr>
            <a:cxnSpLocks/>
          </p:cNvCxnSpPr>
          <p:nvPr/>
        </p:nvCxnSpPr>
        <p:spPr>
          <a:xfrm>
            <a:off x="2610330" y="6708425"/>
            <a:ext cx="397708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354DB-1B4F-FC41-D7A2-6955168B3A25}"/>
              </a:ext>
            </a:extLst>
          </p:cNvPr>
          <p:cNvCxnSpPr>
            <a:cxnSpLocks/>
          </p:cNvCxnSpPr>
          <p:nvPr/>
        </p:nvCxnSpPr>
        <p:spPr>
          <a:xfrm>
            <a:off x="3819583" y="6232278"/>
            <a:ext cx="276783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1D5096F-0D6E-8AD5-66A2-51B807F98112}"/>
              </a:ext>
            </a:extLst>
          </p:cNvPr>
          <p:cNvSpPr/>
          <p:nvPr/>
        </p:nvSpPr>
        <p:spPr>
          <a:xfrm>
            <a:off x="6587413" y="4982547"/>
            <a:ext cx="727787" cy="18847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BB0-3FF7-8FC4-4E53-911AB86247EF}"/>
              </a:ext>
            </a:extLst>
          </p:cNvPr>
          <p:cNvSpPr txBox="1"/>
          <p:nvPr/>
        </p:nvSpPr>
        <p:spPr>
          <a:xfrm>
            <a:off x="7314824" y="5734214"/>
            <a:ext cx="676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Collects information from these part is “????”</a:t>
            </a:r>
          </a:p>
        </p:txBody>
      </p:sp>
    </p:spTree>
    <p:extLst>
      <p:ext uri="{BB962C8B-B14F-4D97-AF65-F5344CB8AC3E}">
        <p14:creationId xmlns:p14="http://schemas.microsoft.com/office/powerpoint/2010/main" val="39667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3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C6A97B-0F8E-CD8C-9EEF-F03BCB3F30F2}"/>
              </a:ext>
            </a:extLst>
          </p:cNvPr>
          <p:cNvSpPr/>
          <p:nvPr/>
        </p:nvSpPr>
        <p:spPr>
          <a:xfrm>
            <a:off x="2295331" y="513183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75666A-1B49-2420-72F3-6738AF092D49}"/>
              </a:ext>
            </a:extLst>
          </p:cNvPr>
          <p:cNvSpPr/>
          <p:nvPr/>
        </p:nvSpPr>
        <p:spPr>
          <a:xfrm>
            <a:off x="3203763" y="5915038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78DFB9-1FB6-F468-3A54-9F42E6A2E60B}"/>
              </a:ext>
            </a:extLst>
          </p:cNvPr>
          <p:cNvSpPr/>
          <p:nvPr/>
        </p:nvSpPr>
        <p:spPr>
          <a:xfrm>
            <a:off x="3391496" y="482392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08F345-07EC-1F16-FAF8-C7C30C1A965F}"/>
              </a:ext>
            </a:extLst>
          </p:cNvPr>
          <p:cNvSpPr/>
          <p:nvPr/>
        </p:nvSpPr>
        <p:spPr>
          <a:xfrm>
            <a:off x="1994510" y="6391185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D90A98-E0E5-9434-C6B4-5CD3C88679D7}"/>
              </a:ext>
            </a:extLst>
          </p:cNvPr>
          <p:cNvCxnSpPr/>
          <p:nvPr/>
        </p:nvCxnSpPr>
        <p:spPr>
          <a:xfrm>
            <a:off x="2836507" y="5654352"/>
            <a:ext cx="375090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581A76-B0E8-D02C-E9D3-446FE925DF56}"/>
              </a:ext>
            </a:extLst>
          </p:cNvPr>
          <p:cNvCxnSpPr>
            <a:cxnSpLocks/>
          </p:cNvCxnSpPr>
          <p:nvPr/>
        </p:nvCxnSpPr>
        <p:spPr>
          <a:xfrm>
            <a:off x="4007316" y="5162941"/>
            <a:ext cx="258009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DB8ED-504A-8CE2-5CDA-2C82EA664C7D}"/>
              </a:ext>
            </a:extLst>
          </p:cNvPr>
          <p:cNvCxnSpPr>
            <a:cxnSpLocks/>
          </p:cNvCxnSpPr>
          <p:nvPr/>
        </p:nvCxnSpPr>
        <p:spPr>
          <a:xfrm>
            <a:off x="2610330" y="6708425"/>
            <a:ext cx="397708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354DB-1B4F-FC41-D7A2-6955168B3A25}"/>
              </a:ext>
            </a:extLst>
          </p:cNvPr>
          <p:cNvCxnSpPr>
            <a:cxnSpLocks/>
          </p:cNvCxnSpPr>
          <p:nvPr/>
        </p:nvCxnSpPr>
        <p:spPr>
          <a:xfrm>
            <a:off x="3819583" y="6232278"/>
            <a:ext cx="276783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1D5096F-0D6E-8AD5-66A2-51B807F98112}"/>
              </a:ext>
            </a:extLst>
          </p:cNvPr>
          <p:cNvSpPr/>
          <p:nvPr/>
        </p:nvSpPr>
        <p:spPr>
          <a:xfrm>
            <a:off x="6587413" y="4982547"/>
            <a:ext cx="727787" cy="18847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BB0-3FF7-8FC4-4E53-911AB86247EF}"/>
              </a:ext>
            </a:extLst>
          </p:cNvPr>
          <p:cNvSpPr txBox="1"/>
          <p:nvPr/>
        </p:nvSpPr>
        <p:spPr>
          <a:xfrm>
            <a:off x="7314824" y="5734214"/>
            <a:ext cx="719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Collects information from these part is “</a:t>
            </a:r>
            <a:r>
              <a:rPr lang="en-US" sz="2400" b="1" dirty="0">
                <a:solidFill>
                  <a:srgbClr val="FF0000"/>
                </a:solidFill>
              </a:rPr>
              <a:t>Survey</a:t>
            </a:r>
            <a:r>
              <a:rPr lang="en-US" sz="2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280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28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F42905-3434-0DDB-126A-1AC21F590A75}"/>
              </a:ext>
            </a:extLst>
          </p:cNvPr>
          <p:cNvSpPr/>
          <p:nvPr/>
        </p:nvSpPr>
        <p:spPr>
          <a:xfrm>
            <a:off x="4590661" y="5019870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C52BF-23E4-65FD-FC19-F54EBBD43B8F}"/>
              </a:ext>
            </a:extLst>
          </p:cNvPr>
          <p:cNvSpPr txBox="1"/>
          <p:nvPr/>
        </p:nvSpPr>
        <p:spPr>
          <a:xfrm>
            <a:off x="6102225" y="6046240"/>
            <a:ext cx="7069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Characteristics of this entire box is “???”</a:t>
            </a:r>
          </a:p>
        </p:txBody>
      </p:sp>
    </p:spTree>
    <p:extLst>
      <p:ext uri="{BB962C8B-B14F-4D97-AF65-F5344CB8AC3E}">
        <p14:creationId xmlns:p14="http://schemas.microsoft.com/office/powerpoint/2010/main" val="8061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F42905-3434-0DDB-126A-1AC21F590A75}"/>
              </a:ext>
            </a:extLst>
          </p:cNvPr>
          <p:cNvSpPr/>
          <p:nvPr/>
        </p:nvSpPr>
        <p:spPr>
          <a:xfrm>
            <a:off x="4590661" y="5019870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C52BF-23E4-65FD-FC19-F54EBBD43B8F}"/>
              </a:ext>
            </a:extLst>
          </p:cNvPr>
          <p:cNvSpPr txBox="1"/>
          <p:nvPr/>
        </p:nvSpPr>
        <p:spPr>
          <a:xfrm>
            <a:off x="6102225" y="6046240"/>
            <a:ext cx="8335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Characteristics of this entire box is “</a:t>
            </a:r>
            <a:r>
              <a:rPr lang="en-US" sz="2800" b="1" dirty="0">
                <a:solidFill>
                  <a:srgbClr val="FF0000"/>
                </a:solidFill>
              </a:rPr>
              <a:t>Parameter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38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8B2C3-D48F-9716-56AA-66BE58D7ECFA}"/>
              </a:ext>
            </a:extLst>
          </p:cNvPr>
          <p:cNvSpPr/>
          <p:nvPr/>
        </p:nvSpPr>
        <p:spPr>
          <a:xfrm>
            <a:off x="2276669" y="5598367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EBC3F5-C16F-E4E0-005F-B5BE4FF247D3}"/>
              </a:ext>
            </a:extLst>
          </p:cNvPr>
          <p:cNvSpPr/>
          <p:nvPr/>
        </p:nvSpPr>
        <p:spPr>
          <a:xfrm>
            <a:off x="3433666" y="5094514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D8C108-94DF-480A-154A-C35433D12F2D}"/>
              </a:ext>
            </a:extLst>
          </p:cNvPr>
          <p:cNvSpPr/>
          <p:nvPr/>
        </p:nvSpPr>
        <p:spPr>
          <a:xfrm>
            <a:off x="2276669" y="6699510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F975E9-0B54-D564-B2F0-9E112D40E129}"/>
              </a:ext>
            </a:extLst>
          </p:cNvPr>
          <p:cNvSpPr/>
          <p:nvPr/>
        </p:nvSpPr>
        <p:spPr>
          <a:xfrm>
            <a:off x="3396344" y="6156969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67DA09-7B37-BF79-B64A-4A04093A310D}"/>
              </a:ext>
            </a:extLst>
          </p:cNvPr>
          <p:cNvCxnSpPr>
            <a:stCxn id="8" idx="6"/>
          </p:cNvCxnSpPr>
          <p:nvPr/>
        </p:nvCxnSpPr>
        <p:spPr>
          <a:xfrm flipV="1">
            <a:off x="3956181" y="5365784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9177DE-61A7-A922-5E9D-C659FD39CFE4}"/>
              </a:ext>
            </a:extLst>
          </p:cNvPr>
          <p:cNvCxnSpPr>
            <a:cxnSpLocks/>
          </p:cNvCxnSpPr>
          <p:nvPr/>
        </p:nvCxnSpPr>
        <p:spPr>
          <a:xfrm flipV="1">
            <a:off x="2799184" y="5915869"/>
            <a:ext cx="3750906" cy="74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C0C271-7526-2A48-BFC1-8A521A67D288}"/>
              </a:ext>
            </a:extLst>
          </p:cNvPr>
          <p:cNvCxnSpPr/>
          <p:nvPr/>
        </p:nvCxnSpPr>
        <p:spPr>
          <a:xfrm flipV="1">
            <a:off x="3918859" y="6386741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36E8B-2D1D-9470-A895-B53BE5E34379}"/>
              </a:ext>
            </a:extLst>
          </p:cNvPr>
          <p:cNvCxnSpPr>
            <a:cxnSpLocks/>
          </p:cNvCxnSpPr>
          <p:nvPr/>
        </p:nvCxnSpPr>
        <p:spPr>
          <a:xfrm>
            <a:off x="2799184" y="6970781"/>
            <a:ext cx="37322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60666D5-C132-18F5-F2CD-5A0E8E6AC826}"/>
              </a:ext>
            </a:extLst>
          </p:cNvPr>
          <p:cNvSpPr/>
          <p:nvPr/>
        </p:nvSpPr>
        <p:spPr>
          <a:xfrm>
            <a:off x="6550090" y="5094514"/>
            <a:ext cx="578499" cy="214753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672A9-BFFC-A441-34CC-ADC6FE01A388}"/>
              </a:ext>
            </a:extLst>
          </p:cNvPr>
          <p:cNvSpPr txBox="1"/>
          <p:nvPr/>
        </p:nvSpPr>
        <p:spPr>
          <a:xfrm>
            <a:off x="7165911" y="5959514"/>
            <a:ext cx="6777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Characteristics of these part of population is “???”</a:t>
            </a:r>
          </a:p>
        </p:txBody>
      </p:sp>
    </p:spTree>
    <p:extLst>
      <p:ext uri="{BB962C8B-B14F-4D97-AF65-F5344CB8AC3E}">
        <p14:creationId xmlns:p14="http://schemas.microsoft.com/office/powerpoint/2010/main" val="7784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8B2C3-D48F-9716-56AA-66BE58D7ECFA}"/>
              </a:ext>
            </a:extLst>
          </p:cNvPr>
          <p:cNvSpPr/>
          <p:nvPr/>
        </p:nvSpPr>
        <p:spPr>
          <a:xfrm>
            <a:off x="2276669" y="5598367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EBC3F5-C16F-E4E0-005F-B5BE4FF247D3}"/>
              </a:ext>
            </a:extLst>
          </p:cNvPr>
          <p:cNvSpPr/>
          <p:nvPr/>
        </p:nvSpPr>
        <p:spPr>
          <a:xfrm>
            <a:off x="3433666" y="5094514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D8C108-94DF-480A-154A-C35433D12F2D}"/>
              </a:ext>
            </a:extLst>
          </p:cNvPr>
          <p:cNvSpPr/>
          <p:nvPr/>
        </p:nvSpPr>
        <p:spPr>
          <a:xfrm>
            <a:off x="2276669" y="6699510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F975E9-0B54-D564-B2F0-9E112D40E129}"/>
              </a:ext>
            </a:extLst>
          </p:cNvPr>
          <p:cNvSpPr/>
          <p:nvPr/>
        </p:nvSpPr>
        <p:spPr>
          <a:xfrm>
            <a:off x="3396344" y="6156969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67DA09-7B37-BF79-B64A-4A04093A310D}"/>
              </a:ext>
            </a:extLst>
          </p:cNvPr>
          <p:cNvCxnSpPr>
            <a:stCxn id="8" idx="6"/>
          </p:cNvCxnSpPr>
          <p:nvPr/>
        </p:nvCxnSpPr>
        <p:spPr>
          <a:xfrm flipV="1">
            <a:off x="3956181" y="5365784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9177DE-61A7-A922-5E9D-C659FD39CFE4}"/>
              </a:ext>
            </a:extLst>
          </p:cNvPr>
          <p:cNvCxnSpPr>
            <a:cxnSpLocks/>
          </p:cNvCxnSpPr>
          <p:nvPr/>
        </p:nvCxnSpPr>
        <p:spPr>
          <a:xfrm flipV="1">
            <a:off x="2799184" y="5915869"/>
            <a:ext cx="3750906" cy="74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C0C271-7526-2A48-BFC1-8A521A67D288}"/>
              </a:ext>
            </a:extLst>
          </p:cNvPr>
          <p:cNvCxnSpPr/>
          <p:nvPr/>
        </p:nvCxnSpPr>
        <p:spPr>
          <a:xfrm flipV="1">
            <a:off x="3918859" y="6386741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36E8B-2D1D-9470-A895-B53BE5E34379}"/>
              </a:ext>
            </a:extLst>
          </p:cNvPr>
          <p:cNvCxnSpPr>
            <a:cxnSpLocks/>
          </p:cNvCxnSpPr>
          <p:nvPr/>
        </p:nvCxnSpPr>
        <p:spPr>
          <a:xfrm>
            <a:off x="2799184" y="6970781"/>
            <a:ext cx="37322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60666D5-C132-18F5-F2CD-5A0E8E6AC826}"/>
              </a:ext>
            </a:extLst>
          </p:cNvPr>
          <p:cNvSpPr/>
          <p:nvPr/>
        </p:nvSpPr>
        <p:spPr>
          <a:xfrm>
            <a:off x="6550090" y="5094514"/>
            <a:ext cx="578499" cy="214753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672A9-BFFC-A441-34CC-ADC6FE01A388}"/>
              </a:ext>
            </a:extLst>
          </p:cNvPr>
          <p:cNvSpPr txBox="1"/>
          <p:nvPr/>
        </p:nvSpPr>
        <p:spPr>
          <a:xfrm>
            <a:off x="7165911" y="5959514"/>
            <a:ext cx="6777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Characteristics of these part of population is “</a:t>
            </a:r>
            <a:r>
              <a:rPr lang="en-US" sz="2800" b="1" dirty="0">
                <a:solidFill>
                  <a:srgbClr val="FF0000"/>
                </a:solidFill>
              </a:rPr>
              <a:t>Statistic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125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If the values of a characteristics vary</a:t>
            </a:r>
          </a:p>
          <a:p>
            <a:endParaRPr lang="en-US" sz="3200" dirty="0"/>
          </a:p>
          <a:p>
            <a:r>
              <a:rPr lang="en-US" sz="3200" dirty="0"/>
              <a:t>From person to person</a:t>
            </a:r>
          </a:p>
          <a:p>
            <a:endParaRPr lang="en-US" sz="3200" dirty="0"/>
          </a:p>
          <a:p>
            <a:r>
              <a:rPr lang="en-US" sz="3200" dirty="0"/>
              <a:t>From object to object</a:t>
            </a:r>
          </a:p>
          <a:p>
            <a:endParaRPr lang="en-US" sz="3200" dirty="0"/>
          </a:p>
          <a:p>
            <a:r>
              <a:rPr lang="en-US" sz="3200" dirty="0"/>
              <a:t>From phenomenon to phenomenon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E54D7-B866-C40B-7F96-C6ED2FE4FDEA}"/>
              </a:ext>
            </a:extLst>
          </p:cNvPr>
          <p:cNvSpPr txBox="1"/>
          <p:nvPr/>
        </p:nvSpPr>
        <p:spPr>
          <a:xfrm>
            <a:off x="8546841" y="354563"/>
            <a:ext cx="564289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85A75-7E76-136D-BCF8-26B72B814F1B}"/>
              </a:ext>
            </a:extLst>
          </p:cNvPr>
          <p:cNvSpPr txBox="1"/>
          <p:nvPr/>
        </p:nvSpPr>
        <p:spPr>
          <a:xfrm>
            <a:off x="8546841" y="1289959"/>
            <a:ext cx="564289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For example, Height is a variable</a:t>
            </a:r>
          </a:p>
        </p:txBody>
      </p:sp>
    </p:spTree>
    <p:extLst>
      <p:ext uri="{BB962C8B-B14F-4D97-AF65-F5344CB8AC3E}">
        <p14:creationId xmlns:p14="http://schemas.microsoft.com/office/powerpoint/2010/main" val="3594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C15B6E6-F299-D4D6-E5DD-CAAA11EC2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394456"/>
              </p:ext>
            </p:extLst>
          </p:nvPr>
        </p:nvGraphicFramePr>
        <p:xfrm>
          <a:off x="753635" y="2028683"/>
          <a:ext cx="13123130" cy="5398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626">
                  <a:extLst>
                    <a:ext uri="{9D8B030D-6E8A-4147-A177-3AD203B41FA5}">
                      <a16:colId xmlns:a16="http://schemas.microsoft.com/office/drawing/2014/main" val="1547556943"/>
                    </a:ext>
                  </a:extLst>
                </a:gridCol>
                <a:gridCol w="2624626">
                  <a:extLst>
                    <a:ext uri="{9D8B030D-6E8A-4147-A177-3AD203B41FA5}">
                      <a16:colId xmlns:a16="http://schemas.microsoft.com/office/drawing/2014/main" val="1843633717"/>
                    </a:ext>
                  </a:extLst>
                </a:gridCol>
                <a:gridCol w="2624626">
                  <a:extLst>
                    <a:ext uri="{9D8B030D-6E8A-4147-A177-3AD203B41FA5}">
                      <a16:colId xmlns:a16="http://schemas.microsoft.com/office/drawing/2014/main" val="726072454"/>
                    </a:ext>
                  </a:extLst>
                </a:gridCol>
                <a:gridCol w="2624626">
                  <a:extLst>
                    <a:ext uri="{9D8B030D-6E8A-4147-A177-3AD203B41FA5}">
                      <a16:colId xmlns:a16="http://schemas.microsoft.com/office/drawing/2014/main" val="4228550287"/>
                    </a:ext>
                  </a:extLst>
                </a:gridCol>
                <a:gridCol w="2624626">
                  <a:extLst>
                    <a:ext uri="{9D8B030D-6E8A-4147-A177-3AD203B41FA5}">
                      <a16:colId xmlns:a16="http://schemas.microsoft.com/office/drawing/2014/main" val="1420779386"/>
                    </a:ext>
                  </a:extLst>
                </a:gridCol>
              </a:tblGrid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Case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Wealth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950497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 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509786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Primary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205152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Primary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460732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Higher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271943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020873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872399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 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436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02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962D4-8067-E2DC-541B-F8206E434619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15EC4-FEFC-2E31-F13E-33BB27CC6383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86D18-6E6E-543A-82DB-FB57C02FC958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7283F-529C-90DE-FD0A-A6108C78FE69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94682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Two types of variable: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Qualitative variable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Quantitative variable</a:t>
            </a:r>
          </a:p>
        </p:txBody>
      </p:sp>
    </p:spTree>
    <p:extLst>
      <p:ext uri="{BB962C8B-B14F-4D97-AF65-F5344CB8AC3E}">
        <p14:creationId xmlns:p14="http://schemas.microsoft.com/office/powerpoint/2010/main" val="3263039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Qualitative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If its values can not be measured numerically.</a:t>
            </a:r>
          </a:p>
          <a:p>
            <a:endParaRPr lang="en-US" sz="3200" dirty="0"/>
          </a:p>
          <a:p>
            <a:r>
              <a:rPr lang="en-US" sz="3200" dirty="0"/>
              <a:t>Each unit can only be classified into one of a group of categories.</a:t>
            </a:r>
          </a:p>
          <a:p>
            <a:endParaRPr lang="en-US" sz="3200" dirty="0"/>
          </a:p>
          <a:p>
            <a:r>
              <a:rPr lang="en-US" sz="3200" dirty="0"/>
              <a:t>A categorical variable does not have units</a:t>
            </a:r>
          </a:p>
        </p:txBody>
      </p:sp>
    </p:spTree>
    <p:extLst>
      <p:ext uri="{BB962C8B-B14F-4D97-AF65-F5344CB8AC3E}">
        <p14:creationId xmlns:p14="http://schemas.microsoft.com/office/powerpoint/2010/main" val="1625227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Qualitative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Marital Status</a:t>
            </a:r>
          </a:p>
          <a:p>
            <a:r>
              <a:rPr lang="en-US" sz="3200" dirty="0"/>
              <a:t> Brand of PC</a:t>
            </a:r>
          </a:p>
          <a:p>
            <a:r>
              <a:rPr lang="en-US" sz="3200" dirty="0"/>
              <a:t> Socioeconomic status</a:t>
            </a:r>
          </a:p>
          <a:p>
            <a:r>
              <a:rPr lang="en-US" sz="3200" dirty="0"/>
              <a:t> Bank Account types</a:t>
            </a:r>
          </a:p>
        </p:txBody>
      </p:sp>
    </p:spTree>
    <p:extLst>
      <p:ext uri="{BB962C8B-B14F-4D97-AF65-F5344CB8AC3E}">
        <p14:creationId xmlns:p14="http://schemas.microsoft.com/office/powerpoint/2010/main" val="3473377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Quantitative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If its values can be measured numerically.</a:t>
            </a:r>
          </a:p>
        </p:txBody>
      </p:sp>
    </p:spTree>
    <p:extLst>
      <p:ext uri="{BB962C8B-B14F-4D97-AF65-F5344CB8AC3E}">
        <p14:creationId xmlns:p14="http://schemas.microsoft.com/office/powerpoint/2010/main" val="4176651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Quantitative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If its values can be measured numerically.</a:t>
            </a:r>
          </a:p>
          <a:p>
            <a:endParaRPr lang="en-US" sz="3200" dirty="0"/>
          </a:p>
          <a:p>
            <a:r>
              <a:rPr lang="en-US" sz="3200" dirty="0"/>
              <a:t>Two types of quantitative variable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Discrete variable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Continuous variable</a:t>
            </a:r>
          </a:p>
        </p:txBody>
      </p:sp>
    </p:spTree>
    <p:extLst>
      <p:ext uri="{BB962C8B-B14F-4D97-AF65-F5344CB8AC3E}">
        <p14:creationId xmlns:p14="http://schemas.microsoft.com/office/powerpoint/2010/main" val="91452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337356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661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Discrete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If it can take only the isolated or countable values within a given range</a:t>
            </a:r>
          </a:p>
          <a:p>
            <a:endParaRPr lang="en-US" sz="3200" dirty="0"/>
          </a:p>
          <a:p>
            <a:r>
              <a:rPr lang="en-US" sz="3200" dirty="0"/>
              <a:t>Values of a discrete variable have breaks or jumps</a:t>
            </a:r>
          </a:p>
          <a:p>
            <a:endParaRPr lang="en-US" sz="3200" dirty="0"/>
          </a:p>
          <a:p>
            <a:r>
              <a:rPr lang="en-US" sz="3200" dirty="0"/>
              <a:t>For example, number of family members, number of product sales per day, number of rooms in a floor, size of a computer’s monitor, number of typing errors and so on.</a:t>
            </a:r>
          </a:p>
        </p:txBody>
      </p:sp>
    </p:spTree>
    <p:extLst>
      <p:ext uri="{BB962C8B-B14F-4D97-AF65-F5344CB8AC3E}">
        <p14:creationId xmlns:p14="http://schemas.microsoft.com/office/powerpoint/2010/main" val="4276058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Continuous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If it take any value on some interval</a:t>
            </a:r>
          </a:p>
          <a:p>
            <a:endParaRPr lang="en-US" sz="3200" dirty="0"/>
          </a:p>
          <a:p>
            <a:r>
              <a:rPr lang="en-US" sz="3200" dirty="0"/>
              <a:t>Values of a continuous variable have no break</a:t>
            </a:r>
          </a:p>
          <a:p>
            <a:endParaRPr lang="en-US" sz="3200" dirty="0"/>
          </a:p>
          <a:p>
            <a:r>
              <a:rPr lang="en-US" sz="3200" dirty="0"/>
              <a:t>For example, CGPA, height, amount of rainfall, age and so on.</a:t>
            </a:r>
          </a:p>
        </p:txBody>
      </p:sp>
    </p:spTree>
    <p:extLst>
      <p:ext uri="{BB962C8B-B14F-4D97-AF65-F5344CB8AC3E}">
        <p14:creationId xmlns:p14="http://schemas.microsoft.com/office/powerpoint/2010/main" val="359829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AAC-A162-9B34-7C09-C71435DAED38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49D8-B070-7F37-E42A-A89BC1F2A288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7CC06-F080-6D07-1FA3-2032F3C6DD00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675F-AF0B-0C7E-88C0-7825F24A95C3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2927168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AAC-A162-9B34-7C09-C71435DAED38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49D8-B070-7F37-E42A-A89BC1F2A288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7CC06-F080-6D07-1FA3-2032F3C6DD00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675F-AF0B-0C7E-88C0-7825F24A95C3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275586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Data are “</a:t>
            </a:r>
            <a:r>
              <a:rPr lang="en-US" sz="3200" dirty="0">
                <a:highlight>
                  <a:srgbClr val="FFFF00"/>
                </a:highlight>
              </a:rPr>
              <a:t>some information</a:t>
            </a:r>
            <a:r>
              <a:rPr lang="en-US" sz="3200" dirty="0"/>
              <a:t>”</a:t>
            </a:r>
          </a:p>
          <a:p>
            <a:endParaRPr lang="en-US" sz="3200" dirty="0"/>
          </a:p>
          <a:p>
            <a:r>
              <a:rPr lang="en-US" sz="3200" dirty="0"/>
              <a:t>That has been “</a:t>
            </a:r>
            <a:r>
              <a:rPr lang="en-US" sz="3200" dirty="0">
                <a:highlight>
                  <a:srgbClr val="FFFF00"/>
                </a:highlight>
              </a:rPr>
              <a:t>collected</a:t>
            </a:r>
            <a:r>
              <a:rPr lang="en-US" sz="3200" dirty="0"/>
              <a:t>” from field</a:t>
            </a:r>
          </a:p>
          <a:p>
            <a:endParaRPr lang="en-US" sz="3200" dirty="0"/>
          </a:p>
          <a:p>
            <a:r>
              <a:rPr lang="en-US" sz="3200" dirty="0"/>
              <a:t>Translated into a form that is efficient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1938913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AAC-A162-9B34-7C09-C71435DAED38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49D8-B070-7F37-E42A-A89BC1F2A288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7CC06-F080-6D07-1FA3-2032F3C6DD00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675F-AF0B-0C7E-88C0-7825F24A95C3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1459369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Two types of data: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Qualitative data (Values can not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Quantitative data (Values can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Discrete data (Countable values)</a:t>
            </a:r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Continuous data (Any values within a range)</a:t>
            </a:r>
          </a:p>
        </p:txBody>
      </p:sp>
    </p:spTree>
    <p:extLst>
      <p:ext uri="{BB962C8B-B14F-4D97-AF65-F5344CB8AC3E}">
        <p14:creationId xmlns:p14="http://schemas.microsoft.com/office/powerpoint/2010/main" val="2744403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There are two sources of getting statistical data: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Primary data (Fresh and First time)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Secondary data (Has already been collected by someone)</a:t>
            </a:r>
          </a:p>
        </p:txBody>
      </p:sp>
    </p:spTree>
    <p:extLst>
      <p:ext uri="{BB962C8B-B14F-4D97-AF65-F5344CB8AC3E}">
        <p14:creationId xmlns:p14="http://schemas.microsoft.com/office/powerpoint/2010/main" val="1681204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2960" dirty="0"/>
              <a:t>A work study inspector decides about the time taken to perform a particular job in assembly line on the basis of observations collected by him. </a:t>
            </a:r>
          </a:p>
          <a:p>
            <a:endParaRPr lang="en-US" sz="2960" dirty="0"/>
          </a:p>
          <a:p>
            <a:r>
              <a:rPr lang="en-US" sz="2960" dirty="0"/>
              <a:t>A researcher decides to know the average monthly expenditure of the students of Dhaka University. He collects monthly expenditure randomly from the 100 students.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3843E-7149-473A-4A4C-24DF66F8F89A}"/>
              </a:ext>
            </a:extLst>
          </p:cNvPr>
          <p:cNvSpPr txBox="1"/>
          <p:nvPr/>
        </p:nvSpPr>
        <p:spPr>
          <a:xfrm>
            <a:off x="2892490" y="3004456"/>
            <a:ext cx="1548881" cy="523220"/>
          </a:xfrm>
          <a:custGeom>
            <a:avLst/>
            <a:gdLst>
              <a:gd name="connsiteX0" fmla="*/ 0 w 1548881"/>
              <a:gd name="connsiteY0" fmla="*/ 0 h 523220"/>
              <a:gd name="connsiteX1" fmla="*/ 485316 w 1548881"/>
              <a:gd name="connsiteY1" fmla="*/ 0 h 523220"/>
              <a:gd name="connsiteX2" fmla="*/ 986121 w 1548881"/>
              <a:gd name="connsiteY2" fmla="*/ 0 h 523220"/>
              <a:gd name="connsiteX3" fmla="*/ 1548881 w 1548881"/>
              <a:gd name="connsiteY3" fmla="*/ 0 h 523220"/>
              <a:gd name="connsiteX4" fmla="*/ 1548881 w 1548881"/>
              <a:gd name="connsiteY4" fmla="*/ 523220 h 523220"/>
              <a:gd name="connsiteX5" fmla="*/ 1032587 w 1548881"/>
              <a:gd name="connsiteY5" fmla="*/ 523220 h 523220"/>
              <a:gd name="connsiteX6" fmla="*/ 485316 w 1548881"/>
              <a:gd name="connsiteY6" fmla="*/ 523220 h 523220"/>
              <a:gd name="connsiteX7" fmla="*/ 0 w 1548881"/>
              <a:gd name="connsiteY7" fmla="*/ 523220 h 523220"/>
              <a:gd name="connsiteX8" fmla="*/ 0 w 1548881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881" h="523220" fill="none" extrusionOk="0">
                <a:moveTo>
                  <a:pt x="0" y="0"/>
                </a:moveTo>
                <a:cubicBezTo>
                  <a:pt x="138848" y="9498"/>
                  <a:pt x="353699" y="-19857"/>
                  <a:pt x="485316" y="0"/>
                </a:cubicBezTo>
                <a:cubicBezTo>
                  <a:pt x="616933" y="19857"/>
                  <a:pt x="828846" y="-1731"/>
                  <a:pt x="986121" y="0"/>
                </a:cubicBezTo>
                <a:cubicBezTo>
                  <a:pt x="1143397" y="1731"/>
                  <a:pt x="1390654" y="-23525"/>
                  <a:pt x="1548881" y="0"/>
                </a:cubicBezTo>
                <a:cubicBezTo>
                  <a:pt x="1541001" y="241729"/>
                  <a:pt x="1541296" y="271222"/>
                  <a:pt x="1548881" y="523220"/>
                </a:cubicBezTo>
                <a:cubicBezTo>
                  <a:pt x="1336433" y="547438"/>
                  <a:pt x="1151300" y="522353"/>
                  <a:pt x="1032587" y="523220"/>
                </a:cubicBezTo>
                <a:cubicBezTo>
                  <a:pt x="913874" y="524087"/>
                  <a:pt x="607553" y="531433"/>
                  <a:pt x="485316" y="523220"/>
                </a:cubicBezTo>
                <a:cubicBezTo>
                  <a:pt x="363079" y="515007"/>
                  <a:pt x="136889" y="518116"/>
                  <a:pt x="0" y="523220"/>
                </a:cubicBezTo>
                <a:cubicBezTo>
                  <a:pt x="20513" y="404864"/>
                  <a:pt x="23784" y="177227"/>
                  <a:pt x="0" y="0"/>
                </a:cubicBezTo>
                <a:close/>
              </a:path>
              <a:path w="1548881" h="523220" stroke="0" extrusionOk="0">
                <a:moveTo>
                  <a:pt x="0" y="0"/>
                </a:moveTo>
                <a:cubicBezTo>
                  <a:pt x="123403" y="10178"/>
                  <a:pt x="289426" y="11347"/>
                  <a:pt x="500805" y="0"/>
                </a:cubicBezTo>
                <a:cubicBezTo>
                  <a:pt x="712184" y="-11347"/>
                  <a:pt x="790112" y="2423"/>
                  <a:pt x="1032587" y="0"/>
                </a:cubicBezTo>
                <a:cubicBezTo>
                  <a:pt x="1275062" y="-2423"/>
                  <a:pt x="1370796" y="-778"/>
                  <a:pt x="1548881" y="0"/>
                </a:cubicBezTo>
                <a:cubicBezTo>
                  <a:pt x="1533966" y="152304"/>
                  <a:pt x="1559744" y="366079"/>
                  <a:pt x="1548881" y="523220"/>
                </a:cubicBezTo>
                <a:cubicBezTo>
                  <a:pt x="1290168" y="518776"/>
                  <a:pt x="1217112" y="513618"/>
                  <a:pt x="1017099" y="523220"/>
                </a:cubicBezTo>
                <a:cubicBezTo>
                  <a:pt x="817086" y="532822"/>
                  <a:pt x="671152" y="540684"/>
                  <a:pt x="547271" y="523220"/>
                </a:cubicBezTo>
                <a:cubicBezTo>
                  <a:pt x="423390" y="505756"/>
                  <a:pt x="261862" y="549863"/>
                  <a:pt x="0" y="523220"/>
                </a:cubicBezTo>
                <a:cubicBezTo>
                  <a:pt x="-16751" y="303807"/>
                  <a:pt x="-5551" y="21481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Primary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7B7E5-23CD-161C-1157-11F56F9282DF}"/>
              </a:ext>
            </a:extLst>
          </p:cNvPr>
          <p:cNvSpPr txBox="1"/>
          <p:nvPr/>
        </p:nvSpPr>
        <p:spPr>
          <a:xfrm>
            <a:off x="7131698" y="4966995"/>
            <a:ext cx="1548881" cy="523220"/>
          </a:xfrm>
          <a:custGeom>
            <a:avLst/>
            <a:gdLst>
              <a:gd name="connsiteX0" fmla="*/ 0 w 1548881"/>
              <a:gd name="connsiteY0" fmla="*/ 0 h 523220"/>
              <a:gd name="connsiteX1" fmla="*/ 485316 w 1548881"/>
              <a:gd name="connsiteY1" fmla="*/ 0 h 523220"/>
              <a:gd name="connsiteX2" fmla="*/ 986121 w 1548881"/>
              <a:gd name="connsiteY2" fmla="*/ 0 h 523220"/>
              <a:gd name="connsiteX3" fmla="*/ 1548881 w 1548881"/>
              <a:gd name="connsiteY3" fmla="*/ 0 h 523220"/>
              <a:gd name="connsiteX4" fmla="*/ 1548881 w 1548881"/>
              <a:gd name="connsiteY4" fmla="*/ 523220 h 523220"/>
              <a:gd name="connsiteX5" fmla="*/ 1032587 w 1548881"/>
              <a:gd name="connsiteY5" fmla="*/ 523220 h 523220"/>
              <a:gd name="connsiteX6" fmla="*/ 485316 w 1548881"/>
              <a:gd name="connsiteY6" fmla="*/ 523220 h 523220"/>
              <a:gd name="connsiteX7" fmla="*/ 0 w 1548881"/>
              <a:gd name="connsiteY7" fmla="*/ 523220 h 523220"/>
              <a:gd name="connsiteX8" fmla="*/ 0 w 1548881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881" h="523220" fill="none" extrusionOk="0">
                <a:moveTo>
                  <a:pt x="0" y="0"/>
                </a:moveTo>
                <a:cubicBezTo>
                  <a:pt x="138848" y="9498"/>
                  <a:pt x="353699" y="-19857"/>
                  <a:pt x="485316" y="0"/>
                </a:cubicBezTo>
                <a:cubicBezTo>
                  <a:pt x="616933" y="19857"/>
                  <a:pt x="828846" y="-1731"/>
                  <a:pt x="986121" y="0"/>
                </a:cubicBezTo>
                <a:cubicBezTo>
                  <a:pt x="1143397" y="1731"/>
                  <a:pt x="1390654" y="-23525"/>
                  <a:pt x="1548881" y="0"/>
                </a:cubicBezTo>
                <a:cubicBezTo>
                  <a:pt x="1541001" y="241729"/>
                  <a:pt x="1541296" y="271222"/>
                  <a:pt x="1548881" y="523220"/>
                </a:cubicBezTo>
                <a:cubicBezTo>
                  <a:pt x="1336433" y="547438"/>
                  <a:pt x="1151300" y="522353"/>
                  <a:pt x="1032587" y="523220"/>
                </a:cubicBezTo>
                <a:cubicBezTo>
                  <a:pt x="913874" y="524087"/>
                  <a:pt x="607553" y="531433"/>
                  <a:pt x="485316" y="523220"/>
                </a:cubicBezTo>
                <a:cubicBezTo>
                  <a:pt x="363079" y="515007"/>
                  <a:pt x="136889" y="518116"/>
                  <a:pt x="0" y="523220"/>
                </a:cubicBezTo>
                <a:cubicBezTo>
                  <a:pt x="20513" y="404864"/>
                  <a:pt x="23784" y="177227"/>
                  <a:pt x="0" y="0"/>
                </a:cubicBezTo>
                <a:close/>
              </a:path>
              <a:path w="1548881" h="523220" stroke="0" extrusionOk="0">
                <a:moveTo>
                  <a:pt x="0" y="0"/>
                </a:moveTo>
                <a:cubicBezTo>
                  <a:pt x="123403" y="10178"/>
                  <a:pt x="289426" y="11347"/>
                  <a:pt x="500805" y="0"/>
                </a:cubicBezTo>
                <a:cubicBezTo>
                  <a:pt x="712184" y="-11347"/>
                  <a:pt x="790112" y="2423"/>
                  <a:pt x="1032587" y="0"/>
                </a:cubicBezTo>
                <a:cubicBezTo>
                  <a:pt x="1275062" y="-2423"/>
                  <a:pt x="1370796" y="-778"/>
                  <a:pt x="1548881" y="0"/>
                </a:cubicBezTo>
                <a:cubicBezTo>
                  <a:pt x="1533966" y="152304"/>
                  <a:pt x="1559744" y="366079"/>
                  <a:pt x="1548881" y="523220"/>
                </a:cubicBezTo>
                <a:cubicBezTo>
                  <a:pt x="1290168" y="518776"/>
                  <a:pt x="1217112" y="513618"/>
                  <a:pt x="1017099" y="523220"/>
                </a:cubicBezTo>
                <a:cubicBezTo>
                  <a:pt x="817086" y="532822"/>
                  <a:pt x="671152" y="540684"/>
                  <a:pt x="547271" y="523220"/>
                </a:cubicBezTo>
                <a:cubicBezTo>
                  <a:pt x="423390" y="505756"/>
                  <a:pt x="261862" y="549863"/>
                  <a:pt x="0" y="523220"/>
                </a:cubicBezTo>
                <a:cubicBezTo>
                  <a:pt x="-16751" y="303807"/>
                  <a:pt x="-5551" y="21481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Primary</a:t>
            </a:r>
          </a:p>
        </p:txBody>
      </p:sp>
    </p:spTree>
    <p:extLst>
      <p:ext uri="{BB962C8B-B14F-4D97-AF65-F5344CB8AC3E}">
        <p14:creationId xmlns:p14="http://schemas.microsoft.com/office/powerpoint/2010/main" val="14895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2960" dirty="0"/>
              <a:t>The secretary, chamber of commerce is using the figures published in “Bangladesh Bank Bulletin” (Published monthly by Bangladesh Bank) as the basis of forecasting money supply during the next month.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C2964-6189-01B5-C38B-CF26517D0122}"/>
              </a:ext>
            </a:extLst>
          </p:cNvPr>
          <p:cNvSpPr txBox="1"/>
          <p:nvPr/>
        </p:nvSpPr>
        <p:spPr>
          <a:xfrm>
            <a:off x="11805017" y="3004456"/>
            <a:ext cx="1873661" cy="523220"/>
          </a:xfrm>
          <a:custGeom>
            <a:avLst/>
            <a:gdLst>
              <a:gd name="connsiteX0" fmla="*/ 0 w 1873661"/>
              <a:gd name="connsiteY0" fmla="*/ 0 h 523220"/>
              <a:gd name="connsiteX1" fmla="*/ 587080 w 1873661"/>
              <a:gd name="connsiteY1" fmla="*/ 0 h 523220"/>
              <a:gd name="connsiteX2" fmla="*/ 1192898 w 1873661"/>
              <a:gd name="connsiteY2" fmla="*/ 0 h 523220"/>
              <a:gd name="connsiteX3" fmla="*/ 1873661 w 1873661"/>
              <a:gd name="connsiteY3" fmla="*/ 0 h 523220"/>
              <a:gd name="connsiteX4" fmla="*/ 1873661 w 1873661"/>
              <a:gd name="connsiteY4" fmla="*/ 523220 h 523220"/>
              <a:gd name="connsiteX5" fmla="*/ 1249107 w 1873661"/>
              <a:gd name="connsiteY5" fmla="*/ 523220 h 523220"/>
              <a:gd name="connsiteX6" fmla="*/ 587080 w 1873661"/>
              <a:gd name="connsiteY6" fmla="*/ 523220 h 523220"/>
              <a:gd name="connsiteX7" fmla="*/ 0 w 1873661"/>
              <a:gd name="connsiteY7" fmla="*/ 523220 h 523220"/>
              <a:gd name="connsiteX8" fmla="*/ 0 w 1873661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661" h="523220" fill="none" extrusionOk="0">
                <a:moveTo>
                  <a:pt x="0" y="0"/>
                </a:moveTo>
                <a:cubicBezTo>
                  <a:pt x="202667" y="22880"/>
                  <a:pt x="407070" y="-7478"/>
                  <a:pt x="587080" y="0"/>
                </a:cubicBezTo>
                <a:cubicBezTo>
                  <a:pt x="767090" y="7478"/>
                  <a:pt x="942160" y="-15959"/>
                  <a:pt x="1192898" y="0"/>
                </a:cubicBezTo>
                <a:cubicBezTo>
                  <a:pt x="1443636" y="15959"/>
                  <a:pt x="1655684" y="-20220"/>
                  <a:pt x="1873661" y="0"/>
                </a:cubicBezTo>
                <a:cubicBezTo>
                  <a:pt x="1865781" y="241729"/>
                  <a:pt x="1866076" y="271222"/>
                  <a:pt x="1873661" y="523220"/>
                </a:cubicBezTo>
                <a:cubicBezTo>
                  <a:pt x="1615517" y="511304"/>
                  <a:pt x="1414282" y="548602"/>
                  <a:pt x="1249107" y="523220"/>
                </a:cubicBezTo>
                <a:cubicBezTo>
                  <a:pt x="1083932" y="497838"/>
                  <a:pt x="829457" y="529783"/>
                  <a:pt x="587080" y="523220"/>
                </a:cubicBezTo>
                <a:cubicBezTo>
                  <a:pt x="344703" y="516657"/>
                  <a:pt x="142194" y="548809"/>
                  <a:pt x="0" y="523220"/>
                </a:cubicBezTo>
                <a:cubicBezTo>
                  <a:pt x="20513" y="404864"/>
                  <a:pt x="23784" y="177227"/>
                  <a:pt x="0" y="0"/>
                </a:cubicBezTo>
                <a:close/>
              </a:path>
              <a:path w="1873661" h="523220" stroke="0" extrusionOk="0">
                <a:moveTo>
                  <a:pt x="0" y="0"/>
                </a:moveTo>
                <a:cubicBezTo>
                  <a:pt x="233182" y="-24168"/>
                  <a:pt x="412546" y="-10750"/>
                  <a:pt x="605817" y="0"/>
                </a:cubicBezTo>
                <a:cubicBezTo>
                  <a:pt x="799088" y="10750"/>
                  <a:pt x="1054793" y="31310"/>
                  <a:pt x="1249107" y="0"/>
                </a:cubicBezTo>
                <a:cubicBezTo>
                  <a:pt x="1443421" y="-31310"/>
                  <a:pt x="1585835" y="4720"/>
                  <a:pt x="1873661" y="0"/>
                </a:cubicBezTo>
                <a:cubicBezTo>
                  <a:pt x="1858746" y="152304"/>
                  <a:pt x="1884524" y="366079"/>
                  <a:pt x="1873661" y="523220"/>
                </a:cubicBezTo>
                <a:cubicBezTo>
                  <a:pt x="1554518" y="511816"/>
                  <a:pt x="1546137" y="549329"/>
                  <a:pt x="1230371" y="523220"/>
                </a:cubicBezTo>
                <a:cubicBezTo>
                  <a:pt x="914605" y="497112"/>
                  <a:pt x="880934" y="503545"/>
                  <a:pt x="662027" y="523220"/>
                </a:cubicBezTo>
                <a:cubicBezTo>
                  <a:pt x="443120" y="542895"/>
                  <a:pt x="327127" y="544097"/>
                  <a:pt x="0" y="523220"/>
                </a:cubicBezTo>
                <a:cubicBezTo>
                  <a:pt x="-16751" y="303807"/>
                  <a:pt x="-5551" y="21481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Secondary</a:t>
            </a:r>
          </a:p>
        </p:txBody>
      </p:sp>
    </p:spTree>
    <p:extLst>
      <p:ext uri="{BB962C8B-B14F-4D97-AF65-F5344CB8AC3E}">
        <p14:creationId xmlns:p14="http://schemas.microsoft.com/office/powerpoint/2010/main" val="401791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81012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2A113B16-05B0-FEE1-0357-D25CA2089073}"/>
              </a:ext>
            </a:extLst>
          </p:cNvPr>
          <p:cNvSpPr/>
          <p:nvPr/>
        </p:nvSpPr>
        <p:spPr>
          <a:xfrm>
            <a:off x="5898774" y="305323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36E12-19BC-98BB-1522-AC1BCD5E76FB}"/>
              </a:ext>
            </a:extLst>
          </p:cNvPr>
          <p:cNvSpPr txBox="1"/>
          <p:nvPr/>
        </p:nvSpPr>
        <p:spPr>
          <a:xfrm>
            <a:off x="537043" y="3109052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Statistics involves the process of gathering data from various sources. </a:t>
            </a:r>
          </a:p>
        </p:txBody>
      </p:sp>
    </p:spTree>
    <p:extLst>
      <p:ext uri="{BB962C8B-B14F-4D97-AF65-F5344CB8AC3E}">
        <p14:creationId xmlns:p14="http://schemas.microsoft.com/office/powerpoint/2010/main" val="29920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4893269"/>
          </a:xfrm>
        </p:spPr>
        <p:txBody>
          <a:bodyPr>
            <a:normAutofit/>
          </a:bodyPr>
          <a:lstStyle/>
          <a:p>
            <a:r>
              <a:rPr lang="en-US" sz="2960" dirty="0"/>
              <a:t>Primary data collection is comparatively expensive, time consuming.</a:t>
            </a:r>
          </a:p>
          <a:p>
            <a:endParaRPr lang="en-US" sz="2960" dirty="0"/>
          </a:p>
          <a:p>
            <a:r>
              <a:rPr lang="en-US" sz="2960" dirty="0"/>
              <a:t>Secondary data are economical and quick source of background information</a:t>
            </a:r>
          </a:p>
          <a:p>
            <a:endParaRPr lang="en-US" sz="2960" dirty="0"/>
          </a:p>
          <a:p>
            <a:r>
              <a:rPr lang="en-US" sz="2960" dirty="0"/>
              <a:t>Secondary data may not be meet your specific needs.</a:t>
            </a:r>
          </a:p>
          <a:p>
            <a:endParaRPr lang="en-US" sz="2960" dirty="0"/>
          </a:p>
          <a:p>
            <a:r>
              <a:rPr lang="en-US" sz="2960" dirty="0"/>
              <a:t>The common problems of secondary data are the data may be outdated, and the design may not be known or may be inappropriate</a:t>
            </a:r>
          </a:p>
        </p:txBody>
      </p:sp>
    </p:spTree>
    <p:extLst>
      <p:ext uri="{BB962C8B-B14F-4D97-AF65-F5344CB8AC3E}">
        <p14:creationId xmlns:p14="http://schemas.microsoft.com/office/powerpoint/2010/main" val="642623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 collection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4893269"/>
          </a:xfrm>
        </p:spPr>
        <p:txBody>
          <a:bodyPr>
            <a:normAutofit/>
          </a:bodyPr>
          <a:lstStyle/>
          <a:p>
            <a:r>
              <a:rPr lang="en-US" sz="2960" dirty="0"/>
              <a:t>The available primary data collection methods are,</a:t>
            </a:r>
          </a:p>
          <a:p>
            <a:endParaRPr lang="en-US" sz="2960" dirty="0"/>
          </a:p>
          <a:p>
            <a:pPr marL="514350" indent="-514350">
              <a:buFont typeface="+mj-lt"/>
              <a:buAutoNum type="arabicPeriod"/>
            </a:pPr>
            <a:r>
              <a:rPr lang="en-US" sz="2960" dirty="0"/>
              <a:t>Survey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60" dirty="0"/>
              <a:t>Observation methods</a:t>
            </a:r>
          </a:p>
        </p:txBody>
      </p:sp>
    </p:spTree>
    <p:extLst>
      <p:ext uri="{BB962C8B-B14F-4D97-AF65-F5344CB8AC3E}">
        <p14:creationId xmlns:p14="http://schemas.microsoft.com/office/powerpoint/2010/main" val="3536446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4693703"/>
          </a:xfrm>
        </p:spPr>
        <p:txBody>
          <a:bodyPr>
            <a:normAutofit/>
          </a:bodyPr>
          <a:lstStyle/>
          <a:p>
            <a:r>
              <a:rPr lang="en-US" sz="3200" dirty="0"/>
              <a:t>Refer to the different ways in which variables or data can be categorized or measured.</a:t>
            </a:r>
          </a:p>
          <a:p>
            <a:endParaRPr lang="en-US" sz="3200" dirty="0"/>
          </a:p>
          <a:p>
            <a:r>
              <a:rPr lang="en-US" sz="3200" dirty="0"/>
              <a:t>Four measurements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Nominal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Ordinal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Interval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Ratio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86560-E1F0-B4A5-E215-3BF00E5E60B9}"/>
              </a:ext>
            </a:extLst>
          </p:cNvPr>
          <p:cNvSpPr txBox="1"/>
          <p:nvPr/>
        </p:nvSpPr>
        <p:spPr>
          <a:xfrm>
            <a:off x="10002210" y="97470"/>
            <a:ext cx="462819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Levels of measurements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9B252-5711-0068-018A-E23706611BCF}"/>
              </a:ext>
            </a:extLst>
          </p:cNvPr>
          <p:cNvSpPr txBox="1"/>
          <p:nvPr/>
        </p:nvSpPr>
        <p:spPr>
          <a:xfrm>
            <a:off x="10002210" y="1412546"/>
            <a:ext cx="462819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Data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63451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E6E5CC-9090-1B70-CBD3-FA8889E151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21583388"/>
              </p:ext>
            </p:extLst>
          </p:nvPr>
        </p:nvGraphicFramePr>
        <p:xfrm>
          <a:off x="753755" y="2207097"/>
          <a:ext cx="13122890" cy="512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45">
                  <a:extLst>
                    <a:ext uri="{9D8B030D-6E8A-4147-A177-3AD203B41FA5}">
                      <a16:colId xmlns:a16="http://schemas.microsoft.com/office/drawing/2014/main" val="1616320644"/>
                    </a:ext>
                  </a:extLst>
                </a:gridCol>
                <a:gridCol w="6561445">
                  <a:extLst>
                    <a:ext uri="{9D8B030D-6E8A-4147-A177-3AD203B41FA5}">
                      <a16:colId xmlns:a16="http://schemas.microsoft.com/office/drawing/2014/main" val="1730514106"/>
                    </a:ext>
                  </a:extLst>
                </a:gridCol>
              </a:tblGrid>
              <a:tr h="102566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Nominal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Ordinal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58684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categorical/qualitative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categorical/qualitative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61533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differences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differences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968570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56865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18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46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E6E5CC-9090-1B70-CBD3-FA8889E151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02218130"/>
              </p:ext>
            </p:extLst>
          </p:nvPr>
        </p:nvGraphicFramePr>
        <p:xfrm>
          <a:off x="753755" y="2207097"/>
          <a:ext cx="13122890" cy="512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45">
                  <a:extLst>
                    <a:ext uri="{9D8B030D-6E8A-4147-A177-3AD203B41FA5}">
                      <a16:colId xmlns:a16="http://schemas.microsoft.com/office/drawing/2014/main" val="1616320644"/>
                    </a:ext>
                  </a:extLst>
                </a:gridCol>
                <a:gridCol w="6561445">
                  <a:extLst>
                    <a:ext uri="{9D8B030D-6E8A-4147-A177-3AD203B41FA5}">
                      <a16:colId xmlns:a16="http://schemas.microsoft.com/office/drawing/2014/main" val="1730514106"/>
                    </a:ext>
                  </a:extLst>
                </a:gridCol>
              </a:tblGrid>
              <a:tr h="102566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Interval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58684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quantitative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quantitative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61533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968570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Zero is not absolute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Zero is absolute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56865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find difference but not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find both difference and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18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7083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1CBEB4-5DDC-8DA6-63AE-81624D0106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8479328"/>
              </p:ext>
            </p:extLst>
          </p:nvPr>
        </p:nvGraphicFramePr>
        <p:xfrm>
          <a:off x="568422" y="2588519"/>
          <a:ext cx="13493556" cy="3917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050">
                  <a:extLst>
                    <a:ext uri="{9D8B030D-6E8A-4147-A177-3AD203B41FA5}">
                      <a16:colId xmlns:a16="http://schemas.microsoft.com/office/drawing/2014/main" val="3231594653"/>
                    </a:ext>
                  </a:extLst>
                </a:gridCol>
                <a:gridCol w="2886322">
                  <a:extLst>
                    <a:ext uri="{9D8B030D-6E8A-4147-A177-3AD203B41FA5}">
                      <a16:colId xmlns:a16="http://schemas.microsoft.com/office/drawing/2014/main" val="358138315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1784899930"/>
                    </a:ext>
                  </a:extLst>
                </a:gridCol>
                <a:gridCol w="2632326">
                  <a:extLst>
                    <a:ext uri="{9D8B030D-6E8A-4147-A177-3AD203B41FA5}">
                      <a16:colId xmlns:a16="http://schemas.microsoft.com/office/drawing/2014/main" val="1167323097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2930102044"/>
                    </a:ext>
                  </a:extLst>
                </a:gridCol>
              </a:tblGrid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Levels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Property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Example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19749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Order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Difference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Nominal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Gender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8990"/>
                  </a:ext>
                </a:extLst>
              </a:tr>
              <a:tr h="285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Ordinal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Wealth index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951872"/>
                  </a:ext>
                </a:extLst>
              </a:tr>
              <a:tr h="323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Interval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Temperature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38334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Person’s age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2614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1CBEB4-5DDC-8DA6-63AE-81624D0106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09596707"/>
              </p:ext>
            </p:extLst>
          </p:nvPr>
        </p:nvGraphicFramePr>
        <p:xfrm>
          <a:off x="568422" y="2588519"/>
          <a:ext cx="13493556" cy="3917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050">
                  <a:extLst>
                    <a:ext uri="{9D8B030D-6E8A-4147-A177-3AD203B41FA5}">
                      <a16:colId xmlns:a16="http://schemas.microsoft.com/office/drawing/2014/main" val="3231594653"/>
                    </a:ext>
                  </a:extLst>
                </a:gridCol>
                <a:gridCol w="2886322">
                  <a:extLst>
                    <a:ext uri="{9D8B030D-6E8A-4147-A177-3AD203B41FA5}">
                      <a16:colId xmlns:a16="http://schemas.microsoft.com/office/drawing/2014/main" val="358138315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1784899930"/>
                    </a:ext>
                  </a:extLst>
                </a:gridCol>
                <a:gridCol w="2632326">
                  <a:extLst>
                    <a:ext uri="{9D8B030D-6E8A-4147-A177-3AD203B41FA5}">
                      <a16:colId xmlns:a16="http://schemas.microsoft.com/office/drawing/2014/main" val="1167323097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2930102044"/>
                    </a:ext>
                  </a:extLst>
                </a:gridCol>
              </a:tblGrid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Levels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Property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Example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19749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Order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Difference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Nominal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Gender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8990"/>
                  </a:ext>
                </a:extLst>
              </a:tr>
              <a:tr h="285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Ordinal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Wealth index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951872"/>
                  </a:ext>
                </a:extLst>
              </a:tr>
              <a:tr h="323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Interval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Temperature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38334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Person’s age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4845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Academic performance is an ordinal level of measurement:</a:t>
            </a:r>
          </a:p>
          <a:p>
            <a:endParaRPr lang="en-US" sz="3200" dirty="0"/>
          </a:p>
          <a:p>
            <a:r>
              <a:rPr lang="en-US" sz="3200" dirty="0"/>
              <a:t>We could assign a number to each performance 1=Outstanding, 2=Very good, 3=Good, 4=Poor. Clearly, the outstanding category belongs to higher academic performance than any other (i.e., ranked). Again, addition or subtraction, multiplication or division of the above numbers has no meaning,</a:t>
            </a:r>
          </a:p>
        </p:txBody>
      </p:sp>
    </p:spTree>
    <p:extLst>
      <p:ext uri="{BB962C8B-B14F-4D97-AF65-F5344CB8AC3E}">
        <p14:creationId xmlns:p14="http://schemas.microsoft.com/office/powerpoint/2010/main" val="21116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Identify the scale of measurement for a variable that measures a person's level of education as "High School," "Bachelor's Degree," "Master's Degree," and "</a:t>
            </a:r>
            <a:r>
              <a:rPr lang="en-US" sz="3200" dirty="0" err="1"/>
              <a:t>Ph.D</a:t>
            </a:r>
            <a:r>
              <a:rPr lang="en-US" sz="3200" dirty="0"/>
              <a:t>".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1528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826331"/>
          </a:xfrm>
        </p:spPr>
        <p:txBody>
          <a:bodyPr>
            <a:normAutofit/>
          </a:bodyPr>
          <a:lstStyle/>
          <a:p>
            <a:r>
              <a:rPr lang="en-US" sz="3200" dirty="0"/>
              <a:t>In a health survey, a researcher wants to find the hemoglobin level of the employees of a garments factory. For this purpose, a sample of 100 garments employees was taken at random and their hemoglobin levels were recorded.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What is the population?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What is the sample?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What is the variable being measured?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What is the nature of the variable?</a:t>
            </a:r>
          </a:p>
        </p:txBody>
      </p:sp>
    </p:spTree>
    <p:extLst>
      <p:ext uri="{BB962C8B-B14F-4D97-AF65-F5344CB8AC3E}">
        <p14:creationId xmlns:p14="http://schemas.microsoft.com/office/powerpoint/2010/main" val="420961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449592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53D7370A-8550-71AA-8F24-EE24CF4FD404}"/>
              </a:ext>
            </a:extLst>
          </p:cNvPr>
          <p:cNvSpPr/>
          <p:nvPr/>
        </p:nvSpPr>
        <p:spPr>
          <a:xfrm>
            <a:off x="5898774" y="3949710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AB6E-877C-9295-D80C-B992C78E6D65}"/>
              </a:ext>
            </a:extLst>
          </p:cNvPr>
          <p:cNvSpPr txBox="1"/>
          <p:nvPr/>
        </p:nvSpPr>
        <p:spPr>
          <a:xfrm>
            <a:off x="537043" y="4005524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Once the data is collected, it needs to be organized in a systematic manner. </a:t>
            </a:r>
          </a:p>
        </p:txBody>
      </p:sp>
    </p:spTree>
    <p:extLst>
      <p:ext uri="{BB962C8B-B14F-4D97-AF65-F5344CB8AC3E}">
        <p14:creationId xmlns:p14="http://schemas.microsoft.com/office/powerpoint/2010/main" val="202518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F56C5E4-E5DF-185A-8E03-333FB339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0" cy="822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64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81117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Left 6">
            <a:extLst>
              <a:ext uri="{FF2B5EF4-FFF2-40B4-BE49-F238E27FC236}">
                <a16:creationId xmlns:a16="http://schemas.microsoft.com/office/drawing/2014/main" id="{4A30901E-2B8B-4FF4-DB69-931F5AFA5607}"/>
              </a:ext>
            </a:extLst>
          </p:cNvPr>
          <p:cNvSpPr/>
          <p:nvPr/>
        </p:nvSpPr>
        <p:spPr>
          <a:xfrm>
            <a:off x="5898774" y="486409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4AD09-FF6B-8790-4B28-DC443B57D240}"/>
              </a:ext>
            </a:extLst>
          </p:cNvPr>
          <p:cNvSpPr txBox="1"/>
          <p:nvPr/>
        </p:nvSpPr>
        <p:spPr>
          <a:xfrm>
            <a:off x="537043" y="4919912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After organizing data, it's important to present it in a meaningful way. </a:t>
            </a:r>
          </a:p>
        </p:txBody>
      </p:sp>
    </p:spTree>
    <p:extLst>
      <p:ext uri="{BB962C8B-B14F-4D97-AF65-F5344CB8AC3E}">
        <p14:creationId xmlns:p14="http://schemas.microsoft.com/office/powerpoint/2010/main" val="367946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507234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C53E3B1F-4422-16F5-E3A4-7EF3BBE59CEF}"/>
              </a:ext>
            </a:extLst>
          </p:cNvPr>
          <p:cNvSpPr/>
          <p:nvPr/>
        </p:nvSpPr>
        <p:spPr>
          <a:xfrm>
            <a:off x="5898774" y="576056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DF208-7A64-D720-BEF0-F5AB9A91C637}"/>
              </a:ext>
            </a:extLst>
          </p:cNvPr>
          <p:cNvSpPr txBox="1"/>
          <p:nvPr/>
        </p:nvSpPr>
        <p:spPr>
          <a:xfrm>
            <a:off x="537043" y="5816382"/>
            <a:ext cx="5398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Statistical analysis involves applying various mathematical and statistical techniques to the collected data. </a:t>
            </a:r>
          </a:p>
        </p:txBody>
      </p:sp>
    </p:spTree>
    <p:extLst>
      <p:ext uri="{BB962C8B-B14F-4D97-AF65-F5344CB8AC3E}">
        <p14:creationId xmlns:p14="http://schemas.microsoft.com/office/powerpoint/2010/main" val="167584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462970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D9B6013E-E854-0C01-2A27-F89F884A5A6D}"/>
              </a:ext>
            </a:extLst>
          </p:cNvPr>
          <p:cNvSpPr/>
          <p:nvPr/>
        </p:nvSpPr>
        <p:spPr>
          <a:xfrm>
            <a:off x="5898774" y="6657030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853F0-EAA8-B6A3-7163-F8257EE4D0E5}"/>
              </a:ext>
            </a:extLst>
          </p:cNvPr>
          <p:cNvSpPr txBox="1"/>
          <p:nvPr/>
        </p:nvSpPr>
        <p:spPr>
          <a:xfrm>
            <a:off x="537043" y="6712844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Once the analysis is done, the results need to be interpreted.</a:t>
            </a:r>
          </a:p>
        </p:txBody>
      </p:sp>
    </p:spTree>
    <p:extLst>
      <p:ext uri="{BB962C8B-B14F-4D97-AF65-F5344CB8AC3E}">
        <p14:creationId xmlns:p14="http://schemas.microsoft.com/office/powerpoint/2010/main" val="426819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508</TotalTime>
  <Words>2047</Words>
  <Application>Microsoft Office PowerPoint</Application>
  <PresentationFormat>Custom</PresentationFormat>
  <Paragraphs>404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Calibri</vt:lpstr>
      <vt:lpstr>Georgia</vt:lpstr>
      <vt:lpstr>Trebuchet MS</vt:lpstr>
      <vt:lpstr>Wingdings</vt:lpstr>
      <vt:lpstr>Wood Type</vt:lpstr>
      <vt:lpstr>Introduction to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Business Statistics</vt:lpstr>
      <vt:lpstr>Statistic in Economics</vt:lpstr>
      <vt:lpstr>Characteristics</vt:lpstr>
      <vt:lpstr>Scopes of Statistics</vt:lpstr>
      <vt:lpstr>Statistics</vt:lpstr>
      <vt:lpstr>Types of Statistics</vt:lpstr>
      <vt:lpstr>Types of Statistics</vt:lpstr>
      <vt:lpstr>Types of Statistics</vt:lpstr>
      <vt:lpstr>Types of Statistics</vt:lpstr>
      <vt:lpstr>Population &amp; Sample</vt:lpstr>
      <vt:lpstr>Descriptive vs Inference</vt:lpstr>
      <vt:lpstr>Census &amp; Survey</vt:lpstr>
      <vt:lpstr>Census &amp; Survey</vt:lpstr>
      <vt:lpstr>Census &amp; Survey</vt:lpstr>
      <vt:lpstr>Census &amp; Survey</vt:lpstr>
      <vt:lpstr>Census &amp; Survey</vt:lpstr>
      <vt:lpstr>Parameter &amp; Statistic</vt:lpstr>
      <vt:lpstr>Parameter &amp; Statistic</vt:lpstr>
      <vt:lpstr>Parameter &amp; Statistic</vt:lpstr>
      <vt:lpstr>Parameter &amp; Statistic</vt:lpstr>
      <vt:lpstr>Parameter &amp; Statistic</vt:lpstr>
      <vt:lpstr>Variable</vt:lpstr>
      <vt:lpstr>Variable</vt:lpstr>
      <vt:lpstr>Variable</vt:lpstr>
      <vt:lpstr>Types of Variable</vt:lpstr>
      <vt:lpstr>Qualitative Variable</vt:lpstr>
      <vt:lpstr>Qualitative Variable</vt:lpstr>
      <vt:lpstr>Quantitative Variable</vt:lpstr>
      <vt:lpstr>Quantitative Variable</vt:lpstr>
      <vt:lpstr>Discrete variable</vt:lpstr>
      <vt:lpstr>Continuous variable</vt:lpstr>
      <vt:lpstr>????</vt:lpstr>
      <vt:lpstr>Data</vt:lpstr>
      <vt:lpstr>Data</vt:lpstr>
      <vt:lpstr>Data</vt:lpstr>
      <vt:lpstr>Types of Data</vt:lpstr>
      <vt:lpstr>Sources of Data</vt:lpstr>
      <vt:lpstr>Sources of Data</vt:lpstr>
      <vt:lpstr>Sources of Data</vt:lpstr>
      <vt:lpstr>Sources of Data</vt:lpstr>
      <vt:lpstr>Data collection methods</vt:lpstr>
      <vt:lpstr>Scales of Measurements</vt:lpstr>
      <vt:lpstr>Scales of Measurements</vt:lpstr>
      <vt:lpstr>Scales of Measurements</vt:lpstr>
      <vt:lpstr>Scales of Measurements</vt:lpstr>
      <vt:lpstr>Scales of Measurements</vt:lpstr>
      <vt:lpstr>Scales of Measurements</vt:lpstr>
      <vt:lpstr>Scales of Measurements</vt:lpstr>
      <vt:lpstr>Class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257</cp:revision>
  <dcterms:created xsi:type="dcterms:W3CDTF">2023-10-05T14:06:45Z</dcterms:created>
  <dcterms:modified xsi:type="dcterms:W3CDTF">2024-01-23T16:51:24Z</dcterms:modified>
</cp:coreProperties>
</file>