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59" r:id="rId3"/>
    <p:sldId id="460" r:id="rId4"/>
    <p:sldId id="461" r:id="rId5"/>
    <p:sldId id="363" r:id="rId6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904B1-2B6C-9F6E-6426-51A34FD46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6846-4094-9729-7075-30334743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Practice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871B5D-77D6-14B9-FA12-F957CC42F64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514350" y="1860732"/>
          <a:ext cx="4076310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155">
                  <a:extLst>
                    <a:ext uri="{9D8B030D-6E8A-4147-A177-3AD203B41FA5}">
                      <a16:colId xmlns:a16="http://schemas.microsoft.com/office/drawing/2014/main" val="2258696278"/>
                    </a:ext>
                  </a:extLst>
                </a:gridCol>
                <a:gridCol w="2038155">
                  <a:extLst>
                    <a:ext uri="{9D8B030D-6E8A-4147-A177-3AD203B41FA5}">
                      <a16:colId xmlns:a16="http://schemas.microsoft.com/office/drawing/2014/main" val="1512910574"/>
                    </a:ext>
                  </a:extLst>
                </a:gridCol>
              </a:tblGrid>
              <a:tr h="99443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Sales revenue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($ million)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Advertising cost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($ million)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98671"/>
                  </a:ext>
                </a:extLst>
              </a:tr>
              <a:tr h="526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73059"/>
                  </a:ext>
                </a:extLst>
              </a:tr>
              <a:tr h="526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617720"/>
                  </a:ext>
                </a:extLst>
              </a:tr>
              <a:tr h="526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972936"/>
                  </a:ext>
                </a:extLst>
              </a:tr>
              <a:tr h="526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396376"/>
                  </a:ext>
                </a:extLst>
              </a:tr>
              <a:tr h="526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834246"/>
                  </a:ext>
                </a:extLst>
              </a:tr>
              <a:tr h="526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796749"/>
                  </a:ext>
                </a:extLst>
              </a:tr>
              <a:tr h="526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967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589920-0B9F-137B-3D00-19E9F116C334}"/>
              </a:ext>
            </a:extLst>
          </p:cNvPr>
          <p:cNvSpPr txBox="1"/>
          <p:nvPr/>
        </p:nvSpPr>
        <p:spPr>
          <a:xfrm>
            <a:off x="4869512" y="2297996"/>
            <a:ext cx="9246538" cy="56938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Calculate correlation coefficient.</a:t>
            </a:r>
          </a:p>
          <a:p>
            <a:pPr marL="514350" indent="-514350">
              <a:buFont typeface="+mj-lt"/>
              <a:buAutoNum type="alphaLcParenR"/>
            </a:pPr>
            <a:endParaRPr lang="en-US" sz="2800" b="1" dirty="0"/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Determine the fitted regression model.</a:t>
            </a:r>
          </a:p>
          <a:p>
            <a:pPr marL="514350" indent="-514350">
              <a:buFont typeface="+mj-lt"/>
              <a:buAutoNum type="alphaLcParenR"/>
            </a:pPr>
            <a:endParaRPr lang="en-US" sz="2800" b="1" dirty="0"/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Estimate sales revenue when advertising cost is 60 million $.</a:t>
            </a:r>
          </a:p>
          <a:p>
            <a:pPr marL="514350" indent="-514350">
              <a:buFont typeface="+mj-lt"/>
              <a:buAutoNum type="alphaLcParenR"/>
            </a:pPr>
            <a:endParaRPr lang="en-US" sz="2800" b="1" dirty="0"/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How precise your prediction?</a:t>
            </a:r>
          </a:p>
          <a:p>
            <a:pPr marL="514350" indent="-514350">
              <a:buFont typeface="+mj-lt"/>
              <a:buAutoNum type="alphaLcParenR"/>
            </a:pPr>
            <a:endParaRPr lang="en-US" sz="2800" b="1" dirty="0"/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Calculate the error value.</a:t>
            </a:r>
          </a:p>
          <a:p>
            <a:pPr marL="514350" indent="-514350">
              <a:buFont typeface="+mj-lt"/>
              <a:buAutoNum type="alphaLcParenR"/>
            </a:pPr>
            <a:endParaRPr lang="en-US" sz="2800" b="1" dirty="0"/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If the last advertising value is corrected to 50, calculate </a:t>
            </a:r>
            <a:r>
              <a:rPr lang="en-US" sz="2800" b="1"/>
              <a:t>the corrected </a:t>
            </a:r>
            <a:r>
              <a:rPr lang="en-US" sz="2800" b="1" dirty="0"/>
              <a:t>regression parameter.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E906A-810C-6945-A950-EDA627D36096}"/>
              </a:ext>
            </a:extLst>
          </p:cNvPr>
          <p:cNvSpPr txBox="1"/>
          <p:nvPr/>
        </p:nvSpPr>
        <p:spPr>
          <a:xfrm>
            <a:off x="4869512" y="1599122"/>
            <a:ext cx="9246538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Here sales revenue influenced by the advertising cost</a:t>
            </a:r>
          </a:p>
        </p:txBody>
      </p:sp>
    </p:spTree>
    <p:extLst>
      <p:ext uri="{BB962C8B-B14F-4D97-AF65-F5344CB8AC3E}">
        <p14:creationId xmlns:p14="http://schemas.microsoft.com/office/powerpoint/2010/main" val="391704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F6EC1-248A-775C-816E-51A146CF9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A198-4931-F83B-CAD7-D8531414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Practice 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F23ECA6-E9F6-93EF-CB1C-AD462CF14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36741"/>
              </p:ext>
            </p:extLst>
          </p:nvPr>
        </p:nvGraphicFramePr>
        <p:xfrm>
          <a:off x="385665" y="3246875"/>
          <a:ext cx="5287348" cy="302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555">
                  <a:extLst>
                    <a:ext uri="{9D8B030D-6E8A-4147-A177-3AD203B41FA5}">
                      <a16:colId xmlns:a16="http://schemas.microsoft.com/office/drawing/2014/main" val="2323431050"/>
                    </a:ext>
                  </a:extLst>
                </a:gridCol>
                <a:gridCol w="4142793">
                  <a:extLst>
                    <a:ext uri="{9D8B030D-6E8A-4147-A177-3AD203B41FA5}">
                      <a16:colId xmlns:a16="http://schemas.microsoft.com/office/drawing/2014/main" val="384987854"/>
                    </a:ext>
                  </a:extLst>
                </a:gridCol>
              </a:tblGrid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Leaf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822810"/>
                  </a:ext>
                </a:extLst>
              </a:tr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3   8   9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909495"/>
                  </a:ext>
                </a:extLst>
              </a:tr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1   4   7   8   9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755897"/>
                  </a:ext>
                </a:extLst>
              </a:tr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0   1   2   3   4   5   8   8   9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199991"/>
                  </a:ext>
                </a:extLst>
              </a:tr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0   2   4   5   6   7   7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26467"/>
                  </a:ext>
                </a:extLst>
              </a:tr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4456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8508B81-503E-1F9F-DECB-767FCC15518E}"/>
              </a:ext>
            </a:extLst>
          </p:cNvPr>
          <p:cNvSpPr txBox="1"/>
          <p:nvPr/>
        </p:nvSpPr>
        <p:spPr>
          <a:xfrm>
            <a:off x="5954277" y="2775972"/>
            <a:ext cx="8484386" cy="39703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Calculate mean, median and mode</a:t>
            </a:r>
          </a:p>
          <a:p>
            <a:pPr marL="514350" indent="-514350">
              <a:buFont typeface="+mj-lt"/>
              <a:buAutoNum type="alphaLcParenR"/>
            </a:pPr>
            <a:endParaRPr lang="en-US" sz="2800" b="1" dirty="0"/>
          </a:p>
          <a:p>
            <a:pPr marL="514350" indent="-514350">
              <a:buFont typeface="+mj-lt"/>
              <a:buAutoNum type="alphaLcParenR"/>
            </a:pPr>
            <a:r>
              <a:rPr lang="en-US" sz="2800" b="1"/>
              <a:t>25th </a:t>
            </a:r>
            <a:r>
              <a:rPr lang="en-US" sz="2800" b="1" dirty="0"/>
              <a:t>and 75th Percentile value with interpretation</a:t>
            </a:r>
          </a:p>
          <a:p>
            <a:pPr marL="514350" indent="-514350">
              <a:buFont typeface="+mj-lt"/>
              <a:buAutoNum type="alphaLcParenR"/>
            </a:pPr>
            <a:endParaRPr lang="en-US" sz="2800" b="1" dirty="0"/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Draw box and whisker plot</a:t>
            </a:r>
          </a:p>
          <a:p>
            <a:pPr marL="514350" indent="-514350">
              <a:buFont typeface="+mj-lt"/>
              <a:buAutoNum type="alphaLcParenR"/>
            </a:pPr>
            <a:endParaRPr lang="en-US" sz="2800" b="1" dirty="0"/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Is this symmetrical or asymmetrical distribution?</a:t>
            </a:r>
          </a:p>
        </p:txBody>
      </p:sp>
    </p:spTree>
    <p:extLst>
      <p:ext uri="{BB962C8B-B14F-4D97-AF65-F5344CB8AC3E}">
        <p14:creationId xmlns:p14="http://schemas.microsoft.com/office/powerpoint/2010/main" val="69653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D54BF-AF04-634A-ED2E-D819EC3AB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A876-0BE4-0559-C447-3CEE0C48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Practice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1D615-A10C-8153-F0CB-D4798BB58465}"/>
              </a:ext>
            </a:extLst>
          </p:cNvPr>
          <p:cNvSpPr txBox="1"/>
          <p:nvPr/>
        </p:nvSpPr>
        <p:spPr>
          <a:xfrm>
            <a:off x="486536" y="2274866"/>
            <a:ext cx="9217299" cy="1815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Suppose you're making a table for 15 observations with four classes: (5-9), (9-13), (13-17), and (17-21). The relative frequencies for these classes are 0.2, 0.4, 0.2, and 0.2, respectively.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A1178-9A6E-9572-E5CF-8EE0A446C48C}"/>
              </a:ext>
            </a:extLst>
          </p:cNvPr>
          <p:cNvSpPr txBox="1"/>
          <p:nvPr/>
        </p:nvSpPr>
        <p:spPr>
          <a:xfrm>
            <a:off x="5602824" y="4646645"/>
            <a:ext cx="8484386" cy="3108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Reconstruct the table and calculate frequency.</a:t>
            </a:r>
          </a:p>
          <a:p>
            <a:pPr marL="514350" indent="-514350">
              <a:buFont typeface="+mj-lt"/>
              <a:buAutoNum type="alphaLcParenR"/>
            </a:pPr>
            <a:endParaRPr lang="en-US" sz="2800" b="1" dirty="0"/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Calculate median/Q2/50th percentile value</a:t>
            </a:r>
          </a:p>
          <a:p>
            <a:pPr marL="514350" indent="-514350">
              <a:buFont typeface="+mj-lt"/>
              <a:buAutoNum type="alphaLcParenR"/>
            </a:pPr>
            <a:endParaRPr lang="en-US" sz="2800" b="1" dirty="0"/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Calculate median/Q2/50th percentile value from cumulative frequency curve.</a:t>
            </a:r>
          </a:p>
        </p:txBody>
      </p:sp>
    </p:spTree>
    <p:extLst>
      <p:ext uri="{BB962C8B-B14F-4D97-AF65-F5344CB8AC3E}">
        <p14:creationId xmlns:p14="http://schemas.microsoft.com/office/powerpoint/2010/main" val="291283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1043</TotalTime>
  <Words>216</Words>
  <Application>Microsoft Office PowerPoint</Application>
  <PresentationFormat>Custom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Georgia</vt:lpstr>
      <vt:lpstr>Trebuchet MS</vt:lpstr>
      <vt:lpstr>Wingdings</vt:lpstr>
      <vt:lpstr>Wood Type</vt:lpstr>
      <vt:lpstr>Practice</vt:lpstr>
      <vt:lpstr>Practice 1</vt:lpstr>
      <vt:lpstr>Practice 2</vt:lpstr>
      <vt:lpstr>Practice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740</cp:revision>
  <dcterms:created xsi:type="dcterms:W3CDTF">2023-10-05T14:06:45Z</dcterms:created>
  <dcterms:modified xsi:type="dcterms:W3CDTF">2024-03-04T19:26:54Z</dcterms:modified>
</cp:coreProperties>
</file>