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416" r:id="rId3"/>
    <p:sldId id="491" r:id="rId4"/>
    <p:sldId id="492" r:id="rId5"/>
    <p:sldId id="506" r:id="rId6"/>
    <p:sldId id="503" r:id="rId7"/>
    <p:sldId id="508" r:id="rId8"/>
    <p:sldId id="509" r:id="rId9"/>
    <p:sldId id="510" r:id="rId10"/>
    <p:sldId id="504" r:id="rId11"/>
    <p:sldId id="507" r:id="rId12"/>
    <p:sldId id="523" r:id="rId13"/>
    <p:sldId id="517" r:id="rId14"/>
    <p:sldId id="518" r:id="rId15"/>
    <p:sldId id="512" r:id="rId16"/>
    <p:sldId id="519" r:id="rId17"/>
    <p:sldId id="514" r:id="rId18"/>
    <p:sldId id="516" r:id="rId19"/>
    <p:sldId id="520" r:id="rId20"/>
    <p:sldId id="521" r:id="rId21"/>
    <p:sldId id="522" r:id="rId22"/>
  </p:sldIdLst>
  <p:sldSz cx="10080625" cy="7561263"/>
  <p:notesSz cx="6858000" cy="9144000"/>
  <p:defaultTextStyle>
    <a:defPPr>
      <a:defRPr lang="de-DE"/>
    </a:defPPr>
    <a:lvl1pPr algn="l" defTabSz="503238" rtl="0" fontAlgn="base">
      <a:spcBef>
        <a:spcPct val="0"/>
      </a:spcBef>
      <a:spcAft>
        <a:spcPct val="0"/>
      </a:spcAft>
      <a:defRPr sz="2000" kern="1200">
        <a:solidFill>
          <a:schemeClr val="tx1"/>
        </a:solidFill>
        <a:latin typeface="Arial" charset="0"/>
        <a:ea typeface="ＭＳ Ｐゴシック" charset="-128"/>
        <a:cs typeface="+mn-cs"/>
      </a:defRPr>
    </a:lvl1pPr>
    <a:lvl2pPr marL="503238" indent="-46038" algn="l" defTabSz="503238" rtl="0" fontAlgn="base">
      <a:spcBef>
        <a:spcPct val="0"/>
      </a:spcBef>
      <a:spcAft>
        <a:spcPct val="0"/>
      </a:spcAft>
      <a:defRPr sz="2000" kern="1200">
        <a:solidFill>
          <a:schemeClr val="tx1"/>
        </a:solidFill>
        <a:latin typeface="Arial" charset="0"/>
        <a:ea typeface="ＭＳ Ｐゴシック" charset="-128"/>
        <a:cs typeface="+mn-cs"/>
      </a:defRPr>
    </a:lvl2pPr>
    <a:lvl3pPr marL="1006475" indent="-92075" algn="l" defTabSz="503238" rtl="0" fontAlgn="base">
      <a:spcBef>
        <a:spcPct val="0"/>
      </a:spcBef>
      <a:spcAft>
        <a:spcPct val="0"/>
      </a:spcAft>
      <a:defRPr sz="2000" kern="1200">
        <a:solidFill>
          <a:schemeClr val="tx1"/>
        </a:solidFill>
        <a:latin typeface="Arial" charset="0"/>
        <a:ea typeface="ＭＳ Ｐゴシック" charset="-128"/>
        <a:cs typeface="+mn-cs"/>
      </a:defRPr>
    </a:lvl3pPr>
    <a:lvl4pPr marL="1511300" indent="-139700" algn="l" defTabSz="503238" rtl="0" fontAlgn="base">
      <a:spcBef>
        <a:spcPct val="0"/>
      </a:spcBef>
      <a:spcAft>
        <a:spcPct val="0"/>
      </a:spcAft>
      <a:defRPr sz="2000" kern="1200">
        <a:solidFill>
          <a:schemeClr val="tx1"/>
        </a:solidFill>
        <a:latin typeface="Arial" charset="0"/>
        <a:ea typeface="ＭＳ Ｐゴシック" charset="-128"/>
        <a:cs typeface="+mn-cs"/>
      </a:defRPr>
    </a:lvl4pPr>
    <a:lvl5pPr marL="2014538" indent="-185738" algn="l" defTabSz="503238"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a:srgbClr val="C0504D"/>
    <a:srgbClr val="008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autoAdjust="0"/>
    <p:restoredTop sz="94681"/>
  </p:normalViewPr>
  <p:slideViewPr>
    <p:cSldViewPr snapToObjects="1">
      <p:cViewPr varScale="1">
        <p:scale>
          <a:sx n="97" d="100"/>
          <a:sy n="97" d="100"/>
        </p:scale>
        <p:origin x="1880" y="208"/>
      </p:cViewPr>
      <p:guideLst>
        <p:guide orient="horz" pos="2381"/>
        <p:guide pos="3175"/>
      </p:guideLst>
    </p:cSldViewPr>
  </p:slideViewPr>
  <p:outlineViewPr>
    <p:cViewPr>
      <p:scale>
        <a:sx n="33" d="100"/>
        <a:sy n="33" d="100"/>
      </p:scale>
      <p:origin x="0" y="5568"/>
    </p:cViewPr>
  </p:outlin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504062" cy="50406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03D5BC2E-1583-48D9-A392-7AC7208D1BD6}" type="datetime1">
              <a:rPr lang="de-DE" altLang="de-DE"/>
              <a:pPr/>
              <a:t>16.11.21</a:t>
            </a:fld>
            <a:endParaRPr lang="de-DE" alt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8606E4CD-F4DA-4E65-90C5-CC2CBB8AC368}" type="slidenum">
              <a:rPr lang="de-DE" altLang="de-DE"/>
              <a:pPr/>
              <a:t>‹#›</a:t>
            </a:fld>
            <a:endParaRPr lang="de-DE" altLang="de-DE"/>
          </a:p>
        </p:txBody>
      </p:sp>
    </p:spTree>
    <p:extLst>
      <p:ext uri="{BB962C8B-B14F-4D97-AF65-F5344CB8AC3E}">
        <p14:creationId xmlns:p14="http://schemas.microsoft.com/office/powerpoint/2010/main" val="15599237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2296E82B-8D2B-4A4F-9EF7-8D39AC77DBFD}" type="datetime1">
              <a:rPr lang="de-DE" altLang="de-DE"/>
              <a:pPr/>
              <a:t>16.11.21</a:t>
            </a:fld>
            <a:endParaRPr lang="de-DE" alt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ＭＳ Ｐゴシック" pitchFamily="-112" charset="-128"/>
                <a:cs typeface="ＭＳ Ｐゴシック" pitchFamily="-112" charset="-128"/>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6116DB5-B7A8-4AC7-99E7-31A2B8F945F2}" type="slidenum">
              <a:rPr lang="de-DE" altLang="de-DE"/>
              <a:pPr/>
              <a:t>‹#›</a:t>
            </a:fld>
            <a:endParaRPr lang="de-DE" altLang="de-DE"/>
          </a:p>
        </p:txBody>
      </p:sp>
    </p:spTree>
    <p:extLst>
      <p:ext uri="{BB962C8B-B14F-4D97-AF65-F5344CB8AC3E}">
        <p14:creationId xmlns:p14="http://schemas.microsoft.com/office/powerpoint/2010/main" val="962811398"/>
      </p:ext>
    </p:extLst>
  </p:cSld>
  <p:clrMap bg1="lt1" tx1="dk1" bg2="lt2" tx2="dk2" accent1="accent1" accent2="accent2" accent3="accent3" accent4="accent4" accent5="accent5" accent6="accent6" hlink="hlink" folHlink="folHlink"/>
  <p:hf hdr="0" ftr="0" dt="0"/>
  <p:notesStyle>
    <a:lvl1pPr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ＭＳ Ｐゴシック" pitchFamily="-112" charset="-128"/>
      </a:defRPr>
    </a:lvl1pPr>
    <a:lvl2pPr marL="5032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2pPr>
    <a:lvl3pPr marL="1006475"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3pPr>
    <a:lvl4pPr marL="1511300"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4pPr>
    <a:lvl5pPr marL="2014538" algn="l" defTabSz="503238" rtl="0" eaLnBrk="0" fontAlgn="base" hangingPunct="0">
      <a:spcBef>
        <a:spcPct val="30000"/>
      </a:spcBef>
      <a:spcAft>
        <a:spcPct val="0"/>
      </a:spcAft>
      <a:defRPr sz="1300" kern="1200">
        <a:solidFill>
          <a:schemeClr val="tx1"/>
        </a:solidFill>
        <a:latin typeface="+mn-lt"/>
        <a:ea typeface="ＭＳ Ｐゴシック" pitchFamily="-112" charset="-128"/>
        <a:cs typeface="+mn-cs"/>
      </a:defRPr>
    </a:lvl5pPr>
    <a:lvl6pPr marL="2520086" algn="l" defTabSz="504017" rtl="0" eaLnBrk="1" latinLnBrk="0" hangingPunct="1">
      <a:defRPr sz="1300" kern="1200">
        <a:solidFill>
          <a:schemeClr val="tx1"/>
        </a:solidFill>
        <a:latin typeface="+mn-lt"/>
        <a:ea typeface="+mn-ea"/>
        <a:cs typeface="+mn-cs"/>
      </a:defRPr>
    </a:lvl6pPr>
    <a:lvl7pPr marL="3024104" algn="l" defTabSz="504017" rtl="0" eaLnBrk="1" latinLnBrk="0" hangingPunct="1">
      <a:defRPr sz="1300" kern="1200">
        <a:solidFill>
          <a:schemeClr val="tx1"/>
        </a:solidFill>
        <a:latin typeface="+mn-lt"/>
        <a:ea typeface="+mn-ea"/>
        <a:cs typeface="+mn-cs"/>
      </a:defRPr>
    </a:lvl7pPr>
    <a:lvl8pPr marL="3528121" algn="l" defTabSz="504017" rtl="0" eaLnBrk="1" latinLnBrk="0" hangingPunct="1">
      <a:defRPr sz="1300" kern="1200">
        <a:solidFill>
          <a:schemeClr val="tx1"/>
        </a:solidFill>
        <a:latin typeface="+mn-lt"/>
        <a:ea typeface="+mn-ea"/>
        <a:cs typeface="+mn-cs"/>
      </a:defRPr>
    </a:lvl8pPr>
    <a:lvl9pPr marL="4032138" algn="l" defTabSz="50401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66116DB5-B7A8-4AC7-99E7-31A2B8F945F2}" type="slidenum">
              <a:rPr lang="de-DE" altLang="de-DE" smtClean="0"/>
              <a:pPr/>
              <a:t>1</a:t>
            </a:fld>
            <a:endParaRPr lang="de-DE" altLang="de-DE"/>
          </a:p>
        </p:txBody>
      </p:sp>
    </p:spTree>
    <p:extLst>
      <p:ext uri="{BB962C8B-B14F-4D97-AF65-F5344CB8AC3E}">
        <p14:creationId xmlns:p14="http://schemas.microsoft.com/office/powerpoint/2010/main" val="3719108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13</a:t>
            </a:fld>
            <a:endParaRPr lang="de-DE" altLang="de-DE"/>
          </a:p>
        </p:txBody>
      </p:sp>
    </p:spTree>
    <p:extLst>
      <p:ext uri="{BB962C8B-B14F-4D97-AF65-F5344CB8AC3E}">
        <p14:creationId xmlns:p14="http://schemas.microsoft.com/office/powerpoint/2010/main" val="56003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14</a:t>
            </a:fld>
            <a:endParaRPr lang="de-DE" altLang="de-DE"/>
          </a:p>
        </p:txBody>
      </p:sp>
    </p:spTree>
    <p:extLst>
      <p:ext uri="{BB962C8B-B14F-4D97-AF65-F5344CB8AC3E}">
        <p14:creationId xmlns:p14="http://schemas.microsoft.com/office/powerpoint/2010/main" val="338203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15</a:t>
            </a:fld>
            <a:endParaRPr lang="de-DE" altLang="de-DE"/>
          </a:p>
        </p:txBody>
      </p:sp>
    </p:spTree>
    <p:extLst>
      <p:ext uri="{BB962C8B-B14F-4D97-AF65-F5344CB8AC3E}">
        <p14:creationId xmlns:p14="http://schemas.microsoft.com/office/powerpoint/2010/main" val="131242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16</a:t>
            </a:fld>
            <a:endParaRPr lang="de-DE" altLang="de-DE"/>
          </a:p>
        </p:txBody>
      </p:sp>
    </p:spTree>
    <p:extLst>
      <p:ext uri="{BB962C8B-B14F-4D97-AF65-F5344CB8AC3E}">
        <p14:creationId xmlns:p14="http://schemas.microsoft.com/office/powerpoint/2010/main" val="3442205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17</a:t>
            </a:fld>
            <a:endParaRPr lang="de-DE" altLang="de-DE"/>
          </a:p>
        </p:txBody>
      </p:sp>
    </p:spTree>
    <p:extLst>
      <p:ext uri="{BB962C8B-B14F-4D97-AF65-F5344CB8AC3E}">
        <p14:creationId xmlns:p14="http://schemas.microsoft.com/office/powerpoint/2010/main" val="30380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18</a:t>
            </a:fld>
            <a:endParaRPr lang="de-DE" altLang="de-DE"/>
          </a:p>
        </p:txBody>
      </p:sp>
    </p:spTree>
    <p:extLst>
      <p:ext uri="{BB962C8B-B14F-4D97-AF65-F5344CB8AC3E}">
        <p14:creationId xmlns:p14="http://schemas.microsoft.com/office/powerpoint/2010/main" val="1159272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19</a:t>
            </a:fld>
            <a:endParaRPr lang="de-DE" altLang="de-DE"/>
          </a:p>
        </p:txBody>
      </p:sp>
    </p:spTree>
    <p:extLst>
      <p:ext uri="{BB962C8B-B14F-4D97-AF65-F5344CB8AC3E}">
        <p14:creationId xmlns:p14="http://schemas.microsoft.com/office/powerpoint/2010/main" val="184879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20</a:t>
            </a:fld>
            <a:endParaRPr lang="de-DE" altLang="de-DE"/>
          </a:p>
        </p:txBody>
      </p:sp>
    </p:spTree>
    <p:extLst>
      <p:ext uri="{BB962C8B-B14F-4D97-AF65-F5344CB8AC3E}">
        <p14:creationId xmlns:p14="http://schemas.microsoft.com/office/powerpoint/2010/main" val="2652572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21</a:t>
            </a:fld>
            <a:endParaRPr lang="de-DE" altLang="de-DE"/>
          </a:p>
        </p:txBody>
      </p:sp>
    </p:spTree>
    <p:extLst>
      <p:ext uri="{BB962C8B-B14F-4D97-AF65-F5344CB8AC3E}">
        <p14:creationId xmlns:p14="http://schemas.microsoft.com/office/powerpoint/2010/main" val="90928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2</a:t>
            </a:fld>
            <a:endParaRPr lang="de-DE" altLang="de-DE"/>
          </a:p>
        </p:txBody>
      </p:sp>
    </p:spTree>
    <p:extLst>
      <p:ext uri="{BB962C8B-B14F-4D97-AF65-F5344CB8AC3E}">
        <p14:creationId xmlns:p14="http://schemas.microsoft.com/office/powerpoint/2010/main" val="251371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3</a:t>
            </a:fld>
            <a:endParaRPr lang="de-DE" altLang="de-DE"/>
          </a:p>
        </p:txBody>
      </p:sp>
    </p:spTree>
    <p:extLst>
      <p:ext uri="{BB962C8B-B14F-4D97-AF65-F5344CB8AC3E}">
        <p14:creationId xmlns:p14="http://schemas.microsoft.com/office/powerpoint/2010/main" val="187282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pPr/>
              <a:t>4</a:t>
            </a:fld>
            <a:endParaRPr lang="de-DE" altLang="de-DE"/>
          </a:p>
        </p:txBody>
      </p:sp>
    </p:spTree>
    <p:extLst>
      <p:ext uri="{BB962C8B-B14F-4D97-AF65-F5344CB8AC3E}">
        <p14:creationId xmlns:p14="http://schemas.microsoft.com/office/powerpoint/2010/main" val="207948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16DB5-B7A8-4AC7-99E7-31A2B8F945F2}" type="slidenum">
              <a:rPr lang="de-DE" altLang="de-DE" smtClean="0"/>
              <a:t>6</a:t>
            </a:fld>
            <a:endParaRPr lang="de-DE" altLang="de-DE"/>
          </a:p>
        </p:txBody>
      </p:sp>
    </p:spTree>
    <p:extLst>
      <p:ext uri="{BB962C8B-B14F-4D97-AF65-F5344CB8AC3E}">
        <p14:creationId xmlns:p14="http://schemas.microsoft.com/office/powerpoint/2010/main" val="2069715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1143000" y="685800"/>
            <a:ext cx="4570413" cy="3427413"/>
          </a:xfrm>
          <a:prstGeom prst="rect">
            <a:avLst/>
          </a:prstGeom>
        </p:spPr>
      </p:sp>
      <p:sp>
        <p:nvSpPr>
          <p:cNvPr id="171"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2"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E25FF66-3EA9-41CB-83A3-65FE9D2BE491}" type="slidenum">
              <a:rPr lang="en-US" sz="1200" b="0" strike="noStrike" spc="-1">
                <a:solidFill>
                  <a:srgbClr val="000000"/>
                </a:solidFill>
                <a:latin typeface="Calibri"/>
                <a:ea typeface="ＭＳ Ｐゴシック"/>
              </a:rPr>
              <a:t>7</a:t>
            </a:fld>
            <a:endParaRPr lang="en-US" sz="1200" b="0" strike="noStrike" spc="-1">
              <a:latin typeface="Arial"/>
            </a:endParaRPr>
          </a:p>
        </p:txBody>
      </p:sp>
    </p:spTree>
    <p:extLst>
      <p:ext uri="{BB962C8B-B14F-4D97-AF65-F5344CB8AC3E}">
        <p14:creationId xmlns:p14="http://schemas.microsoft.com/office/powerpoint/2010/main" val="3287914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1143000" y="685800"/>
            <a:ext cx="4570413" cy="3427413"/>
          </a:xfrm>
          <a:prstGeom prst="rect">
            <a:avLst/>
          </a:prstGeom>
        </p:spPr>
      </p:sp>
      <p:sp>
        <p:nvSpPr>
          <p:cNvPr id="174"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5"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661934-8055-4AEA-BE94-48B4AE4C624E}" type="slidenum">
              <a:rPr lang="en-US" sz="1200" b="0" strike="noStrike" spc="-1">
                <a:solidFill>
                  <a:srgbClr val="000000"/>
                </a:solidFill>
                <a:latin typeface="Calibri"/>
                <a:ea typeface="ＭＳ Ｐゴシック"/>
              </a:rPr>
              <a:t>8</a:t>
            </a:fld>
            <a:endParaRPr lang="en-US" sz="1200" b="0" strike="noStrike" spc="-1">
              <a:latin typeface="Arial"/>
            </a:endParaRPr>
          </a:p>
        </p:txBody>
      </p:sp>
    </p:spTree>
    <p:extLst>
      <p:ext uri="{BB962C8B-B14F-4D97-AF65-F5344CB8AC3E}">
        <p14:creationId xmlns:p14="http://schemas.microsoft.com/office/powerpoint/2010/main" val="110279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1143000" y="685800"/>
            <a:ext cx="4570413" cy="3427413"/>
          </a:xfrm>
          <a:prstGeom prst="rect">
            <a:avLst/>
          </a:prstGeom>
        </p:spPr>
      </p:sp>
      <p:sp>
        <p:nvSpPr>
          <p:cNvPr id="177" name="PlaceHolder 2"/>
          <p:cNvSpPr>
            <a:spLocks noGrp="1"/>
          </p:cNvSpPr>
          <p:nvPr>
            <p:ph type="body"/>
          </p:nvPr>
        </p:nvSpPr>
        <p:spPr>
          <a:xfrm>
            <a:off x="685800" y="4343400"/>
            <a:ext cx="5485320" cy="4113720"/>
          </a:xfrm>
          <a:prstGeom prst="rect">
            <a:avLst/>
          </a:prstGeom>
        </p:spPr>
        <p:txBody>
          <a:bodyPr lIns="0" tIns="0" rIns="0" bIns="0"/>
          <a:lstStyle/>
          <a:p>
            <a:endParaRPr lang="en-US" sz="2000" b="0" strike="noStrike" spc="-1">
              <a:latin typeface="Arial"/>
            </a:endParaRPr>
          </a:p>
        </p:txBody>
      </p:sp>
      <p:sp>
        <p:nvSpPr>
          <p:cNvPr id="178"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7A19CD6-0B6F-4B89-982F-76117EAF1DB2}" type="slidenum">
              <a:rPr lang="en-US" sz="1200" b="0" strike="noStrike" spc="-1">
                <a:solidFill>
                  <a:srgbClr val="000000"/>
                </a:solidFill>
                <a:latin typeface="Calibri"/>
                <a:ea typeface="ＭＳ Ｐゴシック"/>
              </a:rPr>
              <a:t>9</a:t>
            </a:fld>
            <a:endParaRPr lang="en-US" sz="1200" b="0" strike="noStrike" spc="-1">
              <a:latin typeface="Arial"/>
            </a:endParaRPr>
          </a:p>
        </p:txBody>
      </p:sp>
    </p:spTree>
    <p:extLst>
      <p:ext uri="{BB962C8B-B14F-4D97-AF65-F5344CB8AC3E}">
        <p14:creationId xmlns:p14="http://schemas.microsoft.com/office/powerpoint/2010/main" val="10073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a:t>e-learning Platform</a:t>
            </a:r>
          </a:p>
          <a:p>
            <a:r>
              <a:rPr lang="en-US" dirty="0"/>
              <a:t>	Educational Tutorial</a:t>
            </a:r>
          </a:p>
          <a:p>
            <a:r>
              <a:rPr lang="en-US" dirty="0"/>
              <a:t>		Online library</a:t>
            </a:r>
          </a:p>
          <a:p>
            <a:r>
              <a:rPr lang="en-US" dirty="0"/>
              <a:t>			access of ebook</a:t>
            </a:r>
          </a:p>
          <a:p>
            <a:r>
              <a:rPr lang="en-US" dirty="0"/>
              <a:t>				reading e-book</a:t>
            </a:r>
          </a:p>
          <a:p>
            <a:r>
              <a:rPr lang="en-US" dirty="0"/>
              <a:t>					highlighting</a:t>
            </a:r>
          </a:p>
          <a:p>
            <a:r>
              <a:rPr lang="en-US" dirty="0"/>
              <a:t>			e-paper</a:t>
            </a:r>
          </a:p>
          <a:p>
            <a:r>
              <a:rPr lang="en-US" dirty="0"/>
              <a:t>				emagazine</a:t>
            </a:r>
          </a:p>
          <a:p>
            <a:r>
              <a:rPr lang="en-US" dirty="0"/>
              <a:t>			video tutorial</a:t>
            </a:r>
          </a:p>
          <a:p>
            <a:r>
              <a:rPr lang="en-US" dirty="0"/>
              <a:t>				soft skill learning</a:t>
            </a:r>
          </a:p>
          <a:p>
            <a:r>
              <a:rPr lang="en-US" dirty="0"/>
              <a:t>					academic</a:t>
            </a:r>
          </a:p>
          <a:p>
            <a:r>
              <a:rPr lang="en-US" dirty="0"/>
              <a:t>						language</a:t>
            </a:r>
          </a:p>
          <a:p>
            <a:r>
              <a:rPr lang="en-US" dirty="0"/>
              <a:t>							programming language</a:t>
            </a:r>
          </a:p>
          <a:p>
            <a:r>
              <a:rPr lang="en-US" dirty="0"/>
              <a:t>		chatting platform</a:t>
            </a:r>
          </a:p>
          <a:p>
            <a:r>
              <a:rPr lang="en-US" dirty="0"/>
              <a:t>			video chatting</a:t>
            </a:r>
          </a:p>
          <a:p>
            <a:r>
              <a:rPr lang="en-US" dirty="0"/>
              <a:t>				audio chatting</a:t>
            </a:r>
          </a:p>
          <a:p>
            <a:r>
              <a:rPr lang="en-US" dirty="0"/>
              <a:t>					message</a:t>
            </a:r>
          </a:p>
          <a:p>
            <a:r>
              <a:rPr lang="en-US" dirty="0"/>
              <a:t>	Cooking Tutorial</a:t>
            </a:r>
          </a:p>
          <a:p>
            <a:r>
              <a:rPr lang="en-US" dirty="0"/>
              <a:t>		video tutorial</a:t>
            </a:r>
          </a:p>
          <a:p>
            <a:r>
              <a:rPr lang="en-US" dirty="0"/>
              <a:t>			e-book</a:t>
            </a:r>
          </a:p>
          <a:p>
            <a:r>
              <a:rPr lang="en-US" dirty="0"/>
              <a:t>				chatting blog</a:t>
            </a:r>
          </a:p>
          <a:p>
            <a:r>
              <a:rPr lang="en-US" dirty="0"/>
              <a:t>					recipe menu</a:t>
            </a:r>
          </a:p>
          <a:p>
            <a:r>
              <a:rPr lang="en-US" dirty="0"/>
              <a:t>	Physical Fitness Tutorial</a:t>
            </a:r>
          </a:p>
          <a:p>
            <a:r>
              <a:rPr lang="en-US" dirty="0"/>
              <a:t>		video tutorial</a:t>
            </a:r>
          </a:p>
          <a:p>
            <a:r>
              <a:rPr lang="en-US" dirty="0"/>
              <a:t>			guided online session</a:t>
            </a:r>
          </a:p>
          <a:p>
            <a:r>
              <a:rPr lang="en-US" dirty="0"/>
              <a:t>				written instruction</a:t>
            </a:r>
          </a:p>
          <a:p>
            <a:r>
              <a:rPr lang="en-US" dirty="0"/>
              <a:t>					interactive feedback</a:t>
            </a:r>
          </a:p>
          <a:p>
            <a:r>
              <a:rPr lang="en-US" dirty="0"/>
              <a:t>	Entertainment</a:t>
            </a:r>
          </a:p>
          <a:p>
            <a:r>
              <a:rPr lang="en-US" dirty="0"/>
              <a:t>		comics</a:t>
            </a:r>
          </a:p>
          <a:p>
            <a:r>
              <a:rPr lang="en-US" dirty="0"/>
              <a:t>			indoor games</a:t>
            </a:r>
          </a:p>
          <a:p>
            <a:endParaRPr lang="en-US" dirty="0"/>
          </a:p>
        </p:txBody>
      </p:sp>
      <p:sp>
        <p:nvSpPr>
          <p:cNvPr id="4" name="Slide Number Placeholder 3"/>
          <p:cNvSpPr>
            <a:spLocks noGrp="1"/>
          </p:cNvSpPr>
          <p:nvPr>
            <p:ph type="sldNum" sz="quarter" idx="10"/>
          </p:nvPr>
        </p:nvSpPr>
        <p:spPr/>
        <p:txBody>
          <a:bodyPr/>
          <a:lstStyle/>
          <a:p>
            <a:fld id="{E165F6F6-A11E-4DE0-B2DB-03E2E9A5946D}" type="slidenum">
              <a:rPr lang="en-US" smtClean="0"/>
              <a:t>12</a:t>
            </a:fld>
            <a:endParaRPr lang="en-US"/>
          </a:p>
        </p:txBody>
      </p:sp>
    </p:spTree>
    <p:extLst>
      <p:ext uri="{BB962C8B-B14F-4D97-AF65-F5344CB8AC3E}">
        <p14:creationId xmlns:p14="http://schemas.microsoft.com/office/powerpoint/2010/main" val="401487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496887" y="1256506"/>
            <a:ext cx="9072563" cy="2019301"/>
          </a:xfrm>
          <a:prstGeom prst="rect">
            <a:avLst/>
          </a:prstGeom>
        </p:spPr>
        <p:txBody>
          <a:bodyPr rtlCol="0" anchor="b">
            <a:noAutofit/>
          </a:bodyPr>
          <a:lstStyle>
            <a:lvl1pPr>
              <a:defRPr/>
            </a:lvl1pPr>
          </a:lstStyle>
          <a:p>
            <a:r>
              <a:rPr lang="de-DE"/>
              <a:t>Click to edit Master title style</a:t>
            </a:r>
            <a:endParaRPr lang="de-DE" dirty="0"/>
          </a:p>
        </p:txBody>
      </p:sp>
      <p:sp>
        <p:nvSpPr>
          <p:cNvPr id="14" name="Untertitel 2"/>
          <p:cNvSpPr>
            <a:spLocks noGrp="1"/>
          </p:cNvSpPr>
          <p:nvPr>
            <p:ph type="subTitle" idx="1"/>
          </p:nvPr>
        </p:nvSpPr>
        <p:spPr>
          <a:xfrm>
            <a:off x="496887" y="3780631"/>
            <a:ext cx="9072563" cy="479580"/>
          </a:xfrm>
        </p:spPr>
        <p:txBody>
          <a:bodyPr>
            <a:normAutofit/>
          </a:bodyPr>
          <a:lstStyle>
            <a:lvl1pPr marL="0" indent="0" algn="l">
              <a:spcBef>
                <a:spcPts val="0"/>
              </a:spcBef>
              <a:buNone/>
              <a:defRPr sz="2200" b="1" cap="none" spc="10">
                <a:solidFill>
                  <a:srgbClr val="000000"/>
                </a:solidFill>
              </a:defRPr>
            </a:lvl1pPr>
            <a:lvl2pPr marL="504017" indent="0" algn="ctr">
              <a:buNone/>
              <a:defRPr>
                <a:solidFill>
                  <a:schemeClr val="tx1">
                    <a:tint val="75000"/>
                  </a:schemeClr>
                </a:solidFill>
              </a:defRPr>
            </a:lvl2pPr>
            <a:lvl3pPr marL="1008035" indent="0" algn="ctr">
              <a:buNone/>
              <a:defRPr>
                <a:solidFill>
                  <a:schemeClr val="tx1">
                    <a:tint val="75000"/>
                  </a:schemeClr>
                </a:solidFill>
              </a:defRPr>
            </a:lvl3pPr>
            <a:lvl4pPr marL="1512052" indent="0" algn="ctr">
              <a:buNone/>
              <a:defRPr>
                <a:solidFill>
                  <a:schemeClr val="tx1">
                    <a:tint val="75000"/>
                  </a:schemeClr>
                </a:solidFill>
              </a:defRPr>
            </a:lvl4pPr>
            <a:lvl5pPr marL="2016069" indent="0" algn="ctr">
              <a:buNone/>
              <a:defRPr>
                <a:solidFill>
                  <a:schemeClr val="tx1">
                    <a:tint val="75000"/>
                  </a:schemeClr>
                </a:solidFill>
              </a:defRPr>
            </a:lvl5pPr>
            <a:lvl6pPr marL="2520086" indent="0" algn="ctr">
              <a:buNone/>
              <a:defRPr>
                <a:solidFill>
                  <a:schemeClr val="tx1">
                    <a:tint val="75000"/>
                  </a:schemeClr>
                </a:solidFill>
              </a:defRPr>
            </a:lvl6pPr>
            <a:lvl7pPr marL="3024104" indent="0" algn="ctr">
              <a:buNone/>
              <a:defRPr>
                <a:solidFill>
                  <a:schemeClr val="tx1">
                    <a:tint val="75000"/>
                  </a:schemeClr>
                </a:solidFill>
              </a:defRPr>
            </a:lvl7pPr>
            <a:lvl8pPr marL="3528121" indent="0" algn="ctr">
              <a:buNone/>
              <a:defRPr>
                <a:solidFill>
                  <a:schemeClr val="tx1">
                    <a:tint val="75000"/>
                  </a:schemeClr>
                </a:solidFill>
              </a:defRPr>
            </a:lvl8pPr>
            <a:lvl9pPr marL="4032138" indent="0" algn="ctr">
              <a:buNone/>
              <a:defRPr>
                <a:solidFill>
                  <a:schemeClr val="tx1">
                    <a:tint val="75000"/>
                  </a:schemeClr>
                </a:solidFill>
              </a:defRPr>
            </a:lvl9pPr>
          </a:lstStyle>
          <a:p>
            <a:r>
              <a:rPr lang="de-DE" dirty="0"/>
              <a:t>Master-Untertitelformat bearbeiten</a:t>
            </a:r>
          </a:p>
        </p:txBody>
      </p:sp>
      <p:sp>
        <p:nvSpPr>
          <p:cNvPr id="18"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5BDB787A-43BC-4319-8EB0-6DB30EE88ACB}" type="datetime1">
              <a:rPr lang="de-CH" altLang="de-DE" smtClean="0"/>
              <a:pPr/>
              <a:t>16.11.21</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77768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hs Bilder">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529754" y="3780631"/>
            <a:ext cx="3046840"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3028951"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525837" y="3780631"/>
            <a:ext cx="3003917" cy="2019300"/>
          </a:xfrm>
        </p:spPr>
        <p:txBody>
          <a:bodyPr rtlCol="0">
            <a:noAutofit/>
          </a:bodyPr>
          <a:lstStyle/>
          <a:p>
            <a:pPr lvl="0"/>
            <a:endParaRPr lang="de-DE" noProof="0" dirty="0"/>
          </a:p>
        </p:txBody>
      </p:sp>
      <p:sp>
        <p:nvSpPr>
          <p:cNvPr id="20" name="Titel 1"/>
          <p:cNvSpPr>
            <a:spLocks noGrp="1"/>
          </p:cNvSpPr>
          <p:nvPr>
            <p:ph type="title" hasCustomPrompt="1"/>
          </p:nvPr>
        </p:nvSpPr>
        <p:spPr>
          <a:xfrm>
            <a:off x="504031" y="492369"/>
            <a:ext cx="9072563" cy="773722"/>
          </a:xfrm>
        </p:spPr>
        <p:txBody>
          <a:bodyPr/>
          <a:lstStyle>
            <a:lvl1pPr>
              <a:defRPr/>
            </a:lvl1pPr>
          </a:lstStyle>
          <a:p>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12" name="Picture Placeholder 8"/>
          <p:cNvSpPr>
            <a:spLocks noGrp="1"/>
          </p:cNvSpPr>
          <p:nvPr>
            <p:ph type="pic" sz="quarter" idx="16"/>
          </p:nvPr>
        </p:nvSpPr>
        <p:spPr>
          <a:xfrm>
            <a:off x="6529754" y="1761331"/>
            <a:ext cx="3028951" cy="2019300"/>
          </a:xfrm>
        </p:spPr>
        <p:txBody>
          <a:bodyPr rtlCol="0">
            <a:noAutofit/>
          </a:bodyPr>
          <a:lstStyle/>
          <a:p>
            <a:pPr lvl="0"/>
            <a:endParaRPr lang="de-DE" noProof="0"/>
          </a:p>
        </p:txBody>
      </p:sp>
      <p:sp>
        <p:nvSpPr>
          <p:cNvPr id="13" name="Picture Placeholder 8"/>
          <p:cNvSpPr>
            <a:spLocks noGrp="1"/>
          </p:cNvSpPr>
          <p:nvPr>
            <p:ph type="pic" sz="quarter" idx="17"/>
          </p:nvPr>
        </p:nvSpPr>
        <p:spPr>
          <a:xfrm>
            <a:off x="3525837" y="1761331"/>
            <a:ext cx="3003917" cy="2019300"/>
          </a:xfrm>
        </p:spPr>
        <p:txBody>
          <a:bodyPr rtlCol="0">
            <a:noAutofit/>
          </a:bodyPr>
          <a:lstStyle/>
          <a:p>
            <a:pPr lvl="0"/>
            <a:endParaRPr lang="de-DE" noProof="0"/>
          </a:p>
        </p:txBody>
      </p:sp>
      <p:sp>
        <p:nvSpPr>
          <p:cNvPr id="15" name="Picture Placeholder 8"/>
          <p:cNvSpPr>
            <a:spLocks noGrp="1"/>
          </p:cNvSpPr>
          <p:nvPr>
            <p:ph type="pic" sz="quarter" idx="18"/>
          </p:nvPr>
        </p:nvSpPr>
        <p:spPr>
          <a:xfrm>
            <a:off x="496885" y="1761331"/>
            <a:ext cx="3028952" cy="2019300"/>
          </a:xfrm>
        </p:spPr>
        <p:txBody>
          <a:bodyPr rtlCol="0">
            <a:noAutofit/>
          </a:bodyPr>
          <a:lstStyle/>
          <a:p>
            <a:pPr lvl="0"/>
            <a:endParaRPr lang="de-DE" noProof="0"/>
          </a:p>
        </p:txBody>
      </p:sp>
      <p:sp>
        <p:nvSpPr>
          <p:cNvPr id="14" name="Datumsplatzhalter 3"/>
          <p:cNvSpPr>
            <a:spLocks noGrp="1"/>
          </p:cNvSpPr>
          <p:nvPr>
            <p:ph type="dt" sz="half" idx="19"/>
          </p:nvPr>
        </p:nvSpPr>
        <p:spPr/>
        <p:txBody>
          <a:bodyPr/>
          <a:lstStyle>
            <a:lvl1pPr>
              <a:defRPr/>
            </a:lvl1pPr>
          </a:lstStyle>
          <a:p>
            <a:fld id="{2AB538A4-ACA4-4FED-BD70-48948396F88D}" type="datetime1">
              <a:rPr lang="de-CH" altLang="de-DE" smtClean="0"/>
              <a:pPr/>
              <a:t>16.11.21</a:t>
            </a:fld>
            <a:endParaRPr lang="de-DE" altLang="de-DE"/>
          </a:p>
        </p:txBody>
      </p:sp>
      <p:sp>
        <p:nvSpPr>
          <p:cNvPr id="16" name="Fußzeilenplatzhalter 4"/>
          <p:cNvSpPr>
            <a:spLocks noGrp="1"/>
          </p:cNvSpPr>
          <p:nvPr>
            <p:ph type="ftr" sz="quarter" idx="20"/>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07435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nzflächiges Bild mit Header">
    <p:spTree>
      <p:nvGrpSpPr>
        <p:cNvPr id="1" name=""/>
        <p:cNvGrpSpPr/>
        <p:nvPr/>
      </p:nvGrpSpPr>
      <p:grpSpPr>
        <a:xfrm>
          <a:off x="0" y="0"/>
          <a:ext cx="0" cy="0"/>
          <a:chOff x="0" y="0"/>
          <a:chExt cx="0" cy="0"/>
        </a:xfrm>
      </p:grpSpPr>
      <p:sp>
        <p:nvSpPr>
          <p:cNvPr id="4" name="Rechteck 12"/>
          <p:cNvSpPr/>
          <p:nvPr userDrawn="1"/>
        </p:nvSpPr>
        <p:spPr>
          <a:xfrm>
            <a:off x="0" y="0"/>
            <a:ext cx="10080625" cy="14541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0" name="Titel 1"/>
          <p:cNvSpPr>
            <a:spLocks noGrp="1"/>
          </p:cNvSpPr>
          <p:nvPr>
            <p:ph type="title" hasCustomPrompt="1"/>
          </p:nvPr>
        </p:nvSpPr>
        <p:spPr>
          <a:xfrm>
            <a:off x="504031" y="492369"/>
            <a:ext cx="9072563" cy="773722"/>
          </a:xfrm>
        </p:spPr>
        <p:txBody>
          <a:bodyPr/>
          <a:lstStyle>
            <a:lvl1pPr>
              <a:defRPr>
                <a:solidFill>
                  <a:schemeClr val="accent2"/>
                </a:solidFill>
              </a:defRPr>
            </a:lvl1pPr>
          </a:lstStyle>
          <a:p>
            <a:br>
              <a:rPr lang="de-DE" dirty="0"/>
            </a:br>
            <a:r>
              <a:rPr lang="de-DE" dirty="0"/>
              <a:t>Mastertitelformat bearbeiten</a:t>
            </a:r>
          </a:p>
        </p:txBody>
      </p:sp>
      <p:sp>
        <p:nvSpPr>
          <p:cNvPr id="13"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0A31CCFA-63B6-44DF-9CE1-BC96B4E4B5AB}" type="datetime1">
              <a:rPr lang="de-CH" altLang="de-DE" smtClean="0"/>
              <a:pPr/>
              <a:t>16.11.21</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39098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br>
              <a:rPr lang="de-DE" dirty="0"/>
            </a:br>
            <a:r>
              <a:rPr lang="de-DE" dirty="0"/>
              <a:t>Titelmasterformat durch Klicken bearbeiten</a:t>
            </a:r>
            <a:endParaRPr lang="de-CH" dirty="0"/>
          </a:p>
        </p:txBody>
      </p:sp>
      <p:sp>
        <p:nvSpPr>
          <p:cNvPr id="3" name="Inhaltsplatzhalt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p:txBody>
          <a:bodyPr/>
          <a:lstStyle/>
          <a:p>
            <a:fld id="{6363F6DF-BA98-4281-BE8F-B35A6E0AADB1}" type="datetime1">
              <a:rPr lang="de-CH" smtClean="0"/>
              <a:pPr/>
              <a:t>16.11.21</a:t>
            </a:fld>
            <a:endParaRPr lang="de-CH"/>
          </a:p>
        </p:txBody>
      </p:sp>
      <p:sp>
        <p:nvSpPr>
          <p:cNvPr id="5" name="Fußzeilenplatzhalter 4"/>
          <p:cNvSpPr>
            <a:spLocks noGrp="1"/>
          </p:cNvSpPr>
          <p:nvPr>
            <p:ph type="ftr" sz="quarter" idx="11"/>
          </p:nvPr>
        </p:nvSpPr>
        <p:spPr/>
        <p:txBody>
          <a:bodyPr/>
          <a:lstStyle/>
          <a:p>
            <a:r>
              <a:rPr lang="de-CH"/>
              <a:t>© Innovation Management – Anuradha Jain</a:t>
            </a:r>
          </a:p>
        </p:txBody>
      </p:sp>
      <p:sp>
        <p:nvSpPr>
          <p:cNvPr id="6" name="Foliennummernplatzhalter 5"/>
          <p:cNvSpPr>
            <a:spLocks noGrp="1"/>
          </p:cNvSpPr>
          <p:nvPr>
            <p:ph type="sldNum" sz="quarter" idx="12"/>
          </p:nvPr>
        </p:nvSpPr>
        <p:spPr>
          <a:xfrm>
            <a:off x="7119441" y="7008171"/>
            <a:ext cx="2268141" cy="402567"/>
          </a:xfrm>
          <a:prstGeom prst="rect">
            <a:avLst/>
          </a:prstGeom>
        </p:spPr>
        <p:txBody>
          <a:bodyPr/>
          <a:lstStyle/>
          <a:p>
            <a:fld id="{0ED8A975-FDEA-4FF0-B819-80E18B8B7AA3}" type="slidenum">
              <a:rPr lang="de-CH" smtClean="0"/>
              <a:pPr/>
              <a:t>‹#›</a:t>
            </a:fld>
            <a:endParaRPr lang="de-CH"/>
          </a:p>
        </p:txBody>
      </p:sp>
    </p:spTree>
    <p:extLst>
      <p:ext uri="{BB962C8B-B14F-4D97-AF65-F5344CB8AC3E}">
        <p14:creationId xmlns:p14="http://schemas.microsoft.com/office/powerpoint/2010/main" val="4001669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59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648A-80AB-1B48-A032-41C79C472B4B}"/>
              </a:ext>
            </a:extLst>
          </p:cNvPr>
          <p:cNvSpPr>
            <a:spLocks noGrp="1"/>
          </p:cNvSpPr>
          <p:nvPr>
            <p:ph type="ctrTitle"/>
          </p:nvPr>
        </p:nvSpPr>
        <p:spPr>
          <a:xfrm>
            <a:off x="1260078" y="1237457"/>
            <a:ext cx="7560469" cy="2632440"/>
          </a:xfrm>
        </p:spPr>
        <p:txBody>
          <a:bodyPr anchor="b"/>
          <a:lstStyle>
            <a:lvl1pPr algn="ctr">
              <a:defRPr sz="4961"/>
            </a:lvl1pPr>
          </a:lstStyle>
          <a:p>
            <a:r>
              <a:rPr lang="en-GB"/>
              <a:t>Click to edit Master title style</a:t>
            </a:r>
            <a:endParaRPr lang="x-none"/>
          </a:p>
        </p:txBody>
      </p:sp>
      <p:sp>
        <p:nvSpPr>
          <p:cNvPr id="3" name="Subtitle 2">
            <a:extLst>
              <a:ext uri="{FF2B5EF4-FFF2-40B4-BE49-F238E27FC236}">
                <a16:creationId xmlns:a16="http://schemas.microsoft.com/office/drawing/2014/main" id="{58899BAA-653A-4D41-B0D6-1084989A6F1C}"/>
              </a:ext>
            </a:extLst>
          </p:cNvPr>
          <p:cNvSpPr>
            <a:spLocks noGrp="1"/>
          </p:cNvSpPr>
          <p:nvPr>
            <p:ph type="subTitle" idx="1"/>
          </p:nvPr>
        </p:nvSpPr>
        <p:spPr>
          <a:xfrm>
            <a:off x="1260078" y="3971414"/>
            <a:ext cx="7560469" cy="1825554"/>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F048302C-C72F-854D-9777-FCE47019D614}"/>
              </a:ext>
            </a:extLst>
          </p:cNvPr>
          <p:cNvSpPr>
            <a:spLocks noGrp="1"/>
          </p:cNvSpPr>
          <p:nvPr>
            <p:ph type="dt" sz="half" idx="10"/>
          </p:nvPr>
        </p:nvSpPr>
        <p:spPr/>
        <p:txBody>
          <a:bodyPr/>
          <a:lstStyle/>
          <a:p>
            <a:fld id="{812BCF0E-7C9D-7E48-86D1-7718206C2E8C}" type="datetimeFigureOut">
              <a:rPr lang="x-none" smtClean="0"/>
              <a:t>16.11.21</a:t>
            </a:fld>
            <a:endParaRPr lang="x-none"/>
          </a:p>
        </p:txBody>
      </p:sp>
      <p:sp>
        <p:nvSpPr>
          <p:cNvPr id="5" name="Footer Placeholder 4">
            <a:extLst>
              <a:ext uri="{FF2B5EF4-FFF2-40B4-BE49-F238E27FC236}">
                <a16:creationId xmlns:a16="http://schemas.microsoft.com/office/drawing/2014/main" id="{FEB0E27D-9E53-AB46-A13A-69AA2F15F5C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CCB063E-8EA9-9141-A982-8B039925847A}"/>
              </a:ext>
            </a:extLst>
          </p:cNvPr>
          <p:cNvSpPr>
            <a:spLocks noGrp="1"/>
          </p:cNvSpPr>
          <p:nvPr>
            <p:ph type="sldNum" sz="quarter" idx="12"/>
          </p:nvPr>
        </p:nvSpPr>
        <p:spPr>
          <a:xfrm>
            <a:off x="7119441" y="7008171"/>
            <a:ext cx="2268141" cy="402567"/>
          </a:xfrm>
          <a:prstGeom prst="rect">
            <a:avLst/>
          </a:prstGeom>
        </p:spPr>
        <p:txBody>
          <a:bodyPr/>
          <a:lstStyle/>
          <a:p>
            <a:fld id="{9BE5C0B2-73A1-274A-8822-59F5B361F187}" type="slidenum">
              <a:rPr lang="x-none" smtClean="0"/>
              <a:t>‹#›</a:t>
            </a:fld>
            <a:endParaRPr lang="x-none"/>
          </a:p>
        </p:txBody>
      </p:sp>
    </p:spTree>
    <p:extLst>
      <p:ext uri="{BB962C8B-B14F-4D97-AF65-F5344CB8AC3E}">
        <p14:creationId xmlns:p14="http://schemas.microsoft.com/office/powerpoint/2010/main" val="297866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anzflächiges Bild">
    <p:spTree>
      <p:nvGrpSpPr>
        <p:cNvPr id="1" name=""/>
        <p:cNvGrpSpPr/>
        <p:nvPr/>
      </p:nvGrpSpPr>
      <p:grpSpPr>
        <a:xfrm>
          <a:off x="0" y="0"/>
          <a:ext cx="0" cy="0"/>
          <a:chOff x="0" y="0"/>
          <a:chExt cx="0" cy="0"/>
        </a:xfrm>
      </p:grpSpPr>
      <p:sp>
        <p:nvSpPr>
          <p:cNvPr id="20" name="Titel 1"/>
          <p:cNvSpPr>
            <a:spLocks noGrp="1"/>
          </p:cNvSpPr>
          <p:nvPr>
            <p:ph type="title" hasCustomPrompt="1"/>
          </p:nvPr>
        </p:nvSpPr>
        <p:spPr>
          <a:xfrm>
            <a:off x="504031" y="492369"/>
            <a:ext cx="9072563" cy="773722"/>
          </a:xfrm>
        </p:spPr>
        <p:txBody>
          <a:bodyPr/>
          <a:lstStyle>
            <a:lvl1pPr>
              <a:defRPr/>
            </a:lvl1pPr>
          </a:lstStyle>
          <a:p>
            <a:br>
              <a:rPr lang="de-DE" dirty="0"/>
            </a:br>
            <a:r>
              <a:rPr lang="de-DE" dirty="0"/>
              <a:t>Mastertitelformat bearbeiten</a:t>
            </a:r>
          </a:p>
        </p:txBody>
      </p:sp>
      <p:sp>
        <p:nvSpPr>
          <p:cNvPr id="22"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7" name="Textplatzhalter 2"/>
          <p:cNvSpPr>
            <a:spLocks noGrp="1"/>
          </p:cNvSpPr>
          <p:nvPr>
            <p:ph idx="1"/>
          </p:nvPr>
        </p:nvSpPr>
        <p:spPr>
          <a:xfrm>
            <a:off x="504032" y="1764295"/>
            <a:ext cx="9072562" cy="4035635"/>
          </a:xfrm>
          <a:prstGeom prst="rect">
            <a:avLst/>
          </a:prstGeom>
        </p:spPr>
        <p:txBody>
          <a:bodyPr rtlCol="0">
            <a:noAutofit/>
          </a:bodyPr>
          <a:lstStyle>
            <a:lvl1pPr>
              <a:defRPr sz="1800"/>
            </a:lvl1pPr>
            <a:lvl2pPr>
              <a:spcBef>
                <a:spcPts val="0"/>
              </a:spcBef>
              <a:buFontTx/>
              <a:buNone/>
              <a:defRPr sz="1800"/>
            </a:lvl2pPr>
            <a:lvl3pPr marL="0">
              <a:spcBef>
                <a:spcPts val="0"/>
              </a:spcBef>
              <a:buFontTx/>
              <a:buNone/>
              <a:defRPr sz="1800"/>
            </a:lvl3pPr>
            <a:lvl4pPr marL="0">
              <a:spcBef>
                <a:spcPts val="0"/>
              </a:spcBef>
              <a:buFontTx/>
              <a:buNone/>
              <a:defRPr sz="1800"/>
            </a:lvl4pPr>
            <a:lvl5pPr marL="0">
              <a:spcBef>
                <a:spcPts val="0"/>
              </a:spcBef>
              <a:buFontTx/>
              <a:buNone/>
              <a:defRPr sz="1800"/>
            </a:lvl5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5" name="Datumsplatzhalter 3"/>
          <p:cNvSpPr>
            <a:spLocks noGrp="1"/>
          </p:cNvSpPr>
          <p:nvPr>
            <p:ph type="dt" sz="half" idx="11"/>
          </p:nvPr>
        </p:nvSpPr>
        <p:spPr/>
        <p:txBody>
          <a:bodyPr/>
          <a:lstStyle>
            <a:lvl1pPr>
              <a:defRPr/>
            </a:lvl1pPr>
          </a:lstStyle>
          <a:p>
            <a:fld id="{D92BF081-2713-4E38-A0DD-4AD861167988}" type="datetime1">
              <a:rPr lang="de-CH" altLang="de-DE" smtClean="0"/>
              <a:pPr/>
              <a:t>16.11.21</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418056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nfacher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br>
              <a:rPr lang="de-DE" dirty="0"/>
            </a:br>
            <a:r>
              <a:rPr lang="de-DE" dirty="0"/>
              <a:t>Mastertitelformat bearbeiten</a:t>
            </a:r>
          </a:p>
        </p:txBody>
      </p:sp>
      <p:sp>
        <p:nvSpPr>
          <p:cNvPr id="3" name="Inhaltsplatzhalt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5" name="Datumsplatzhalter 3"/>
          <p:cNvSpPr>
            <a:spLocks noGrp="1"/>
          </p:cNvSpPr>
          <p:nvPr>
            <p:ph type="dt" sz="half" idx="11"/>
          </p:nvPr>
        </p:nvSpPr>
        <p:spPr/>
        <p:txBody>
          <a:bodyPr/>
          <a:lstStyle>
            <a:lvl1pPr>
              <a:defRPr/>
            </a:lvl1pPr>
          </a:lstStyle>
          <a:p>
            <a:fld id="{11DE613D-6E78-4D34-966E-E5947F3C986A}" type="datetime1">
              <a:rPr lang="de-CH" altLang="de-DE" smtClean="0"/>
              <a:pPr/>
              <a:t>16.11.21</a:t>
            </a:fld>
            <a:endParaRPr lang="de-DE" altLang="de-DE"/>
          </a:p>
        </p:txBody>
      </p:sp>
      <p:sp>
        <p:nvSpPr>
          <p:cNvPr id="6" name="Fußzeilenplatzhalter 4"/>
          <p:cNvSpPr>
            <a:spLocks noGrp="1"/>
          </p:cNvSpPr>
          <p:nvPr>
            <p:ph type="ftr" sz="quarter" idx="12"/>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7872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br>
              <a:rPr lang="de-DE" dirty="0"/>
            </a:br>
            <a:r>
              <a:rPr lang="de-DE" dirty="0"/>
              <a:t>Mastertitelformat bearbeiten</a:t>
            </a:r>
          </a:p>
        </p:txBody>
      </p:sp>
      <p:sp>
        <p:nvSpPr>
          <p:cNvPr id="16" name="Inhaltsplatzhalter 2"/>
          <p:cNvSpPr>
            <a:spLocks noGrp="1"/>
          </p:cNvSpPr>
          <p:nvPr>
            <p:ph idx="11"/>
          </p:nvPr>
        </p:nvSpPr>
        <p:spPr>
          <a:xfrm>
            <a:off x="496886" y="1761330"/>
            <a:ext cx="4392000" cy="4543425"/>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17" name="Inhaltsplatzhalter 2"/>
          <p:cNvSpPr>
            <a:spLocks noGrp="1"/>
          </p:cNvSpPr>
          <p:nvPr>
            <p:ph idx="1"/>
          </p:nvPr>
        </p:nvSpPr>
        <p:spPr>
          <a:xfrm>
            <a:off x="5040313" y="1761331"/>
            <a:ext cx="45362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6" name="Datumsplatzhalter 3"/>
          <p:cNvSpPr>
            <a:spLocks noGrp="1"/>
          </p:cNvSpPr>
          <p:nvPr>
            <p:ph type="dt" sz="half" idx="13"/>
          </p:nvPr>
        </p:nvSpPr>
        <p:spPr/>
        <p:txBody>
          <a:bodyPr/>
          <a:lstStyle>
            <a:lvl1pPr>
              <a:defRPr/>
            </a:lvl1pPr>
          </a:lstStyle>
          <a:p>
            <a:fld id="{5A90AE6C-3039-4F11-B2FE-627912506EED}" type="datetime1">
              <a:rPr lang="de-CH" altLang="de-DE" smtClean="0"/>
              <a:pPr/>
              <a:t>16.11.21</a:t>
            </a:fld>
            <a:endParaRPr lang="de-DE" altLang="de-DE"/>
          </a:p>
        </p:txBody>
      </p:sp>
      <p:sp>
        <p:nvSpPr>
          <p:cNvPr id="7" name="Fußzeilenplatzhalter 4"/>
          <p:cNvSpPr>
            <a:spLocks noGrp="1"/>
          </p:cNvSpPr>
          <p:nvPr>
            <p:ph type="ftr" sz="quarter" idx="14"/>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425060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und Bild – Link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br>
              <a:rPr lang="de-DE" dirty="0"/>
            </a:br>
            <a:r>
              <a:rPr lang="de-DE" dirty="0"/>
              <a:t>Mastertitelformat bearbeiten</a:t>
            </a:r>
          </a:p>
        </p:txBody>
      </p:sp>
      <p:sp>
        <p:nvSpPr>
          <p:cNvPr id="17" name="Inhaltsplatzhalter 2"/>
          <p:cNvSpPr>
            <a:spLocks noGrp="1"/>
          </p:cNvSpPr>
          <p:nvPr>
            <p:ph idx="1"/>
          </p:nvPr>
        </p:nvSpPr>
        <p:spPr>
          <a:xfrm>
            <a:off x="5040313" y="1761331"/>
            <a:ext cx="4536281"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Picture Placeholder 8"/>
          <p:cNvSpPr>
            <a:spLocks noGrp="1"/>
          </p:cNvSpPr>
          <p:nvPr>
            <p:ph type="pic" sz="quarter" idx="13"/>
          </p:nvPr>
        </p:nvSpPr>
        <p:spPr>
          <a:xfrm>
            <a:off x="-1"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fld id="{452EA3B5-C457-4110-9B37-174F6880C5FB}" type="datetime1">
              <a:rPr lang="de-CH" altLang="de-DE" smtClean="0"/>
              <a:pPr/>
              <a:t>16.11.21</a:t>
            </a:fld>
            <a:endParaRPr lang="de-DE" altLang="de-DE"/>
          </a:p>
        </p:txBody>
      </p:sp>
      <p:sp>
        <p:nvSpPr>
          <p:cNvPr id="7" name="Fußzeilenplatzhalter 4"/>
          <p:cNvSpPr>
            <a:spLocks noGrp="1"/>
          </p:cNvSpPr>
          <p:nvPr>
            <p:ph type="ftr" sz="quarter" idx="15"/>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364952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und Bild – Recht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br>
              <a:rPr lang="de-DE" dirty="0"/>
            </a:br>
            <a:r>
              <a:rPr lang="de-DE" dirty="0"/>
              <a:t>Mastertitelformat bearbeiten</a:t>
            </a:r>
          </a:p>
        </p:txBody>
      </p:sp>
      <p:sp>
        <p:nvSpPr>
          <p:cNvPr id="17" name="Inhaltsplatzhalter 2"/>
          <p:cNvSpPr>
            <a:spLocks noGrp="1"/>
          </p:cNvSpPr>
          <p:nvPr>
            <p:ph idx="1"/>
          </p:nvPr>
        </p:nvSpPr>
        <p:spPr>
          <a:xfrm>
            <a:off x="496887" y="1761331"/>
            <a:ext cx="4536281"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de-DE" dirty="0"/>
          </a:p>
        </p:txBody>
      </p:sp>
      <p:sp>
        <p:nvSpPr>
          <p:cNvPr id="18" name="Text Placeholder 17"/>
          <p:cNvSpPr>
            <a:spLocks noGrp="1"/>
          </p:cNvSpPr>
          <p:nvPr>
            <p:ph type="body" sz="quarter" idx="12"/>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Picture Placeholder 8"/>
          <p:cNvSpPr>
            <a:spLocks noGrp="1"/>
          </p:cNvSpPr>
          <p:nvPr>
            <p:ph type="pic" sz="quarter" idx="13"/>
          </p:nvPr>
        </p:nvSpPr>
        <p:spPr>
          <a:xfrm>
            <a:off x="5545137" y="1761331"/>
            <a:ext cx="4535487" cy="4038600"/>
          </a:xfrm>
        </p:spPr>
        <p:txBody>
          <a:bodyPr rtlCol="0">
            <a:noAutofit/>
          </a:bodyPr>
          <a:lstStyle/>
          <a:p>
            <a:pPr lvl="0"/>
            <a:endParaRPr lang="de-DE" noProof="0" dirty="0"/>
          </a:p>
        </p:txBody>
      </p:sp>
      <p:sp>
        <p:nvSpPr>
          <p:cNvPr id="6" name="Datumsplatzhalter 3"/>
          <p:cNvSpPr>
            <a:spLocks noGrp="1"/>
          </p:cNvSpPr>
          <p:nvPr>
            <p:ph type="dt" sz="half" idx="14"/>
          </p:nvPr>
        </p:nvSpPr>
        <p:spPr/>
        <p:txBody>
          <a:bodyPr/>
          <a:lstStyle>
            <a:lvl1pPr>
              <a:defRPr/>
            </a:lvl1pPr>
          </a:lstStyle>
          <a:p>
            <a:fld id="{620E4C4D-0B24-4EE2-81A2-681385A555C5}" type="datetime1">
              <a:rPr lang="de-CH" altLang="de-DE" smtClean="0"/>
              <a:pPr/>
              <a:t>16.11.21</a:t>
            </a:fld>
            <a:endParaRPr lang="de-DE" altLang="de-DE"/>
          </a:p>
        </p:txBody>
      </p:sp>
      <p:sp>
        <p:nvSpPr>
          <p:cNvPr id="7" name="Fußzeilenplatzhalter 4"/>
          <p:cNvSpPr>
            <a:spLocks noGrp="1"/>
          </p:cNvSpPr>
          <p:nvPr>
            <p:ph type="ftr" sz="quarter" idx="15"/>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202813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Bebilderung – Rechts">
    <p:spTree>
      <p:nvGrpSpPr>
        <p:cNvPr id="1" name=""/>
        <p:cNvGrpSpPr/>
        <p:nvPr/>
      </p:nvGrpSpPr>
      <p:grpSpPr>
        <a:xfrm>
          <a:off x="0" y="0"/>
          <a:ext cx="0" cy="0"/>
          <a:chOff x="0" y="0"/>
          <a:chExt cx="0" cy="0"/>
        </a:xfrm>
      </p:grpSpPr>
      <p:sp>
        <p:nvSpPr>
          <p:cNvPr id="5" name="Inhaltsplatzhalter 2"/>
          <p:cNvSpPr>
            <a:spLocks noGrp="1"/>
          </p:cNvSpPr>
          <p:nvPr>
            <p:ph idx="1"/>
          </p:nvPr>
        </p:nvSpPr>
        <p:spPr>
          <a:xfrm>
            <a:off x="496887" y="1761331"/>
            <a:ext cx="65555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6" name="Picture Placeholder 8"/>
          <p:cNvSpPr>
            <a:spLocks noGrp="1"/>
          </p:cNvSpPr>
          <p:nvPr>
            <p:ph type="pic" sz="quarter" idx="13"/>
          </p:nvPr>
        </p:nvSpPr>
        <p:spPr>
          <a:xfrm>
            <a:off x="7564437" y="0"/>
            <a:ext cx="2516188" cy="2266156"/>
          </a:xfrm>
        </p:spPr>
        <p:txBody>
          <a:bodyPr rtlCol="0">
            <a:noAutofit/>
          </a:bodyPr>
          <a:lstStyle/>
          <a:p>
            <a:pPr lvl="0"/>
            <a:endParaRPr lang="de-DE" noProof="0" dirty="0"/>
          </a:p>
        </p:txBody>
      </p:sp>
      <p:sp>
        <p:nvSpPr>
          <p:cNvPr id="7" name="Picture Placeholder 8"/>
          <p:cNvSpPr>
            <a:spLocks noGrp="1"/>
          </p:cNvSpPr>
          <p:nvPr>
            <p:ph type="pic" sz="quarter" idx="14"/>
          </p:nvPr>
        </p:nvSpPr>
        <p:spPr>
          <a:xfrm>
            <a:off x="7564437" y="2266156"/>
            <a:ext cx="2516188" cy="2019300"/>
          </a:xfrm>
        </p:spPr>
        <p:txBody>
          <a:bodyPr rtlCol="0">
            <a:noAutofit/>
          </a:bodyPr>
          <a:lstStyle/>
          <a:p>
            <a:pPr lvl="0"/>
            <a:endParaRPr lang="de-DE" noProof="0"/>
          </a:p>
        </p:txBody>
      </p:sp>
      <p:sp>
        <p:nvSpPr>
          <p:cNvPr id="8" name="Picture Placeholder 8"/>
          <p:cNvSpPr>
            <a:spLocks noGrp="1"/>
          </p:cNvSpPr>
          <p:nvPr>
            <p:ph type="pic" sz="quarter" idx="15"/>
          </p:nvPr>
        </p:nvSpPr>
        <p:spPr>
          <a:xfrm>
            <a:off x="7564437" y="4285456"/>
            <a:ext cx="2516188" cy="2019300"/>
          </a:xfrm>
        </p:spPr>
        <p:txBody>
          <a:bodyPr rtlCol="0">
            <a:noAutofit/>
          </a:bodyPr>
          <a:lstStyle/>
          <a:p>
            <a:pPr lvl="0"/>
            <a:endParaRPr lang="de-DE" noProof="0"/>
          </a:p>
        </p:txBody>
      </p:sp>
      <p:sp>
        <p:nvSpPr>
          <p:cNvPr id="19" name="Titel 1"/>
          <p:cNvSpPr>
            <a:spLocks noGrp="1"/>
          </p:cNvSpPr>
          <p:nvPr>
            <p:ph type="title" hasCustomPrompt="1"/>
          </p:nvPr>
        </p:nvSpPr>
        <p:spPr>
          <a:xfrm>
            <a:off x="504032" y="492369"/>
            <a:ext cx="7060405" cy="764137"/>
          </a:xfrm>
        </p:spPr>
        <p:txBody>
          <a:bodyPr/>
          <a:lstStyle>
            <a:lvl1pPr>
              <a:defRPr/>
            </a:lvl1pPr>
          </a:lstStyle>
          <a:p>
            <a:br>
              <a:rPr lang="de-DE" dirty="0"/>
            </a:br>
            <a:r>
              <a:rPr lang="de-DE" dirty="0"/>
              <a:t>Mastertitelformat bearbeiten</a:t>
            </a:r>
          </a:p>
        </p:txBody>
      </p:sp>
      <p:sp>
        <p:nvSpPr>
          <p:cNvPr id="20"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9" name="Datumsplatzhalter 3"/>
          <p:cNvSpPr>
            <a:spLocks noGrp="1"/>
          </p:cNvSpPr>
          <p:nvPr>
            <p:ph type="dt" sz="half" idx="16"/>
          </p:nvPr>
        </p:nvSpPr>
        <p:spPr/>
        <p:txBody>
          <a:bodyPr/>
          <a:lstStyle>
            <a:lvl1pPr>
              <a:defRPr/>
            </a:lvl1pPr>
          </a:lstStyle>
          <a:p>
            <a:fld id="{5833D169-E5C8-4208-B0BE-617875B8BF08}" type="datetime1">
              <a:rPr lang="de-CH" altLang="de-DE" smtClean="0"/>
              <a:pPr/>
              <a:t>16.11.21</a:t>
            </a:fld>
            <a:endParaRPr lang="de-DE" altLang="de-DE"/>
          </a:p>
        </p:txBody>
      </p:sp>
      <p:sp>
        <p:nvSpPr>
          <p:cNvPr id="10" name="Fußzeilenplatzhalter 4"/>
          <p:cNvSpPr>
            <a:spLocks noGrp="1"/>
          </p:cNvSpPr>
          <p:nvPr>
            <p:ph type="ftr" sz="quarter" idx="17"/>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51120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r Bebilderung – Links">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2516188" cy="2265363"/>
          </a:xfrm>
        </p:spPr>
        <p:txBody>
          <a:bodyPr rtlCol="0">
            <a:noAutofit/>
          </a:bodyPr>
          <a:lstStyle/>
          <a:p>
            <a:pPr lvl="0"/>
            <a:endParaRPr lang="de-DE" noProof="0"/>
          </a:p>
        </p:txBody>
      </p:sp>
      <p:sp>
        <p:nvSpPr>
          <p:cNvPr id="10" name="Picture Placeholder 8"/>
          <p:cNvSpPr>
            <a:spLocks noGrp="1"/>
          </p:cNvSpPr>
          <p:nvPr>
            <p:ph type="pic" sz="quarter" idx="14"/>
          </p:nvPr>
        </p:nvSpPr>
        <p:spPr>
          <a:xfrm>
            <a:off x="-7938" y="2266156"/>
            <a:ext cx="2516188"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0" y="4285456"/>
            <a:ext cx="2516188" cy="2019300"/>
          </a:xfrm>
        </p:spPr>
        <p:txBody>
          <a:bodyPr rtlCol="0">
            <a:noAutofit/>
          </a:bodyPr>
          <a:lstStyle/>
          <a:p>
            <a:pPr lvl="0"/>
            <a:endParaRPr lang="de-DE" noProof="0"/>
          </a:p>
        </p:txBody>
      </p:sp>
      <p:sp>
        <p:nvSpPr>
          <p:cNvPr id="17" name="Inhaltsplatzhalter 2"/>
          <p:cNvSpPr>
            <a:spLocks noGrp="1"/>
          </p:cNvSpPr>
          <p:nvPr>
            <p:ph idx="16"/>
          </p:nvPr>
        </p:nvSpPr>
        <p:spPr>
          <a:xfrm>
            <a:off x="3021012" y="1507067"/>
            <a:ext cx="6555582" cy="4038600"/>
          </a:xfrm>
        </p:spPr>
        <p:txBody>
          <a:bodyPr/>
          <a:lstStyle>
            <a:lvl1pPr>
              <a:defRPr sz="1800" b="0"/>
            </a:lvl1pPr>
            <a:lvl2pPr>
              <a:defRPr sz="1800"/>
            </a:lvl2pPr>
            <a:lvl3pPr>
              <a:buNone/>
              <a:defRPr sz="1800"/>
            </a:lvl3pPr>
            <a:lvl4pPr marL="539750" indent="-269875">
              <a:tabLst/>
              <a:defRPr sz="1800"/>
            </a:lvl4pPr>
            <a:lvl5pPr marL="539750" indent="0">
              <a:buNone/>
              <a:defRPr sz="1800"/>
            </a:lvl5pPr>
            <a:lvl6pPr>
              <a:defRPr sz="2200"/>
            </a:lvl6pPr>
            <a:lvl7pPr>
              <a:defRPr sz="2200"/>
            </a:lvl7pPr>
            <a:lvl8pPr>
              <a:defRPr sz="2200"/>
            </a:lvl8pPr>
            <a:lvl9pPr>
              <a:defRPr sz="22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20" name="Titelplatzhalter 1"/>
          <p:cNvSpPr>
            <a:spLocks noGrp="1"/>
          </p:cNvSpPr>
          <p:nvPr>
            <p:ph type="title" hasCustomPrompt="1"/>
          </p:nvPr>
        </p:nvSpPr>
        <p:spPr>
          <a:xfrm>
            <a:off x="3024554" y="492369"/>
            <a:ext cx="6552040" cy="937846"/>
          </a:xfrm>
          <a:prstGeom prst="rect">
            <a:avLst/>
          </a:prstGeom>
        </p:spPr>
        <p:txBody>
          <a:bodyPr rtlCol="0">
            <a:noAutofit/>
          </a:bodyPr>
          <a:lstStyle>
            <a:lvl1pPr>
              <a:defRPr/>
            </a:lvl1pPr>
          </a:lstStyle>
          <a:p>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fld id="{718E9146-9251-4966-A679-1E889559281E}" type="datetime1">
              <a:rPr lang="de-CH" altLang="de-DE" smtClean="0"/>
              <a:pPr/>
              <a:t>16.11.21</a:t>
            </a:fld>
            <a:endParaRPr lang="de-DE" altLang="de-DE"/>
          </a:p>
        </p:txBody>
      </p:sp>
      <p:sp>
        <p:nvSpPr>
          <p:cNvPr id="12" name="Fußzeilenplatzhalter 4"/>
          <p:cNvSpPr>
            <a:spLocks noGrp="1"/>
          </p:cNvSpPr>
          <p:nvPr>
            <p:ph type="ftr" sz="quarter" idx="18"/>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2174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mit drei Bildern">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87662" y="3780631"/>
            <a:ext cx="2788932" cy="2019300"/>
          </a:xfrm>
        </p:spPr>
        <p:txBody>
          <a:bodyPr rtlCol="0">
            <a:noAutofit/>
          </a:bodyPr>
          <a:lstStyle/>
          <a:p>
            <a:pPr lvl="0"/>
            <a:endParaRPr lang="de-DE" noProof="0"/>
          </a:p>
        </p:txBody>
      </p:sp>
      <p:sp>
        <p:nvSpPr>
          <p:cNvPr id="10" name="Picture Placeholder 8"/>
          <p:cNvSpPr>
            <a:spLocks noGrp="1"/>
          </p:cNvSpPr>
          <p:nvPr>
            <p:ph type="pic" sz="quarter" idx="14"/>
          </p:nvPr>
        </p:nvSpPr>
        <p:spPr>
          <a:xfrm>
            <a:off x="496886" y="3780631"/>
            <a:ext cx="2772569" cy="2019300"/>
          </a:xfrm>
        </p:spPr>
        <p:txBody>
          <a:bodyPr rtlCol="0">
            <a:noAutofit/>
          </a:bodyPr>
          <a:lstStyle/>
          <a:p>
            <a:pPr lvl="0"/>
            <a:endParaRPr lang="de-DE" noProof="0"/>
          </a:p>
        </p:txBody>
      </p:sp>
      <p:sp>
        <p:nvSpPr>
          <p:cNvPr id="11" name="Picture Placeholder 8"/>
          <p:cNvSpPr>
            <a:spLocks noGrp="1"/>
          </p:cNvSpPr>
          <p:nvPr>
            <p:ph type="pic" sz="quarter" idx="15"/>
          </p:nvPr>
        </p:nvSpPr>
        <p:spPr>
          <a:xfrm>
            <a:off x="3778250" y="3780631"/>
            <a:ext cx="2524125" cy="2019300"/>
          </a:xfrm>
        </p:spPr>
        <p:txBody>
          <a:bodyPr rtlCol="0">
            <a:noAutofit/>
          </a:bodyPr>
          <a:lstStyle/>
          <a:p>
            <a:pPr lvl="0"/>
            <a:endParaRPr lang="de-DE" noProof="0" dirty="0"/>
          </a:p>
        </p:txBody>
      </p:sp>
      <p:sp>
        <p:nvSpPr>
          <p:cNvPr id="14" name="Inhaltsplatzhalter 2"/>
          <p:cNvSpPr>
            <a:spLocks noGrp="1"/>
          </p:cNvSpPr>
          <p:nvPr>
            <p:ph idx="16"/>
          </p:nvPr>
        </p:nvSpPr>
        <p:spPr>
          <a:xfrm>
            <a:off x="496886" y="1761331"/>
            <a:ext cx="9079707" cy="1514475"/>
          </a:xfrm>
        </p:spPr>
        <p:txBody>
          <a:bodyPr/>
          <a:lstStyle>
            <a:lvl1pPr>
              <a:defRPr sz="3100" b="0"/>
            </a:lvl1pPr>
            <a:lvl2pPr>
              <a:defRPr sz="3100"/>
            </a:lvl2pPr>
            <a:lvl3pPr>
              <a:buNone/>
              <a:defRPr sz="2600"/>
            </a:lvl3pPr>
            <a:lvl4pPr marL="539750" indent="-269875">
              <a:tabLst/>
              <a:defRPr sz="2200"/>
            </a:lvl4pPr>
            <a:lvl5pPr marL="539750" indent="0">
              <a:buNone/>
              <a:defRPr sz="1800"/>
            </a:lvl5pPr>
            <a:lvl6pPr>
              <a:defRPr sz="2200"/>
            </a:lvl6pPr>
            <a:lvl7pPr>
              <a:defRPr sz="2200"/>
            </a:lvl7pPr>
            <a:lvl8pPr>
              <a:defRPr sz="2200"/>
            </a:lvl8pPr>
            <a:lvl9pPr>
              <a:defRPr sz="2200"/>
            </a:lvl9pPr>
          </a:lstStyle>
          <a:p>
            <a:pPr lvl="4"/>
            <a:endParaRPr lang="de-DE" dirty="0"/>
          </a:p>
        </p:txBody>
      </p:sp>
      <p:sp>
        <p:nvSpPr>
          <p:cNvPr id="20" name="Titel 1"/>
          <p:cNvSpPr>
            <a:spLocks noGrp="1"/>
          </p:cNvSpPr>
          <p:nvPr>
            <p:ph type="title" hasCustomPrompt="1"/>
          </p:nvPr>
        </p:nvSpPr>
        <p:spPr>
          <a:xfrm>
            <a:off x="504031" y="492369"/>
            <a:ext cx="9072563" cy="773722"/>
          </a:xfrm>
        </p:spPr>
        <p:txBody>
          <a:bodyPr/>
          <a:lstStyle>
            <a:lvl1pPr>
              <a:defRPr/>
            </a:lvl1pPr>
          </a:lstStyle>
          <a:p>
            <a:br>
              <a:rPr lang="de-DE" dirty="0"/>
            </a:br>
            <a:r>
              <a:rPr lang="de-DE" dirty="0"/>
              <a:t>Mastertitelformat bearbeiten</a:t>
            </a:r>
          </a:p>
        </p:txBody>
      </p:sp>
      <p:sp>
        <p:nvSpPr>
          <p:cNvPr id="21" name="Text Placeholder 17"/>
          <p:cNvSpPr>
            <a:spLocks noGrp="1"/>
          </p:cNvSpPr>
          <p:nvPr>
            <p:ph type="body" sz="quarter" idx="10"/>
          </p:nvPr>
        </p:nvSpPr>
        <p:spPr>
          <a:xfrm>
            <a:off x="496887" y="6304756"/>
            <a:ext cx="4543425" cy="504825"/>
          </a:xfrm>
        </p:spPr>
        <p:txBody>
          <a:bodyPr tIns="72000"/>
          <a:lstStyle>
            <a:lvl1pPr>
              <a:defRPr sz="1200"/>
            </a:lvl1pPr>
          </a:lstStyle>
          <a:p>
            <a:pPr lvl="0"/>
            <a:r>
              <a:rPr lang="en-US" dirty="0"/>
              <a:t>Click to edit Master text styles</a:t>
            </a:r>
            <a:endParaRPr lang="de-DE" dirty="0"/>
          </a:p>
        </p:txBody>
      </p:sp>
      <p:sp>
        <p:nvSpPr>
          <p:cNvPr id="8" name="Datumsplatzhalter 3"/>
          <p:cNvSpPr>
            <a:spLocks noGrp="1"/>
          </p:cNvSpPr>
          <p:nvPr>
            <p:ph type="dt" sz="half" idx="17"/>
          </p:nvPr>
        </p:nvSpPr>
        <p:spPr/>
        <p:txBody>
          <a:bodyPr/>
          <a:lstStyle>
            <a:lvl1pPr>
              <a:defRPr/>
            </a:lvl1pPr>
          </a:lstStyle>
          <a:p>
            <a:fld id="{A9F4C012-4F4A-46A2-8DB1-EB7284D221AE}" type="datetime1">
              <a:rPr lang="de-CH" altLang="de-DE" smtClean="0"/>
              <a:pPr/>
              <a:t>16.11.21</a:t>
            </a:fld>
            <a:endParaRPr lang="de-DE" altLang="de-DE"/>
          </a:p>
        </p:txBody>
      </p:sp>
      <p:sp>
        <p:nvSpPr>
          <p:cNvPr id="12" name="Fußzeilenplatzhalter 4"/>
          <p:cNvSpPr>
            <a:spLocks noGrp="1"/>
          </p:cNvSpPr>
          <p:nvPr>
            <p:ph type="ftr" sz="quarter" idx="18"/>
          </p:nvPr>
        </p:nvSpPr>
        <p:spPr/>
        <p:txBody>
          <a:bodyPr/>
          <a:lstStyle>
            <a:lvl1pPr>
              <a:defRPr/>
            </a:lvl1pPr>
          </a:lstStyle>
          <a:p>
            <a:r>
              <a:rPr lang="de-DE" altLang="de-DE"/>
              <a:t>© Innovation Management – Anuradha Jain</a:t>
            </a:r>
            <a:endParaRPr lang="de-DE" altLang="de-DE" dirty="0"/>
          </a:p>
        </p:txBody>
      </p:sp>
    </p:spTree>
    <p:extLst>
      <p:ext uri="{BB962C8B-B14F-4D97-AF65-F5344CB8AC3E}">
        <p14:creationId xmlns:p14="http://schemas.microsoft.com/office/powerpoint/2010/main" val="1463678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hteck 12"/>
          <p:cNvSpPr/>
          <p:nvPr userDrawn="1"/>
        </p:nvSpPr>
        <p:spPr>
          <a:xfrm>
            <a:off x="0" y="6810375"/>
            <a:ext cx="7727950" cy="750888"/>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5" name="Rechteck 14"/>
          <p:cNvSpPr/>
          <p:nvPr userDrawn="1"/>
        </p:nvSpPr>
        <p:spPr>
          <a:xfrm>
            <a:off x="7412038" y="6303963"/>
            <a:ext cx="2668587" cy="1257300"/>
          </a:xfrm>
          <a:prstGeom prst="rect">
            <a:avLst/>
          </a:prstGeom>
          <a:solidFill>
            <a:schemeClr val="bg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100803" tIns="50402" rIns="100803" bIns="50402" anchor="ctr"/>
          <a:lstStyle/>
          <a:p>
            <a:pPr algn="ctr">
              <a:defRPr/>
            </a:pPr>
            <a:endParaRPr lang="de-DE">
              <a:solidFill>
                <a:srgbClr val="FFFFFF"/>
              </a:solidFill>
              <a:ea typeface="ＭＳ Ｐゴシック" pitchFamily="-112" charset="-128"/>
              <a:cs typeface="ＭＳ Ｐゴシック" pitchFamily="-112" charset="-128"/>
            </a:endParaRPr>
          </a:p>
        </p:txBody>
      </p:sp>
      <p:sp>
        <p:nvSpPr>
          <p:cNvPr id="1028" name="Titelplatzhalter 1"/>
          <p:cNvSpPr>
            <a:spLocks noGrp="1"/>
          </p:cNvSpPr>
          <p:nvPr>
            <p:ph type="title"/>
          </p:nvPr>
        </p:nvSpPr>
        <p:spPr bwMode="auto">
          <a:xfrm>
            <a:off x="503238" y="492125"/>
            <a:ext cx="907415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Mastertitelformat bearbeiten</a:t>
            </a:r>
          </a:p>
        </p:txBody>
      </p:sp>
      <p:sp>
        <p:nvSpPr>
          <p:cNvPr id="1029" name="Textplatzhalter 2"/>
          <p:cNvSpPr>
            <a:spLocks noGrp="1"/>
          </p:cNvSpPr>
          <p:nvPr>
            <p:ph type="body" idx="1"/>
          </p:nvPr>
        </p:nvSpPr>
        <p:spPr bwMode="auto">
          <a:xfrm>
            <a:off x="504825" y="1763713"/>
            <a:ext cx="9072563"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22" name="Datumsplatzhalter 3"/>
          <p:cNvSpPr>
            <a:spLocks noGrp="1"/>
          </p:cNvSpPr>
          <p:nvPr>
            <p:ph type="dt" sz="half" idx="2"/>
          </p:nvPr>
        </p:nvSpPr>
        <p:spPr>
          <a:xfrm>
            <a:off x="496888" y="6997700"/>
            <a:ext cx="1009650" cy="403225"/>
          </a:xfrm>
          <a:prstGeom prst="rect">
            <a:avLst/>
          </a:prstGeom>
        </p:spPr>
        <p:txBody>
          <a:bodyPr vert="horz" wrap="square" lIns="0" tIns="50402" rIns="100803" bIns="50402" numCol="1" anchor="b" anchorCtr="0" compatLnSpc="1">
            <a:prstTxWarp prst="textNoShape">
              <a:avLst/>
            </a:prstTxWarp>
          </a:bodyPr>
          <a:lstStyle>
            <a:lvl1pPr>
              <a:defRPr sz="1200">
                <a:solidFill>
                  <a:schemeClr val="tx2"/>
                </a:solidFill>
                <a:cs typeface="Arial" charset="0"/>
              </a:defRPr>
            </a:lvl1pPr>
          </a:lstStyle>
          <a:p>
            <a:fld id="{0A3F6311-AEE6-4C6E-9200-4971D26C61E9}" type="datetime1">
              <a:rPr lang="de-CH" altLang="de-DE" smtClean="0"/>
              <a:pPr/>
              <a:t>16.11.21</a:t>
            </a:fld>
            <a:endParaRPr lang="de-DE" altLang="de-DE" dirty="0"/>
          </a:p>
        </p:txBody>
      </p:sp>
      <p:sp>
        <p:nvSpPr>
          <p:cNvPr id="23" name="Fußzeilenplatzhalter 4"/>
          <p:cNvSpPr>
            <a:spLocks noGrp="1"/>
          </p:cNvSpPr>
          <p:nvPr>
            <p:ph type="ftr" sz="quarter" idx="3"/>
          </p:nvPr>
        </p:nvSpPr>
        <p:spPr>
          <a:xfrm>
            <a:off x="1687513" y="6997700"/>
            <a:ext cx="4343400" cy="403225"/>
          </a:xfrm>
          <a:prstGeom prst="rect">
            <a:avLst/>
          </a:prstGeom>
        </p:spPr>
        <p:txBody>
          <a:bodyPr vert="horz" wrap="square" lIns="0" tIns="50402" rIns="100803" bIns="50402" numCol="1" anchor="b" anchorCtr="0" compatLnSpc="1">
            <a:prstTxWarp prst="textNoShape">
              <a:avLst/>
            </a:prstTxWarp>
          </a:bodyPr>
          <a:lstStyle>
            <a:lvl1pPr>
              <a:defRPr sz="1200" b="1">
                <a:solidFill>
                  <a:schemeClr val="tx2"/>
                </a:solidFill>
                <a:cs typeface="Arial" charset="0"/>
              </a:defRPr>
            </a:lvl1pPr>
          </a:lstStyle>
          <a:p>
            <a:r>
              <a:rPr lang="de-DE" altLang="de-DE"/>
              <a:t>© Innovation Management – Anuradha Jain</a:t>
            </a:r>
            <a:endParaRPr lang="de-DE" altLang="de-DE" dirty="0"/>
          </a:p>
        </p:txBody>
      </p:sp>
      <p:pic>
        <p:nvPicPr>
          <p:cNvPr id="1032" name="Picture 15" descr="HRW-Logo2010-CMYK-ppt.ai"/>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554913" y="5891213"/>
            <a:ext cx="2398712"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feld 10"/>
          <p:cNvSpPr txBox="1"/>
          <p:nvPr userDrawn="1"/>
        </p:nvSpPr>
        <p:spPr>
          <a:xfrm>
            <a:off x="6183313" y="7128689"/>
            <a:ext cx="1228725" cy="276999"/>
          </a:xfrm>
          <a:prstGeom prst="rect">
            <a:avLst/>
          </a:prstGeom>
          <a:noFill/>
        </p:spPr>
        <p:txBody>
          <a:bodyPr anchor="b">
            <a:spAutoFit/>
          </a:bodyPr>
          <a:lstStyle>
            <a:lvl1pPr eaLnBrk="0" hangingPunct="0">
              <a:defRPr sz="2000">
                <a:solidFill>
                  <a:schemeClr val="tx1"/>
                </a:solidFill>
                <a:latin typeface="Arial" charset="0"/>
                <a:ea typeface="ＭＳ Ｐゴシック" charset="-128"/>
              </a:defRPr>
            </a:lvl1pPr>
            <a:lvl2pPr marL="37931725" indent="-37474525" eaLnBrk="0" hangingPunct="0">
              <a:defRPr sz="2000">
                <a:solidFill>
                  <a:schemeClr val="tx1"/>
                </a:solidFill>
                <a:latin typeface="Arial" charset="0"/>
                <a:ea typeface="ＭＳ Ｐゴシック" charset="-128"/>
              </a:defRPr>
            </a:lvl2pPr>
            <a:lvl3pPr eaLnBrk="0" hangingPunct="0">
              <a:defRPr sz="2000">
                <a:solidFill>
                  <a:schemeClr val="tx1"/>
                </a:solidFill>
                <a:latin typeface="Arial" charset="0"/>
                <a:ea typeface="ＭＳ Ｐゴシック" charset="-128"/>
              </a:defRPr>
            </a:lvl3pPr>
            <a:lvl4pPr eaLnBrk="0" hangingPunct="0">
              <a:defRPr sz="2000">
                <a:solidFill>
                  <a:schemeClr val="tx1"/>
                </a:solidFill>
                <a:latin typeface="Arial" charset="0"/>
                <a:ea typeface="ＭＳ Ｐゴシック" charset="-128"/>
              </a:defRPr>
            </a:lvl4pPr>
            <a:lvl5pPr eaLnBrk="0" hangingPunct="0">
              <a:defRPr sz="2000">
                <a:solidFill>
                  <a:schemeClr val="tx1"/>
                </a:solidFill>
                <a:latin typeface="Arial" charset="0"/>
                <a:ea typeface="ＭＳ Ｐゴシック" charset="-128"/>
              </a:defRPr>
            </a:lvl5pPr>
            <a:lvl6pPr marL="457200" eaLnBrk="0" fontAlgn="base" hangingPunct="0">
              <a:spcBef>
                <a:spcPct val="0"/>
              </a:spcBef>
              <a:spcAft>
                <a:spcPct val="0"/>
              </a:spcAft>
              <a:defRPr sz="2000">
                <a:solidFill>
                  <a:schemeClr val="tx1"/>
                </a:solidFill>
                <a:latin typeface="Arial" charset="0"/>
                <a:ea typeface="ＭＳ Ｐゴシック" charset="-128"/>
              </a:defRPr>
            </a:lvl6pPr>
            <a:lvl7pPr marL="914400" eaLnBrk="0" fontAlgn="base" hangingPunct="0">
              <a:spcBef>
                <a:spcPct val="0"/>
              </a:spcBef>
              <a:spcAft>
                <a:spcPct val="0"/>
              </a:spcAft>
              <a:defRPr sz="2000">
                <a:solidFill>
                  <a:schemeClr val="tx1"/>
                </a:solidFill>
                <a:latin typeface="Arial" charset="0"/>
                <a:ea typeface="ＭＳ Ｐゴシック" charset="-128"/>
              </a:defRPr>
            </a:lvl7pPr>
            <a:lvl8pPr marL="1371600" eaLnBrk="0" fontAlgn="base" hangingPunct="0">
              <a:spcBef>
                <a:spcPct val="0"/>
              </a:spcBef>
              <a:spcAft>
                <a:spcPct val="0"/>
              </a:spcAft>
              <a:defRPr sz="2000">
                <a:solidFill>
                  <a:schemeClr val="tx1"/>
                </a:solidFill>
                <a:latin typeface="Arial" charset="0"/>
                <a:ea typeface="ＭＳ Ｐゴシック" charset="-128"/>
              </a:defRPr>
            </a:lvl8pPr>
            <a:lvl9pPr marL="18288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fld id="{8C59A972-5779-4B35-BE00-04AEEAFDCAA2}" type="slidenum">
              <a:rPr lang="de-DE" altLang="de-DE" sz="1200" smtClean="0">
                <a:solidFill>
                  <a:schemeClr val="tx2"/>
                </a:solidFill>
              </a:rPr>
              <a:pPr eaLnBrk="1" hangingPunct="1"/>
              <a:t>‹#›</a:t>
            </a:fld>
            <a:r>
              <a:rPr lang="de-DE" altLang="de-DE" sz="1200" dirty="0">
                <a:solidFill>
                  <a:schemeClr val="tx2"/>
                </a:solidFill>
              </a:rPr>
              <a:t> of 17</a:t>
            </a: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hf sldNum="0" hdr="0"/>
  <p:txStyles>
    <p:titleStyle>
      <a:lvl1pPr algn="l" defTabSz="503238" rtl="0" eaLnBrk="0" fontAlgn="base" hangingPunct="0">
        <a:lnSpc>
          <a:spcPts val="4000"/>
        </a:lnSpc>
        <a:spcBef>
          <a:spcPct val="0"/>
        </a:spcBef>
        <a:spcAft>
          <a:spcPct val="0"/>
        </a:spcAft>
        <a:defRPr sz="4000"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p:titleStyle>
    <p:bodyStyle>
      <a:lvl1pPr marL="342900" indent="-342900" algn="l" defTabSz="503238" rtl="0" eaLnBrk="0" fontAlgn="base" hangingPunct="0">
        <a:spcBef>
          <a:spcPts val="600"/>
        </a:spcBef>
        <a:spcAft>
          <a:spcPct val="0"/>
        </a:spcAft>
        <a:buFont typeface="Arial" charset="0"/>
        <a:defRPr sz="3100" kern="1200">
          <a:solidFill>
            <a:schemeClr val="tx1"/>
          </a:solidFill>
          <a:latin typeface="Arial"/>
          <a:ea typeface="ＭＳ Ｐゴシック" pitchFamily="-112" charset="-128"/>
          <a:cs typeface="Arial"/>
        </a:defRPr>
      </a:lvl1pPr>
      <a:lvl2pPr marL="269875" indent="-269875" algn="l" defTabSz="503238" rtl="0" eaLnBrk="0" fontAlgn="base" hangingPunct="0">
        <a:spcBef>
          <a:spcPct val="20000"/>
        </a:spcBef>
        <a:spcAft>
          <a:spcPct val="0"/>
        </a:spcAft>
        <a:buFont typeface="Arial" charset="0"/>
        <a:buChar char="•"/>
        <a:defRPr sz="3100" kern="1200">
          <a:solidFill>
            <a:schemeClr val="tx1"/>
          </a:solidFill>
          <a:latin typeface="Arial"/>
          <a:ea typeface="ＭＳ Ｐゴシック" pitchFamily="-112" charset="-128"/>
          <a:cs typeface="Arial"/>
        </a:defRPr>
      </a:lvl2pPr>
      <a:lvl3pPr marL="620713" indent="-350838" algn="l" defTabSz="503238" rtl="0" eaLnBrk="0" fontAlgn="base" hangingPunct="0">
        <a:spcBef>
          <a:spcPct val="20000"/>
        </a:spcBef>
        <a:spcAft>
          <a:spcPct val="0"/>
        </a:spcAft>
        <a:buFont typeface="Arial" charset="0"/>
        <a:defRPr sz="2600" kern="1200">
          <a:solidFill>
            <a:schemeClr val="tx1"/>
          </a:solidFill>
          <a:latin typeface="Arial"/>
          <a:ea typeface="ＭＳ Ｐゴシック" pitchFamily="-112" charset="-128"/>
          <a:cs typeface="Arial"/>
        </a:defRPr>
      </a:lvl3pPr>
      <a:lvl4pPr marL="539750" indent="-269875" algn="l" defTabSz="503238" rtl="0" eaLnBrk="0" fontAlgn="base" hangingPunct="0">
        <a:spcBef>
          <a:spcPct val="20000"/>
        </a:spcBef>
        <a:spcAft>
          <a:spcPct val="0"/>
        </a:spcAft>
        <a:buFont typeface="Arial" charset="0"/>
        <a:buChar char="•"/>
        <a:defRPr sz="2200" kern="1200">
          <a:solidFill>
            <a:schemeClr val="tx1"/>
          </a:solidFill>
          <a:latin typeface="Arial"/>
          <a:ea typeface="ＭＳ Ｐゴシック" pitchFamily="-112" charset="-128"/>
          <a:cs typeface="Arial"/>
        </a:defRPr>
      </a:lvl4pPr>
      <a:lvl5pPr marL="1160463" indent="-620713" algn="l" defTabSz="503238" rtl="0" eaLnBrk="0" fontAlgn="base" hangingPunct="0">
        <a:spcBef>
          <a:spcPct val="20000"/>
        </a:spcBef>
        <a:spcAft>
          <a:spcPct val="0"/>
        </a:spcAft>
        <a:buFont typeface="Arial" charset="0"/>
        <a:defRPr kern="1200">
          <a:solidFill>
            <a:schemeClr val="tx1"/>
          </a:solidFill>
          <a:latin typeface="Arial"/>
          <a:ea typeface="ＭＳ Ｐゴシック" pitchFamily="-112" charset="-128"/>
          <a:cs typeface="Arial"/>
        </a:defRPr>
      </a:lvl5pPr>
      <a:lvl6pPr marL="2772095" indent="-252009" algn="l" defTabSz="504017" rtl="0" eaLnBrk="1" latinLnBrk="0" hangingPunct="1">
        <a:spcBef>
          <a:spcPct val="20000"/>
        </a:spcBef>
        <a:buFont typeface="Arial"/>
        <a:buChar char="•"/>
        <a:defRPr sz="2200" kern="1200">
          <a:solidFill>
            <a:schemeClr val="tx1"/>
          </a:solidFill>
          <a:latin typeface="+mn-lt"/>
          <a:ea typeface="+mn-ea"/>
          <a:cs typeface="+mn-cs"/>
        </a:defRPr>
      </a:lvl6pPr>
      <a:lvl7pPr marL="3276112" indent="-252009" algn="l" defTabSz="504017" rtl="0" eaLnBrk="1" latinLnBrk="0" hangingPunct="1">
        <a:spcBef>
          <a:spcPct val="20000"/>
        </a:spcBef>
        <a:buFont typeface="Arial"/>
        <a:buChar char="•"/>
        <a:defRPr sz="2200" kern="1200">
          <a:solidFill>
            <a:schemeClr val="tx1"/>
          </a:solidFill>
          <a:latin typeface="+mn-lt"/>
          <a:ea typeface="+mn-ea"/>
          <a:cs typeface="+mn-cs"/>
        </a:defRPr>
      </a:lvl7pPr>
      <a:lvl8pPr marL="3780130" indent="-252009" algn="l" defTabSz="504017" rtl="0" eaLnBrk="1" latinLnBrk="0" hangingPunct="1">
        <a:spcBef>
          <a:spcPct val="20000"/>
        </a:spcBef>
        <a:buFont typeface="Arial"/>
        <a:buChar char="•"/>
        <a:defRPr sz="2200" kern="1200">
          <a:solidFill>
            <a:schemeClr val="tx1"/>
          </a:solidFill>
          <a:latin typeface="+mn-lt"/>
          <a:ea typeface="+mn-ea"/>
          <a:cs typeface="+mn-cs"/>
        </a:defRPr>
      </a:lvl8pPr>
      <a:lvl9pPr marL="4284147" indent="-252009" algn="l" defTabSz="504017"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de-DE"/>
      </a:defPPr>
      <a:lvl1pPr marL="0" algn="l" defTabSz="504017" rtl="0" eaLnBrk="1" latinLnBrk="0" hangingPunct="1">
        <a:defRPr sz="2000" kern="1200">
          <a:solidFill>
            <a:schemeClr val="tx1"/>
          </a:solidFill>
          <a:latin typeface="+mn-lt"/>
          <a:ea typeface="+mn-ea"/>
          <a:cs typeface="+mn-cs"/>
        </a:defRPr>
      </a:lvl1pPr>
      <a:lvl2pPr marL="504017" algn="l" defTabSz="504017" rtl="0" eaLnBrk="1" latinLnBrk="0" hangingPunct="1">
        <a:defRPr sz="2000" kern="1200">
          <a:solidFill>
            <a:schemeClr val="tx1"/>
          </a:solidFill>
          <a:latin typeface="+mn-lt"/>
          <a:ea typeface="+mn-ea"/>
          <a:cs typeface="+mn-cs"/>
        </a:defRPr>
      </a:lvl2pPr>
      <a:lvl3pPr marL="1008035" algn="l" defTabSz="504017" rtl="0" eaLnBrk="1" latinLnBrk="0" hangingPunct="1">
        <a:defRPr sz="2000" kern="1200">
          <a:solidFill>
            <a:schemeClr val="tx1"/>
          </a:solidFill>
          <a:latin typeface="+mn-lt"/>
          <a:ea typeface="+mn-ea"/>
          <a:cs typeface="+mn-cs"/>
        </a:defRPr>
      </a:lvl3pPr>
      <a:lvl4pPr marL="1512052" algn="l" defTabSz="504017" rtl="0" eaLnBrk="1" latinLnBrk="0" hangingPunct="1">
        <a:defRPr sz="2000" kern="1200">
          <a:solidFill>
            <a:schemeClr val="tx1"/>
          </a:solidFill>
          <a:latin typeface="+mn-lt"/>
          <a:ea typeface="+mn-ea"/>
          <a:cs typeface="+mn-cs"/>
        </a:defRPr>
      </a:lvl4pPr>
      <a:lvl5pPr marL="2016069" algn="l" defTabSz="504017" rtl="0" eaLnBrk="1" latinLnBrk="0" hangingPunct="1">
        <a:defRPr sz="2000" kern="1200">
          <a:solidFill>
            <a:schemeClr val="tx1"/>
          </a:solidFill>
          <a:latin typeface="+mn-lt"/>
          <a:ea typeface="+mn-ea"/>
          <a:cs typeface="+mn-cs"/>
        </a:defRPr>
      </a:lvl5pPr>
      <a:lvl6pPr marL="2520086" algn="l" defTabSz="504017" rtl="0" eaLnBrk="1" latinLnBrk="0" hangingPunct="1">
        <a:defRPr sz="2000" kern="1200">
          <a:solidFill>
            <a:schemeClr val="tx1"/>
          </a:solidFill>
          <a:latin typeface="+mn-lt"/>
          <a:ea typeface="+mn-ea"/>
          <a:cs typeface="+mn-cs"/>
        </a:defRPr>
      </a:lvl6pPr>
      <a:lvl7pPr marL="3024104" algn="l" defTabSz="504017" rtl="0" eaLnBrk="1" latinLnBrk="0" hangingPunct="1">
        <a:defRPr sz="2000" kern="1200">
          <a:solidFill>
            <a:schemeClr val="tx1"/>
          </a:solidFill>
          <a:latin typeface="+mn-lt"/>
          <a:ea typeface="+mn-ea"/>
          <a:cs typeface="+mn-cs"/>
        </a:defRPr>
      </a:lvl7pPr>
      <a:lvl8pPr marL="3528121" algn="l" defTabSz="504017" rtl="0" eaLnBrk="1" latinLnBrk="0" hangingPunct="1">
        <a:defRPr sz="2000" kern="1200">
          <a:solidFill>
            <a:schemeClr val="tx1"/>
          </a:solidFill>
          <a:latin typeface="+mn-lt"/>
          <a:ea typeface="+mn-ea"/>
          <a:cs typeface="+mn-cs"/>
        </a:defRPr>
      </a:lvl8pPr>
      <a:lvl9pPr marL="4032138" algn="l" defTabSz="50401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www.figma.com/proto/Y5csgXboPUgGreCB3jmi45/E-learning-App?node-id=0%3A2&amp;scaling=scale-down&amp;fbclid=IwAR1F_jw8q6L2Hmz6yPXaEAVHiDrzaE658WovbgfZYtveoSgTfUd33oAppyo"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fld id="{88A67E28-7596-415D-A827-F3A09230B97E}" type="datetime1">
              <a:rPr lang="de-CH" altLang="de-DE" smtClean="0"/>
              <a:pPr/>
              <a:t>16.11.21</a:t>
            </a:fld>
            <a:endParaRPr lang="de-DE" altLang="de-DE"/>
          </a:p>
        </p:txBody>
      </p:sp>
      <p:sp>
        <p:nvSpPr>
          <p:cNvPr id="5" name="Fußzeilenplatzhalter 4"/>
          <p:cNvSpPr>
            <a:spLocks noGrp="1"/>
          </p:cNvSpPr>
          <p:nvPr>
            <p:ph type="ftr" sz="quarter" idx="12"/>
          </p:nvPr>
        </p:nvSpPr>
        <p:spPr/>
        <p:txBody>
          <a:bodyPr/>
          <a:lstStyle/>
          <a:p>
            <a:r>
              <a:rPr lang="de-DE" altLang="de-DE"/>
              <a:t>© Innovation Management – Anuradha Jain</a:t>
            </a:r>
            <a:endParaRPr lang="de-DE" altLang="de-DE" dirty="0"/>
          </a:p>
        </p:txBody>
      </p:sp>
      <p:sp>
        <p:nvSpPr>
          <p:cNvPr id="3" name="Rectangle 2"/>
          <p:cNvSpPr/>
          <p:nvPr/>
        </p:nvSpPr>
        <p:spPr>
          <a:xfrm>
            <a:off x="5040312" y="3536889"/>
            <a:ext cx="5038725" cy="584775"/>
          </a:xfrm>
          <a:prstGeom prst="rect">
            <a:avLst/>
          </a:prstGeom>
        </p:spPr>
        <p:txBody>
          <a:bodyPr>
            <a:spAutoFit/>
          </a:bodyPr>
          <a:lstStyle/>
          <a:p>
            <a:endParaRPr lang="en-US" sz="1600" dirty="0"/>
          </a:p>
          <a:p>
            <a:r>
              <a:rPr lang="en-US" sz="1600" dirty="0"/>
              <a:t> </a:t>
            </a:r>
            <a:r>
              <a:rPr lang="en-US" sz="1600" b="1" dirty="0"/>
              <a:t>Submitted by: Group-09 </a:t>
            </a:r>
            <a:endParaRPr lang="en-US" sz="1600" b="1" dirty="0">
              <a:solidFill>
                <a:srgbClr val="000000"/>
              </a:solidFill>
              <a:latin typeface="Times New Roman" panose="02020603050405020304" pitchFamily="18" charset="0"/>
            </a:endParaRPr>
          </a:p>
        </p:txBody>
      </p:sp>
      <p:sp>
        <p:nvSpPr>
          <p:cNvPr id="8" name="Rectangle 7"/>
          <p:cNvSpPr/>
          <p:nvPr/>
        </p:nvSpPr>
        <p:spPr>
          <a:xfrm>
            <a:off x="-308" y="57325"/>
            <a:ext cx="8569054" cy="2092881"/>
          </a:xfrm>
          <a:prstGeom prst="rect">
            <a:avLst/>
          </a:prstGeom>
        </p:spPr>
        <p:txBody>
          <a:bodyPr wrap="square">
            <a:spAutoFit/>
          </a:bodyPr>
          <a:lstStyle/>
          <a:p>
            <a:endParaRPr lang="en-US" sz="1400" dirty="0">
              <a:solidFill>
                <a:srgbClr val="000000"/>
              </a:solidFill>
              <a:latin typeface="Times New Roman" panose="02020603050405020304" pitchFamily="18" charset="0"/>
            </a:endParaRPr>
          </a:p>
          <a:p>
            <a:r>
              <a:rPr lang="en-US" sz="1400" dirty="0">
                <a:solidFill>
                  <a:srgbClr val="000000"/>
                </a:solidFill>
                <a:latin typeface="Times New Roman" panose="02020603050405020304" pitchFamily="18" charset="0"/>
              </a:rPr>
              <a:t> </a:t>
            </a:r>
            <a:r>
              <a:rPr lang="en-US" sz="2400" dirty="0">
                <a:solidFill>
                  <a:srgbClr val="1F4E79"/>
                </a:solidFill>
                <a:latin typeface="Times New Roman" panose="02020603050405020304" pitchFamily="18" charset="0"/>
              </a:rPr>
              <a:t>Information Engineering and Computer Science(M.Sc.)-2020</a:t>
            </a:r>
          </a:p>
          <a:p>
            <a:endParaRPr lang="sv-SE" sz="2400" dirty="0">
              <a:solidFill>
                <a:srgbClr val="1F4E79"/>
              </a:solidFill>
              <a:latin typeface="Times New Roman" panose="02020603050405020304" pitchFamily="18" charset="0"/>
            </a:endParaRPr>
          </a:p>
          <a:p>
            <a:r>
              <a:rPr lang="sv-SE" sz="2400" dirty="0">
                <a:solidFill>
                  <a:srgbClr val="1F4E79"/>
                </a:solidFill>
                <a:latin typeface="Times New Roman" panose="02020603050405020304" pitchFamily="18" charset="0"/>
              </a:rPr>
              <a:t>Innovation Management</a:t>
            </a:r>
          </a:p>
          <a:p>
            <a:r>
              <a:rPr lang="sv-SE" sz="2400" dirty="0">
                <a:solidFill>
                  <a:srgbClr val="C525D2"/>
                </a:solidFill>
                <a:latin typeface="Times New Roman" panose="02020603050405020304" pitchFamily="18" charset="0"/>
              </a:rPr>
              <a:t>Dr. </a:t>
            </a:r>
            <a:r>
              <a:rPr lang="de-DE" sz="2400" dirty="0">
                <a:solidFill>
                  <a:srgbClr val="C525D2"/>
                </a:solidFill>
                <a:latin typeface="Times New Roman" panose="02020603050405020304" pitchFamily="18" charset="0"/>
              </a:rPr>
              <a:t>Anuradha Jain</a:t>
            </a:r>
          </a:p>
          <a:p>
            <a:endParaRPr lang="sv-SE" dirty="0">
              <a:solidFill>
                <a:srgbClr val="C525D2"/>
              </a:solidFill>
              <a:latin typeface="Times New Roman" panose="02020603050405020304" pitchFamily="18" charset="0"/>
            </a:endParaRPr>
          </a:p>
        </p:txBody>
      </p:sp>
      <p:sp>
        <p:nvSpPr>
          <p:cNvPr id="12" name="Rectangle 11"/>
          <p:cNvSpPr/>
          <p:nvPr/>
        </p:nvSpPr>
        <p:spPr>
          <a:xfrm>
            <a:off x="0" y="2772507"/>
            <a:ext cx="10079037" cy="764382"/>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sv-SE" sz="3200" b="1" dirty="0">
                <a:solidFill>
                  <a:schemeClr val="bg1"/>
                </a:solidFill>
                <a:latin typeface="Times New Roman" panose="02020603050405020304" pitchFamily="18" charset="0"/>
              </a:rPr>
              <a:t>Name of the Project: Students life during Covid-19</a:t>
            </a:r>
          </a:p>
        </p:txBody>
      </p:sp>
    </p:spTree>
    <p:extLst>
      <p:ext uri="{BB962C8B-B14F-4D97-AF65-F5344CB8AC3E}">
        <p14:creationId xmlns:p14="http://schemas.microsoft.com/office/powerpoint/2010/main" val="94003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9199" y="1260321"/>
            <a:ext cx="10145183" cy="6048743"/>
            <a:chOff x="-64558" y="252197"/>
            <a:chExt cx="10145183" cy="6048743"/>
          </a:xfrm>
        </p:grpSpPr>
        <p:sp>
          <p:nvSpPr>
            <p:cNvPr id="4" name="Rectangle 3">
              <a:extLst>
                <a:ext uri="{FF2B5EF4-FFF2-40B4-BE49-F238E27FC236}">
                  <a16:creationId xmlns:a16="http://schemas.microsoft.com/office/drawing/2014/main" id="{0703D323-C69A-5C47-B6BB-649F70FF3A0A}"/>
                </a:ext>
              </a:extLst>
            </p:cNvPr>
            <p:cNvSpPr/>
            <p:nvPr/>
          </p:nvSpPr>
          <p:spPr>
            <a:xfrm>
              <a:off x="1449643" y="551873"/>
              <a:ext cx="526728"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PHASES</a:t>
              </a:r>
            </a:p>
          </p:txBody>
        </p:sp>
        <p:sp>
          <p:nvSpPr>
            <p:cNvPr id="15" name="Rectangle 14">
              <a:extLst>
                <a:ext uri="{FF2B5EF4-FFF2-40B4-BE49-F238E27FC236}">
                  <a16:creationId xmlns:a16="http://schemas.microsoft.com/office/drawing/2014/main" id="{206FC2D7-2430-484E-8A99-19928C1E3A11}"/>
                </a:ext>
              </a:extLst>
            </p:cNvPr>
            <p:cNvSpPr/>
            <p:nvPr/>
          </p:nvSpPr>
          <p:spPr>
            <a:xfrm>
              <a:off x="1449642" y="1352354"/>
              <a:ext cx="526728"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ACTIVITIES</a:t>
              </a:r>
            </a:p>
          </p:txBody>
        </p:sp>
        <p:sp>
          <p:nvSpPr>
            <p:cNvPr id="16" name="Rectangle 15">
              <a:extLst>
                <a:ext uri="{FF2B5EF4-FFF2-40B4-BE49-F238E27FC236}">
                  <a16:creationId xmlns:a16="http://schemas.microsoft.com/office/drawing/2014/main" id="{6C8ADD82-AD49-F642-8FF7-82C1C7FCEC17}"/>
                </a:ext>
              </a:extLst>
            </p:cNvPr>
            <p:cNvSpPr/>
            <p:nvPr/>
          </p:nvSpPr>
          <p:spPr>
            <a:xfrm>
              <a:off x="1449642" y="3328446"/>
              <a:ext cx="526728"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HIGH</a:t>
              </a:r>
            </a:p>
          </p:txBody>
        </p:sp>
        <p:sp>
          <p:nvSpPr>
            <p:cNvPr id="17" name="Rectangle 16">
              <a:extLst>
                <a:ext uri="{FF2B5EF4-FFF2-40B4-BE49-F238E27FC236}">
                  <a16:creationId xmlns:a16="http://schemas.microsoft.com/office/drawing/2014/main" id="{7E57CB9A-4FD0-364B-A427-24C0FE1368FF}"/>
                </a:ext>
              </a:extLst>
            </p:cNvPr>
            <p:cNvSpPr/>
            <p:nvPr/>
          </p:nvSpPr>
          <p:spPr>
            <a:xfrm>
              <a:off x="1449642" y="4412697"/>
              <a:ext cx="526728" cy="889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LOW</a:t>
              </a:r>
            </a:p>
          </p:txBody>
        </p:sp>
        <p:sp>
          <p:nvSpPr>
            <p:cNvPr id="18" name="Rectangle 17">
              <a:extLst>
                <a:ext uri="{FF2B5EF4-FFF2-40B4-BE49-F238E27FC236}">
                  <a16:creationId xmlns:a16="http://schemas.microsoft.com/office/drawing/2014/main" id="{9F8026AA-410B-6642-9E94-7134032AA2E1}"/>
                </a:ext>
              </a:extLst>
            </p:cNvPr>
            <p:cNvSpPr/>
            <p:nvPr/>
          </p:nvSpPr>
          <p:spPr>
            <a:xfrm>
              <a:off x="2043681" y="551873"/>
              <a:ext cx="1045459"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WAKE UP</a:t>
              </a:r>
            </a:p>
          </p:txBody>
        </p:sp>
        <p:sp>
          <p:nvSpPr>
            <p:cNvPr id="19" name="Rectangle 18">
              <a:extLst>
                <a:ext uri="{FF2B5EF4-FFF2-40B4-BE49-F238E27FC236}">
                  <a16:creationId xmlns:a16="http://schemas.microsoft.com/office/drawing/2014/main" id="{A385A5EE-84A6-AC4E-B7CB-3598716D72FC}"/>
                </a:ext>
              </a:extLst>
            </p:cNvPr>
            <p:cNvSpPr/>
            <p:nvPr/>
          </p:nvSpPr>
          <p:spPr>
            <a:xfrm>
              <a:off x="3197729" y="55256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STUDY</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A652185-0488-1B4F-A929-C8BAD4E0A6B9}"/>
                </a:ext>
              </a:extLst>
            </p:cNvPr>
            <p:cNvSpPr/>
            <p:nvPr/>
          </p:nvSpPr>
          <p:spPr>
            <a:xfrm>
              <a:off x="5469900" y="55634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STUDY &amp; WORK</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2225AF39-6330-B547-8E36-FF32C06D2781}"/>
                </a:ext>
              </a:extLst>
            </p:cNvPr>
            <p:cNvSpPr/>
            <p:nvPr/>
          </p:nvSpPr>
          <p:spPr>
            <a:xfrm>
              <a:off x="6607660" y="55634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DINNER</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1BD5387-96A0-F643-BFAB-09E9FA84012C}"/>
                </a:ext>
              </a:extLst>
            </p:cNvPr>
            <p:cNvSpPr/>
            <p:nvPr/>
          </p:nvSpPr>
          <p:spPr>
            <a:xfrm>
              <a:off x="7745419" y="556341"/>
              <a:ext cx="111276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a:solidFill>
                    <a:schemeClr val="tx1"/>
                  </a:solidFill>
                  <a:latin typeface="Times New Roman" panose="02020603050405020304" pitchFamily="18" charset="0"/>
                  <a:cs typeface="Times New Roman" panose="02020603050405020304" pitchFamily="18" charset="0"/>
                </a:rPr>
                <a:t>RELAX</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4FFE379C-D5AB-E74D-B4CD-EF2A248706D0}"/>
                </a:ext>
              </a:extLst>
            </p:cNvPr>
            <p:cNvSpPr/>
            <p:nvPr/>
          </p:nvSpPr>
          <p:spPr>
            <a:xfrm>
              <a:off x="8945059" y="551874"/>
              <a:ext cx="1045459" cy="708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SLEEP</a:t>
              </a:r>
            </a:p>
          </p:txBody>
        </p:sp>
        <p:sp>
          <p:nvSpPr>
            <p:cNvPr id="29" name="Rectangle 28">
              <a:extLst>
                <a:ext uri="{FF2B5EF4-FFF2-40B4-BE49-F238E27FC236}">
                  <a16:creationId xmlns:a16="http://schemas.microsoft.com/office/drawing/2014/main" id="{373DBF0F-6DB1-5447-B2DE-A96DA4B2920B}"/>
                </a:ext>
              </a:extLst>
            </p:cNvPr>
            <p:cNvSpPr/>
            <p:nvPr/>
          </p:nvSpPr>
          <p:spPr>
            <a:xfrm>
              <a:off x="4326787" y="55256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LUNCH</a:t>
              </a:r>
            </a:p>
          </p:txBody>
        </p:sp>
        <p:sp>
          <p:nvSpPr>
            <p:cNvPr id="30" name="Rectangle 29">
              <a:extLst>
                <a:ext uri="{FF2B5EF4-FFF2-40B4-BE49-F238E27FC236}">
                  <a16:creationId xmlns:a16="http://schemas.microsoft.com/office/drawing/2014/main" id="{BB446304-D780-4F42-9653-F509DB91CD86}"/>
                </a:ext>
              </a:extLst>
            </p:cNvPr>
            <p:cNvSpPr/>
            <p:nvPr/>
          </p:nvSpPr>
          <p:spPr>
            <a:xfrm>
              <a:off x="2043681"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Wake Up</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Personal higene</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Exercise</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Shower</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breakfast</a:t>
              </a:r>
            </a:p>
          </p:txBody>
        </p:sp>
        <p:sp>
          <p:nvSpPr>
            <p:cNvPr id="31" name="Rectangle 30">
              <a:extLst>
                <a:ext uri="{FF2B5EF4-FFF2-40B4-BE49-F238E27FC236}">
                  <a16:creationId xmlns:a16="http://schemas.microsoft.com/office/drawing/2014/main" id="{6BA43980-C7BB-FF42-B46A-B4AAA9AC59EF}"/>
                </a:ext>
              </a:extLst>
            </p:cNvPr>
            <p:cNvSpPr/>
            <p:nvPr/>
          </p:nvSpPr>
          <p:spPr>
            <a:xfrm>
              <a:off x="4335487"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Interact with family by internet</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Cooking</a:t>
              </a:r>
            </a:p>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H</a:t>
              </a:r>
              <a:r>
                <a:rPr lang="x-none" sz="1000" dirty="0">
                  <a:solidFill>
                    <a:schemeClr val="tx1"/>
                  </a:solidFill>
                  <a:latin typeface="Times New Roman" panose="02020603050405020304" pitchFamily="18" charset="0"/>
                  <a:cs typeface="Times New Roman" panose="02020603050405020304" pitchFamily="18" charset="0"/>
                </a:rPr>
                <a:t>aving lunch</a:t>
              </a:r>
            </a:p>
          </p:txBody>
        </p:sp>
        <p:sp>
          <p:nvSpPr>
            <p:cNvPr id="32" name="Rectangle 31">
              <a:extLst>
                <a:ext uri="{FF2B5EF4-FFF2-40B4-BE49-F238E27FC236}">
                  <a16:creationId xmlns:a16="http://schemas.microsoft.com/office/drawing/2014/main" id="{08037166-3D6C-8240-B407-C1BE8CA49149}"/>
                </a:ext>
              </a:extLst>
            </p:cNvPr>
            <p:cNvSpPr/>
            <p:nvPr/>
          </p:nvSpPr>
          <p:spPr>
            <a:xfrm>
              <a:off x="5469900"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Attend online class</a:t>
              </a:r>
            </a:p>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S</a:t>
              </a:r>
              <a:r>
                <a:rPr lang="x-none" sz="1000" dirty="0">
                  <a:solidFill>
                    <a:schemeClr val="tx1"/>
                  </a:solidFill>
                  <a:latin typeface="Times New Roman" panose="02020603050405020304" pitchFamily="18" charset="0"/>
                  <a:cs typeface="Times New Roman" panose="02020603050405020304" pitchFamily="18" charset="0"/>
                </a:rPr>
                <a:t>elf study</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Check emails</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Group work</a:t>
              </a: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8FA7D42-107A-FF46-A369-70587E270BDC}"/>
                </a:ext>
              </a:extLst>
            </p:cNvPr>
            <p:cNvSpPr/>
            <p:nvPr/>
          </p:nvSpPr>
          <p:spPr>
            <a:xfrm>
              <a:off x="6607660"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Cooking</a:t>
              </a:r>
              <a:endParaRPr lang="x-none" sz="10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Having </a:t>
              </a:r>
              <a:r>
                <a:rPr lang="x-none" sz="1000">
                  <a:solidFill>
                    <a:schemeClr val="tx1"/>
                  </a:solidFill>
                  <a:latin typeface="Times New Roman" panose="02020603050405020304" pitchFamily="18" charset="0"/>
                  <a:cs typeface="Times New Roman" panose="02020603050405020304" pitchFamily="18" charset="0"/>
                </a:rPr>
                <a:t>Dinner</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31DD027B-9C40-FD46-9B81-03DD04A5B733}"/>
                </a:ext>
              </a:extLst>
            </p:cNvPr>
            <p:cNvSpPr/>
            <p:nvPr/>
          </p:nvSpPr>
          <p:spPr>
            <a:xfrm>
              <a:off x="7745418" y="1352354"/>
              <a:ext cx="1112770"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171450" indent="-171450">
                <a:buFont typeface="Wingdings" pitchFamily="2" charset="2"/>
                <a:buChar char="§"/>
              </a:pPr>
              <a:r>
                <a:rPr lang="x-none" sz="1000">
                  <a:solidFill>
                    <a:schemeClr val="tx1"/>
                  </a:solidFill>
                  <a:latin typeface="Times New Roman" panose="02020603050405020304" pitchFamily="18" charset="0"/>
                  <a:cs typeface="Times New Roman" panose="02020603050405020304" pitchFamily="18" charset="0"/>
                </a:rPr>
                <a:t>Talk with Friends and family</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Watching </a:t>
              </a:r>
              <a:r>
                <a:rPr lang="x-none" sz="1000">
                  <a:solidFill>
                    <a:schemeClr val="tx1"/>
                  </a:solidFill>
                  <a:latin typeface="Times New Roman" panose="02020603050405020304" pitchFamily="18" charset="0"/>
                  <a:cs typeface="Times New Roman" panose="02020603050405020304" pitchFamily="18" charset="0"/>
                </a:rPr>
                <a:t>Movie</a:t>
              </a:r>
              <a:r>
                <a:rPr lang="en-US" sz="1000" dirty="0">
                  <a:solidFill>
                    <a:schemeClr val="tx1"/>
                  </a:solidFill>
                  <a:latin typeface="Times New Roman" panose="02020603050405020304" pitchFamily="18" charset="0"/>
                  <a:cs typeface="Times New Roman" panose="02020603050405020304" pitchFamily="18" charset="0"/>
                </a:rPr>
                <a:t>s</a:t>
              </a:r>
              <a:endParaRPr lang="x-none" sz="10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Indoor sports</a:t>
              </a:r>
            </a:p>
            <a:p>
              <a:pPr marL="236258" indent="-236258">
                <a:buFont typeface="Wingdings" pitchFamily="2" charset="2"/>
                <a:buChar char="§"/>
              </a:pP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9F0A5C6-38F9-D24B-8A54-51466DF01CA5}"/>
                </a:ext>
              </a:extLst>
            </p:cNvPr>
            <p:cNvSpPr/>
            <p:nvPr/>
          </p:nvSpPr>
          <p:spPr>
            <a:xfrm>
              <a:off x="8973300" y="1306338"/>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Listen to music</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Gossiping with Room mates</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Personal higene</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sleep</a:t>
              </a:r>
            </a:p>
          </p:txBody>
        </p:sp>
        <p:sp>
          <p:nvSpPr>
            <p:cNvPr id="36" name="Rectangle 35">
              <a:extLst>
                <a:ext uri="{FF2B5EF4-FFF2-40B4-BE49-F238E27FC236}">
                  <a16:creationId xmlns:a16="http://schemas.microsoft.com/office/drawing/2014/main" id="{7957840C-4055-9048-9E8C-B7B84EE4979F}"/>
                </a:ext>
              </a:extLst>
            </p:cNvPr>
            <p:cNvSpPr/>
            <p:nvPr/>
          </p:nvSpPr>
          <p:spPr>
            <a:xfrm>
              <a:off x="3197728" y="1352354"/>
              <a:ext cx="1045459" cy="142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Check ema</a:t>
              </a:r>
              <a:r>
                <a:rPr lang="en-US" sz="1000" dirty="0" err="1">
                  <a:solidFill>
                    <a:schemeClr val="tx1"/>
                  </a:solidFill>
                  <a:latin typeface="Times New Roman" panose="02020603050405020304" pitchFamily="18" charset="0"/>
                  <a:cs typeface="Times New Roman" panose="02020603050405020304" pitchFamily="18" charset="0"/>
                </a:rPr>
                <a:t>i</a:t>
              </a:r>
              <a:r>
                <a:rPr lang="x-none" sz="1000" dirty="0">
                  <a:solidFill>
                    <a:schemeClr val="tx1"/>
                  </a:solidFill>
                  <a:latin typeface="Times New Roman" panose="02020603050405020304" pitchFamily="18" charset="0"/>
                  <a:cs typeface="Times New Roman" panose="02020603050405020304" pitchFamily="18" charset="0"/>
                </a:rPr>
                <a:t>l</a:t>
              </a:r>
              <a:r>
                <a:rPr lang="en-US" sz="1000" dirty="0">
                  <a:solidFill>
                    <a:schemeClr val="tx1"/>
                  </a:solidFill>
                  <a:latin typeface="Times New Roman" panose="02020603050405020304" pitchFamily="18" charset="0"/>
                  <a:cs typeface="Times New Roman" panose="02020603050405020304" pitchFamily="18" charset="0"/>
                </a:rPr>
                <a:t>s</a:t>
              </a: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Attend online classes</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Self study</a:t>
              </a:r>
            </a:p>
          </p:txBody>
        </p:sp>
        <p:sp>
          <p:nvSpPr>
            <p:cNvPr id="37" name="Rectangle 36">
              <a:extLst>
                <a:ext uri="{FF2B5EF4-FFF2-40B4-BE49-F238E27FC236}">
                  <a16:creationId xmlns:a16="http://schemas.microsoft.com/office/drawing/2014/main" id="{A5095746-A7F7-2442-9C77-E619DE8A8E32}"/>
                </a:ext>
              </a:extLst>
            </p:cNvPr>
            <p:cNvSpPr/>
            <p:nvPr/>
          </p:nvSpPr>
          <p:spPr>
            <a:xfrm>
              <a:off x="2043680"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Exercise</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Physical training</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Breakfast</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C515856F-4B16-F14C-A7D7-3EF08E39BD17}"/>
                </a:ext>
              </a:extLst>
            </p:cNvPr>
            <p:cNvSpPr/>
            <p:nvPr/>
          </p:nvSpPr>
          <p:spPr>
            <a:xfrm>
              <a:off x="3197728"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Checking emails</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Attending in classes</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1F2AC985-4B4B-B746-9AFE-839D6E1BCB76}"/>
                </a:ext>
              </a:extLst>
            </p:cNvPr>
            <p:cNvSpPr/>
            <p:nvPr/>
          </p:nvSpPr>
          <p:spPr>
            <a:xfrm>
              <a:off x="4335487" y="3326160"/>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Hygienic Food</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Online Tutorial for cooking</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E80F87E-FDD4-4242-B352-DA9C296AB84C}"/>
                </a:ext>
              </a:extLst>
            </p:cNvPr>
            <p:cNvSpPr/>
            <p:nvPr/>
          </p:nvSpPr>
          <p:spPr>
            <a:xfrm>
              <a:off x="5464545" y="3326159"/>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Completing tasks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Learning new skills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330AB1A1-0BFC-2E45-914B-E06E228546B1}"/>
                </a:ext>
              </a:extLst>
            </p:cNvPr>
            <p:cNvSpPr/>
            <p:nvPr/>
          </p:nvSpPr>
          <p:spPr>
            <a:xfrm>
              <a:off x="6602304"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Healthy food</a:t>
              </a:r>
            </a:p>
            <a:p>
              <a:pPr marL="236258" indent="-236258">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Eating on time</a:t>
              </a: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9D655843-FEF2-264D-94BF-B7E89CE0F548}"/>
                </a:ext>
              </a:extLst>
            </p:cNvPr>
            <p:cNvSpPr/>
            <p:nvPr/>
          </p:nvSpPr>
          <p:spPr>
            <a:xfrm>
              <a:off x="7745418" y="3326158"/>
              <a:ext cx="111276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Interactive in online games</a:t>
              </a:r>
            </a:p>
            <a:p>
              <a:pPr marL="171450" indent="-171450">
                <a:buFont typeface="Wingdings" pitchFamily="2" charset="2"/>
                <a:buChar char="§"/>
              </a:pPr>
              <a:r>
                <a:rPr lang="en-US" sz="1100" dirty="0">
                  <a:solidFill>
                    <a:schemeClr val="tx1"/>
                  </a:solidFill>
                  <a:latin typeface="Times New Roman" panose="02020603050405020304" pitchFamily="18" charset="0"/>
                  <a:cs typeface="Times New Roman" panose="02020603050405020304" pitchFamily="18" charset="0"/>
                </a:rPr>
                <a:t>Digital entertainment</a:t>
              </a:r>
              <a:endParaRPr lang="x-none" sz="1100">
                <a:solidFill>
                  <a:schemeClr val="tx1"/>
                </a:solidFill>
                <a:latin typeface="Times New Roman" panose="02020603050405020304" pitchFamily="18" charset="0"/>
                <a:cs typeface="Times New Roman" panose="02020603050405020304" pitchFamily="18" charset="0"/>
              </a:endParaRPr>
            </a:p>
            <a:p>
              <a:pPr marL="171450" indent="-171450">
                <a:buFont typeface="Wingdings" pitchFamily="2" charset="2"/>
                <a:buChar char="§"/>
              </a:pPr>
              <a:endParaRPr lang="en-US" sz="1100"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0526B0EA-67A9-CC47-AABC-D50A1F893596}"/>
                </a:ext>
              </a:extLst>
            </p:cNvPr>
            <p:cNvSpPr/>
            <p:nvPr/>
          </p:nvSpPr>
          <p:spPr>
            <a:xfrm>
              <a:off x="8945058"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Nice musics</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Gossip with favorite topics</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Sound sleep</a:t>
              </a: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188E8AB4-07BC-4245-AED7-46490A1A4C6D}"/>
                </a:ext>
              </a:extLst>
            </p:cNvPr>
            <p:cNvSpPr/>
            <p:nvPr/>
          </p:nvSpPr>
          <p:spPr>
            <a:xfrm>
              <a:off x="2043680"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Missed exercise</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 shower</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517C9B85-B8E2-204F-8578-17FC6ED0F898}"/>
                </a:ext>
              </a:extLst>
            </p:cNvPr>
            <p:cNvSpPr/>
            <p:nvPr/>
          </p:nvSpPr>
          <p:spPr>
            <a:xfrm>
              <a:off x="3197728"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Reading online newspaper</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Sleepy</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No attention</a:t>
              </a:r>
            </a:p>
          </p:txBody>
        </p:sp>
        <p:sp>
          <p:nvSpPr>
            <p:cNvPr id="50" name="Rectangle 49">
              <a:extLst>
                <a:ext uri="{FF2B5EF4-FFF2-40B4-BE49-F238E27FC236}">
                  <a16:creationId xmlns:a16="http://schemas.microsoft.com/office/drawing/2014/main" id="{FBBCD54A-6596-6848-9781-E1FE8B250D37}"/>
                </a:ext>
              </a:extLst>
            </p:cNvPr>
            <p:cNvSpPr/>
            <p:nvPr/>
          </p:nvSpPr>
          <p:spPr>
            <a:xfrm>
              <a:off x="4326787" y="4408127"/>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Lack of ingredients </a:t>
              </a: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Unhealthy food</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E976641E-913F-DD47-9F49-DD6A33F98C04}"/>
                </a:ext>
              </a:extLst>
            </p:cNvPr>
            <p:cNvSpPr/>
            <p:nvPr/>
          </p:nvSpPr>
          <p:spPr>
            <a:xfrm>
              <a:off x="546734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Distracted</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 job availability</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Fear of loosing job</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03FA3694-1B50-EF42-BA55-311329378008}"/>
                </a:ext>
              </a:extLst>
            </p:cNvPr>
            <p:cNvSpPr/>
            <p:nvPr/>
          </p:nvSpPr>
          <p:spPr>
            <a:xfrm>
              <a:off x="658011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Eating too much </a:t>
              </a:r>
              <a:endParaRPr lang="x-none" sz="90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Not in a mood of dinner</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A5E19B8F-5BFF-2F4A-A4D1-67AEC202C1DB}"/>
                </a:ext>
              </a:extLst>
            </p:cNvPr>
            <p:cNvSpPr/>
            <p:nvPr/>
          </p:nvSpPr>
          <p:spPr>
            <a:xfrm>
              <a:off x="7745419" y="4392408"/>
              <a:ext cx="111276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Bad mood</a:t>
              </a: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Demotivaed</a:t>
              </a:r>
            </a:p>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Tired	</a:t>
              </a:r>
              <a:endParaRPr lang="en-US"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Loneliness</a:t>
              </a:r>
              <a:r>
                <a:rPr lang="x-none" sz="900">
                  <a:solidFill>
                    <a:schemeClr val="tx1"/>
                  </a:solidFill>
                  <a:latin typeface="Times New Roman" panose="02020603050405020304" pitchFamily="18" charset="0"/>
                  <a:cs typeface="Times New Roman" panose="02020603050405020304" pitchFamily="18" charset="0"/>
                </a:rPr>
                <a:t> </a:t>
              </a:r>
              <a:r>
                <a:rPr lang="x-none" sz="900" dirty="0">
                  <a:solidFill>
                    <a:schemeClr val="tx1"/>
                  </a:solidFill>
                  <a:latin typeface="Times New Roman" panose="02020603050405020304" pitchFamily="18" charset="0"/>
                  <a:cs typeface="Times New Roman" panose="02020603050405020304" pitchFamily="18" charset="0"/>
                </a:rPr>
                <a:t>	</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B7B3876-EE80-4349-9191-14C71A4AF9DE}"/>
                </a:ext>
              </a:extLst>
            </p:cNvPr>
            <p:cNvSpPr/>
            <p:nvPr/>
          </p:nvSpPr>
          <p:spPr>
            <a:xfrm>
              <a:off x="8945058" y="4386000"/>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No energy for personal care</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late </a:t>
              </a:r>
              <a:r>
                <a:rPr lang="x-none" sz="900" dirty="0">
                  <a:solidFill>
                    <a:schemeClr val="tx1"/>
                  </a:solidFill>
                  <a:latin typeface="Times New Roman" panose="02020603050405020304" pitchFamily="18" charset="0"/>
                  <a:cs typeface="Times New Roman" panose="02020603050405020304" pitchFamily="18" charset="0"/>
                </a:rPr>
                <a:t>Sleep</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252197"/>
              <a:ext cx="10080625" cy="2520310"/>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2241593-C211-4156-A52C-BC047F8A47BA}"/>
                </a:ext>
              </a:extLst>
            </p:cNvPr>
            <p:cNvSpPr txBox="1"/>
            <p:nvPr/>
          </p:nvSpPr>
          <p:spPr>
            <a:xfrm>
              <a:off x="20704" y="556341"/>
              <a:ext cx="1399430" cy="830997"/>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We first used time to study the map, then generalized it as phases </a:t>
              </a:r>
            </a:p>
          </p:txBody>
        </p:sp>
        <p:sp>
          <p:nvSpPr>
            <p:cNvPr id="44" name="TextBox 43">
              <a:extLst>
                <a:ext uri="{FF2B5EF4-FFF2-40B4-BE49-F238E27FC236}">
                  <a16:creationId xmlns:a16="http://schemas.microsoft.com/office/drawing/2014/main" id="{02EBC2C6-11AA-441F-8270-822841B765D2}"/>
                </a:ext>
              </a:extLst>
            </p:cNvPr>
            <p:cNvSpPr txBox="1"/>
            <p:nvPr/>
          </p:nvSpPr>
          <p:spPr>
            <a:xfrm>
              <a:off x="-64558" y="1876148"/>
              <a:ext cx="1446890" cy="646331"/>
            </a:xfrm>
            <a:prstGeom prst="rect">
              <a:avLst/>
            </a:prstGeom>
            <a:noFill/>
          </p:spPr>
          <p:txBody>
            <a:bodyPr wrap="square" rtlCol="0">
              <a:spAutoFit/>
            </a:bodyPr>
            <a:lstStyle/>
            <a:p>
              <a:r>
                <a:rPr lang="de-CH" sz="1200" dirty="0">
                  <a:latin typeface="Times New Roman" panose="02020603050405020304" pitchFamily="18" charset="0"/>
                  <a:cs typeface="Times New Roman" panose="02020603050405020304" pitchFamily="18" charset="0"/>
                </a:rPr>
                <a:t>A</a:t>
              </a:r>
              <a:r>
                <a:rPr lang="en-GB" sz="1200" dirty="0">
                  <a:latin typeface="Times New Roman" panose="02020603050405020304" pitchFamily="18" charset="0"/>
                  <a:cs typeface="Times New Roman" panose="02020603050405020304" pitchFamily="18" charset="0"/>
                </a:rPr>
                <a:t>activities are the goals want to achieve today</a:t>
              </a:r>
            </a:p>
          </p:txBody>
        </p:sp>
        <p:sp>
          <p:nvSpPr>
            <p:cNvPr id="45" name="Rectangle 44"/>
            <p:cNvSpPr/>
            <p:nvPr/>
          </p:nvSpPr>
          <p:spPr>
            <a:xfrm>
              <a:off x="0" y="3152541"/>
              <a:ext cx="10080625" cy="3148399"/>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50AC816-0870-4EB6-86C7-3D4EB843DEFB}"/>
                </a:ext>
              </a:extLst>
            </p:cNvPr>
            <p:cNvSpPr txBox="1"/>
            <p:nvPr/>
          </p:nvSpPr>
          <p:spPr>
            <a:xfrm>
              <a:off x="-49199" y="3253184"/>
              <a:ext cx="1469333" cy="2492990"/>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Hear a persona is interviewed and asked for what makes him or her happy on any day.</a:t>
              </a:r>
            </a:p>
            <a:p>
              <a:r>
                <a:rPr lang="en-GB" sz="1200" dirty="0">
                  <a:latin typeface="Times New Roman" panose="02020603050405020304" pitchFamily="18" charset="0"/>
                  <a:cs typeface="Times New Roman" panose="02020603050405020304" pitchFamily="18" charset="0"/>
                </a:rPr>
                <a:t>The idea is to catch insights on the emotion.</a:t>
              </a:r>
            </a:p>
            <a:p>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What makes the person happy, and what makes the person sad</a:t>
              </a:r>
            </a:p>
          </p:txBody>
        </p:sp>
      </p:grpSp>
      <p:sp>
        <p:nvSpPr>
          <p:cNvPr id="5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56" name="Titel 1"/>
          <p:cNvSpPr txBox="1">
            <a:spLocks/>
          </p:cNvSpPr>
          <p:nvPr/>
        </p:nvSpPr>
        <p:spPr bwMode="auto">
          <a:xfrm>
            <a:off x="-308" y="604464"/>
            <a:ext cx="9074150" cy="5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a:solidFill>
                  <a:srgbClr val="D6A300"/>
                </a:solidFill>
                <a:latin typeface="Times New Roman" panose="02020603050405020304" pitchFamily="18" charset="0"/>
                <a:cs typeface="Times New Roman" panose="02020603050405020304" pitchFamily="18" charset="0"/>
              </a:rPr>
              <a:t>Journey Mapping:</a:t>
            </a:r>
          </a:p>
        </p:txBody>
      </p:sp>
    </p:spTree>
    <p:extLst>
      <p:ext uri="{BB962C8B-B14F-4D97-AF65-F5344CB8AC3E}">
        <p14:creationId xmlns:p14="http://schemas.microsoft.com/office/powerpoint/2010/main" val="201157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359" y="1260320"/>
            <a:ext cx="10012565" cy="6300942"/>
            <a:chOff x="0" y="252196"/>
            <a:chExt cx="10012565" cy="6300942"/>
          </a:xfrm>
        </p:grpSpPr>
        <p:sp>
          <p:nvSpPr>
            <p:cNvPr id="16" name="Rectangle 15">
              <a:extLst>
                <a:ext uri="{FF2B5EF4-FFF2-40B4-BE49-F238E27FC236}">
                  <a16:creationId xmlns:a16="http://schemas.microsoft.com/office/drawing/2014/main" id="{6C8ADD82-AD49-F642-8FF7-82C1C7FCEC17}"/>
                </a:ext>
              </a:extLst>
            </p:cNvPr>
            <p:cNvSpPr/>
            <p:nvPr/>
          </p:nvSpPr>
          <p:spPr>
            <a:xfrm>
              <a:off x="1449642" y="3328446"/>
              <a:ext cx="526728"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HIGH</a:t>
              </a:r>
            </a:p>
          </p:txBody>
        </p:sp>
        <p:sp>
          <p:nvSpPr>
            <p:cNvPr id="17" name="Rectangle 16">
              <a:extLst>
                <a:ext uri="{FF2B5EF4-FFF2-40B4-BE49-F238E27FC236}">
                  <a16:creationId xmlns:a16="http://schemas.microsoft.com/office/drawing/2014/main" id="{7E57CB9A-4FD0-364B-A427-24C0FE1368FF}"/>
                </a:ext>
              </a:extLst>
            </p:cNvPr>
            <p:cNvSpPr/>
            <p:nvPr/>
          </p:nvSpPr>
          <p:spPr>
            <a:xfrm>
              <a:off x="1449642" y="4412697"/>
              <a:ext cx="526728" cy="889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x-none" sz="1100" b="1" dirty="0">
                  <a:solidFill>
                    <a:schemeClr val="tx1"/>
                  </a:solidFill>
                  <a:latin typeface="Times New Roman" panose="02020603050405020304" pitchFamily="18" charset="0"/>
                  <a:cs typeface="Times New Roman" panose="02020603050405020304" pitchFamily="18" charset="0"/>
                </a:rPr>
                <a:t>LOW</a:t>
              </a:r>
            </a:p>
          </p:txBody>
        </p:sp>
        <p:sp>
          <p:nvSpPr>
            <p:cNvPr id="18" name="Rectangle 17">
              <a:extLst>
                <a:ext uri="{FF2B5EF4-FFF2-40B4-BE49-F238E27FC236}">
                  <a16:creationId xmlns:a16="http://schemas.microsoft.com/office/drawing/2014/main" id="{9F8026AA-410B-6642-9E94-7134032AA2E1}"/>
                </a:ext>
              </a:extLst>
            </p:cNvPr>
            <p:cNvSpPr/>
            <p:nvPr/>
          </p:nvSpPr>
          <p:spPr>
            <a:xfrm>
              <a:off x="2043681" y="371483"/>
              <a:ext cx="1045459" cy="70844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WAKE UP</a:t>
              </a:r>
            </a:p>
          </p:txBody>
        </p:sp>
        <p:sp>
          <p:nvSpPr>
            <p:cNvPr id="19" name="Rectangle 18">
              <a:extLst>
                <a:ext uri="{FF2B5EF4-FFF2-40B4-BE49-F238E27FC236}">
                  <a16:creationId xmlns:a16="http://schemas.microsoft.com/office/drawing/2014/main" id="{A385A5EE-84A6-AC4E-B7CB-3598716D72FC}"/>
                </a:ext>
              </a:extLst>
            </p:cNvPr>
            <p:cNvSpPr/>
            <p:nvPr/>
          </p:nvSpPr>
          <p:spPr>
            <a:xfrm>
              <a:off x="3183674" y="37217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STUDY</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CA652185-0488-1B4F-A929-C8BAD4E0A6B9}"/>
                </a:ext>
              </a:extLst>
            </p:cNvPr>
            <p:cNvSpPr/>
            <p:nvPr/>
          </p:nvSpPr>
          <p:spPr>
            <a:xfrm>
              <a:off x="5469900" y="375951"/>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STUDY &amp; WORK</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2225AF39-6330-B547-8E36-FF32C06D2781}"/>
                </a:ext>
              </a:extLst>
            </p:cNvPr>
            <p:cNvSpPr/>
            <p:nvPr/>
          </p:nvSpPr>
          <p:spPr>
            <a:xfrm>
              <a:off x="6607660" y="392394"/>
              <a:ext cx="104545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DINNER </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1BD5387-96A0-F643-BFAB-09E9FA84012C}"/>
                </a:ext>
              </a:extLst>
            </p:cNvPr>
            <p:cNvSpPr/>
            <p:nvPr/>
          </p:nvSpPr>
          <p:spPr>
            <a:xfrm>
              <a:off x="7774869" y="376181"/>
              <a:ext cx="1112769" cy="7039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en-US" sz="1100" b="1" dirty="0">
                  <a:solidFill>
                    <a:schemeClr val="tx1"/>
                  </a:solidFill>
                  <a:latin typeface="Times New Roman" panose="02020603050405020304" pitchFamily="18" charset="0"/>
                  <a:cs typeface="Times New Roman" panose="02020603050405020304" pitchFamily="18" charset="0"/>
                </a:rPr>
                <a:t>RELAX</a:t>
              </a:r>
              <a:endParaRPr lang="x-none" sz="11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4FFE379C-D5AB-E74D-B4CD-EF2A248706D0}"/>
                </a:ext>
              </a:extLst>
            </p:cNvPr>
            <p:cNvSpPr/>
            <p:nvPr/>
          </p:nvSpPr>
          <p:spPr>
            <a:xfrm>
              <a:off x="8945059" y="372179"/>
              <a:ext cx="1045459" cy="7084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SLEEP</a:t>
              </a:r>
            </a:p>
          </p:txBody>
        </p:sp>
        <p:sp>
          <p:nvSpPr>
            <p:cNvPr id="29" name="Rectangle 28">
              <a:extLst>
                <a:ext uri="{FF2B5EF4-FFF2-40B4-BE49-F238E27FC236}">
                  <a16:creationId xmlns:a16="http://schemas.microsoft.com/office/drawing/2014/main" id="{373DBF0F-6DB1-5447-B2DE-A96DA4B2920B}"/>
                </a:ext>
              </a:extLst>
            </p:cNvPr>
            <p:cNvSpPr/>
            <p:nvPr/>
          </p:nvSpPr>
          <p:spPr>
            <a:xfrm>
              <a:off x="4326787" y="372179"/>
              <a:ext cx="1045459" cy="7077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pPr algn="ctr"/>
              <a:r>
                <a:rPr lang="x-none" sz="1100" b="1" dirty="0">
                  <a:solidFill>
                    <a:schemeClr val="tx1"/>
                  </a:solidFill>
                  <a:latin typeface="Times New Roman" panose="02020603050405020304" pitchFamily="18" charset="0"/>
                  <a:cs typeface="Times New Roman" panose="02020603050405020304" pitchFamily="18" charset="0"/>
                </a:rPr>
                <a:t>LUNCH</a:t>
              </a:r>
            </a:p>
          </p:txBody>
        </p:sp>
        <p:sp>
          <p:nvSpPr>
            <p:cNvPr id="30" name="Rectangle 29">
              <a:extLst>
                <a:ext uri="{FF2B5EF4-FFF2-40B4-BE49-F238E27FC236}">
                  <a16:creationId xmlns:a16="http://schemas.microsoft.com/office/drawing/2014/main" id="{BB446304-D780-4F42-9653-F509DB91CD86}"/>
                </a:ext>
              </a:extLst>
            </p:cNvPr>
            <p:cNvSpPr/>
            <p:nvPr/>
          </p:nvSpPr>
          <p:spPr>
            <a:xfrm>
              <a:off x="2028809" y="1184498"/>
              <a:ext cx="1045459" cy="17471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Wake Up</a:t>
              </a:r>
              <a:r>
                <a:rPr lang="en-US" sz="900" dirty="0">
                  <a:solidFill>
                    <a:schemeClr val="tx1"/>
                  </a:solidFill>
                  <a:latin typeface="Times New Roman" panose="02020603050405020304" pitchFamily="18" charset="0"/>
                  <a:cs typeface="Times New Roman" panose="02020603050405020304" pitchFamily="18" charset="0"/>
                </a:rPr>
                <a:t> at 6 AM</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rgbClr val="FF0000"/>
                  </a:solidFill>
                  <a:latin typeface="Times New Roman" panose="02020603050405020304" pitchFamily="18" charset="0"/>
                  <a:cs typeface="Times New Roman" panose="02020603050405020304" pitchFamily="18" charset="0"/>
                </a:rPr>
                <a:t>Jogging</a:t>
              </a:r>
              <a:endParaRPr lang="x-none" sz="900" dirty="0">
                <a:solidFill>
                  <a:srgbClr val="FF0000"/>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900" dirty="0">
                  <a:solidFill>
                    <a:schemeClr val="tx1"/>
                  </a:solidFill>
                  <a:latin typeface="Times New Roman" panose="02020603050405020304" pitchFamily="18" charset="0"/>
                  <a:cs typeface="Times New Roman" panose="02020603050405020304" pitchFamily="18" charset="0"/>
                </a:rPr>
                <a:t>Shower</a:t>
              </a:r>
            </a:p>
            <a:p>
              <a:pPr marL="236258" indent="-236258">
                <a:buFont typeface="Wingdings" pitchFamily="2" charset="2"/>
                <a:buChar char="§"/>
              </a:pPr>
              <a:r>
                <a:rPr lang="en-US" sz="900" dirty="0">
                  <a:solidFill>
                    <a:srgbClr val="FF0000"/>
                  </a:solidFill>
                  <a:latin typeface="Times New Roman" panose="02020603050405020304" pitchFamily="18" charset="0"/>
                  <a:cs typeface="Times New Roman" panose="02020603050405020304" pitchFamily="18" charset="0"/>
                </a:rPr>
                <a:t>B</a:t>
              </a:r>
              <a:r>
                <a:rPr lang="x-none" sz="900" dirty="0">
                  <a:solidFill>
                    <a:srgbClr val="FF0000"/>
                  </a:solidFill>
                  <a:latin typeface="Times New Roman" panose="02020603050405020304" pitchFamily="18" charset="0"/>
                  <a:cs typeface="Times New Roman" panose="02020603050405020304" pitchFamily="18" charset="0"/>
                </a:rPr>
                <a:t>reakfast</a:t>
              </a:r>
              <a:endParaRPr lang="en-US" sz="900" dirty="0">
                <a:solidFill>
                  <a:srgbClr val="FF0000"/>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6BA43980-C7BB-FF42-B46A-B4AAA9AC59EF}"/>
                </a:ext>
              </a:extLst>
            </p:cNvPr>
            <p:cNvSpPr/>
            <p:nvPr/>
          </p:nvSpPr>
          <p:spPr>
            <a:xfrm>
              <a:off x="4349895" y="1203859"/>
              <a:ext cx="1045459" cy="17222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Online tutorial + </a:t>
              </a:r>
              <a:r>
                <a:rPr lang="x-none" sz="1000">
                  <a:solidFill>
                    <a:srgbClr val="FF0000"/>
                  </a:solidFill>
                  <a:latin typeface="Times New Roman" panose="02020603050405020304" pitchFamily="18" charset="0"/>
                  <a:cs typeface="Times New Roman" panose="02020603050405020304" pitchFamily="18" charset="0"/>
                </a:rPr>
                <a:t>Cooking</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Less time to cook</a:t>
              </a: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Lack of ingredients</a:t>
              </a:r>
            </a:p>
          </p:txBody>
        </p:sp>
        <p:sp>
          <p:nvSpPr>
            <p:cNvPr id="32" name="Rectangle 31">
              <a:extLst>
                <a:ext uri="{FF2B5EF4-FFF2-40B4-BE49-F238E27FC236}">
                  <a16:creationId xmlns:a16="http://schemas.microsoft.com/office/drawing/2014/main" id="{08037166-3D6C-8240-B407-C1BE8CA49149}"/>
                </a:ext>
              </a:extLst>
            </p:cNvPr>
            <p:cNvSpPr/>
            <p:nvPr/>
          </p:nvSpPr>
          <p:spPr>
            <a:xfrm>
              <a:off x="5469900" y="1202436"/>
              <a:ext cx="1045459" cy="17291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en-GB" sz="1000" dirty="0">
                  <a:solidFill>
                    <a:schemeClr val="tx1"/>
                  </a:solidFill>
                  <a:latin typeface="Times New Roman" panose="02020603050405020304" pitchFamily="18" charset="0"/>
                  <a:cs typeface="Times New Roman" panose="02020603050405020304" pitchFamily="18" charset="0"/>
                </a:rPr>
                <a:t>Online Meeting</a:t>
              </a:r>
            </a:p>
            <a:p>
              <a:pPr marL="236258" indent="-236258">
                <a:buFont typeface="Wingdings" pitchFamily="2" charset="2"/>
                <a:buChar char="§"/>
              </a:pPr>
              <a:r>
                <a:rPr lang="en-US" sz="950" dirty="0">
                  <a:solidFill>
                    <a:schemeClr val="tx1"/>
                  </a:solidFill>
                  <a:latin typeface="Times New Roman" panose="02020603050405020304" pitchFamily="18" charset="0"/>
                  <a:cs typeface="Times New Roman" panose="02020603050405020304" pitchFamily="18" charset="0"/>
                </a:rPr>
                <a:t>Assignments</a:t>
              </a:r>
            </a:p>
            <a:p>
              <a:pPr marL="236258" indent="-236258">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Group work</a:t>
              </a:r>
            </a:p>
            <a:p>
              <a:pPr marL="236258" indent="-236258">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Self study</a:t>
              </a:r>
              <a:endParaRPr lang="x-none" sz="10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8FA7D42-107A-FF46-A369-70587E270BDC}"/>
                </a:ext>
              </a:extLst>
            </p:cNvPr>
            <p:cNvSpPr/>
            <p:nvPr/>
          </p:nvSpPr>
          <p:spPr>
            <a:xfrm>
              <a:off x="6607660" y="1202436"/>
              <a:ext cx="1045459" cy="172917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Prepare dinner</a:t>
              </a:r>
            </a:p>
            <a:p>
              <a:pPr marL="171450" indent="-171450">
                <a:buFont typeface="Wingdings" pitchFamily="2" charset="2"/>
                <a:buChar char="§"/>
              </a:pPr>
              <a:r>
                <a:rPr lang="en-US" sz="1000" dirty="0">
                  <a:solidFill>
                    <a:srgbClr val="FF0000"/>
                  </a:solidFill>
                  <a:latin typeface="Times New Roman" panose="02020603050405020304" pitchFamily="18" charset="0"/>
                  <a:cs typeface="Times New Roman" panose="02020603050405020304" pitchFamily="18" charset="0"/>
                </a:rPr>
                <a:t>No energy for cooking</a:t>
              </a:r>
            </a:p>
            <a:p>
              <a:pPr marL="236258" indent="-236258">
                <a:buFont typeface="Wingdings" pitchFamily="2" charset="2"/>
                <a:buChar char="§"/>
              </a:pPr>
              <a:endParaRPr lang="x-none" sz="1000" dirty="0">
                <a:solidFill>
                  <a:srgbClr val="FF0000"/>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31DD027B-9C40-FD46-9B81-03DD04A5B733}"/>
                </a:ext>
              </a:extLst>
            </p:cNvPr>
            <p:cNvSpPr/>
            <p:nvPr/>
          </p:nvSpPr>
          <p:spPr>
            <a:xfrm>
              <a:off x="7774869" y="1202435"/>
              <a:ext cx="1112770" cy="174575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50" dirty="0">
                  <a:solidFill>
                    <a:schemeClr val="tx1"/>
                  </a:solidFill>
                  <a:latin typeface="Times New Roman" panose="02020603050405020304" pitchFamily="18" charset="0"/>
                  <a:cs typeface="Times New Roman" panose="02020603050405020304" pitchFamily="18" charset="0"/>
                </a:rPr>
                <a:t>Talk</a:t>
              </a:r>
              <a:r>
                <a:rPr lang="en-US" sz="1050" dirty="0" err="1">
                  <a:solidFill>
                    <a:schemeClr val="tx1"/>
                  </a:solidFill>
                  <a:latin typeface="Times New Roman" panose="02020603050405020304" pitchFamily="18" charset="0"/>
                  <a:cs typeface="Times New Roman" panose="02020603050405020304" pitchFamily="18" charset="0"/>
                </a:rPr>
                <a:t>ing</a:t>
              </a:r>
              <a:r>
                <a:rPr lang="x-none" sz="1050" dirty="0">
                  <a:solidFill>
                    <a:schemeClr val="tx1"/>
                  </a:solidFill>
                  <a:latin typeface="Times New Roman" panose="02020603050405020304" pitchFamily="18" charset="0"/>
                  <a:cs typeface="Times New Roman" panose="02020603050405020304" pitchFamily="18" charset="0"/>
                </a:rPr>
                <a:t> with Friends and family</a:t>
              </a:r>
            </a:p>
            <a:p>
              <a:pPr marL="236258" indent="-236258">
                <a:buFont typeface="Wingdings" pitchFamily="2" charset="2"/>
                <a:buChar char="§"/>
              </a:pPr>
              <a:r>
                <a:rPr lang="en-US" sz="1050" dirty="0">
                  <a:solidFill>
                    <a:srgbClr val="FF0000"/>
                  </a:solidFill>
                  <a:latin typeface="Times New Roman" panose="02020603050405020304" pitchFamily="18" charset="0"/>
                  <a:cs typeface="Times New Roman" panose="02020603050405020304" pitchFamily="18" charset="0"/>
                </a:rPr>
                <a:t>Watching </a:t>
              </a:r>
              <a:r>
                <a:rPr lang="x-none" sz="1050" dirty="0">
                  <a:solidFill>
                    <a:srgbClr val="FF0000"/>
                  </a:solidFill>
                  <a:latin typeface="Times New Roman" panose="02020603050405020304" pitchFamily="18" charset="0"/>
                  <a:cs typeface="Times New Roman" panose="02020603050405020304" pitchFamily="18" charset="0"/>
                </a:rPr>
                <a:t>Movie</a:t>
              </a:r>
              <a:r>
                <a:rPr lang="en-US" sz="1050" dirty="0">
                  <a:solidFill>
                    <a:srgbClr val="FF0000"/>
                  </a:solidFill>
                  <a:latin typeface="Times New Roman" panose="02020603050405020304" pitchFamily="18" charset="0"/>
                  <a:cs typeface="Times New Roman" panose="02020603050405020304" pitchFamily="18" charset="0"/>
                </a:rPr>
                <a:t>s</a:t>
              </a:r>
              <a:r>
                <a:rPr lang="en-US" sz="1050" dirty="0">
                  <a:solidFill>
                    <a:schemeClr val="tx1"/>
                  </a:solidFill>
                  <a:latin typeface="Times New Roman" panose="02020603050405020304" pitchFamily="18" charset="0"/>
                  <a:cs typeface="Times New Roman" panose="02020603050405020304" pitchFamily="18" charset="0"/>
                </a:rPr>
                <a:t> </a:t>
              </a:r>
              <a:r>
                <a:rPr lang="en-US" sz="1050" dirty="0">
                  <a:solidFill>
                    <a:srgbClr val="FF0000"/>
                  </a:solidFill>
                  <a:latin typeface="Times New Roman" panose="02020603050405020304" pitchFamily="18" charset="0"/>
                  <a:cs typeface="Times New Roman" panose="02020603050405020304" pitchFamily="18" charset="0"/>
                </a:rPr>
                <a:t>and indoor sports</a:t>
              </a:r>
              <a:endParaRPr lang="x-none" sz="1050" dirty="0">
                <a:solidFill>
                  <a:srgbClr val="FF0000"/>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9F0A5C6-38F9-D24B-8A54-51466DF01CA5}"/>
                </a:ext>
              </a:extLst>
            </p:cNvPr>
            <p:cNvSpPr/>
            <p:nvPr/>
          </p:nvSpPr>
          <p:spPr>
            <a:xfrm>
              <a:off x="8957028" y="1184498"/>
              <a:ext cx="1045459" cy="1782225"/>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Listen </a:t>
              </a:r>
              <a:r>
                <a:rPr lang="x-none" sz="1000">
                  <a:solidFill>
                    <a:schemeClr val="tx1"/>
                  </a:solidFill>
                  <a:latin typeface="Times New Roman" panose="02020603050405020304" pitchFamily="18" charset="0"/>
                  <a:cs typeface="Times New Roman" panose="02020603050405020304" pitchFamily="18" charset="0"/>
                </a:rPr>
                <a:t>to music</a:t>
              </a:r>
              <a:endParaRPr lang="en-US" sz="10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00" dirty="0">
                  <a:solidFill>
                    <a:schemeClr val="tx1"/>
                  </a:solidFill>
                  <a:latin typeface="Times New Roman" panose="02020603050405020304" pitchFamily="18" charset="0"/>
                  <a:cs typeface="Times New Roman" panose="02020603050405020304" pitchFamily="18" charset="0"/>
                </a:rPr>
                <a:t>Reading book</a:t>
              </a:r>
            </a:p>
            <a:p>
              <a:pPr marL="236258" indent="-236258">
                <a:buFont typeface="Wingdings" pitchFamily="2" charset="2"/>
                <a:buChar char="§"/>
              </a:pPr>
              <a:r>
                <a:rPr lang="x-none" sz="1000" dirty="0">
                  <a:solidFill>
                    <a:srgbClr val="FF0000"/>
                  </a:solidFill>
                  <a:latin typeface="Times New Roman" panose="02020603050405020304" pitchFamily="18" charset="0"/>
                  <a:cs typeface="Times New Roman" panose="02020603050405020304" pitchFamily="18" charset="0"/>
                </a:rPr>
                <a:t>sleep</a:t>
              </a:r>
            </a:p>
          </p:txBody>
        </p:sp>
        <p:sp>
          <p:nvSpPr>
            <p:cNvPr id="36" name="Rectangle 35">
              <a:extLst>
                <a:ext uri="{FF2B5EF4-FFF2-40B4-BE49-F238E27FC236}">
                  <a16:creationId xmlns:a16="http://schemas.microsoft.com/office/drawing/2014/main" id="{7957840C-4055-9048-9E8C-B7B84EE4979F}"/>
                </a:ext>
              </a:extLst>
            </p:cNvPr>
            <p:cNvSpPr/>
            <p:nvPr/>
          </p:nvSpPr>
          <p:spPr>
            <a:xfrm>
              <a:off x="3227714" y="1200421"/>
              <a:ext cx="1045459" cy="17374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178594" rtlCol="0" anchor="t" anchorCtr="0"/>
            <a:lstStyle/>
            <a:p>
              <a:pPr marL="236258" indent="-236258">
                <a:buFont typeface="Wingdings" pitchFamily="2" charset="2"/>
                <a:buChar char="§"/>
              </a:pPr>
              <a:r>
                <a:rPr lang="x-none" sz="1050">
                  <a:solidFill>
                    <a:schemeClr val="tx1"/>
                  </a:solidFill>
                  <a:latin typeface="Times New Roman" panose="02020603050405020304" pitchFamily="18" charset="0"/>
                  <a:cs typeface="Times New Roman" panose="02020603050405020304" pitchFamily="18" charset="0"/>
                </a:rPr>
                <a:t>Check </a:t>
              </a:r>
              <a:r>
                <a:rPr lang="en-US" sz="1050" dirty="0">
                  <a:solidFill>
                    <a:schemeClr val="tx1"/>
                  </a:solidFill>
                  <a:latin typeface="Times New Roman" panose="02020603050405020304" pitchFamily="18" charset="0"/>
                  <a:cs typeface="Times New Roman" panose="02020603050405020304" pitchFamily="18" charset="0"/>
                </a:rPr>
                <a:t>emails  </a:t>
              </a:r>
              <a:endParaRPr lang="x-none" sz="105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x-none" sz="1050" dirty="0">
                  <a:solidFill>
                    <a:srgbClr val="FF0000"/>
                  </a:solidFill>
                  <a:latin typeface="Times New Roman" panose="02020603050405020304" pitchFamily="18" charset="0"/>
                  <a:cs typeface="Times New Roman" panose="02020603050405020304" pitchFamily="18" charset="0"/>
                </a:rPr>
                <a:t>Attend online classes</a:t>
              </a:r>
              <a:endParaRPr lang="en-US" sz="1050" dirty="0">
                <a:solidFill>
                  <a:srgbClr val="FF0000"/>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1050" dirty="0">
                  <a:solidFill>
                    <a:schemeClr val="tx1"/>
                  </a:solidFill>
                  <a:latin typeface="Times New Roman" panose="02020603050405020304" pitchFamily="18" charset="0"/>
                  <a:cs typeface="Times New Roman" panose="02020603050405020304" pitchFamily="18" charset="0"/>
                </a:rPr>
                <a:t>Accessing e-books</a:t>
              </a:r>
              <a:endParaRPr lang="x-none" sz="1050" dirty="0">
                <a:solidFill>
                  <a:schemeClr val="tx1"/>
                </a:solidFill>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A5095746-A7F7-2442-9C77-E619DE8A8E32}"/>
                </a:ext>
              </a:extLst>
            </p:cNvPr>
            <p:cNvSpPr/>
            <p:nvPr/>
          </p:nvSpPr>
          <p:spPr>
            <a:xfrm>
              <a:off x="2043680"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Jogging</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Breakfast</a:t>
              </a: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C515856F-4B16-F14C-A7D7-3EF08E39BD17}"/>
                </a:ext>
              </a:extLst>
            </p:cNvPr>
            <p:cNvSpPr/>
            <p:nvPr/>
          </p:nvSpPr>
          <p:spPr>
            <a:xfrm>
              <a:off x="3197728" y="3326161"/>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Interactive sessions with professors and classmates</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1F2AC985-4B4B-B746-9AFE-839D6E1BCB76}"/>
                </a:ext>
              </a:extLst>
            </p:cNvPr>
            <p:cNvSpPr/>
            <p:nvPr/>
          </p:nvSpPr>
          <p:spPr>
            <a:xfrm>
              <a:off x="4335487" y="3326160"/>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0E80F87E-FDD4-4242-B352-DA9C296AB84C}"/>
                </a:ext>
              </a:extLst>
            </p:cNvPr>
            <p:cNvSpPr/>
            <p:nvPr/>
          </p:nvSpPr>
          <p:spPr>
            <a:xfrm>
              <a:off x="5464545" y="3326159"/>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Enjoyable session with friends</a:t>
              </a: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Completing tasks</a:t>
              </a: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330AB1A1-0BFC-2E45-914B-E06E228546B1}"/>
                </a:ext>
              </a:extLst>
            </p:cNvPr>
            <p:cNvSpPr/>
            <p:nvPr/>
          </p:nvSpPr>
          <p:spPr>
            <a:xfrm>
              <a:off x="6602304"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1050"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9D655843-FEF2-264D-94BF-B7E89CE0F548}"/>
                </a:ext>
              </a:extLst>
            </p:cNvPr>
            <p:cNvSpPr/>
            <p:nvPr/>
          </p:nvSpPr>
          <p:spPr>
            <a:xfrm>
              <a:off x="7745418" y="3326158"/>
              <a:ext cx="111276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Interactive in online games</a:t>
              </a:r>
            </a:p>
            <a:p>
              <a:pPr marL="171450" indent="-171450">
                <a:buFont typeface="Wingdings" pitchFamily="2" charset="2"/>
                <a:buChar char="§"/>
              </a:pPr>
              <a:r>
                <a:rPr lang="en-US" sz="1000" dirty="0">
                  <a:solidFill>
                    <a:schemeClr val="tx1"/>
                  </a:solidFill>
                  <a:latin typeface="Times New Roman" panose="02020603050405020304" pitchFamily="18" charset="0"/>
                  <a:cs typeface="Times New Roman" panose="02020603050405020304" pitchFamily="18" charset="0"/>
                </a:rPr>
                <a:t>Digital entertainment</a:t>
              </a:r>
              <a:endParaRPr lang="x-none" sz="100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0526B0EA-67A9-CC47-AABC-D50A1F893596}"/>
                </a:ext>
              </a:extLst>
            </p:cNvPr>
            <p:cNvSpPr/>
            <p:nvPr/>
          </p:nvSpPr>
          <p:spPr>
            <a:xfrm>
              <a:off x="8945058" y="3326157"/>
              <a:ext cx="1045459" cy="98993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r>
                <a:rPr lang="x-none" sz="900">
                  <a:solidFill>
                    <a:schemeClr val="tx1"/>
                  </a:solidFill>
                  <a:latin typeface="Times New Roman" panose="02020603050405020304" pitchFamily="18" charset="0"/>
                  <a:cs typeface="Times New Roman" panose="02020603050405020304" pitchFamily="18" charset="0"/>
                </a:rPr>
                <a:t>Sound </a:t>
              </a:r>
              <a:r>
                <a:rPr lang="x-none" sz="900" dirty="0">
                  <a:solidFill>
                    <a:schemeClr val="tx1"/>
                  </a:solidFill>
                  <a:latin typeface="Times New Roman" panose="02020603050405020304" pitchFamily="18" charset="0"/>
                  <a:cs typeface="Times New Roman" panose="02020603050405020304" pitchFamily="18" charset="0"/>
                </a:rPr>
                <a:t>sleep</a:t>
              </a:r>
            </a:p>
            <a:p>
              <a:pPr marL="236258" indent="-236258">
                <a:buFont typeface="Wingdings" pitchFamily="2" charset="2"/>
                <a:buChar char="§"/>
              </a:pPr>
              <a:endParaRPr lang="x-none" sz="1100" dirty="0">
                <a:solidFill>
                  <a:schemeClr val="tx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188E8AB4-07BC-4245-AED7-46490A1A4C6D}"/>
                </a:ext>
              </a:extLst>
            </p:cNvPr>
            <p:cNvSpPr/>
            <p:nvPr/>
          </p:nvSpPr>
          <p:spPr>
            <a:xfrm>
              <a:off x="2043680"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517C9B85-B8E2-204F-8578-17FC6ED0F898}"/>
                </a:ext>
              </a:extLst>
            </p:cNvPr>
            <p:cNvSpPr/>
            <p:nvPr/>
          </p:nvSpPr>
          <p:spPr>
            <a:xfrm>
              <a:off x="3197728" y="4408129"/>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FBBCD54A-6596-6848-9781-E1FE8B250D37}"/>
                </a:ext>
              </a:extLst>
            </p:cNvPr>
            <p:cNvSpPr/>
            <p:nvPr/>
          </p:nvSpPr>
          <p:spPr>
            <a:xfrm>
              <a:off x="4326787" y="4408127"/>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171450" indent="-171450">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Not cooked perfectly</a:t>
              </a:r>
            </a:p>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E976641E-913F-DD47-9F49-DD6A33F98C04}"/>
                </a:ext>
              </a:extLst>
            </p:cNvPr>
            <p:cNvSpPr/>
            <p:nvPr/>
          </p:nvSpPr>
          <p:spPr>
            <a:xfrm>
              <a:off x="546734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03FA3694-1B50-EF42-BA55-311329378008}"/>
                </a:ext>
              </a:extLst>
            </p:cNvPr>
            <p:cNvSpPr/>
            <p:nvPr/>
          </p:nvSpPr>
          <p:spPr>
            <a:xfrm>
              <a:off x="6580111" y="4392408"/>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r>
                <a:rPr lang="en-US" sz="900" dirty="0">
                  <a:solidFill>
                    <a:schemeClr val="tx1"/>
                  </a:solidFill>
                  <a:latin typeface="Times New Roman" panose="02020603050405020304" pitchFamily="18" charset="0"/>
                  <a:cs typeface="Times New Roman" panose="02020603050405020304" pitchFamily="18" charset="0"/>
                </a:rPr>
                <a:t>Tired</a:t>
              </a: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A5E19B8F-5BFF-2F4A-A4D1-67AEC202C1DB}"/>
                </a:ext>
              </a:extLst>
            </p:cNvPr>
            <p:cNvSpPr/>
            <p:nvPr/>
          </p:nvSpPr>
          <p:spPr>
            <a:xfrm>
              <a:off x="7745419" y="4392408"/>
              <a:ext cx="111276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a:p>
              <a:pPr marL="236258" indent="-236258">
                <a:buFont typeface="Wingdings" pitchFamily="2" charset="2"/>
                <a:buChar char="§"/>
              </a:pPr>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0B7B3876-EE80-4349-9191-14C71A4AF9DE}"/>
                </a:ext>
              </a:extLst>
            </p:cNvPr>
            <p:cNvSpPr/>
            <p:nvPr/>
          </p:nvSpPr>
          <p:spPr>
            <a:xfrm>
              <a:off x="8945058" y="4386000"/>
              <a:ext cx="1045459" cy="88905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tIns="89297" rtlCol="0" anchor="t" anchorCtr="0"/>
            <a:lstStyle/>
            <a:p>
              <a:endParaRPr lang="x-none" sz="9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0" y="252196"/>
              <a:ext cx="10012565" cy="2784431"/>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0" y="3174131"/>
              <a:ext cx="10012565" cy="3379007"/>
            </a:xfrm>
            <a:prstGeom prst="rect">
              <a:avLst/>
            </a:prstGeom>
            <a:noFill/>
            <a:ln w="28575">
              <a:solidFill>
                <a:srgbClr val="00206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56" name="Titel 1"/>
          <p:cNvSpPr txBox="1">
            <a:spLocks/>
          </p:cNvSpPr>
          <p:nvPr/>
        </p:nvSpPr>
        <p:spPr bwMode="auto">
          <a:xfrm>
            <a:off x="-308" y="604464"/>
            <a:ext cx="9074150" cy="5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a:solidFill>
                  <a:srgbClr val="D6A300"/>
                </a:solidFill>
                <a:latin typeface="Times New Roman" panose="02020603050405020304" pitchFamily="18" charset="0"/>
                <a:cs typeface="Times New Roman" panose="02020603050405020304" pitchFamily="18" charset="0"/>
              </a:rPr>
              <a:t>Value Analysis (Covid-19):</a:t>
            </a:r>
          </a:p>
        </p:txBody>
      </p:sp>
      <p:grpSp>
        <p:nvGrpSpPr>
          <p:cNvPr id="2" name="Group 1"/>
          <p:cNvGrpSpPr/>
          <p:nvPr/>
        </p:nvGrpSpPr>
        <p:grpSpPr>
          <a:xfrm>
            <a:off x="2164728" y="4661370"/>
            <a:ext cx="7640336" cy="1042328"/>
            <a:chOff x="2164728" y="4661370"/>
            <a:chExt cx="7640336" cy="1042328"/>
          </a:xfrm>
        </p:grpSpPr>
        <p:cxnSp>
          <p:nvCxnSpPr>
            <p:cNvPr id="71" name="Straight Connector 70">
              <a:extLst>
                <a:ext uri="{FF2B5EF4-FFF2-40B4-BE49-F238E27FC236}">
                  <a16:creationId xmlns:a16="http://schemas.microsoft.com/office/drawing/2014/main" id="{2F6509C6-B8D2-5C42-A1E1-CDAE0B503AA3}"/>
                </a:ext>
              </a:extLst>
            </p:cNvPr>
            <p:cNvCxnSpPr>
              <a:cxnSpLocks/>
              <a:stCxn id="102" idx="6"/>
              <a:endCxn id="85" idx="2"/>
            </p:cNvCxnSpPr>
            <p:nvPr/>
          </p:nvCxnSpPr>
          <p:spPr>
            <a:xfrm flipV="1">
              <a:off x="2164728" y="5117441"/>
              <a:ext cx="1608302" cy="217580"/>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2" name="Straight Connector 71">
              <a:extLst>
                <a:ext uri="{FF2B5EF4-FFF2-40B4-BE49-F238E27FC236}">
                  <a16:creationId xmlns:a16="http://schemas.microsoft.com/office/drawing/2014/main" id="{0B14F231-F6F5-B24A-90F4-7CB54B9F8AAD}"/>
                </a:ext>
              </a:extLst>
            </p:cNvPr>
            <p:cNvCxnSpPr>
              <a:cxnSpLocks/>
              <a:stCxn id="85" idx="6"/>
              <a:endCxn id="86" idx="2"/>
            </p:cNvCxnSpPr>
            <p:nvPr/>
          </p:nvCxnSpPr>
          <p:spPr>
            <a:xfrm>
              <a:off x="3921008" y="5117441"/>
              <a:ext cx="957591" cy="350749"/>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3" name="Straight Connector 72">
              <a:extLst>
                <a:ext uri="{FF2B5EF4-FFF2-40B4-BE49-F238E27FC236}">
                  <a16:creationId xmlns:a16="http://schemas.microsoft.com/office/drawing/2014/main" id="{6FAB7213-8108-8D4C-9DEB-2375517AF9B7}"/>
                </a:ext>
              </a:extLst>
            </p:cNvPr>
            <p:cNvCxnSpPr>
              <a:cxnSpLocks/>
              <a:stCxn id="86" idx="6"/>
              <a:endCxn id="87" idx="2"/>
            </p:cNvCxnSpPr>
            <p:nvPr/>
          </p:nvCxnSpPr>
          <p:spPr>
            <a:xfrm flipV="1">
              <a:off x="5026577" y="5186281"/>
              <a:ext cx="1010422" cy="281909"/>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4" name="Straight Connector 73">
              <a:extLst>
                <a:ext uri="{FF2B5EF4-FFF2-40B4-BE49-F238E27FC236}">
                  <a16:creationId xmlns:a16="http://schemas.microsoft.com/office/drawing/2014/main" id="{9BF672B4-C57B-124C-8081-8CA822FB4AC3}"/>
                </a:ext>
              </a:extLst>
            </p:cNvPr>
            <p:cNvCxnSpPr>
              <a:cxnSpLocks/>
              <a:stCxn id="87" idx="6"/>
              <a:endCxn id="98" idx="2"/>
            </p:cNvCxnSpPr>
            <p:nvPr/>
          </p:nvCxnSpPr>
          <p:spPr>
            <a:xfrm>
              <a:off x="6184977" y="5186281"/>
              <a:ext cx="933222" cy="517417"/>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77" name="Straight Connector 76">
              <a:extLst>
                <a:ext uri="{FF2B5EF4-FFF2-40B4-BE49-F238E27FC236}">
                  <a16:creationId xmlns:a16="http://schemas.microsoft.com/office/drawing/2014/main" id="{8B760533-DE4C-AE40-8402-BC4926BC3191}"/>
                </a:ext>
              </a:extLst>
            </p:cNvPr>
            <p:cNvCxnSpPr>
              <a:cxnSpLocks/>
              <a:stCxn id="170" idx="6"/>
              <a:endCxn id="105" idx="2"/>
            </p:cNvCxnSpPr>
            <p:nvPr/>
          </p:nvCxnSpPr>
          <p:spPr>
            <a:xfrm flipV="1">
              <a:off x="8817779" y="4661370"/>
              <a:ext cx="987285" cy="144141"/>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grpSp>
      <p:cxnSp>
        <p:nvCxnSpPr>
          <p:cNvPr id="78" name="Straight Connector 77">
            <a:extLst>
              <a:ext uri="{FF2B5EF4-FFF2-40B4-BE49-F238E27FC236}">
                <a16:creationId xmlns:a16="http://schemas.microsoft.com/office/drawing/2014/main" id="{EBC4F816-BD74-8446-9BE6-15AF57120F99}"/>
              </a:ext>
            </a:extLst>
          </p:cNvPr>
          <p:cNvCxnSpPr>
            <a:cxnSpLocks/>
            <a:stCxn id="91" idx="2"/>
            <a:endCxn id="90" idx="2"/>
          </p:cNvCxnSpPr>
          <p:nvPr/>
        </p:nvCxnSpPr>
        <p:spPr>
          <a:xfrm flipV="1">
            <a:off x="1990742" y="5114278"/>
            <a:ext cx="1782288" cy="410986"/>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id="{5E7171BA-D0C7-FB49-80BD-724A2A3F215C}"/>
              </a:ext>
            </a:extLst>
          </p:cNvPr>
          <p:cNvCxnSpPr>
            <a:cxnSpLocks/>
            <a:stCxn id="90" idx="6"/>
            <a:endCxn id="92" idx="1"/>
          </p:cNvCxnSpPr>
          <p:nvPr/>
        </p:nvCxnSpPr>
        <p:spPr>
          <a:xfrm>
            <a:off x="3921008" y="5114278"/>
            <a:ext cx="988145" cy="805432"/>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id="{9461DE63-F6F4-484E-A5FC-B6EE46C4D167}"/>
              </a:ext>
            </a:extLst>
          </p:cNvPr>
          <p:cNvCxnSpPr>
            <a:cxnSpLocks/>
            <a:stCxn id="92" idx="7"/>
            <a:endCxn id="93" idx="2"/>
          </p:cNvCxnSpPr>
          <p:nvPr/>
        </p:nvCxnSpPr>
        <p:spPr>
          <a:xfrm flipV="1">
            <a:off x="5013789" y="5373080"/>
            <a:ext cx="1032820" cy="546630"/>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FEB9196D-5F60-AD43-B1D4-4CFE71F5F83D}"/>
              </a:ext>
            </a:extLst>
          </p:cNvPr>
          <p:cNvCxnSpPr>
            <a:cxnSpLocks/>
            <a:stCxn id="93" idx="6"/>
            <a:endCxn id="103" idx="2"/>
          </p:cNvCxnSpPr>
          <p:nvPr/>
        </p:nvCxnSpPr>
        <p:spPr>
          <a:xfrm>
            <a:off x="6194587" y="5373080"/>
            <a:ext cx="923612" cy="330618"/>
          </a:xfrm>
          <a:prstGeom prst="line">
            <a:avLst/>
          </a:prstGeom>
          <a:ln w="9525"/>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E079E6FF-DB30-6743-B189-412EFA185013}"/>
              </a:ext>
            </a:extLst>
          </p:cNvPr>
          <p:cNvCxnSpPr>
            <a:cxnSpLocks/>
            <a:endCxn id="106" idx="3"/>
          </p:cNvCxnSpPr>
          <p:nvPr/>
        </p:nvCxnSpPr>
        <p:spPr>
          <a:xfrm flipV="1">
            <a:off x="8876742" y="4741870"/>
            <a:ext cx="939862" cy="255776"/>
          </a:xfrm>
          <a:prstGeom prst="line">
            <a:avLst/>
          </a:prstGeom>
          <a:ln w="9525"/>
        </p:spPr>
        <p:style>
          <a:lnRef idx="3">
            <a:schemeClr val="accent2"/>
          </a:lnRef>
          <a:fillRef idx="0">
            <a:schemeClr val="accent2"/>
          </a:fillRef>
          <a:effectRef idx="2">
            <a:schemeClr val="accent2"/>
          </a:effectRef>
          <a:fontRef idx="minor">
            <a:schemeClr val="tx1"/>
          </a:fontRef>
        </p:style>
      </p:cxnSp>
      <p:sp>
        <p:nvSpPr>
          <p:cNvPr id="85" name="Oval 84">
            <a:extLst>
              <a:ext uri="{FF2B5EF4-FFF2-40B4-BE49-F238E27FC236}">
                <a16:creationId xmlns:a16="http://schemas.microsoft.com/office/drawing/2014/main" id="{28AAB807-9EB9-E14A-B7C4-A5AF65342764}"/>
              </a:ext>
            </a:extLst>
          </p:cNvPr>
          <p:cNvSpPr/>
          <p:nvPr/>
        </p:nvSpPr>
        <p:spPr>
          <a:xfrm>
            <a:off x="3773030" y="503717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86" name="Oval 85">
            <a:extLst>
              <a:ext uri="{FF2B5EF4-FFF2-40B4-BE49-F238E27FC236}">
                <a16:creationId xmlns:a16="http://schemas.microsoft.com/office/drawing/2014/main" id="{0F6329F5-3A5B-C547-BDAF-08A9B2068448}"/>
              </a:ext>
            </a:extLst>
          </p:cNvPr>
          <p:cNvSpPr/>
          <p:nvPr/>
        </p:nvSpPr>
        <p:spPr>
          <a:xfrm>
            <a:off x="4878599" y="5387925"/>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87" name="Oval 86">
            <a:extLst>
              <a:ext uri="{FF2B5EF4-FFF2-40B4-BE49-F238E27FC236}">
                <a16:creationId xmlns:a16="http://schemas.microsoft.com/office/drawing/2014/main" id="{F79A4605-85AB-F24B-A041-EEB853EAD713}"/>
              </a:ext>
            </a:extLst>
          </p:cNvPr>
          <p:cNvSpPr/>
          <p:nvPr/>
        </p:nvSpPr>
        <p:spPr>
          <a:xfrm>
            <a:off x="6036999" y="510601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90" name="Oval 89">
            <a:extLst>
              <a:ext uri="{FF2B5EF4-FFF2-40B4-BE49-F238E27FC236}">
                <a16:creationId xmlns:a16="http://schemas.microsoft.com/office/drawing/2014/main" id="{FFCF333D-FA34-B44E-9319-6C3652591A8D}"/>
              </a:ext>
            </a:extLst>
          </p:cNvPr>
          <p:cNvSpPr/>
          <p:nvPr/>
        </p:nvSpPr>
        <p:spPr>
          <a:xfrm>
            <a:off x="3773030" y="5034013"/>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1" name="Oval 90">
            <a:extLst>
              <a:ext uri="{FF2B5EF4-FFF2-40B4-BE49-F238E27FC236}">
                <a16:creationId xmlns:a16="http://schemas.microsoft.com/office/drawing/2014/main" id="{F9D8FBC8-C05C-FC4A-AE63-DE490156CC8F}"/>
              </a:ext>
            </a:extLst>
          </p:cNvPr>
          <p:cNvSpPr/>
          <p:nvPr/>
        </p:nvSpPr>
        <p:spPr>
          <a:xfrm>
            <a:off x="1990742" y="5444999"/>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2" name="Oval 91">
            <a:extLst>
              <a:ext uri="{FF2B5EF4-FFF2-40B4-BE49-F238E27FC236}">
                <a16:creationId xmlns:a16="http://schemas.microsoft.com/office/drawing/2014/main" id="{89A0ABA0-506F-E442-B443-729669F16C99}"/>
              </a:ext>
            </a:extLst>
          </p:cNvPr>
          <p:cNvSpPr/>
          <p:nvPr/>
        </p:nvSpPr>
        <p:spPr>
          <a:xfrm>
            <a:off x="4887482" y="5896201"/>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3" name="Oval 92">
            <a:extLst>
              <a:ext uri="{FF2B5EF4-FFF2-40B4-BE49-F238E27FC236}">
                <a16:creationId xmlns:a16="http://schemas.microsoft.com/office/drawing/2014/main" id="{40461A66-FA3A-4340-B25C-67E1CFEC1CEF}"/>
              </a:ext>
            </a:extLst>
          </p:cNvPr>
          <p:cNvSpPr/>
          <p:nvPr/>
        </p:nvSpPr>
        <p:spPr>
          <a:xfrm>
            <a:off x="6046609" y="5292815"/>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98" name="Oval 97">
            <a:extLst>
              <a:ext uri="{FF2B5EF4-FFF2-40B4-BE49-F238E27FC236}">
                <a16:creationId xmlns:a16="http://schemas.microsoft.com/office/drawing/2014/main" id="{E46BB61D-0576-344F-AA92-3899B9C8789D}"/>
              </a:ext>
            </a:extLst>
          </p:cNvPr>
          <p:cNvSpPr/>
          <p:nvPr/>
        </p:nvSpPr>
        <p:spPr>
          <a:xfrm>
            <a:off x="7118199" y="5623433"/>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3" name="Oval 102">
            <a:extLst>
              <a:ext uri="{FF2B5EF4-FFF2-40B4-BE49-F238E27FC236}">
                <a16:creationId xmlns:a16="http://schemas.microsoft.com/office/drawing/2014/main" id="{7014E4F2-6FB1-A642-8004-A30A6822D0EE}"/>
              </a:ext>
            </a:extLst>
          </p:cNvPr>
          <p:cNvSpPr/>
          <p:nvPr/>
        </p:nvSpPr>
        <p:spPr>
          <a:xfrm>
            <a:off x="7118199" y="5623433"/>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105" name="Oval 104">
            <a:extLst>
              <a:ext uri="{FF2B5EF4-FFF2-40B4-BE49-F238E27FC236}">
                <a16:creationId xmlns:a16="http://schemas.microsoft.com/office/drawing/2014/main" id="{5F554D9C-2DEC-1846-97AA-D48E727348B2}"/>
              </a:ext>
            </a:extLst>
          </p:cNvPr>
          <p:cNvSpPr/>
          <p:nvPr/>
        </p:nvSpPr>
        <p:spPr>
          <a:xfrm>
            <a:off x="9805064" y="4581105"/>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6" name="Oval 105">
            <a:extLst>
              <a:ext uri="{FF2B5EF4-FFF2-40B4-BE49-F238E27FC236}">
                <a16:creationId xmlns:a16="http://schemas.microsoft.com/office/drawing/2014/main" id="{94432221-659D-694E-9043-C493A777523B}"/>
              </a:ext>
            </a:extLst>
          </p:cNvPr>
          <p:cNvSpPr/>
          <p:nvPr/>
        </p:nvSpPr>
        <p:spPr>
          <a:xfrm>
            <a:off x="9794933" y="4604849"/>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grpSp>
        <p:nvGrpSpPr>
          <p:cNvPr id="135" name="Group 134"/>
          <p:cNvGrpSpPr/>
          <p:nvPr/>
        </p:nvGrpSpPr>
        <p:grpSpPr>
          <a:xfrm>
            <a:off x="956679" y="4204864"/>
            <a:ext cx="461665" cy="1121642"/>
            <a:chOff x="956679" y="4204864"/>
            <a:chExt cx="461665" cy="1121642"/>
          </a:xfrm>
        </p:grpSpPr>
        <p:sp>
          <p:nvSpPr>
            <p:cNvPr id="107" name="Rectangle 106">
              <a:extLst>
                <a:ext uri="{FF2B5EF4-FFF2-40B4-BE49-F238E27FC236}">
                  <a16:creationId xmlns:a16="http://schemas.microsoft.com/office/drawing/2014/main" id="{27117671-8204-CD4C-A9CC-12D76B0AB20A}"/>
                </a:ext>
              </a:extLst>
            </p:cNvPr>
            <p:cNvSpPr/>
            <p:nvPr/>
          </p:nvSpPr>
          <p:spPr>
            <a:xfrm rot="16200000">
              <a:off x="1122167" y="5151054"/>
              <a:ext cx="152120" cy="198783"/>
            </a:xfrm>
            <a:prstGeom prst="rect">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08" name="TextBox 107">
              <a:extLst>
                <a:ext uri="{FF2B5EF4-FFF2-40B4-BE49-F238E27FC236}">
                  <a16:creationId xmlns:a16="http://schemas.microsoft.com/office/drawing/2014/main" id="{A0B955F6-1EBB-5B46-A19C-65947F9E9AA1}"/>
                </a:ext>
              </a:extLst>
            </p:cNvPr>
            <p:cNvSpPr txBox="1"/>
            <p:nvPr/>
          </p:nvSpPr>
          <p:spPr>
            <a:xfrm rot="16200000">
              <a:off x="736304" y="4425239"/>
              <a:ext cx="902416" cy="461665"/>
            </a:xfrm>
            <a:prstGeom prst="rect">
              <a:avLst/>
            </a:prstGeom>
            <a:noFill/>
          </p:spPr>
          <p:txBody>
            <a:bodyPr wrap="square" rtlCol="0">
              <a:spAutoFit/>
            </a:bodyPr>
            <a:lstStyle/>
            <a:p>
              <a:r>
                <a:rPr lang="x-none" sz="1200" dirty="0"/>
                <a:t>Best case scenerio</a:t>
              </a:r>
            </a:p>
          </p:txBody>
        </p:sp>
      </p:grpSp>
      <p:grpSp>
        <p:nvGrpSpPr>
          <p:cNvPr id="7" name="Group 6"/>
          <p:cNvGrpSpPr/>
          <p:nvPr/>
        </p:nvGrpSpPr>
        <p:grpSpPr>
          <a:xfrm rot="16200000">
            <a:off x="595776" y="5612344"/>
            <a:ext cx="1254819" cy="461665"/>
            <a:chOff x="206591" y="5566046"/>
            <a:chExt cx="1254819" cy="461665"/>
          </a:xfrm>
        </p:grpSpPr>
        <p:sp>
          <p:nvSpPr>
            <p:cNvPr id="109" name="Rectangle 108">
              <a:extLst>
                <a:ext uri="{FF2B5EF4-FFF2-40B4-BE49-F238E27FC236}">
                  <a16:creationId xmlns:a16="http://schemas.microsoft.com/office/drawing/2014/main" id="{9A30705E-64AC-9E4C-B6A9-550892BBA1EA}"/>
                </a:ext>
              </a:extLst>
            </p:cNvPr>
            <p:cNvSpPr/>
            <p:nvPr/>
          </p:nvSpPr>
          <p:spPr>
            <a:xfrm>
              <a:off x="206591" y="5712949"/>
              <a:ext cx="196716" cy="19878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sp>
          <p:nvSpPr>
            <p:cNvPr id="110" name="TextBox 109">
              <a:extLst>
                <a:ext uri="{FF2B5EF4-FFF2-40B4-BE49-F238E27FC236}">
                  <a16:creationId xmlns:a16="http://schemas.microsoft.com/office/drawing/2014/main" id="{F9E5A86C-F0D3-D74A-B0ED-F84CC864F6CC}"/>
                </a:ext>
              </a:extLst>
            </p:cNvPr>
            <p:cNvSpPr txBox="1"/>
            <p:nvPr/>
          </p:nvSpPr>
          <p:spPr>
            <a:xfrm>
              <a:off x="408788" y="5566046"/>
              <a:ext cx="1052622" cy="461665"/>
            </a:xfrm>
            <a:prstGeom prst="rect">
              <a:avLst/>
            </a:prstGeom>
            <a:noFill/>
          </p:spPr>
          <p:txBody>
            <a:bodyPr wrap="square" rtlCol="0">
              <a:spAutoFit/>
            </a:bodyPr>
            <a:lstStyle/>
            <a:p>
              <a:r>
                <a:rPr lang="x-none" sz="1200" dirty="0"/>
                <a:t>Worst case scenerio</a:t>
              </a:r>
            </a:p>
          </p:txBody>
        </p:sp>
      </p:grpSp>
      <p:sp>
        <p:nvSpPr>
          <p:cNvPr id="115" name="TextBox 114">
            <a:extLst>
              <a:ext uri="{FF2B5EF4-FFF2-40B4-BE49-F238E27FC236}">
                <a16:creationId xmlns:a16="http://schemas.microsoft.com/office/drawing/2014/main" id="{7D445705-2883-0B4C-8C6A-17BC60228533}"/>
              </a:ext>
            </a:extLst>
          </p:cNvPr>
          <p:cNvSpPr txBox="1"/>
          <p:nvPr/>
        </p:nvSpPr>
        <p:spPr>
          <a:xfrm rot="16200000">
            <a:off x="-586783" y="5097110"/>
            <a:ext cx="2016248" cy="338554"/>
          </a:xfrm>
          <a:prstGeom prst="rect">
            <a:avLst/>
          </a:prstGeom>
          <a:noFill/>
        </p:spPr>
        <p:txBody>
          <a:bodyPr wrap="square" rtlCol="0">
            <a:spAutoFit/>
          </a:bodyPr>
          <a:lstStyle/>
          <a:p>
            <a:r>
              <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Motivational </a:t>
            </a:r>
            <a:r>
              <a:rPr lang="en-US"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L</a:t>
            </a:r>
            <a:r>
              <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evels</a:t>
            </a:r>
            <a:r>
              <a:rPr lang="en-US"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rPr>
              <a:t>:</a:t>
            </a:r>
            <a:endParaRPr lang="x-none" sz="1600" b="1" dirty="0">
              <a:solidFill>
                <a:srgbClr val="D6A300"/>
              </a:solidFill>
              <a:latin typeface="Times New Roman" panose="02020603050405020304" pitchFamily="18" charset="0"/>
              <a:ea typeface="ＭＳ Ｐゴシック" pitchFamily="-112" charset="-128"/>
              <a:cs typeface="Times New Roman" panose="02020603050405020304" pitchFamily="18" charset="0"/>
            </a:endParaRPr>
          </a:p>
        </p:txBody>
      </p:sp>
      <p:sp>
        <p:nvSpPr>
          <p:cNvPr id="6" name="Oval 5"/>
          <p:cNvSpPr/>
          <p:nvPr/>
        </p:nvSpPr>
        <p:spPr>
          <a:xfrm>
            <a:off x="2375508"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1</a:t>
            </a:r>
          </a:p>
        </p:txBody>
      </p:sp>
      <p:sp>
        <p:nvSpPr>
          <p:cNvPr id="84" name="Oval 83"/>
          <p:cNvSpPr/>
          <p:nvPr/>
        </p:nvSpPr>
        <p:spPr>
          <a:xfrm>
            <a:off x="3505082" y="166716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2</a:t>
            </a:r>
          </a:p>
        </p:txBody>
      </p:sp>
      <p:sp>
        <p:nvSpPr>
          <p:cNvPr id="89" name="Oval 88"/>
          <p:cNvSpPr/>
          <p:nvPr/>
        </p:nvSpPr>
        <p:spPr>
          <a:xfrm>
            <a:off x="4646680"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3</a:t>
            </a:r>
          </a:p>
        </p:txBody>
      </p:sp>
      <p:sp>
        <p:nvSpPr>
          <p:cNvPr id="96" name="Oval 95"/>
          <p:cNvSpPr/>
          <p:nvPr/>
        </p:nvSpPr>
        <p:spPr>
          <a:xfrm>
            <a:off x="5780824" y="175604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4</a:t>
            </a:r>
          </a:p>
        </p:txBody>
      </p:sp>
      <p:sp>
        <p:nvSpPr>
          <p:cNvPr id="97" name="Oval 96"/>
          <p:cNvSpPr/>
          <p:nvPr/>
        </p:nvSpPr>
        <p:spPr>
          <a:xfrm>
            <a:off x="6902188" y="1667168"/>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5</a:t>
            </a:r>
          </a:p>
        </p:txBody>
      </p:sp>
      <p:sp>
        <p:nvSpPr>
          <p:cNvPr id="99" name="Oval 98"/>
          <p:cNvSpPr/>
          <p:nvPr/>
        </p:nvSpPr>
        <p:spPr>
          <a:xfrm>
            <a:off x="8091170" y="166799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6</a:t>
            </a:r>
          </a:p>
        </p:txBody>
      </p:sp>
      <p:sp>
        <p:nvSpPr>
          <p:cNvPr id="101" name="Oval 100"/>
          <p:cNvSpPr/>
          <p:nvPr/>
        </p:nvSpPr>
        <p:spPr>
          <a:xfrm>
            <a:off x="9217027" y="1667997"/>
            <a:ext cx="458343" cy="333721"/>
          </a:xfrm>
          <a:prstGeom prst="ellipse">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7</a:t>
            </a:r>
          </a:p>
        </p:txBody>
      </p:sp>
      <p:sp>
        <p:nvSpPr>
          <p:cNvPr id="102" name="Oval 101">
            <a:extLst>
              <a:ext uri="{FF2B5EF4-FFF2-40B4-BE49-F238E27FC236}">
                <a16:creationId xmlns:a16="http://schemas.microsoft.com/office/drawing/2014/main" id="{A8954188-941F-42B3-B3D4-4033765B1195}"/>
              </a:ext>
            </a:extLst>
          </p:cNvPr>
          <p:cNvSpPr/>
          <p:nvPr/>
        </p:nvSpPr>
        <p:spPr>
          <a:xfrm>
            <a:off x="2016750" y="525475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grpSp>
        <p:nvGrpSpPr>
          <p:cNvPr id="104" name="Group 103"/>
          <p:cNvGrpSpPr/>
          <p:nvPr/>
        </p:nvGrpSpPr>
        <p:grpSpPr>
          <a:xfrm>
            <a:off x="263602" y="6831008"/>
            <a:ext cx="2177705" cy="614518"/>
            <a:chOff x="447992" y="0"/>
            <a:chExt cx="2177705" cy="614518"/>
          </a:xfrm>
        </p:grpSpPr>
        <p:sp>
          <p:nvSpPr>
            <p:cNvPr id="123" name="Chevron 122"/>
            <p:cNvSpPr/>
            <p:nvPr/>
          </p:nvSpPr>
          <p:spPr>
            <a:xfrm>
              <a:off x="447992"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4" name="Chevron 4"/>
            <p:cNvSpPr/>
            <p:nvPr/>
          </p:nvSpPr>
          <p:spPr>
            <a:xfrm>
              <a:off x="755251"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kern="1200" noProof="0" dirty="0">
                  <a:highlight>
                    <a:srgbClr val="00FFFF"/>
                  </a:highlight>
                </a:rPr>
                <a:t>Make a well plan</a:t>
              </a:r>
            </a:p>
          </p:txBody>
        </p:sp>
      </p:grpSp>
      <p:grpSp>
        <p:nvGrpSpPr>
          <p:cNvPr id="111" name="Group 110"/>
          <p:cNvGrpSpPr/>
          <p:nvPr/>
        </p:nvGrpSpPr>
        <p:grpSpPr>
          <a:xfrm>
            <a:off x="2124234" y="6831008"/>
            <a:ext cx="2177705" cy="614518"/>
            <a:chOff x="2308624" y="0"/>
            <a:chExt cx="2177705" cy="614518"/>
          </a:xfrm>
        </p:grpSpPr>
        <p:sp>
          <p:nvSpPr>
            <p:cNvPr id="120" name="Chevron 119"/>
            <p:cNvSpPr/>
            <p:nvPr/>
          </p:nvSpPr>
          <p:spPr>
            <a:xfrm>
              <a:off x="2308624"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1" name="Chevron 6"/>
            <p:cNvSpPr/>
            <p:nvPr/>
          </p:nvSpPr>
          <p:spPr>
            <a:xfrm>
              <a:off x="2615883"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kern="1200" noProof="0" dirty="0">
                  <a:solidFill>
                    <a:prstClr val="black">
                      <a:hueOff val="0"/>
                      <a:satOff val="0"/>
                      <a:lumOff val="0"/>
                      <a:alphaOff val="0"/>
                    </a:prstClr>
                  </a:solidFill>
                  <a:highlight>
                    <a:srgbClr val="00FFFF"/>
                  </a:highlight>
                  <a:latin typeface="Arial"/>
                  <a:ea typeface="+mn-ea"/>
                  <a:cs typeface="+mn-cs"/>
                </a:rPr>
                <a:t>Checking all activities</a:t>
              </a:r>
            </a:p>
          </p:txBody>
        </p:sp>
      </p:grpSp>
      <p:grpSp>
        <p:nvGrpSpPr>
          <p:cNvPr id="112" name="Group 111"/>
          <p:cNvGrpSpPr/>
          <p:nvPr/>
        </p:nvGrpSpPr>
        <p:grpSpPr>
          <a:xfrm>
            <a:off x="4084169" y="6831008"/>
            <a:ext cx="2177705" cy="614518"/>
            <a:chOff x="4268559" y="0"/>
            <a:chExt cx="2177705" cy="614518"/>
          </a:xfrm>
        </p:grpSpPr>
        <p:sp>
          <p:nvSpPr>
            <p:cNvPr id="118" name="Chevron 117"/>
            <p:cNvSpPr/>
            <p:nvPr/>
          </p:nvSpPr>
          <p:spPr>
            <a:xfrm>
              <a:off x="4268559"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9" name="Chevron 8"/>
            <p:cNvSpPr/>
            <p:nvPr/>
          </p:nvSpPr>
          <p:spPr>
            <a:xfrm>
              <a:off x="4575818"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050" kern="1200" noProof="0" dirty="0">
                  <a:highlight>
                    <a:srgbClr val="00FFFF"/>
                  </a:highlight>
                </a:rPr>
                <a:t>Is everything good?</a:t>
              </a:r>
            </a:p>
            <a:p>
              <a:pPr lvl="0" algn="ctr" defTabSz="533400">
                <a:lnSpc>
                  <a:spcPct val="90000"/>
                </a:lnSpc>
                <a:spcBef>
                  <a:spcPct val="0"/>
                </a:spcBef>
                <a:spcAft>
                  <a:spcPct val="35000"/>
                </a:spcAft>
              </a:pPr>
              <a:r>
                <a:rPr lang="en-GB" sz="1050" dirty="0">
                  <a:highlight>
                    <a:srgbClr val="00FFFF"/>
                  </a:highlight>
                </a:rPr>
                <a:t>Do you fell well in mentally and physically?</a:t>
              </a:r>
              <a:endParaRPr lang="en-GB" sz="1050" kern="1200" noProof="0" dirty="0">
                <a:highlight>
                  <a:srgbClr val="00FFFF"/>
                </a:highlight>
              </a:endParaRPr>
            </a:p>
          </p:txBody>
        </p:sp>
      </p:grpSp>
      <p:grpSp>
        <p:nvGrpSpPr>
          <p:cNvPr id="113" name="Group 112"/>
          <p:cNvGrpSpPr/>
          <p:nvPr/>
        </p:nvGrpSpPr>
        <p:grpSpPr>
          <a:xfrm>
            <a:off x="5702896" y="6831008"/>
            <a:ext cx="2177705" cy="614518"/>
            <a:chOff x="5887286" y="0"/>
            <a:chExt cx="2177705" cy="614518"/>
          </a:xfrm>
        </p:grpSpPr>
        <p:sp>
          <p:nvSpPr>
            <p:cNvPr id="114" name="Chevron 113"/>
            <p:cNvSpPr/>
            <p:nvPr/>
          </p:nvSpPr>
          <p:spPr>
            <a:xfrm>
              <a:off x="5887286" y="0"/>
              <a:ext cx="2177705" cy="614518"/>
            </a:xfrm>
            <a:prstGeom prst="chevron">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6" name="Chevron 10"/>
            <p:cNvSpPr/>
            <p:nvPr/>
          </p:nvSpPr>
          <p:spPr>
            <a:xfrm>
              <a:off x="6194545" y="0"/>
              <a:ext cx="1563187" cy="6145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GB" sz="1200" dirty="0">
                  <a:highlight>
                    <a:srgbClr val="00FFFF"/>
                  </a:highlight>
                </a:rPr>
                <a:t>Ready</a:t>
              </a:r>
              <a:r>
                <a:rPr lang="en-GB" sz="1200" kern="1200" noProof="0" dirty="0">
                  <a:highlight>
                    <a:srgbClr val="00FFFF"/>
                  </a:highlight>
                </a:rPr>
                <a:t> for service</a:t>
              </a:r>
            </a:p>
          </p:txBody>
        </p:sp>
      </p:grpSp>
      <p:sp>
        <p:nvSpPr>
          <p:cNvPr id="125" name="TextBox 124">
            <a:extLst>
              <a:ext uri="{FF2B5EF4-FFF2-40B4-BE49-F238E27FC236}">
                <a16:creationId xmlns:a16="http://schemas.microsoft.com/office/drawing/2014/main" id="{91379FE8-C31F-440A-B210-CA736A1BF53D}"/>
              </a:ext>
            </a:extLst>
          </p:cNvPr>
          <p:cNvSpPr txBox="1"/>
          <p:nvPr/>
        </p:nvSpPr>
        <p:spPr>
          <a:xfrm>
            <a:off x="187614" y="6543712"/>
            <a:ext cx="804739" cy="261610"/>
          </a:xfrm>
          <a:prstGeom prst="rect">
            <a:avLst/>
          </a:prstGeom>
          <a:solidFill>
            <a:srgbClr val="FFC000"/>
          </a:solidFill>
        </p:spPr>
        <p:txBody>
          <a:bodyPr wrap="square" rtlCol="0">
            <a:spAutoFit/>
          </a:bodyPr>
          <a:lstStyle/>
          <a:p>
            <a:r>
              <a:rPr lang="de-CH" sz="1050" b="1" dirty="0"/>
              <a:t>Needs to</a:t>
            </a:r>
            <a:endParaRPr lang="en-GB" sz="1050" b="1" dirty="0"/>
          </a:p>
        </p:txBody>
      </p:sp>
      <p:cxnSp>
        <p:nvCxnSpPr>
          <p:cNvPr id="8" name="Straight Connector 7"/>
          <p:cNvCxnSpPr/>
          <p:nvPr/>
        </p:nvCxnSpPr>
        <p:spPr>
          <a:xfrm>
            <a:off x="1453031" y="5377127"/>
            <a:ext cx="8552845" cy="0"/>
          </a:xfrm>
          <a:prstGeom prst="line">
            <a:avLst/>
          </a:prstGeom>
          <a:ln w="38100">
            <a:solidFill>
              <a:srgbClr val="002060"/>
            </a:solidFill>
            <a:prstDash val="sysDash"/>
          </a:ln>
        </p:spPr>
        <p:style>
          <a:lnRef idx="2">
            <a:schemeClr val="accent1"/>
          </a:lnRef>
          <a:fillRef idx="0">
            <a:schemeClr val="accent1"/>
          </a:fillRef>
          <a:effectRef idx="1">
            <a:schemeClr val="accent1"/>
          </a:effectRef>
          <a:fontRef idx="minor">
            <a:schemeClr val="tx1"/>
          </a:fontRef>
        </p:style>
      </p:cxnSp>
      <p:sp>
        <p:nvSpPr>
          <p:cNvPr id="170" name="Oval 169">
            <a:extLst>
              <a:ext uri="{FF2B5EF4-FFF2-40B4-BE49-F238E27FC236}">
                <a16:creationId xmlns:a16="http://schemas.microsoft.com/office/drawing/2014/main" id="{B2BE3226-E8C1-0140-A787-EDB7D540D064}"/>
              </a:ext>
            </a:extLst>
          </p:cNvPr>
          <p:cNvSpPr/>
          <p:nvPr/>
        </p:nvSpPr>
        <p:spPr>
          <a:xfrm>
            <a:off x="8669801" y="4725246"/>
            <a:ext cx="147978" cy="160530"/>
          </a:xfrm>
          <a:prstGeom prst="ellipse">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x-none"/>
          </a:p>
        </p:txBody>
      </p:sp>
      <p:sp>
        <p:nvSpPr>
          <p:cNvPr id="171" name="Oval 170">
            <a:extLst>
              <a:ext uri="{FF2B5EF4-FFF2-40B4-BE49-F238E27FC236}">
                <a16:creationId xmlns:a16="http://schemas.microsoft.com/office/drawing/2014/main" id="{68E6A5A4-A8E1-4945-8FC2-49A69038186F}"/>
              </a:ext>
            </a:extLst>
          </p:cNvPr>
          <p:cNvSpPr/>
          <p:nvPr/>
        </p:nvSpPr>
        <p:spPr>
          <a:xfrm>
            <a:off x="8736502" y="4936397"/>
            <a:ext cx="147978" cy="16053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x-none"/>
          </a:p>
        </p:txBody>
      </p:sp>
      <p:cxnSp>
        <p:nvCxnSpPr>
          <p:cNvPr id="172" name="Straight Connector 171">
            <a:extLst>
              <a:ext uri="{FF2B5EF4-FFF2-40B4-BE49-F238E27FC236}">
                <a16:creationId xmlns:a16="http://schemas.microsoft.com/office/drawing/2014/main" id="{78B443DF-6DC9-4146-B8BD-E7A4FE99D421}"/>
              </a:ext>
            </a:extLst>
          </p:cNvPr>
          <p:cNvCxnSpPr>
            <a:cxnSpLocks/>
            <a:stCxn id="103" idx="7"/>
            <a:endCxn id="170" idx="2"/>
          </p:cNvCxnSpPr>
          <p:nvPr/>
        </p:nvCxnSpPr>
        <p:spPr>
          <a:xfrm flipV="1">
            <a:off x="7244506" y="4805511"/>
            <a:ext cx="1425295" cy="841431"/>
          </a:xfrm>
          <a:prstGeom prst="line">
            <a:avLst/>
          </a:prstGeom>
          <a:ln w="9525">
            <a:solidFill>
              <a:srgbClr val="C00000"/>
            </a:solidFill>
          </a:ln>
        </p:spPr>
        <p:style>
          <a:lnRef idx="3">
            <a:schemeClr val="accent6"/>
          </a:lnRef>
          <a:fillRef idx="0">
            <a:schemeClr val="accent6"/>
          </a:fillRef>
          <a:effectRef idx="2">
            <a:schemeClr val="accent6"/>
          </a:effectRef>
          <a:fontRef idx="minor">
            <a:schemeClr val="tx1"/>
          </a:fontRef>
        </p:style>
      </p:cxnSp>
      <p:cxnSp>
        <p:nvCxnSpPr>
          <p:cNvPr id="174" name="Straight Connector 173">
            <a:extLst>
              <a:ext uri="{FF2B5EF4-FFF2-40B4-BE49-F238E27FC236}">
                <a16:creationId xmlns:a16="http://schemas.microsoft.com/office/drawing/2014/main" id="{5A0BB1A6-03DC-6E40-BBA0-C5B91C03015D}"/>
              </a:ext>
            </a:extLst>
          </p:cNvPr>
          <p:cNvCxnSpPr>
            <a:cxnSpLocks/>
            <a:stCxn id="103" idx="6"/>
            <a:endCxn id="171" idx="2"/>
          </p:cNvCxnSpPr>
          <p:nvPr/>
        </p:nvCxnSpPr>
        <p:spPr>
          <a:xfrm flipV="1">
            <a:off x="7266177" y="5016662"/>
            <a:ext cx="1470325" cy="687036"/>
          </a:xfrm>
          <a:prstGeom prst="line">
            <a:avLst/>
          </a:prstGeom>
          <a:ln w="9525"/>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4450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3" cstate="print"/>
          <a:stretch>
            <a:fillRect/>
          </a:stretch>
        </p:blipFill>
        <p:spPr>
          <a:xfrm>
            <a:off x="-1" y="397"/>
            <a:ext cx="10080625" cy="7560469"/>
          </a:xfrm>
          <a:prstGeom prst="rect">
            <a:avLst/>
          </a:prstGeom>
        </p:spPr>
      </p:pic>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Titel 1"/>
          <p:cNvSpPr txBox="1">
            <a:spLocks/>
          </p:cNvSpPr>
          <p:nvPr/>
        </p:nvSpPr>
        <p:spPr bwMode="auto">
          <a:xfrm>
            <a:off x="-308" y="708945"/>
            <a:ext cx="2520310" cy="52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ctr" defTabSz="503238" rtl="0" eaLnBrk="0" fontAlgn="base" hangingPunct="0">
              <a:lnSpc>
                <a:spcPts val="4000"/>
              </a:lnSpc>
              <a:spcBef>
                <a:spcPct val="0"/>
              </a:spcBef>
              <a:spcAft>
                <a:spcPct val="0"/>
              </a:spcAft>
              <a:defRPr sz="4961" b="1" kern="1200">
                <a:solidFill>
                  <a:schemeClr val="accent2"/>
                </a:solidFill>
                <a:latin typeface="Arial"/>
                <a:ea typeface="ＭＳ Ｐゴシック" pitchFamily="-112" charset="-128"/>
                <a:cs typeface="Arial"/>
              </a:defRPr>
            </a:lvl1pPr>
            <a:lvl2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2pPr>
            <a:lvl3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3pPr>
            <a:lvl4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4pPr>
            <a:lvl5pPr algn="l" defTabSz="503238" rtl="0" eaLnBrk="0" fontAlgn="base" hangingPunct="0">
              <a:lnSpc>
                <a:spcPts val="4000"/>
              </a:lnSpc>
              <a:spcBef>
                <a:spcPct val="0"/>
              </a:spcBef>
              <a:spcAft>
                <a:spcPct val="0"/>
              </a:spcAft>
              <a:defRPr sz="4000" b="1">
                <a:solidFill>
                  <a:schemeClr val="accent2"/>
                </a:solidFill>
                <a:latin typeface="Arial" pitchFamily="-112" charset="0"/>
                <a:ea typeface="ＭＳ Ｐゴシック" pitchFamily="-112" charset="-128"/>
              </a:defRPr>
            </a:lvl5pPr>
            <a:lvl6pPr marL="4572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6pPr>
            <a:lvl7pPr marL="9144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7pPr>
            <a:lvl8pPr marL="13716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8pPr>
            <a:lvl9pPr marL="1828800" algn="l" defTabSz="503238" rtl="0" fontAlgn="base">
              <a:lnSpc>
                <a:spcPts val="4000"/>
              </a:lnSpc>
              <a:spcBef>
                <a:spcPct val="0"/>
              </a:spcBef>
              <a:spcAft>
                <a:spcPct val="0"/>
              </a:spcAft>
              <a:defRPr sz="4000" b="1">
                <a:solidFill>
                  <a:schemeClr val="accent2"/>
                </a:solidFill>
                <a:latin typeface="Arial" pitchFamily="-112" charset="0"/>
                <a:ea typeface="ＭＳ Ｐゴシック" pitchFamily="-112" charset="-128"/>
              </a:defRPr>
            </a:lvl9pPr>
          </a:lstStyle>
          <a:p>
            <a:pPr algn="l"/>
            <a:r>
              <a:rPr lang="de-CH" sz="2400" dirty="0">
                <a:solidFill>
                  <a:srgbClr val="D6A300"/>
                </a:solidFill>
                <a:latin typeface="Times New Roman" panose="02020603050405020304" pitchFamily="18" charset="0"/>
                <a:cs typeface="Times New Roman" panose="02020603050405020304" pitchFamily="18" charset="0"/>
              </a:rPr>
              <a:t>Mind Mapping:</a:t>
            </a:r>
          </a:p>
        </p:txBody>
      </p:sp>
    </p:spTree>
    <p:extLst>
      <p:ext uri="{BB962C8B-B14F-4D97-AF65-F5344CB8AC3E}">
        <p14:creationId xmlns:p14="http://schemas.microsoft.com/office/powerpoint/2010/main" val="298514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09551"/>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Criteria:</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Rectangle 3"/>
          <p:cNvSpPr/>
          <p:nvPr/>
        </p:nvSpPr>
        <p:spPr>
          <a:xfrm>
            <a:off x="503754" y="1512478"/>
            <a:ext cx="9577178" cy="461664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Design Goal: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ＭＳ Ｐゴシック" pitchFamily="-112" charset="-128"/>
                <a:cs typeface="Times New Roman" panose="02020603050405020304" pitchFamily="18" charset="0"/>
              </a:rPr>
              <a:t>This an idea will build a scalable internet-based solution mainly for the HSRW students who will get the best benefits from this app during this Covid-19 period. There are some benefits as below mentioned.</a:t>
            </a:r>
          </a:p>
          <a:p>
            <a:endParaRPr lang="en-US" sz="1800" dirty="0">
              <a:latin typeface="Times New Roman" panose="02020603050405020304" pitchFamily="18" charset="0"/>
              <a:ea typeface="ＭＳ Ｐゴシック" pitchFamily="-112" charset="-128"/>
              <a:cs typeface="Times New Roman" panose="02020603050405020304" pitchFamily="18" charset="0"/>
            </a:endParaRP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Students will get more options such as online education, entertainment, cooking tutorials, and physical fitness training materials to pass their boring time using this app. </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app will suggest how to utilize their leisure time in a dynamic way by watching the new movies, reading eBooks, Magazines, and the online newspapers.</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project will also give some instruction on video games that students can play and enjoy it during this pandemic situation.  </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e-learning platform will provide some basic, but essential training skills for example programming language, German language, and soft skills to develop his/her future career.</a:t>
            </a:r>
          </a:p>
          <a:p>
            <a:pPr marL="800100" lvl="1" indent="-342900" algn="just">
              <a:buFont typeface="Wingdings" panose="05000000000000000000" pitchFamily="2" charset="2"/>
              <a:buChar char="§"/>
            </a:pPr>
            <a:r>
              <a:rPr lang="en-US" sz="1800" dirty="0">
                <a:latin typeface="Times New Roman" panose="02020603050405020304" pitchFamily="18" charset="0"/>
                <a:ea typeface="ＭＳ Ｐゴシック" pitchFamily="-112" charset="-128"/>
                <a:cs typeface="Times New Roman" panose="02020603050405020304" pitchFamily="18" charset="0"/>
              </a:rPr>
              <a:t>This project will give some instruction on physical and mental fitness training such as Yoga to reduce anxiety, depression, and negative mood. As a result, students can develop their self-esteem and cognitive function</a:t>
            </a:r>
          </a:p>
        </p:txBody>
      </p:sp>
    </p:spTree>
    <p:extLst>
      <p:ext uri="{BB962C8B-B14F-4D97-AF65-F5344CB8AC3E}">
        <p14:creationId xmlns:p14="http://schemas.microsoft.com/office/powerpoint/2010/main" val="6330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646331"/>
            <a:ext cx="2520310" cy="57934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Criteria:</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7" name="TextBox 6"/>
          <p:cNvSpPr txBox="1"/>
          <p:nvPr/>
        </p:nvSpPr>
        <p:spPr>
          <a:xfrm>
            <a:off x="496888" y="1162210"/>
            <a:ext cx="9079982" cy="5262979"/>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User Perception: </a:t>
            </a:r>
            <a:r>
              <a:rPr lang="en-US" sz="1600" dirty="0">
                <a:latin typeface="Times New Roman" panose="02020603050405020304" pitchFamily="18" charset="0"/>
                <a:cs typeface="Times New Roman" panose="02020603050405020304" pitchFamily="18" charset="0"/>
              </a:rPr>
              <a:t>This is free open source tools tutorial for the HSRW students. It is user-friend and students can use it very easily. Also, students will get a notifications message from this app when the new module will come.</a:t>
            </a:r>
          </a:p>
          <a:p>
            <a:pPr algn="just"/>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Physical Attributes: </a:t>
            </a:r>
            <a:r>
              <a:rPr lang="en-US" sz="1800" dirty="0">
                <a:latin typeface="Times New Roman" panose="02020603050405020304" pitchFamily="18" charset="0"/>
                <a:cs typeface="Times New Roman" panose="02020603050405020304" pitchFamily="18" charset="0"/>
              </a:rPr>
              <a:t>Any internet accessible devices such as smartphone, laptop, desktop computer, Tablet, Smart TV, eBook Reader, Digital Camera, and Game Console allow accessing this service.</a:t>
            </a:r>
          </a:p>
          <a:p>
            <a:pPr lvl="0" algn="just"/>
            <a:endParaRPr lang="en-US" sz="1800" dirty="0">
              <a:latin typeface="Times New Roman" panose="02020603050405020304" pitchFamily="18" charset="0"/>
              <a:cs typeface="Times New Roman" panose="02020603050405020304" pitchFamily="18" charset="0"/>
            </a:endParaRPr>
          </a:p>
          <a:p>
            <a:pPr lvl="0" algn="just"/>
            <a:r>
              <a:rPr lang="en-US" sz="1800" b="1" dirty="0">
                <a:latin typeface="Times New Roman" panose="02020603050405020304" pitchFamily="18" charset="0"/>
                <a:cs typeface="Times New Roman" panose="02020603050405020304" pitchFamily="18" charset="0"/>
              </a:rPr>
              <a:t>Functional Attributes: </a:t>
            </a:r>
            <a:r>
              <a:rPr lang="en-US" sz="1800" dirty="0">
                <a:latin typeface="Times New Roman" panose="02020603050405020304" pitchFamily="18" charset="0"/>
                <a:cs typeface="Times New Roman" panose="02020603050405020304" pitchFamily="18" charset="0"/>
              </a:rPr>
              <a:t>The security system of users is the main focus in this app because lots of user information will have in our database. Similarly, we will make sure to the potential users about upcoming new movies, eBooks, cooking tutorials, and physical fitness tutorials so that users always feel necessity using this e-learning platform again and again. Moreover, we will get feedback on any bug or updating information from users through a report center that can be helpful in improving this e-learning application. </a:t>
            </a:r>
          </a:p>
          <a:p>
            <a:pPr lvl="0" algn="just"/>
            <a:r>
              <a:rPr lang="en-US" sz="1800" dirty="0">
                <a:latin typeface="Times New Roman" panose="02020603050405020304" pitchFamily="18" charset="0"/>
                <a:cs typeface="Times New Roman" panose="02020603050405020304" pitchFamily="18" charset="0"/>
              </a:rPr>
              <a:t> </a:t>
            </a:r>
          </a:p>
          <a:p>
            <a:pPr lvl="0" algn="just"/>
            <a:r>
              <a:rPr lang="en-US" sz="1800" b="1" dirty="0">
                <a:latin typeface="Times New Roman" panose="02020603050405020304" pitchFamily="18" charset="0"/>
                <a:cs typeface="Times New Roman" panose="02020603050405020304" pitchFamily="18" charset="0"/>
              </a:rPr>
              <a:t>Constraints:</a:t>
            </a:r>
            <a:r>
              <a:rPr lang="en-US" sz="1800" dirty="0">
                <a:latin typeface="Times New Roman" panose="02020603050405020304" pitchFamily="18" charset="0"/>
                <a:cs typeface="Times New Roman" panose="02020603050405020304" pitchFamily="18" charset="0"/>
              </a:rPr>
              <a:t> Within 2 weeks is required for a proof of concept. Now, we are working on data collection and requirements analysis. The matriculation id of students is mandatory to login into our system. So we need to permission using this matriculation id of our system from the university authority, but still it is pending. We are also working on this part. </a:t>
            </a:r>
          </a:p>
        </p:txBody>
      </p:sp>
    </p:spTree>
    <p:extLst>
      <p:ext uri="{BB962C8B-B14F-4D97-AF65-F5344CB8AC3E}">
        <p14:creationId xmlns:p14="http://schemas.microsoft.com/office/powerpoint/2010/main" val="32838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Brainstorming:</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graphicFrame>
        <p:nvGraphicFramePr>
          <p:cNvPr id="7" name="Table 6"/>
          <p:cNvGraphicFramePr>
            <a:graphicFrameLocks noGrp="1"/>
          </p:cNvGraphicFramePr>
          <p:nvPr>
            <p:extLst>
              <p:ext uri="{D42A27DB-BD31-4B8C-83A1-F6EECF244321}">
                <p14:modId xmlns:p14="http://schemas.microsoft.com/office/powerpoint/2010/main" val="1598158381"/>
              </p:ext>
            </p:extLst>
          </p:nvPr>
        </p:nvGraphicFramePr>
        <p:xfrm>
          <a:off x="192885" y="1512478"/>
          <a:ext cx="9577178" cy="3810000"/>
        </p:xfrm>
        <a:graphic>
          <a:graphicData uri="http://schemas.openxmlformats.org/drawingml/2006/table">
            <a:tbl>
              <a:tblPr firstRow="1" bandRow="1">
                <a:tableStyleId>{912C8C85-51F0-491E-9774-3900AFEF0FD7}</a:tableStyleId>
              </a:tblPr>
              <a:tblGrid>
                <a:gridCol w="2660327">
                  <a:extLst>
                    <a:ext uri="{9D8B030D-6E8A-4147-A177-3AD203B41FA5}">
                      <a16:colId xmlns:a16="http://schemas.microsoft.com/office/drawing/2014/main" val="20000"/>
                    </a:ext>
                  </a:extLst>
                </a:gridCol>
                <a:gridCol w="3064600">
                  <a:extLst>
                    <a:ext uri="{9D8B030D-6E8A-4147-A177-3AD203B41FA5}">
                      <a16:colId xmlns:a16="http://schemas.microsoft.com/office/drawing/2014/main" val="20001"/>
                    </a:ext>
                  </a:extLst>
                </a:gridCol>
                <a:gridCol w="3852251">
                  <a:extLst>
                    <a:ext uri="{9D8B030D-6E8A-4147-A177-3AD203B41FA5}">
                      <a16:colId xmlns:a16="http://schemas.microsoft.com/office/drawing/2014/main" val="20002"/>
                    </a:ext>
                  </a:extLst>
                </a:gridCol>
              </a:tblGrid>
              <a:tr h="504062">
                <a:tc>
                  <a:txBody>
                    <a:bodyPr/>
                    <a:lstStyle/>
                    <a:p>
                      <a:r>
                        <a:rPr lang="en-US" sz="1800" b="1" kern="1200" dirty="0">
                          <a:solidFill>
                            <a:schemeClr val="bg1"/>
                          </a:solidFill>
                          <a:latin typeface="Times New Roman" panose="02020603050405020304" pitchFamily="18" charset="0"/>
                          <a:ea typeface="+mn-ea"/>
                          <a:cs typeface="Times New Roman" panose="02020603050405020304" pitchFamily="18" charset="0"/>
                        </a:rPr>
                        <a:t>From Design criteria</a:t>
                      </a:r>
                    </a:p>
                  </a:txBody>
                  <a:tcPr>
                    <a:solidFill>
                      <a:srgbClr val="002060"/>
                    </a:solidFill>
                  </a:tcPr>
                </a:tc>
                <a:tc>
                  <a:txBody>
                    <a:bodyPr/>
                    <a:lstStyle/>
                    <a:p>
                      <a:pPr marL="0" marR="0" indent="0" algn="l" defTabSz="504017"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Times New Roman" panose="02020603050405020304" pitchFamily="18" charset="0"/>
                          <a:ea typeface="+mn-ea"/>
                          <a:cs typeface="Times New Roman" panose="02020603050405020304" pitchFamily="18" charset="0"/>
                        </a:rPr>
                        <a:t>Dominant logic From current business</a:t>
                      </a:r>
                    </a:p>
                  </a:txBody>
                  <a:tcPr>
                    <a:solidFill>
                      <a:srgbClr val="002060"/>
                    </a:solidFill>
                  </a:tcPr>
                </a:tc>
                <a:tc>
                  <a:txBody>
                    <a:bodyPr/>
                    <a:lstStyle/>
                    <a:p>
                      <a:pPr marL="0" marR="0" indent="0" algn="l" defTabSz="504017"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Times New Roman" panose="02020603050405020304" pitchFamily="18" charset="0"/>
                          <a:ea typeface="+mn-ea"/>
                          <a:cs typeface="Times New Roman" panose="02020603050405020304" pitchFamily="18" charset="0"/>
                        </a:rPr>
                        <a:t>Contra logic Supporting criteria</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txBody>
                  <a:tcPr>
                    <a:solidFill>
                      <a:srgbClr val="002060"/>
                    </a:solidFill>
                  </a:tcPr>
                </a:tc>
                <a:extLst>
                  <a:ext uri="{0D108BD9-81ED-4DB2-BD59-A6C34878D82A}">
                    <a16:rowId xmlns:a16="http://schemas.microsoft.com/office/drawing/2014/main" val="10000"/>
                  </a:ext>
                </a:extLst>
              </a:tr>
              <a:tr h="888516">
                <a:tc>
                  <a:txBody>
                    <a:bodyPr/>
                    <a:lstStyle/>
                    <a:p>
                      <a:r>
                        <a:rPr lang="en-US" sz="1400" dirty="0">
                          <a:latin typeface="Times New Roman" panose="02020603050405020304" pitchFamily="18" charset="0"/>
                          <a:cs typeface="Times New Roman" panose="02020603050405020304" pitchFamily="18" charset="0"/>
                        </a:rPr>
                        <a:t>Physical Flows</a:t>
                      </a:r>
                    </a:p>
                  </a:txBody>
                  <a:tcPr/>
                </a:tc>
                <a:tc>
                  <a:txBody>
                    <a:bodyPr/>
                    <a:lstStyle/>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Library</a:t>
                      </a:r>
                      <a:r>
                        <a:rPr lang="en-US" sz="1400" baseline="0" dirty="0">
                          <a:latin typeface="Times New Roman" panose="02020603050405020304" pitchFamily="18" charset="0"/>
                          <a:cs typeface="Times New Roman" panose="02020603050405020304" pitchFamily="18" charset="0"/>
                        </a:rPr>
                        <a:t> closed</a:t>
                      </a: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Closed Fitness center</a:t>
                      </a:r>
                      <a:r>
                        <a:rPr lang="en-US" sz="1400" baseline="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Cafeteria</a:t>
                      </a:r>
                      <a:r>
                        <a:rPr lang="en-US" sz="1400" baseline="0" dirty="0">
                          <a:latin typeface="Times New Roman" panose="02020603050405020304" pitchFamily="18" charset="0"/>
                          <a:cs typeface="Times New Roman" panose="02020603050405020304" pitchFamily="18" charset="0"/>
                        </a:rPr>
                        <a:t> closed</a:t>
                      </a:r>
                    </a:p>
                    <a:p>
                      <a:pPr marL="457200" indent="-457200">
                        <a:buFont typeface="+mj-lt"/>
                        <a:buAutoNum type="arabicPeriod"/>
                      </a:pPr>
                      <a:r>
                        <a:rPr lang="en-US" sz="1400" baseline="0" dirty="0">
                          <a:latin typeface="Times New Roman" panose="02020603050405020304" pitchFamily="18" charset="0"/>
                          <a:cs typeface="Times New Roman" panose="02020603050405020304" pitchFamily="18" charset="0"/>
                        </a:rPr>
                        <a:t>Cook at home</a:t>
                      </a:r>
                      <a:endParaRPr lang="en-US" sz="1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400" dirty="0">
                          <a:latin typeface="Times New Roman" panose="02020603050405020304" pitchFamily="18" charset="0"/>
                          <a:cs typeface="Times New Roman" panose="02020603050405020304" pitchFamily="18" charset="0"/>
                        </a:rPr>
                        <a:t>No career related</a:t>
                      </a:r>
                      <a:r>
                        <a:rPr lang="en-US" sz="1400" baseline="0" dirty="0">
                          <a:latin typeface="Times New Roman" panose="02020603050405020304" pitchFamily="18" charset="0"/>
                          <a:cs typeface="Times New Roman" panose="02020603050405020304" pitchFamily="18" charset="0"/>
                        </a:rPr>
                        <a:t> offer from the university</a:t>
                      </a:r>
                    </a:p>
                    <a:p>
                      <a:pPr marL="457200" indent="-457200">
                        <a:buFont typeface="+mj-lt"/>
                        <a:buAutoNum type="arabicPeriod"/>
                      </a:pPr>
                      <a:r>
                        <a:rPr lang="en-US" sz="1400" baseline="0" dirty="0">
                          <a:latin typeface="Times New Roman" panose="02020603050405020304" pitchFamily="18" charset="0"/>
                          <a:cs typeface="Times New Roman" panose="02020603050405020304" pitchFamily="18" charset="0"/>
                        </a:rPr>
                        <a:t>No entertainment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Suggestion</a:t>
                      </a:r>
                      <a:r>
                        <a:rPr lang="en-US" sz="1400" baseline="0" dirty="0">
                          <a:latin typeface="Times New Roman" panose="02020603050405020304" pitchFamily="18" charset="0"/>
                          <a:cs typeface="Times New Roman" panose="02020603050405020304" pitchFamily="18" charset="0"/>
                        </a:rPr>
                        <a:t> online e-book access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Suggestion online physical exercise</a:t>
                      </a:r>
                      <a:r>
                        <a:rPr lang="en-US" sz="1400" baseline="0" dirty="0">
                          <a:latin typeface="Times New Roman" panose="02020603050405020304" pitchFamily="18" charset="0"/>
                          <a:cs typeface="Times New Roman" panose="02020603050405020304" pitchFamily="18" charset="0"/>
                        </a:rPr>
                        <a:t> training.</a:t>
                      </a:r>
                    </a:p>
                    <a:p>
                      <a:r>
                        <a:rPr lang="en-US" sz="1400" baseline="0" dirty="0">
                          <a:latin typeface="Times New Roman" panose="02020603050405020304" pitchFamily="18" charset="0"/>
                          <a:cs typeface="Times New Roman" panose="02020603050405020304" pitchFamily="18" charset="0"/>
                        </a:rPr>
                        <a:t>Online training platform for Cooking</a:t>
                      </a:r>
                    </a:p>
                    <a:p>
                      <a:r>
                        <a:rPr lang="en-US" sz="1400" baseline="0" dirty="0">
                          <a:latin typeface="Times New Roman" panose="02020603050405020304" pitchFamily="18" charset="0"/>
                          <a:cs typeface="Times New Roman" panose="02020603050405020304" pitchFamily="18" charset="0"/>
                        </a:rPr>
                        <a:t>Suggestion online food delivered platform</a:t>
                      </a:r>
                    </a:p>
                    <a:p>
                      <a:r>
                        <a:rPr lang="en-US" sz="1400" baseline="0" dirty="0">
                          <a:latin typeface="Times New Roman" panose="02020603050405020304" pitchFamily="18" charset="0"/>
                          <a:cs typeface="Times New Roman" panose="02020603050405020304" pitchFamily="18" charset="0"/>
                        </a:rPr>
                        <a:t>Suggestion e-learning platform for career related self development</a:t>
                      </a:r>
                    </a:p>
                    <a:p>
                      <a:r>
                        <a:rPr lang="en-US" sz="1400" dirty="0">
                          <a:latin typeface="Times New Roman" panose="02020603050405020304" pitchFamily="18" charset="0"/>
                          <a:cs typeface="Times New Roman" panose="02020603050405020304" pitchFamily="18" charset="0"/>
                        </a:rPr>
                        <a:t>Suggestion for movies, eBook,</a:t>
                      </a:r>
                      <a:r>
                        <a:rPr lang="en-US" sz="1400" baseline="0" dirty="0">
                          <a:latin typeface="Times New Roman" panose="02020603050405020304" pitchFamily="18" charset="0"/>
                          <a:cs typeface="Times New Roman" panose="02020603050405020304" pitchFamily="18" charset="0"/>
                        </a:rPr>
                        <a:t> and online indoor games.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888516">
                <a:tc>
                  <a:txBody>
                    <a:bodyPr/>
                    <a:lstStyle/>
                    <a:p>
                      <a:r>
                        <a:rPr lang="en-US" sz="1400" dirty="0">
                          <a:latin typeface="Times New Roman" panose="02020603050405020304" pitchFamily="18" charset="0"/>
                          <a:cs typeface="Times New Roman" panose="02020603050405020304" pitchFamily="18" charset="0"/>
                        </a:rPr>
                        <a:t>Information Flows</a:t>
                      </a:r>
                    </a:p>
                  </a:txBody>
                  <a:tcPr/>
                </a:tc>
                <a:tc>
                  <a:txBody>
                    <a:bodyPr/>
                    <a:lstStyle/>
                    <a:p>
                      <a:pPr marL="457200" indent="-457200">
                        <a:buAutoNum type="arabicPeriod" startAt="5"/>
                      </a:pPr>
                      <a:r>
                        <a:rPr lang="en-US" sz="1400" i="0" dirty="0">
                          <a:latin typeface="Times New Roman" panose="02020603050405020304" pitchFamily="18" charset="0"/>
                          <a:cs typeface="Times New Roman" panose="02020603050405020304" pitchFamily="18" charset="0"/>
                        </a:rPr>
                        <a:t>No access in library</a:t>
                      </a:r>
                    </a:p>
                    <a:p>
                      <a:pPr marL="457200" indent="-457200">
                        <a:buAutoNum type="arabicPeriod" startAt="5"/>
                      </a:pPr>
                      <a:r>
                        <a:rPr lang="en-US" sz="1400" i="0" dirty="0">
                          <a:latin typeface="Times New Roman" panose="02020603050405020304" pitchFamily="18" charset="0"/>
                          <a:cs typeface="Times New Roman" panose="02020603050405020304" pitchFamily="18" charset="0"/>
                        </a:rPr>
                        <a:t>No information</a:t>
                      </a:r>
                      <a:r>
                        <a:rPr lang="en-US" sz="1400" i="0" baseline="0" dirty="0">
                          <a:latin typeface="Times New Roman" panose="02020603050405020304" pitchFamily="18" charset="0"/>
                          <a:cs typeface="Times New Roman" panose="02020603050405020304" pitchFamily="18" charset="0"/>
                        </a:rPr>
                        <a:t> about keeping fit</a:t>
                      </a:r>
                    </a:p>
                    <a:p>
                      <a:pPr marL="457200" indent="-457200">
                        <a:buAutoNum type="arabicPeriod" startAt="5"/>
                      </a:pPr>
                      <a:r>
                        <a:rPr lang="en-US" sz="1400" i="0" baseline="0" dirty="0">
                          <a:latin typeface="Times New Roman" panose="02020603050405020304" pitchFamily="18" charset="0"/>
                          <a:cs typeface="Times New Roman" panose="02020603050405020304" pitchFamily="18" charset="0"/>
                        </a:rPr>
                        <a:t>No knowledge how to cook</a:t>
                      </a:r>
                    </a:p>
                    <a:p>
                      <a:pPr marL="457200" indent="-457200">
                        <a:buAutoNum type="arabicPeriod" startAt="5"/>
                      </a:pPr>
                      <a:r>
                        <a:rPr lang="en-US" sz="1400" i="0" baseline="0" dirty="0">
                          <a:latin typeface="Times New Roman" panose="02020603050405020304" pitchFamily="18" charset="0"/>
                          <a:cs typeface="Times New Roman" panose="02020603050405020304" pitchFamily="18" charset="0"/>
                        </a:rPr>
                        <a:t>Student has no update release of movie, online games, eBooks, cooking tutorials.</a:t>
                      </a:r>
                      <a:endParaRPr lang="en-US" sz="1400" i="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Educational learning for academic study</a:t>
                      </a:r>
                    </a:p>
                    <a:p>
                      <a:r>
                        <a:rPr lang="en-US" sz="1400" dirty="0">
                          <a:latin typeface="Times New Roman" panose="02020603050405020304" pitchFamily="18" charset="0"/>
                          <a:cs typeface="Times New Roman" panose="02020603050405020304" pitchFamily="18" charset="0"/>
                        </a:rPr>
                        <a:t>Personal</a:t>
                      </a:r>
                      <a:r>
                        <a:rPr lang="en-US" sz="1400" baseline="0" dirty="0">
                          <a:latin typeface="Times New Roman" panose="02020603050405020304" pitchFamily="18" charset="0"/>
                          <a:cs typeface="Times New Roman" panose="02020603050405020304" pitchFamily="18" charset="0"/>
                        </a:rPr>
                        <a:t> learning about physical fitness</a:t>
                      </a:r>
                    </a:p>
                    <a:p>
                      <a:endParaRPr lang="en-US" sz="1400" baseline="0" dirty="0">
                        <a:latin typeface="Times New Roman" panose="02020603050405020304" pitchFamily="18" charset="0"/>
                        <a:cs typeface="Times New Roman" panose="02020603050405020304" pitchFamily="18" charset="0"/>
                      </a:endParaRPr>
                    </a:p>
                    <a:p>
                      <a:r>
                        <a:rPr lang="en-US" sz="1400" baseline="0" dirty="0">
                          <a:latin typeface="Times New Roman" panose="02020603050405020304" pitchFamily="18" charset="0"/>
                          <a:cs typeface="Times New Roman" panose="02020603050405020304" pitchFamily="18" charset="0"/>
                        </a:rPr>
                        <a:t>Knowledge gathering on cooking.</a:t>
                      </a:r>
                    </a:p>
                    <a:p>
                      <a:r>
                        <a:rPr lang="en-US" sz="1400" baseline="0" dirty="0">
                          <a:latin typeface="Times New Roman" panose="02020603050405020304" pitchFamily="18" charset="0"/>
                          <a:cs typeface="Times New Roman" panose="02020603050405020304" pitchFamily="18" charset="0"/>
                        </a:rPr>
                        <a:t>Get updated information about movies, online games, eBooks, cooking tutorials.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7252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Concept Development:</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Rectangle 3"/>
          <p:cNvSpPr/>
          <p:nvPr/>
        </p:nvSpPr>
        <p:spPr>
          <a:xfrm>
            <a:off x="435240" y="2653678"/>
            <a:ext cx="9645691" cy="255454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Generating(Internal and External SWOT Analysis)</a:t>
            </a:r>
          </a:p>
          <a:p>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Screening The Idea(e-learning platform)</a:t>
            </a:r>
          </a:p>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Testing The Concept(Concept testing is done by students after idea screening)</a:t>
            </a:r>
          </a:p>
          <a:p>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App development Analytics(metrics, value)</a:t>
            </a:r>
          </a:p>
          <a:p>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Beta / Marketability Tests(Arranging private tests groups, launching beta versions)</a:t>
            </a:r>
          </a:p>
          <a:p>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Technicalities + Product Development</a:t>
            </a:r>
          </a:p>
          <a:p>
            <a:r>
              <a:rPr lang="en-US" b="1" dirty="0">
                <a:latin typeface="Times New Roman" panose="02020603050405020304" pitchFamily="18" charset="0"/>
                <a:cs typeface="Times New Roman" panose="02020603050405020304" pitchFamily="18" charset="0"/>
              </a:rPr>
              <a:t>Step 7:</a:t>
            </a:r>
            <a:r>
              <a:rPr lang="en-US" dirty="0">
                <a:latin typeface="Times New Roman" panose="02020603050405020304" pitchFamily="18" charset="0"/>
                <a:cs typeface="Times New Roman" panose="02020603050405020304" pitchFamily="18" charset="0"/>
              </a:rPr>
              <a:t> Commercialize(Launching for users and monitoring the progress)</a:t>
            </a:r>
          </a:p>
          <a:p>
            <a:r>
              <a:rPr lang="en-US" b="1" dirty="0">
                <a:latin typeface="Times New Roman" panose="02020603050405020304" pitchFamily="18" charset="0"/>
                <a:cs typeface="Times New Roman" panose="02020603050405020304" pitchFamily="18" charset="0"/>
              </a:rPr>
              <a:t>Step 8:</a:t>
            </a:r>
            <a:r>
              <a:rPr lang="en-US" dirty="0">
                <a:latin typeface="Times New Roman" panose="02020603050405020304" pitchFamily="18" charset="0"/>
                <a:cs typeface="Times New Roman" panose="02020603050405020304" pitchFamily="18" charset="0"/>
              </a:rPr>
              <a:t> Post-launch review and users feedback (need user feedback for future improvement)</a:t>
            </a:r>
          </a:p>
        </p:txBody>
      </p:sp>
      <p:sp>
        <p:nvSpPr>
          <p:cNvPr id="7" name="TextBox 6"/>
          <p:cNvSpPr txBox="1"/>
          <p:nvPr/>
        </p:nvSpPr>
        <p:spPr>
          <a:xfrm>
            <a:off x="435241" y="1279699"/>
            <a:ext cx="9577178" cy="101566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have used the design criteria, brainstorming, and mind mapping results  and selected the one idea to develop the app for HSRW students that can be helpful during this the Covid-19 period. The step process of e-learning app development is given below.</a:t>
            </a:r>
          </a:p>
        </p:txBody>
      </p:sp>
    </p:spTree>
    <p:extLst>
      <p:ext uri="{BB962C8B-B14F-4D97-AF65-F5344CB8AC3E}">
        <p14:creationId xmlns:p14="http://schemas.microsoft.com/office/powerpoint/2010/main" val="421197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Napkin Pitch:</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9" name="Rechteck 11"/>
          <p:cNvSpPr/>
          <p:nvPr/>
        </p:nvSpPr>
        <p:spPr>
          <a:xfrm>
            <a:off x="496888" y="1297035"/>
            <a:ext cx="4543424" cy="3121367"/>
          </a:xfrm>
          <a:prstGeom prst="rect">
            <a:avLst/>
          </a:prstGeom>
        </p:spPr>
        <p:txBody>
          <a:bodyPr wrap="square">
            <a:spAutoFit/>
          </a:bodyPr>
          <a:lstStyle/>
          <a:p>
            <a:pPr>
              <a:spcAft>
                <a:spcPts val="500"/>
              </a:spcAft>
            </a:pPr>
            <a:r>
              <a:rPr lang="en-US" sz="1800" b="1" dirty="0">
                <a:latin typeface="Times New Roman" panose="02020603050405020304" pitchFamily="18" charset="0"/>
                <a:cs typeface="Times New Roman" panose="02020603050405020304" pitchFamily="18" charset="0"/>
              </a:rPr>
              <a:t>Needs:</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Online library is very important to concentrate the academic study during the Covid-19</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international students, online cooking tutorials is essential in the daily life in this period. </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To concentrate on academic studies physical fitness is more crucial than anything.</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Entertainment plays a vital role to increase the motivational level during this pandemic period.</a:t>
            </a:r>
          </a:p>
          <a:p>
            <a:pPr>
              <a:spcAft>
                <a:spcPts val="500"/>
              </a:spcAft>
            </a:pPr>
            <a:endParaRPr lang="en-US" sz="1400" dirty="0">
              <a:latin typeface="Times New Roman" panose="02020603050405020304" pitchFamily="18" charset="0"/>
              <a:cs typeface="Times New Roman" panose="02020603050405020304" pitchFamily="18" charset="0"/>
            </a:endParaRPr>
          </a:p>
        </p:txBody>
      </p:sp>
      <p:sp>
        <p:nvSpPr>
          <p:cNvPr id="10" name="Rechteck 12"/>
          <p:cNvSpPr/>
          <p:nvPr/>
        </p:nvSpPr>
        <p:spPr>
          <a:xfrm>
            <a:off x="5570546" y="1512478"/>
            <a:ext cx="4536558" cy="2287806"/>
          </a:xfrm>
          <a:prstGeom prst="rect">
            <a:avLst/>
          </a:prstGeom>
        </p:spPr>
        <p:txBody>
          <a:bodyPr wrap="square">
            <a:spAutoFit/>
          </a:bodyPr>
          <a:lstStyle/>
          <a:p>
            <a:pPr>
              <a:spcAft>
                <a:spcPts val="500"/>
              </a:spcAft>
            </a:pPr>
            <a:r>
              <a:rPr lang="de-CH" sz="1400" b="1" dirty="0">
                <a:latin typeface="Times New Roman" panose="02020603050405020304" pitchFamily="18" charset="0"/>
                <a:cs typeface="Times New Roman" panose="02020603050405020304" pitchFamily="18" charset="0"/>
              </a:rPr>
              <a:t>Approach:</a:t>
            </a:r>
          </a:p>
          <a:p>
            <a:pPr marL="285750" indent="-285750" algn="just">
              <a:spcAft>
                <a:spcPts val="500"/>
              </a:spcAft>
              <a:buFont typeface="Wingdings" panose="05000000000000000000" pitchFamily="2" charset="2"/>
              <a:buChar char="§"/>
            </a:pPr>
            <a:r>
              <a:rPr lang="de-CH" sz="1600" dirty="0">
                <a:latin typeface="Times New Roman" panose="02020603050405020304" pitchFamily="18" charset="0"/>
                <a:cs typeface="Times New Roman" panose="02020603050405020304" pitchFamily="18" charset="0"/>
              </a:rPr>
              <a:t>This app will offer online exercise traing tutorila to remain fit.</a:t>
            </a:r>
          </a:p>
          <a:p>
            <a:pPr marL="285750" indent="-285750" algn="just">
              <a:spcAft>
                <a:spcPts val="500"/>
              </a:spcAft>
              <a:buFont typeface="Wingdings" panose="05000000000000000000" pitchFamily="2" charset="2"/>
              <a:buChar char="§"/>
            </a:pPr>
            <a:r>
              <a:rPr lang="de-CH" sz="1600" dirty="0">
                <a:latin typeface="Times New Roman" panose="02020603050405020304" pitchFamily="18" charset="0"/>
                <a:cs typeface="Times New Roman" panose="02020603050405020304" pitchFamily="18" charset="0"/>
              </a:rPr>
              <a:t>It also will provide good source of information about ebook , online games, and entertainment.</a:t>
            </a:r>
          </a:p>
          <a:p>
            <a:pPr marL="285750" indent="-285750" algn="just">
              <a:spcAft>
                <a:spcPts val="500"/>
              </a:spcAft>
              <a:buFont typeface="Wingdings" panose="05000000000000000000" pitchFamily="2" charset="2"/>
              <a:buChar char="§"/>
            </a:pPr>
            <a:r>
              <a:rPr lang="de-CH" sz="1600" dirty="0">
                <a:latin typeface="Times New Roman" panose="02020603050405020304" pitchFamily="18" charset="0"/>
                <a:cs typeface="Times New Roman" panose="02020603050405020304" pitchFamily="18" charset="0"/>
              </a:rPr>
              <a:t>This app also offer career oriented development option.</a:t>
            </a:r>
          </a:p>
          <a:p>
            <a:pPr marL="285750" indent="-285750" algn="just">
              <a:spcAft>
                <a:spcPts val="500"/>
              </a:spcAft>
              <a:buFont typeface="Wingdings" panose="05000000000000000000" pitchFamily="2" charset="2"/>
              <a:buChar char="§"/>
            </a:pPr>
            <a:r>
              <a:rPr lang="de-CH" sz="1600" dirty="0">
                <a:latin typeface="Times New Roman" panose="02020603050405020304" pitchFamily="18" charset="0"/>
                <a:cs typeface="Times New Roman" panose="02020603050405020304" pitchFamily="18" charset="0"/>
              </a:rPr>
              <a:t> It also offer cooking tutorial.</a:t>
            </a:r>
          </a:p>
        </p:txBody>
      </p:sp>
      <p:sp>
        <p:nvSpPr>
          <p:cNvPr id="11" name="Rechteck 11"/>
          <p:cNvSpPr/>
          <p:nvPr/>
        </p:nvSpPr>
        <p:spPr>
          <a:xfrm>
            <a:off x="496888" y="4305246"/>
            <a:ext cx="4543424" cy="2567369"/>
          </a:xfrm>
          <a:prstGeom prst="rect">
            <a:avLst/>
          </a:prstGeom>
        </p:spPr>
        <p:txBody>
          <a:bodyPr wrap="square">
            <a:spAutoFit/>
          </a:bodyPr>
          <a:lstStyle/>
          <a:p>
            <a:pPr>
              <a:spcAft>
                <a:spcPts val="500"/>
              </a:spcAft>
            </a:pPr>
            <a:r>
              <a:rPr lang="en-US" sz="1400" b="1" dirty="0">
                <a:latin typeface="Times New Roman" panose="02020603050405020304" pitchFamily="18" charset="0"/>
                <a:cs typeface="Times New Roman" panose="02020603050405020304" pitchFamily="18" charset="0"/>
              </a:rPr>
              <a:t>Benefit:</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Reading materials availability from the online platform</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Students are benefitted by some basic knowledge of cooking, physical exercise, career oriented self development. </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Getting recipe in short time for cooking</a:t>
            </a:r>
          </a:p>
          <a:p>
            <a:pPr marL="285750" indent="-285750" algn="just">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Mentally and physically remain healthy</a:t>
            </a:r>
          </a:p>
          <a:p>
            <a:pPr>
              <a:spcAft>
                <a:spcPts val="500"/>
              </a:spcAft>
              <a:buFont typeface="Arial"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2" name="Rechteck 11"/>
          <p:cNvSpPr/>
          <p:nvPr/>
        </p:nvSpPr>
        <p:spPr>
          <a:xfrm>
            <a:off x="5570546" y="4305246"/>
            <a:ext cx="4006323" cy="864339"/>
          </a:xfrm>
          <a:prstGeom prst="rect">
            <a:avLst/>
          </a:prstGeom>
        </p:spPr>
        <p:txBody>
          <a:bodyPr wrap="square">
            <a:spAutoFit/>
          </a:bodyPr>
          <a:lstStyle/>
          <a:p>
            <a:pPr>
              <a:spcAft>
                <a:spcPts val="500"/>
              </a:spcAft>
            </a:pPr>
            <a:r>
              <a:rPr lang="en-US" sz="1400" b="1" dirty="0">
                <a:latin typeface="Times New Roman" panose="02020603050405020304" pitchFamily="18" charset="0"/>
                <a:cs typeface="Times New Roman" panose="02020603050405020304" pitchFamily="18" charset="0"/>
              </a:rPr>
              <a:t>Competitor:</a:t>
            </a:r>
          </a:p>
          <a:p>
            <a:pPr marL="285750" indent="-285750">
              <a:spcAft>
                <a:spcPts val="500"/>
              </a:spcAf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YouTube, </a:t>
            </a:r>
            <a:r>
              <a:rPr lang="en-US" sz="1600" dirty="0" err="1">
                <a:latin typeface="Times New Roman" panose="02020603050405020304" pitchFamily="18" charset="0"/>
                <a:cs typeface="Times New Roman" panose="02020603050405020304" pitchFamily="18" charset="0"/>
              </a:rPr>
              <a:t>Udemy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Coursera</a:t>
            </a:r>
            <a:r>
              <a:rPr lang="en-US" sz="1600" dirty="0">
                <a:latin typeface="Times New Roman" panose="02020603050405020304" pitchFamily="18" charset="0"/>
                <a:cs typeface="Times New Roman" panose="02020603050405020304" pitchFamily="18" charset="0"/>
              </a:rPr>
              <a:t>, Tasty Food, </a:t>
            </a:r>
            <a:r>
              <a:rPr lang="en-US" sz="1600" dirty="0" err="1">
                <a:latin typeface="Times New Roman" panose="02020603050405020304" pitchFamily="18" charset="0"/>
                <a:cs typeface="Times New Roman" panose="02020603050405020304" pitchFamily="18" charset="0"/>
              </a:rPr>
              <a:t>Runtastic</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699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Assumption Testing:</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4" name="TextBox 3"/>
          <p:cNvSpPr txBox="1"/>
          <p:nvPr/>
        </p:nvSpPr>
        <p:spPr>
          <a:xfrm>
            <a:off x="496888" y="1512478"/>
            <a:ext cx="9584044" cy="501675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Q1. Who are our target users?</a:t>
            </a:r>
          </a:p>
          <a:p>
            <a:r>
              <a:rPr lang="en-US" dirty="0">
                <a:latin typeface="Times New Roman" panose="02020603050405020304" pitchFamily="18" charset="0"/>
                <a:cs typeface="Times New Roman" panose="02020603050405020304" pitchFamily="18" charset="0"/>
              </a:rPr>
              <a:t>	The students of HSRW will be our target user.</a:t>
            </a:r>
          </a:p>
          <a:p>
            <a:r>
              <a:rPr lang="en-US" b="1" dirty="0">
                <a:latin typeface="Times New Roman" panose="02020603050405020304" pitchFamily="18" charset="0"/>
                <a:cs typeface="Times New Roman" panose="02020603050405020304" pitchFamily="18" charset="0"/>
              </a:rPr>
              <a:t>Q2. How many students are you expecting to use this service?</a:t>
            </a:r>
          </a:p>
          <a:p>
            <a:r>
              <a:rPr lang="en-US" dirty="0">
                <a:latin typeface="Times New Roman" panose="02020603050405020304" pitchFamily="18" charset="0"/>
                <a:cs typeface="Times New Roman" panose="02020603050405020304" pitchFamily="18" charset="0"/>
              </a:rPr>
              <a:t>	We are assuming that around 70% students of HSRW will be using this e-learning 	platform during the Covid-19 period.</a:t>
            </a:r>
          </a:p>
          <a:p>
            <a:r>
              <a:rPr lang="en-US" b="1" dirty="0">
                <a:latin typeface="Times New Roman" panose="02020603050405020304" pitchFamily="18" charset="0"/>
                <a:cs typeface="Times New Roman" panose="02020603050405020304" pitchFamily="18" charset="0"/>
              </a:rPr>
              <a:t>Q3. Have you thought about user security how to ensure security integrity for them?</a:t>
            </a:r>
          </a:p>
          <a:p>
            <a:r>
              <a:rPr lang="en-US" dirty="0">
                <a:latin typeface="Times New Roman" panose="02020603050405020304" pitchFamily="18" charset="0"/>
                <a:cs typeface="Times New Roman" panose="02020603050405020304" pitchFamily="18" charset="0"/>
              </a:rPr>
              <a:t>	Yes, we have already focused on unauthorized access or corruption by data integrity to 	ensure the user's data security.</a:t>
            </a:r>
          </a:p>
          <a:p>
            <a:r>
              <a:rPr lang="en-US" b="1" dirty="0">
                <a:latin typeface="Times New Roman" panose="02020603050405020304" pitchFamily="18" charset="0"/>
                <a:cs typeface="Times New Roman" panose="02020603050405020304" pitchFamily="18" charset="0"/>
              </a:rPr>
              <a:t>Q4. Why will we use this app?</a:t>
            </a:r>
          </a:p>
          <a:p>
            <a:pPr algn="just"/>
            <a:r>
              <a:rPr lang="en-US" dirty="0">
                <a:latin typeface="Times New Roman" panose="02020603050405020304" pitchFamily="18" charset="0"/>
                <a:cs typeface="Times New Roman" panose="02020603050405020304" pitchFamily="18" charset="0"/>
              </a:rPr>
              <a:t>	This e-learning platform is an excellent platform for students who want to learn the 	language, who wants to read eBook, watching movies, playing video games, learning 	cooking recipes, learning physical fitness. All items are in a single platform to pass 	their boring time this pandemic situation. This is because we will use this app during 	this pandemic period.</a:t>
            </a:r>
          </a:p>
          <a:p>
            <a:r>
              <a:rPr lang="en-US" b="1" dirty="0">
                <a:latin typeface="Times New Roman" panose="02020603050405020304" pitchFamily="18" charset="0"/>
                <a:cs typeface="Times New Roman" panose="02020603050405020304" pitchFamily="18" charset="0"/>
              </a:rPr>
              <a:t>Q5. is it a user-friend?</a:t>
            </a:r>
          </a:p>
          <a:p>
            <a:r>
              <a:rPr lang="en-US" dirty="0">
                <a:latin typeface="Times New Roman" panose="02020603050405020304" pitchFamily="18" charset="0"/>
                <a:cs typeface="Times New Roman" panose="02020603050405020304" pitchFamily="18" charset="0"/>
              </a:rPr>
              <a:t>	 Yes, it is a free and user-friend tool.</a:t>
            </a:r>
          </a:p>
        </p:txBody>
      </p:sp>
    </p:spTree>
    <p:extLst>
      <p:ext uri="{BB962C8B-B14F-4D97-AF65-F5344CB8AC3E}">
        <p14:creationId xmlns:p14="http://schemas.microsoft.com/office/powerpoint/2010/main" val="55335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Rapid Prototyping:</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dirty="0"/>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a:blip r:embed="rId3"/>
          <a:stretch>
            <a:fillRect/>
          </a:stretch>
        </p:blipFill>
        <p:spPr>
          <a:xfrm>
            <a:off x="496888" y="1512478"/>
            <a:ext cx="2343477" cy="4753638"/>
          </a:xfrm>
          <a:prstGeom prst="rect">
            <a:avLst/>
          </a:prstGeom>
        </p:spPr>
      </p:pic>
      <p:pic>
        <p:nvPicPr>
          <p:cNvPr id="7" name="Picture 6"/>
          <p:cNvPicPr>
            <a:picLocks noChangeAspect="1"/>
          </p:cNvPicPr>
          <p:nvPr/>
        </p:nvPicPr>
        <p:blipFill>
          <a:blip r:embed="rId4"/>
          <a:stretch>
            <a:fillRect/>
          </a:stretch>
        </p:blipFill>
        <p:spPr>
          <a:xfrm>
            <a:off x="3868573" y="1481510"/>
            <a:ext cx="2343477" cy="4753638"/>
          </a:xfrm>
          <a:prstGeom prst="rect">
            <a:avLst/>
          </a:prstGeom>
        </p:spPr>
      </p:pic>
      <p:sp>
        <p:nvSpPr>
          <p:cNvPr id="9" name="Right Arrow 8"/>
          <p:cNvSpPr/>
          <p:nvPr/>
        </p:nvSpPr>
        <p:spPr>
          <a:xfrm>
            <a:off x="2840365"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243827" y="3344740"/>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7323035" y="1496994"/>
            <a:ext cx="2463714" cy="4784606"/>
          </a:xfrm>
          <a:prstGeom prst="rect">
            <a:avLst/>
          </a:prstGeom>
        </p:spPr>
      </p:pic>
      <p:sp>
        <p:nvSpPr>
          <p:cNvPr id="12" name="Rectangle 11"/>
          <p:cNvSpPr/>
          <p:nvPr/>
        </p:nvSpPr>
        <p:spPr>
          <a:xfrm>
            <a:off x="84675" y="6400885"/>
            <a:ext cx="7567796" cy="400110"/>
          </a:xfrm>
          <a:prstGeom prst="rect">
            <a:avLst/>
          </a:prstGeom>
          <a:ln>
            <a:noFill/>
          </a:ln>
        </p:spPr>
        <p:txBody>
          <a:bodyPr wrap="square">
            <a:spAutoFit/>
          </a:bodyPr>
          <a:lstStyle/>
          <a:p>
            <a:r>
              <a:rPr lang="en-US" sz="1000" dirty="0">
                <a:hlinkClick r:id="rId6"/>
              </a:rPr>
              <a:t>https://www.figma.com/proto/Y5csgXboPUgGreCB3jmi45/E-learning-App?node-id=0%3A2&amp;scaling=scale-down&amp;fbclid=IwAR1F_</a:t>
            </a:r>
          </a:p>
          <a:p>
            <a:r>
              <a:rPr lang="en-US" sz="1000" dirty="0">
                <a:hlinkClick r:id="rId6"/>
              </a:rPr>
              <a:t>jw8q6L2Hmz6yPXaEAVHiDrzaE658WovbgfZYtveoSgTfUd33oAppyo</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801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8346"/>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Brief:</a:t>
            </a:r>
          </a:p>
        </p:txBody>
      </p:sp>
      <p:sp>
        <p:nvSpPr>
          <p:cNvPr id="5" name="Datumsplatzhalter 4"/>
          <p:cNvSpPr>
            <a:spLocks noGrp="1"/>
          </p:cNvSpPr>
          <p:nvPr>
            <p:ph type="dt" sz="half" idx="10"/>
          </p:nvPr>
        </p:nvSpPr>
        <p:spPr/>
        <p:txBody>
          <a:bodyPr/>
          <a:lstStyle/>
          <a:p>
            <a:fld id="{A41CCB90-1B2A-41A8-BF29-EA482821F916}" type="datetime1">
              <a:rPr lang="de-CH" smtClean="0"/>
              <a:pPr/>
              <a:t>16.11.21</a:t>
            </a:fld>
            <a:endParaRPr lang="de-CH"/>
          </a:p>
        </p:txBody>
      </p:sp>
      <p:sp>
        <p:nvSpPr>
          <p:cNvPr id="6" name="Fußzeilenplatzhalter 5"/>
          <p:cNvSpPr>
            <a:spLocks noGrp="1"/>
          </p:cNvSpPr>
          <p:nvPr>
            <p:ph type="ftr" sz="quarter" idx="11"/>
          </p:nvPr>
        </p:nvSpPr>
        <p:spPr/>
        <p:txBody>
          <a:bodyPr/>
          <a:lstStyle/>
          <a:p>
            <a:r>
              <a:rPr lang="de-CH" dirty="0"/>
              <a:t>© Innovation Management – </a:t>
            </a:r>
            <a:r>
              <a:rPr lang="de-CH" dirty="0" err="1"/>
              <a:t>Anuradha</a:t>
            </a:r>
            <a:r>
              <a:rPr lang="de-CH" dirty="0"/>
              <a:t> Jain</a:t>
            </a:r>
          </a:p>
        </p:txBody>
      </p:sp>
      <p:sp>
        <p:nvSpPr>
          <p:cNvPr id="9" name="Inhaltsplatzhalter 8"/>
          <p:cNvSpPr txBox="1">
            <a:spLocks noGrp="1"/>
          </p:cNvSpPr>
          <p:nvPr>
            <p:ph idx="1"/>
          </p:nvPr>
        </p:nvSpPr>
        <p:spPr>
          <a:xfrm>
            <a:off x="496888" y="1378912"/>
            <a:ext cx="9079982" cy="5647700"/>
          </a:xfrm>
          <a:prstGeom prst="rect">
            <a:avLst/>
          </a:prstGeom>
          <a:noFill/>
        </p:spPr>
        <p:txBody>
          <a:bodyPr wrap="square" rtlCol="0">
            <a:spAutoFit/>
          </a:bodyPr>
          <a:lstStyle/>
          <a:p>
            <a:pPr marL="457200" lvl="0" indent="-457200" algn="just">
              <a:spcAft>
                <a:spcPts val="1200"/>
              </a:spcAft>
              <a:buFont typeface="+mj-lt"/>
              <a:buAutoNum type="arabicPeriod"/>
            </a:pPr>
            <a:r>
              <a:rPr lang="en-GB" b="1" dirty="0">
                <a:latin typeface="Times New Roman" panose="02020603050405020304" pitchFamily="18" charset="0"/>
                <a:cs typeface="Times New Roman" panose="02020603050405020304" pitchFamily="18" charset="0"/>
              </a:rPr>
              <a:t>Business problem or opportunity</a:t>
            </a:r>
            <a:r>
              <a:rPr lang="en-GB" dirty="0">
                <a:latin typeface="Times New Roman" panose="02020603050405020304" pitchFamily="18" charset="0"/>
                <a:cs typeface="Times New Roman" panose="02020603050405020304" pitchFamily="18" charset="0"/>
              </a:rPr>
              <a:t>? During this pandemic (Covid-19), students of HSRW are facing with various online interactive activities such as physical library exercise, face-face interactive with the teacher, friends, and staff, hampering on group activities. This application is mainly concentrated on single online platform that providing some necessary resources and materials to increase the student's academic knowledge and skills, entertainment, and physically fit.</a:t>
            </a:r>
          </a:p>
          <a:p>
            <a:pPr lvl="0" algn="just"/>
            <a:r>
              <a:rPr lang="en-GB" b="1" dirty="0">
                <a:latin typeface="Times New Roman" panose="02020603050405020304" pitchFamily="18" charset="0"/>
                <a:cs typeface="Times New Roman" panose="02020603050405020304" pitchFamily="18" charset="0"/>
              </a:rPr>
              <a:t>2. Scope:</a:t>
            </a:r>
            <a:r>
              <a:rPr lang="en-GB" dirty="0">
                <a:latin typeface="Times New Roman" panose="02020603050405020304" pitchFamily="18" charset="0"/>
                <a:cs typeface="Times New Roman" panose="02020603050405020304" pitchFamily="18" charset="0"/>
              </a:rPr>
              <a:t> Digital library is one kind of solution to get the students requirements that can be solved the physical library exercise. The online blog can also be a solution to solve the academic group problems, Online gym tutorial can give guidance how to fit physically, entertainment(suggestion about movies, chatting with friends, reading magazines), and online guidance on how to make food. This is because we are going to offer many functionalities in a single online platform for the HSRW students to utilize their times in a more efficient way.  </a:t>
            </a:r>
          </a:p>
          <a:p>
            <a:pPr lvl="0" algn="just"/>
            <a:r>
              <a:rPr lang="en-GB" b="1" dirty="0">
                <a:latin typeface="Times New Roman" panose="02020603050405020304" pitchFamily="18" charset="0"/>
                <a:cs typeface="Times New Roman" panose="02020603050405020304" pitchFamily="18" charset="0"/>
              </a:rPr>
              <a:t>3. Key questions to be answered are</a:t>
            </a:r>
            <a:r>
              <a:rPr lang="en-GB" sz="14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Can students of other universities get benefits from this application? What are the possible entertainment activities during the Covid-19? What are the alternative activities would like to prefer? Are other university students facing the same types of problems? What kind of movies are available in this platform? What kind of books will be available related to fitness and precautions for COVID 19? What kind of cooking related tutorials are available?</a:t>
            </a:r>
            <a:endParaRPr lang="en-US" dirty="0">
              <a:latin typeface="Times New Roman" panose="02020603050405020304" pitchFamily="18" charset="0"/>
              <a:cs typeface="Times New Roman" panose="02020603050405020304" pitchFamily="18" charset="0"/>
            </a:endParaRPr>
          </a:p>
          <a:p>
            <a:pPr marL="457200" indent="-457200">
              <a:spcAft>
                <a:spcPts val="1200"/>
              </a:spcAft>
              <a:buFont typeface="+mj-lt"/>
              <a:buAutoNum type="arabicPeriod"/>
            </a:pPr>
            <a:endParaRPr lang="en-GB" dirty="0">
              <a:latin typeface="Times New Roman" panose="02020603050405020304" pitchFamily="18" charset="0"/>
              <a:cs typeface="Times New Roman" panose="02020603050405020304" pitchFamily="18" charset="0"/>
            </a:endParaRP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4172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Rapid Prototyping:</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rotWithShape="1">
          <a:blip r:embed="rId3"/>
          <a:srcRect/>
          <a:stretch/>
        </p:blipFill>
        <p:spPr>
          <a:xfrm>
            <a:off x="3878826" y="1468992"/>
            <a:ext cx="2457793" cy="4820323"/>
          </a:xfrm>
          <a:prstGeom prst="rect">
            <a:avLst/>
          </a:prstGeom>
        </p:spPr>
      </p:pic>
      <p:pic>
        <p:nvPicPr>
          <p:cNvPr id="7" name="Picture 6"/>
          <p:cNvPicPr>
            <a:picLocks noChangeAspect="1"/>
          </p:cNvPicPr>
          <p:nvPr/>
        </p:nvPicPr>
        <p:blipFill>
          <a:blip r:embed="rId4"/>
          <a:stretch>
            <a:fillRect/>
          </a:stretch>
        </p:blipFill>
        <p:spPr>
          <a:xfrm>
            <a:off x="7485258" y="1435033"/>
            <a:ext cx="2467319" cy="4810796"/>
          </a:xfrm>
          <a:prstGeom prst="rect">
            <a:avLst/>
          </a:prstGeom>
        </p:spPr>
      </p:pic>
      <p:sp>
        <p:nvSpPr>
          <p:cNvPr id="9" name="Right Arrow 8"/>
          <p:cNvSpPr/>
          <p:nvPr/>
        </p:nvSpPr>
        <p:spPr>
          <a:xfrm>
            <a:off x="2840365"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6457050" y="3246965"/>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5"/>
          <a:stretch>
            <a:fillRect/>
          </a:stretch>
        </p:blipFill>
        <p:spPr>
          <a:xfrm>
            <a:off x="196900" y="1492807"/>
            <a:ext cx="2429214" cy="4772691"/>
          </a:xfrm>
          <a:prstGeom prst="rect">
            <a:avLst/>
          </a:prstGeom>
        </p:spPr>
      </p:pic>
    </p:spTree>
    <p:extLst>
      <p:ext uri="{BB962C8B-B14F-4D97-AF65-F5344CB8AC3E}">
        <p14:creationId xmlns:p14="http://schemas.microsoft.com/office/powerpoint/2010/main" val="263261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Rapid Prototyping:</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4" name="Picture 3"/>
          <p:cNvPicPr>
            <a:picLocks noChangeAspect="1"/>
          </p:cNvPicPr>
          <p:nvPr/>
        </p:nvPicPr>
        <p:blipFill>
          <a:blip r:embed="rId3"/>
          <a:stretch>
            <a:fillRect/>
          </a:stretch>
        </p:blipFill>
        <p:spPr>
          <a:xfrm>
            <a:off x="256879" y="1512478"/>
            <a:ext cx="2476846" cy="4801270"/>
          </a:xfrm>
          <a:prstGeom prst="rect">
            <a:avLst/>
          </a:prstGeom>
        </p:spPr>
      </p:pic>
      <p:pic>
        <p:nvPicPr>
          <p:cNvPr id="7" name="Picture 6"/>
          <p:cNvPicPr>
            <a:picLocks noChangeAspect="1"/>
          </p:cNvPicPr>
          <p:nvPr/>
        </p:nvPicPr>
        <p:blipFill>
          <a:blip r:embed="rId4"/>
          <a:stretch>
            <a:fillRect/>
          </a:stretch>
        </p:blipFill>
        <p:spPr>
          <a:xfrm>
            <a:off x="7465776" y="1398162"/>
            <a:ext cx="2457793" cy="4915586"/>
          </a:xfrm>
          <a:prstGeom prst="rect">
            <a:avLst/>
          </a:prstGeom>
        </p:spPr>
      </p:pic>
      <p:sp>
        <p:nvSpPr>
          <p:cNvPr id="10" name="Right Arrow 9"/>
          <p:cNvSpPr/>
          <p:nvPr/>
        </p:nvSpPr>
        <p:spPr>
          <a:xfrm>
            <a:off x="2806893"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a:off x="6365231" y="3276569"/>
            <a:ext cx="1028208" cy="1008124"/>
          </a:xfrm>
          <a:prstGeom prst="rightArrow">
            <a:avLst/>
          </a:prstGeom>
          <a:solidFill>
            <a:srgbClr val="002060"/>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3945950" y="1488662"/>
            <a:ext cx="2457793" cy="4848902"/>
          </a:xfrm>
          <a:prstGeom prst="rect">
            <a:avLst/>
          </a:prstGeom>
        </p:spPr>
      </p:pic>
    </p:spTree>
    <p:extLst>
      <p:ext uri="{BB962C8B-B14F-4D97-AF65-F5344CB8AC3E}">
        <p14:creationId xmlns:p14="http://schemas.microsoft.com/office/powerpoint/2010/main" val="110091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8346"/>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Design Brief:</a:t>
            </a:r>
          </a:p>
        </p:txBody>
      </p:sp>
      <p:sp>
        <p:nvSpPr>
          <p:cNvPr id="5" name="Datumsplatzhalter 4"/>
          <p:cNvSpPr>
            <a:spLocks noGrp="1"/>
          </p:cNvSpPr>
          <p:nvPr>
            <p:ph type="dt" sz="half" idx="10"/>
          </p:nvPr>
        </p:nvSpPr>
        <p:spPr/>
        <p:txBody>
          <a:bodyPr/>
          <a:lstStyle/>
          <a:p>
            <a:fld id="{A41CCB90-1B2A-41A8-BF29-EA482821F916}" type="datetime1">
              <a:rPr lang="de-CH" smtClean="0"/>
              <a:pPr/>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9" name="Inhaltsplatzhalter 8"/>
          <p:cNvSpPr txBox="1">
            <a:spLocks noGrp="1"/>
          </p:cNvSpPr>
          <p:nvPr>
            <p:ph idx="1"/>
          </p:nvPr>
        </p:nvSpPr>
        <p:spPr>
          <a:xfrm>
            <a:off x="496888" y="1378912"/>
            <a:ext cx="9079982" cy="4570482"/>
          </a:xfrm>
          <a:prstGeom prst="rect">
            <a:avLst/>
          </a:prstGeom>
          <a:noFill/>
        </p:spPr>
        <p:txBody>
          <a:bodyPr wrap="square" rtlCol="0">
            <a:spAutoFit/>
          </a:bodyPr>
          <a:lstStyle/>
          <a:p>
            <a:pPr marL="0" indent="0" algn="just">
              <a:spcAft>
                <a:spcPts val="1200"/>
              </a:spcAft>
            </a:pPr>
            <a:r>
              <a:rPr lang="en-GB" b="1" dirty="0">
                <a:latin typeface="Times New Roman" panose="02020603050405020304" pitchFamily="18" charset="0"/>
                <a:cs typeface="Times New Roman" panose="02020603050405020304" pitchFamily="18" charset="0"/>
              </a:rPr>
              <a:t>4. Target users: </a:t>
            </a:r>
            <a:r>
              <a:rPr lang="en-GB" dirty="0">
                <a:latin typeface="Times New Roman" panose="02020603050405020304" pitchFamily="18" charset="0"/>
                <a:cs typeface="Times New Roman" panose="02020603050405020304" pitchFamily="18" charset="0"/>
              </a:rPr>
              <a:t>The students of HSRW are attending their classes through online from different 	time zone because of holding in different countries due to pandemic Covid-19. So, this 	project is going to focus on HSRW students who have to login into this system with their 	matriculation number in order to </a:t>
            </a:r>
            <a:r>
              <a:rPr lang="en-GB" dirty="0" err="1">
                <a:latin typeface="Times New Roman" panose="02020603050405020304" pitchFamily="18" charset="0"/>
                <a:cs typeface="Times New Roman" panose="02020603050405020304" pitchFamily="18" charset="0"/>
              </a:rPr>
              <a:t>fulfill</a:t>
            </a:r>
            <a:r>
              <a:rPr lang="en-GB" dirty="0">
                <a:latin typeface="Times New Roman" panose="02020603050405020304" pitchFamily="18" charset="0"/>
                <a:cs typeface="Times New Roman" panose="02020603050405020304" pitchFamily="18" charset="0"/>
              </a:rPr>
              <a:t> their requirements. </a:t>
            </a:r>
          </a:p>
          <a:p>
            <a:pPr marL="0" indent="0" algn="just">
              <a:spcAft>
                <a:spcPts val="1200"/>
              </a:spcAft>
            </a:pPr>
            <a:r>
              <a:rPr lang="en-GB" b="1" dirty="0">
                <a:latin typeface="Times New Roman" panose="02020603050405020304" pitchFamily="18" charset="0"/>
                <a:cs typeface="Times New Roman" panose="02020603050405020304" pitchFamily="18" charset="0"/>
              </a:rPr>
              <a:t>5. Research plan: </a:t>
            </a:r>
            <a:r>
              <a:rPr lang="en-GB" dirty="0">
                <a:latin typeface="Times New Roman" panose="02020603050405020304" pitchFamily="18" charset="0"/>
                <a:cs typeface="Times New Roman" panose="02020603050405020304" pitchFamily="18" charset="0"/>
              </a:rPr>
              <a:t>This project has researched all the functionalities by 07 members of this group 	in order to find out the problems and solutions during this Covid-19 period.</a:t>
            </a:r>
          </a:p>
          <a:p>
            <a:pPr lvl="0" algn="just"/>
            <a:r>
              <a:rPr lang="en-GB" b="1" dirty="0">
                <a:latin typeface="Times New Roman" panose="02020603050405020304" pitchFamily="18" charset="0"/>
                <a:cs typeface="Times New Roman" panose="02020603050405020304" pitchFamily="18" charset="0"/>
              </a:rPr>
              <a:t>6. Success Metrics: </a:t>
            </a:r>
            <a:r>
              <a:rPr lang="en-GB" dirty="0">
                <a:latin typeface="Times New Roman" panose="02020603050405020304" pitchFamily="18" charset="0"/>
                <a:cs typeface="Times New Roman" panose="02020603050405020304" pitchFamily="18" charset="0"/>
              </a:rPr>
              <a:t>There are many reasons in Covid-19 periods for the target students for 	example how many users are available, how many books are downloaded from the online 	library by 07 users, how many gym activities are going to define the success metrics of our 	project by 07 users, how many users are participated with chatting box.  </a:t>
            </a:r>
          </a:p>
          <a:p>
            <a:pPr lvl="0" algn="just"/>
            <a:r>
              <a:rPr lang="en-GB" dirty="0">
                <a:latin typeface="Times New Roman" panose="02020603050405020304" pitchFamily="18" charset="0"/>
                <a:cs typeface="Times New Roman" panose="02020603050405020304" pitchFamily="18" charset="0"/>
              </a:rPr>
              <a:t>  </a:t>
            </a:r>
          </a:p>
          <a:p>
            <a:pPr algn="just"/>
            <a:r>
              <a:rPr lang="en-GB" b="1" dirty="0">
                <a:latin typeface="Times New Roman" panose="02020603050405020304" pitchFamily="18" charset="0"/>
                <a:cs typeface="Times New Roman" panose="02020603050405020304" pitchFamily="18" charset="0"/>
              </a:rPr>
              <a:t>7. Project Plan, resources: </a:t>
            </a:r>
            <a:r>
              <a:rPr lang="en-GB" dirty="0">
                <a:latin typeface="Times New Roman" panose="02020603050405020304" pitchFamily="18" charset="0"/>
                <a:cs typeface="Times New Roman" panose="02020603050405020304" pitchFamily="18" charset="0"/>
              </a:rPr>
              <a:t>07 students, Part-time for 2 weeks and this project will be closed by 	end up August 2020.</a:t>
            </a:r>
          </a:p>
          <a:p>
            <a:pPr lvl="0" algn="just"/>
            <a:endParaRPr lang="en-GB" b="1" dirty="0">
              <a:latin typeface="Times New Roman" panose="02020603050405020304" pitchFamily="18" charset="0"/>
              <a:cs typeface="Times New Roman" panose="02020603050405020304" pitchFamily="18" charset="0"/>
            </a:endParaRP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130924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678291"/>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Visualisation:</a:t>
            </a:r>
          </a:p>
        </p:txBody>
      </p:sp>
      <p:sp>
        <p:nvSpPr>
          <p:cNvPr id="5" name="Datumsplatzhalter 4"/>
          <p:cNvSpPr>
            <a:spLocks noGrp="1"/>
          </p:cNvSpPr>
          <p:nvPr>
            <p:ph type="dt" sz="half" idx="10"/>
          </p:nvPr>
        </p:nvSpPr>
        <p:spPr/>
        <p:txBody>
          <a:bodyPr/>
          <a:lstStyle/>
          <a:p>
            <a:fld id="{A41CCB90-1B2A-41A8-BF29-EA482821F916}" type="datetime1">
              <a:rPr lang="de-CH" smtClean="0"/>
              <a:pPr/>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
        <p:nvSpPr>
          <p:cNvPr id="8" name="Rechteck 11"/>
          <p:cNvSpPr/>
          <p:nvPr/>
        </p:nvSpPr>
        <p:spPr>
          <a:xfrm>
            <a:off x="363422" y="1768503"/>
            <a:ext cx="4733056" cy="4593565"/>
          </a:xfrm>
          <a:prstGeom prst="rect">
            <a:avLst/>
          </a:prstGeom>
        </p:spPr>
        <p:txBody>
          <a:bodyPr wrap="square">
            <a:spAutoFit/>
          </a:bodyPr>
          <a:lstStyle/>
          <a:p>
            <a:pPr algn="just">
              <a:spcAft>
                <a:spcPts val="500"/>
              </a:spcAft>
            </a:pPr>
            <a:r>
              <a:rPr lang="en-US" sz="1400" b="1" dirty="0"/>
              <a:t>Bad day </a:t>
            </a:r>
            <a:r>
              <a:rPr lang="en-US" sz="1400" dirty="0"/>
              <a:t>– unavailable access to library, hampering on group work, Laziness, depression, physically unfit, can’t cooking, unavailability of online resource for learning, getting fat day by day, monotonous daily routine, can’t sleep properly, do not  pass interactive time, worries  about  covid-19 pandemic?</a:t>
            </a:r>
          </a:p>
          <a:p>
            <a:pPr algn="just">
              <a:spcAft>
                <a:spcPts val="500"/>
              </a:spcAft>
            </a:pPr>
            <a:r>
              <a:rPr lang="en-US" sz="1400" b="1" dirty="0"/>
              <a:t>Afraid of </a:t>
            </a:r>
            <a:r>
              <a:rPr lang="en-US" sz="1400" dirty="0"/>
              <a:t>–  Running short of money,  missing courses, losing job, less activity, getting Corona, worries about family back in country, isolation, loosing job, getting Corona, loneliness,  poor grades.</a:t>
            </a:r>
          </a:p>
          <a:p>
            <a:pPr algn="just">
              <a:spcAft>
                <a:spcPts val="500"/>
              </a:spcAft>
            </a:pPr>
            <a:r>
              <a:rPr lang="en-US" sz="1400" b="1" dirty="0"/>
              <a:t>Responsibility</a:t>
            </a:r>
            <a:r>
              <a:rPr lang="en-US" sz="1400" dirty="0"/>
              <a:t> – Completing  semester, getting job, staying active and healthy, staying mentally sound, group meetings. </a:t>
            </a:r>
          </a:p>
          <a:p>
            <a:pPr algn="just">
              <a:spcAft>
                <a:spcPts val="500"/>
              </a:spcAft>
            </a:pPr>
            <a:r>
              <a:rPr lang="en-US" sz="1400" b="1" dirty="0"/>
              <a:t>Obstacles</a:t>
            </a:r>
            <a:r>
              <a:rPr lang="en-US" sz="1400" dirty="0"/>
              <a:t>-  Different time zone, low speed internet connection,  less amount of free online resources, no knowledge about cooking, less knowledge about  physical activity, gadgets not working, working and studying,  equipment for exercise, books are not available, less entertainment option, no student jobs, no visa, no flights, don’t understand course structure..</a:t>
            </a:r>
          </a:p>
        </p:txBody>
      </p:sp>
      <p:sp>
        <p:nvSpPr>
          <p:cNvPr id="10" name="Rechteck 12"/>
          <p:cNvSpPr/>
          <p:nvPr/>
        </p:nvSpPr>
        <p:spPr>
          <a:xfrm>
            <a:off x="5246520" y="1364882"/>
            <a:ext cx="4655521" cy="5304016"/>
          </a:xfrm>
          <a:prstGeom prst="rect">
            <a:avLst/>
          </a:prstGeom>
        </p:spPr>
        <p:txBody>
          <a:bodyPr wrap="square">
            <a:spAutoFit/>
          </a:bodyPr>
          <a:lstStyle/>
          <a:p>
            <a:pPr algn="just">
              <a:spcAft>
                <a:spcPts val="500"/>
              </a:spcAft>
            </a:pPr>
            <a:r>
              <a:rPr lang="en-US" sz="1400" b="1" dirty="0"/>
              <a:t>Aspire</a:t>
            </a:r>
            <a:r>
              <a:rPr lang="en-US" sz="1400" dirty="0"/>
              <a:t> – Chatting with friends, Enjoying movie, Cooking different items, quality time passing for physical fitness by online training,  physical movement, social interaction, physically fit, passing quality  time, reading eBook.</a:t>
            </a:r>
          </a:p>
          <a:p>
            <a:pPr algn="just">
              <a:spcAft>
                <a:spcPts val="500"/>
              </a:spcAft>
            </a:pPr>
            <a:r>
              <a:rPr lang="en-US" sz="1400" b="1" dirty="0"/>
              <a:t>Measure success</a:t>
            </a:r>
            <a:r>
              <a:rPr lang="en-US" sz="1400" dirty="0"/>
              <a:t>: More students learn cooking, more students soft skill learning by online course, more students feeling fit, more feeling  mentally fit, good results in studies.</a:t>
            </a:r>
          </a:p>
          <a:p>
            <a:pPr algn="just">
              <a:spcAft>
                <a:spcPts val="500"/>
              </a:spcAft>
            </a:pPr>
            <a:r>
              <a:rPr lang="en-US" sz="1400" b="1" dirty="0"/>
              <a:t>he/she benefit</a:t>
            </a:r>
            <a:r>
              <a:rPr lang="en-US" sz="1400" dirty="0"/>
              <a:t>? Physically library issues solved, entertainment issues solved,  Students mental issues solved, fitness issues solved, interaction issues solved. They can pass idle time.</a:t>
            </a:r>
          </a:p>
          <a:p>
            <a:pPr algn="just">
              <a:spcAft>
                <a:spcPts val="500"/>
              </a:spcAft>
            </a:pPr>
            <a:r>
              <a:rPr lang="en-US" sz="1400" b="1" dirty="0"/>
              <a:t>What can you offer them</a:t>
            </a:r>
            <a:r>
              <a:rPr lang="en-US" sz="1400" dirty="0"/>
              <a:t>?</a:t>
            </a:r>
            <a:endParaRPr lang="en-GB" sz="1400" dirty="0"/>
          </a:p>
          <a:p>
            <a:pPr marL="285750" indent="-285750" algn="just">
              <a:buFont typeface="Symbol" panose="05050102010706020507" pitchFamily="18" charset="2"/>
              <a:buChar char="-"/>
            </a:pPr>
            <a:r>
              <a:rPr lang="en-GB" sz="1400" dirty="0"/>
              <a:t>Innovative ways to train cooking</a:t>
            </a:r>
          </a:p>
          <a:p>
            <a:pPr marL="285750" indent="-285750" algn="just">
              <a:buFont typeface="Symbol" panose="05050102010706020507" pitchFamily="18" charset="2"/>
              <a:buChar char="-"/>
            </a:pPr>
            <a:r>
              <a:rPr lang="en-US" sz="1400" dirty="0"/>
              <a:t>Getting used to studying online (paradigm shift)</a:t>
            </a:r>
          </a:p>
          <a:p>
            <a:pPr marL="285750" indent="-285750" algn="just">
              <a:buFont typeface="Symbol" panose="05050102010706020507" pitchFamily="18" charset="2"/>
              <a:buChar char="-"/>
            </a:pPr>
            <a:r>
              <a:rPr lang="en-US" sz="1400" dirty="0"/>
              <a:t>Innovative ways to read books</a:t>
            </a:r>
          </a:p>
          <a:p>
            <a:pPr marL="285750" indent="-285750" algn="just">
              <a:buFont typeface="Symbol" panose="05050102010706020507" pitchFamily="18" charset="2"/>
              <a:buChar char="-"/>
            </a:pPr>
            <a:r>
              <a:rPr lang="en-GB" sz="1400" dirty="0"/>
              <a:t>Innovative ways of remaining  fit</a:t>
            </a:r>
          </a:p>
          <a:p>
            <a:pPr marL="285750" indent="-285750" algn="just">
              <a:buFont typeface="Symbol" panose="05050102010706020507" pitchFamily="18" charset="2"/>
              <a:buChar char="-"/>
            </a:pPr>
            <a:r>
              <a:rPr lang="en-GB" sz="1400" dirty="0"/>
              <a:t>Offer good resources  suggestion for entertainment</a:t>
            </a:r>
          </a:p>
          <a:p>
            <a:pPr marL="285750" indent="-285750" algn="just">
              <a:buFont typeface="Symbol" panose="05050102010706020507" pitchFamily="18" charset="2"/>
              <a:buChar char="-"/>
            </a:pPr>
            <a:r>
              <a:rPr lang="en-GB" sz="1400" dirty="0"/>
              <a:t>Help ways to keep off your worries</a:t>
            </a:r>
          </a:p>
          <a:p>
            <a:pPr marL="285750" indent="-285750" algn="just">
              <a:buFont typeface="Symbol" panose="05050102010706020507" pitchFamily="18" charset="2"/>
              <a:buChar char="-"/>
            </a:pPr>
            <a:r>
              <a:rPr lang="en-US" sz="1400" dirty="0"/>
              <a:t>offer  interactive way to pass good time</a:t>
            </a:r>
          </a:p>
          <a:p>
            <a:pPr marL="285750" indent="-285750" algn="just">
              <a:buFont typeface="Symbol" panose="05050102010706020507" pitchFamily="18" charset="2"/>
              <a:buChar char="-"/>
            </a:pPr>
            <a:r>
              <a:rPr lang="en-US" sz="1400" dirty="0"/>
              <a:t>Offer interactive way to learn physical activity</a:t>
            </a:r>
            <a:endParaRPr lang="en-GB" sz="1400" dirty="0"/>
          </a:p>
          <a:p>
            <a:pPr algn="just">
              <a:spcAft>
                <a:spcPts val="500"/>
              </a:spcAft>
            </a:pPr>
            <a:endParaRPr lang="de-CH" sz="1400" dirty="0">
              <a:latin typeface="+mn-lt"/>
            </a:endParaRPr>
          </a:p>
        </p:txBody>
      </p:sp>
      <p:grpSp>
        <p:nvGrpSpPr>
          <p:cNvPr id="4" name="Group 3"/>
          <p:cNvGrpSpPr/>
          <p:nvPr/>
        </p:nvGrpSpPr>
        <p:grpSpPr>
          <a:xfrm>
            <a:off x="489876" y="1189803"/>
            <a:ext cx="3121082" cy="461664"/>
            <a:chOff x="531832" y="901919"/>
            <a:chExt cx="3121082" cy="461664"/>
          </a:xfrm>
        </p:grpSpPr>
        <p:sp>
          <p:nvSpPr>
            <p:cNvPr id="11" name="Textfeld 9"/>
            <p:cNvSpPr txBox="1"/>
            <p:nvPr/>
          </p:nvSpPr>
          <p:spPr>
            <a:xfrm>
              <a:off x="1198396" y="994251"/>
              <a:ext cx="2454518" cy="369332"/>
            </a:xfrm>
            <a:prstGeom prst="rect">
              <a:avLst/>
            </a:prstGeom>
            <a:noFill/>
          </p:spPr>
          <p:txBody>
            <a:bodyPr wrap="none" rtlCol="0">
              <a:spAutoFit/>
            </a:bodyPr>
            <a:lstStyle/>
            <a:p>
              <a:r>
                <a:rPr lang="en-GB" sz="1800" b="1" dirty="0"/>
                <a:t>Pain- student in pain</a:t>
              </a:r>
            </a:p>
          </p:txBody>
        </p:sp>
        <p:pic>
          <p:nvPicPr>
            <p:cNvPr id="12" name="Grafik 22"/>
            <p:cNvPicPr>
              <a:picLocks noChangeAspect="1"/>
            </p:cNvPicPr>
            <p:nvPr/>
          </p:nvPicPr>
          <p:blipFill>
            <a:blip r:embed="rId3"/>
            <a:stretch>
              <a:fillRect/>
            </a:stretch>
          </p:blipFill>
          <p:spPr>
            <a:xfrm>
              <a:off x="531832" y="901919"/>
              <a:ext cx="469881" cy="461664"/>
            </a:xfrm>
            <a:prstGeom prst="rect">
              <a:avLst/>
            </a:prstGeom>
          </p:spPr>
        </p:pic>
      </p:grpSp>
      <p:grpSp>
        <p:nvGrpSpPr>
          <p:cNvPr id="13" name="Group 12"/>
          <p:cNvGrpSpPr/>
          <p:nvPr/>
        </p:nvGrpSpPr>
        <p:grpSpPr>
          <a:xfrm>
            <a:off x="5246521" y="873200"/>
            <a:ext cx="1201689" cy="461666"/>
            <a:chOff x="5544374" y="1590454"/>
            <a:chExt cx="1201689" cy="461666"/>
          </a:xfrm>
        </p:grpSpPr>
        <p:sp>
          <p:nvSpPr>
            <p:cNvPr id="14" name="Textfeld 15"/>
            <p:cNvSpPr txBox="1"/>
            <p:nvPr/>
          </p:nvSpPr>
          <p:spPr>
            <a:xfrm>
              <a:off x="6048436" y="1601566"/>
              <a:ext cx="697627" cy="369332"/>
            </a:xfrm>
            <a:prstGeom prst="rect">
              <a:avLst/>
            </a:prstGeom>
            <a:noFill/>
          </p:spPr>
          <p:txBody>
            <a:bodyPr wrap="none" rtlCol="0">
              <a:spAutoFit/>
            </a:bodyPr>
            <a:lstStyle/>
            <a:p>
              <a:r>
                <a:rPr lang="en-GB" sz="1800" b="1" dirty="0"/>
                <a:t>Gain</a:t>
              </a:r>
            </a:p>
          </p:txBody>
        </p:sp>
        <p:pic>
          <p:nvPicPr>
            <p:cNvPr id="15" name="Grafik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4374" y="1590454"/>
              <a:ext cx="460726" cy="461666"/>
            </a:xfrm>
            <a:prstGeom prst="rect">
              <a:avLst/>
            </a:prstGeom>
          </p:spPr>
        </p:pic>
      </p:grpSp>
      <p:sp>
        <p:nvSpPr>
          <p:cNvPr id="16" name="Scroll: Vertical 4">
            <a:extLst>
              <a:ext uri="{FF2B5EF4-FFF2-40B4-BE49-F238E27FC236}">
                <a16:creationId xmlns:a16="http://schemas.microsoft.com/office/drawing/2014/main" id="{C5C93F8B-FF1F-4F63-8388-0EF7D3E813E6}"/>
              </a:ext>
            </a:extLst>
          </p:cNvPr>
          <p:cNvSpPr/>
          <p:nvPr/>
        </p:nvSpPr>
        <p:spPr>
          <a:xfrm>
            <a:off x="3252606" y="6222113"/>
            <a:ext cx="2291767" cy="893569"/>
          </a:xfrm>
          <a:prstGeom prst="verticalScroll">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Symbol" panose="05050102010706020507" pitchFamily="18" charset="2"/>
              <a:buChar char="-"/>
            </a:pPr>
            <a:r>
              <a:rPr lang="en-GB" sz="1200" b="1" dirty="0">
                <a:solidFill>
                  <a:schemeClr val="bg1"/>
                </a:solidFill>
              </a:rPr>
              <a:t>Assist to HSRW students  for mentally and physically healthy</a:t>
            </a:r>
          </a:p>
        </p:txBody>
      </p:sp>
    </p:spTree>
    <p:extLst>
      <p:ext uri="{BB962C8B-B14F-4D97-AF65-F5344CB8AC3E}">
        <p14:creationId xmlns:p14="http://schemas.microsoft.com/office/powerpoint/2010/main" val="93465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p:cNvSpPr/>
          <p:nvPr/>
        </p:nvSpPr>
        <p:spPr>
          <a:xfrm>
            <a:off x="527421" y="1670820"/>
            <a:ext cx="4583490" cy="4842351"/>
          </a:xfrm>
          <a:prstGeom prst="rect">
            <a:avLst/>
          </a:prstGeom>
        </p:spPr>
        <p:txBody>
          <a:bodyPr wrap="square">
            <a:spAutoFit/>
          </a:bodyPr>
          <a:lstStyle/>
          <a:p>
            <a:pPr algn="just"/>
            <a:r>
              <a:rPr lang="en-US" sz="1800" b="1" dirty="0">
                <a:latin typeface="+mn-lt"/>
              </a:rPr>
              <a:t>Activities</a:t>
            </a:r>
            <a:r>
              <a:rPr lang="en-US" sz="1800" dirty="0">
                <a:latin typeface="+mn-lt"/>
              </a:rPr>
              <a:t>: </a:t>
            </a:r>
            <a:r>
              <a:rPr lang="en-US" sz="1400" dirty="0">
                <a:latin typeface="+mn-lt"/>
              </a:rPr>
              <a:t>During this pandemic, daily routine ought to be modified in the convenient way.  Doing exercise for mentally and physically fit, getting proper food to increase the immune system, enough time to be entertained and socially interact, enrolled in class to get the good results, doing studies from online library to increase the knowledge that all should be included in the new planned routine.</a:t>
            </a:r>
          </a:p>
          <a:p>
            <a:pPr algn="just"/>
            <a:r>
              <a:rPr lang="en-US" sz="1800" b="1" dirty="0">
                <a:latin typeface="+mn-lt"/>
              </a:rPr>
              <a:t>Desires</a:t>
            </a:r>
            <a:r>
              <a:rPr lang="en-US" sz="1800" dirty="0">
                <a:latin typeface="+mn-lt"/>
              </a:rPr>
              <a:t>: </a:t>
            </a:r>
            <a:r>
              <a:rPr lang="en-US" sz="1400" dirty="0"/>
              <a:t>Getting access to library from anywhere, anytime to study, enough time to doing assignments and project work, Staying</a:t>
            </a:r>
            <a:r>
              <a:rPr lang="en-US" sz="1400" dirty="0">
                <a:latin typeface="+mn-lt"/>
              </a:rPr>
              <a:t> healthy in both mentally and physically, interactive lecture, good results, stress free lifestyle. </a:t>
            </a:r>
          </a:p>
          <a:p>
            <a:pPr algn="just">
              <a:spcAft>
                <a:spcPts val="500"/>
              </a:spcAft>
            </a:pPr>
            <a:r>
              <a:rPr lang="en-GB" sz="1800" b="1" dirty="0">
                <a:latin typeface="+mn-lt"/>
              </a:rPr>
              <a:t>Possible disconnect …….</a:t>
            </a:r>
          </a:p>
          <a:p>
            <a:pPr algn="just">
              <a:spcAft>
                <a:spcPts val="500"/>
              </a:spcAft>
            </a:pPr>
            <a:r>
              <a:rPr lang="en-US" sz="1400" dirty="0">
                <a:latin typeface="+mn-lt"/>
              </a:rPr>
              <a:t>Lack of recourses: Less reading materials availability</a:t>
            </a:r>
          </a:p>
          <a:p>
            <a:pPr algn="just">
              <a:spcAft>
                <a:spcPts val="500"/>
              </a:spcAft>
            </a:pPr>
            <a:r>
              <a:rPr lang="en-GB" sz="1400" dirty="0">
                <a:latin typeface="+mn-lt"/>
              </a:rPr>
              <a:t>Health condition – in this pandemic time more possibility become mentally and physically sick.</a:t>
            </a:r>
          </a:p>
          <a:p>
            <a:pPr algn="just">
              <a:spcAft>
                <a:spcPts val="500"/>
              </a:spcAft>
            </a:pPr>
            <a:r>
              <a:rPr lang="en-GB" sz="1400" dirty="0">
                <a:latin typeface="+mn-lt"/>
              </a:rPr>
              <a:t>Inadaptability – new lifestyle, new rules and regulation along with online classes .</a:t>
            </a:r>
          </a:p>
          <a:p>
            <a:pPr algn="just">
              <a:spcAft>
                <a:spcPts val="500"/>
              </a:spcAft>
            </a:pPr>
            <a:r>
              <a:rPr lang="en-GB" sz="1400" dirty="0">
                <a:latin typeface="+mn-lt"/>
              </a:rPr>
              <a:t>Online classes – software and connection issues</a:t>
            </a:r>
          </a:p>
        </p:txBody>
      </p:sp>
      <p:sp>
        <p:nvSpPr>
          <p:cNvPr id="11" name="Rechteck 10"/>
          <p:cNvSpPr/>
          <p:nvPr/>
        </p:nvSpPr>
        <p:spPr>
          <a:xfrm>
            <a:off x="5789069" y="1879906"/>
            <a:ext cx="3909089" cy="4188326"/>
          </a:xfrm>
          <a:prstGeom prst="rect">
            <a:avLst/>
          </a:prstGeom>
        </p:spPr>
        <p:txBody>
          <a:bodyPr wrap="square">
            <a:spAutoFit/>
          </a:bodyPr>
          <a:lstStyle/>
          <a:p>
            <a:pPr algn="just">
              <a:spcAft>
                <a:spcPts val="500"/>
              </a:spcAft>
            </a:pPr>
            <a:r>
              <a:rPr lang="en-US" sz="1800" b="1" dirty="0">
                <a:latin typeface="+mn-lt"/>
              </a:rPr>
              <a:t>Contradictions. “Why?”</a:t>
            </a:r>
          </a:p>
          <a:p>
            <a:pPr algn="just"/>
            <a:r>
              <a:rPr lang="en-US" sz="1400" dirty="0">
                <a:latin typeface="+mn-lt"/>
              </a:rPr>
              <a:t>New lifestyle is the more challenging job for the new students. 1</a:t>
            </a:r>
            <a:r>
              <a:rPr lang="en-US" sz="1400" baseline="30000" dirty="0">
                <a:latin typeface="+mn-lt"/>
              </a:rPr>
              <a:t>st</a:t>
            </a:r>
            <a:r>
              <a:rPr lang="en-US" sz="1400" dirty="0">
                <a:latin typeface="+mn-lt"/>
              </a:rPr>
              <a:t> semester students are facing many problems such as university enrollment issues, new place, new society, new friends group, new project group this Covid-19 period. </a:t>
            </a:r>
          </a:p>
          <a:p>
            <a:pPr algn="just"/>
            <a:r>
              <a:rPr lang="en-US" sz="1400" dirty="0">
                <a:latin typeface="+mn-lt"/>
              </a:rPr>
              <a:t> </a:t>
            </a:r>
          </a:p>
          <a:p>
            <a:pPr algn="just"/>
            <a:r>
              <a:rPr lang="en-US" sz="1400" dirty="0">
                <a:latin typeface="+mn-lt"/>
              </a:rPr>
              <a:t>Lacking social interaction – everyone loves to interact with friends and family but now its impossible.</a:t>
            </a:r>
          </a:p>
          <a:p>
            <a:pPr algn="just"/>
            <a:r>
              <a:rPr lang="en-US" sz="1400" dirty="0">
                <a:latin typeface="+mn-lt"/>
              </a:rPr>
              <a:t>University issues: too many online classes , too many assignments, new assessment technique, new making group mates, too many solving alone.</a:t>
            </a:r>
          </a:p>
          <a:p>
            <a:pPr algn="just"/>
            <a:endParaRPr lang="en-US" sz="1400" dirty="0">
              <a:latin typeface="+mn-lt"/>
            </a:endParaRPr>
          </a:p>
          <a:p>
            <a:pPr algn="just"/>
            <a:r>
              <a:rPr lang="en-US" sz="1400" dirty="0">
                <a:latin typeface="+mn-lt"/>
              </a:rPr>
              <a:t>Introvert – can adopt this condition easily than others(extrovert, ambient)</a:t>
            </a:r>
          </a:p>
          <a:p>
            <a:pPr marL="107153" indent="-107153" algn="just">
              <a:buFont typeface="Arial" panose="020B0604020202020204" pitchFamily="34" charset="0"/>
              <a:buChar char="•"/>
            </a:pPr>
            <a:endParaRPr lang="de-CH" dirty="0">
              <a:latin typeface="+mj-lt"/>
            </a:endParaRPr>
          </a:p>
        </p:txBody>
      </p:sp>
      <p:sp>
        <p:nvSpPr>
          <p:cNvPr id="3" name="Datumsplatzhalter 2"/>
          <p:cNvSpPr>
            <a:spLocks noGrp="1"/>
          </p:cNvSpPr>
          <p:nvPr>
            <p:ph type="dt" sz="half" idx="10"/>
          </p:nvPr>
        </p:nvSpPr>
        <p:spPr/>
        <p:txBody>
          <a:bodyPr/>
          <a:lstStyle/>
          <a:p>
            <a:fld id="{1ABC7DF3-FBEA-4A8C-AEC8-91D2A9B40128}" type="datetime1">
              <a:rPr lang="de-CH" smtClean="0"/>
              <a:pPr/>
              <a:t>16.11.21</a:t>
            </a:fld>
            <a:endParaRPr lang="de-CH" dirty="0"/>
          </a:p>
        </p:txBody>
      </p:sp>
      <p:sp>
        <p:nvSpPr>
          <p:cNvPr id="4" name="Fußzeilenplatzhalter 3"/>
          <p:cNvSpPr>
            <a:spLocks noGrp="1"/>
          </p:cNvSpPr>
          <p:nvPr>
            <p:ph type="ftr" sz="quarter" idx="11"/>
          </p:nvPr>
        </p:nvSpPr>
        <p:spPr/>
        <p:txBody>
          <a:bodyPr/>
          <a:lstStyle/>
          <a:p>
            <a:r>
              <a:rPr lang="de-CH" dirty="0"/>
              <a:t>© Innovation Management – Anuradha Jain</a:t>
            </a:r>
          </a:p>
        </p:txBody>
      </p:sp>
      <p:grpSp>
        <p:nvGrpSpPr>
          <p:cNvPr id="7" name="Group 6"/>
          <p:cNvGrpSpPr/>
          <p:nvPr/>
        </p:nvGrpSpPr>
        <p:grpSpPr>
          <a:xfrm>
            <a:off x="5163719" y="1217415"/>
            <a:ext cx="3798013" cy="572542"/>
            <a:chOff x="5056991" y="2117761"/>
            <a:chExt cx="3798013" cy="572542"/>
          </a:xfrm>
        </p:grpSpPr>
        <p:sp>
          <p:nvSpPr>
            <p:cNvPr id="18" name="Textfeld 17"/>
            <p:cNvSpPr txBox="1"/>
            <p:nvPr/>
          </p:nvSpPr>
          <p:spPr>
            <a:xfrm>
              <a:off x="5682341" y="2213481"/>
              <a:ext cx="3172663" cy="369332"/>
            </a:xfrm>
            <a:prstGeom prst="rect">
              <a:avLst/>
            </a:prstGeom>
            <a:noFill/>
          </p:spPr>
          <p:txBody>
            <a:bodyPr wrap="none" rtlCol="0">
              <a:spAutoFit/>
            </a:bodyPr>
            <a:lstStyle/>
            <a:p>
              <a:r>
                <a:rPr lang="de-CH" sz="1800" b="1" dirty="0"/>
                <a:t>Insight (for your business):</a:t>
              </a:r>
            </a:p>
          </p:txBody>
        </p:sp>
        <p:pic>
          <p:nvPicPr>
            <p:cNvPr id="24" name="Grafik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991" y="2117761"/>
              <a:ext cx="572542" cy="572542"/>
            </a:xfrm>
            <a:prstGeom prst="rect">
              <a:avLst/>
            </a:prstGeom>
          </p:spPr>
        </p:pic>
      </p:grpSp>
      <p:grpSp>
        <p:nvGrpSpPr>
          <p:cNvPr id="6" name="Group 5"/>
          <p:cNvGrpSpPr/>
          <p:nvPr/>
        </p:nvGrpSpPr>
        <p:grpSpPr>
          <a:xfrm>
            <a:off x="523906" y="1245240"/>
            <a:ext cx="1403502" cy="399530"/>
            <a:chOff x="1258135" y="2183283"/>
            <a:chExt cx="1403502" cy="399530"/>
          </a:xfrm>
        </p:grpSpPr>
        <p:sp>
          <p:nvSpPr>
            <p:cNvPr id="17" name="Textfeld 16"/>
            <p:cNvSpPr txBox="1"/>
            <p:nvPr/>
          </p:nvSpPr>
          <p:spPr>
            <a:xfrm>
              <a:off x="1707530" y="2213481"/>
              <a:ext cx="954107" cy="369332"/>
            </a:xfrm>
            <a:prstGeom prst="rect">
              <a:avLst/>
            </a:prstGeom>
            <a:noFill/>
          </p:spPr>
          <p:txBody>
            <a:bodyPr wrap="none" rtlCol="0">
              <a:spAutoFit/>
            </a:bodyPr>
            <a:lstStyle/>
            <a:p>
              <a:r>
                <a:rPr lang="de-CH" sz="1800" b="1" dirty="0"/>
                <a:t>Needs:</a:t>
              </a:r>
            </a:p>
          </p:txBody>
        </p:sp>
        <p:pic>
          <p:nvPicPr>
            <p:cNvPr id="25" name="Grafik 24"/>
            <p:cNvPicPr>
              <a:picLocks noChangeAspect="1"/>
            </p:cNvPicPr>
            <p:nvPr/>
          </p:nvPicPr>
          <p:blipFill>
            <a:blip r:embed="rId3"/>
            <a:stretch>
              <a:fillRect/>
            </a:stretch>
          </p:blipFill>
          <p:spPr>
            <a:xfrm>
              <a:off x="1258135" y="2183283"/>
              <a:ext cx="423744" cy="399530"/>
            </a:xfrm>
            <a:prstGeom prst="rect">
              <a:avLst/>
            </a:prstGeom>
          </p:spPr>
        </p:pic>
      </p:grpSp>
      <p:sp>
        <p:nvSpPr>
          <p:cNvPr id="14" name="Titel 1"/>
          <p:cNvSpPr>
            <a:spLocks noGrp="1"/>
          </p:cNvSpPr>
          <p:nvPr>
            <p:ph type="title"/>
          </p:nvPr>
        </p:nvSpPr>
        <p:spPr>
          <a:xfrm>
            <a:off x="0" y="710719"/>
            <a:ext cx="9074150" cy="534521"/>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Visualisation:</a:t>
            </a:r>
          </a:p>
        </p:txBody>
      </p:sp>
      <p:sp>
        <p:nvSpPr>
          <p:cNvPr id="15"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spTree>
    <p:extLst>
      <p:ext uri="{BB962C8B-B14F-4D97-AF65-F5344CB8AC3E}">
        <p14:creationId xmlns:p14="http://schemas.microsoft.com/office/powerpoint/2010/main" val="314076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08" y="737778"/>
            <a:ext cx="9074150" cy="774700"/>
          </a:xfrm>
        </p:spPr>
        <p:txBody>
          <a:bodyPr anchor="t"/>
          <a:lstStyle/>
          <a:p>
            <a:r>
              <a:rPr lang="de-CH" sz="2400" dirty="0">
                <a:solidFill>
                  <a:srgbClr val="D6A300"/>
                </a:solidFill>
                <a:latin typeface="Times New Roman" panose="02020603050405020304" pitchFamily="18" charset="0"/>
                <a:cs typeface="Times New Roman" panose="02020603050405020304" pitchFamily="18" charset="0"/>
              </a:rPr>
              <a:t>Visualization Design:</a:t>
            </a:r>
          </a:p>
        </p:txBody>
      </p:sp>
      <p:sp>
        <p:nvSpPr>
          <p:cNvPr id="5" name="Datumsplatzhalter 4"/>
          <p:cNvSpPr>
            <a:spLocks noGrp="1"/>
          </p:cNvSpPr>
          <p:nvPr>
            <p:ph type="dt" sz="half" idx="10"/>
          </p:nvPr>
        </p:nvSpPr>
        <p:spPr/>
        <p:txBody>
          <a:bodyPr/>
          <a:lstStyle/>
          <a:p>
            <a:fld id="{A41CCB90-1B2A-41A8-BF29-EA482821F916}" type="datetime1">
              <a:rPr lang="de-CH" smtClean="0"/>
              <a:t>16.11.21</a:t>
            </a:fld>
            <a:endParaRPr lang="de-CH" dirty="0"/>
          </a:p>
        </p:txBody>
      </p:sp>
      <p:sp>
        <p:nvSpPr>
          <p:cNvPr id="6" name="Fußzeilenplatzhalter 5"/>
          <p:cNvSpPr>
            <a:spLocks noGrp="1"/>
          </p:cNvSpPr>
          <p:nvPr>
            <p:ph type="ftr" sz="quarter" idx="11"/>
          </p:nvPr>
        </p:nvSpPr>
        <p:spPr/>
        <p:txBody>
          <a:bodyPr/>
          <a:lstStyle/>
          <a:p>
            <a:r>
              <a:rPr lang="de-CH"/>
              <a:t>© Innovation Management – Anuradha Jain</a:t>
            </a:r>
          </a:p>
        </p:txBody>
      </p:sp>
      <p:sp>
        <p:nvSpPr>
          <p:cNvPr id="3" name="Rechteck 2"/>
          <p:cNvSpPr/>
          <p:nvPr/>
        </p:nvSpPr>
        <p:spPr>
          <a:xfrm>
            <a:off x="0" y="0"/>
            <a:ext cx="10080933" cy="646331"/>
          </a:xfrm>
          <a:prstGeom prst="rect">
            <a:avLst/>
          </a:prstGeom>
          <a:solidFill>
            <a:srgbClr val="002060"/>
          </a:solidFill>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sv-SE" sz="3600" b="1" dirty="0">
                <a:solidFill>
                  <a:schemeClr val="bg1"/>
                </a:solidFill>
                <a:latin typeface="Times New Roman" panose="02020603050405020304" pitchFamily="18" charset="0"/>
              </a:rPr>
              <a:t>Students life during Covid-19</a:t>
            </a:r>
          </a:p>
        </p:txBody>
      </p:sp>
      <p:pic>
        <p:nvPicPr>
          <p:cNvPr id="8" name="Content Placeholder 7"/>
          <p:cNvPicPr>
            <a:picLocks noGrp="1" noChangeAspect="1"/>
          </p:cNvPicPr>
          <p:nvPr>
            <p:ph idx="1"/>
          </p:nvPr>
        </p:nvPicPr>
        <p:blipFill>
          <a:blip r:embed="rId3"/>
          <a:stretch>
            <a:fillRect/>
          </a:stretch>
        </p:blipFill>
        <p:spPr>
          <a:xfrm>
            <a:off x="305852" y="1376579"/>
            <a:ext cx="9469228" cy="4822658"/>
          </a:xfrm>
          <a:prstGeom prst="rect">
            <a:avLst/>
          </a:prstGeom>
        </p:spPr>
      </p:pic>
    </p:spTree>
    <p:extLst>
      <p:ext uri="{BB962C8B-B14F-4D97-AF65-F5344CB8AC3E}">
        <p14:creationId xmlns:p14="http://schemas.microsoft.com/office/powerpoint/2010/main" val="416474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2880" y="91440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dirty="0">
                <a:solidFill>
                  <a:srgbClr val="D6A300"/>
                </a:solidFill>
                <a:latin typeface="Times New Roman"/>
                <a:ea typeface="ＭＳ Ｐゴシック"/>
              </a:rPr>
              <a:t> Persona: </a:t>
            </a:r>
            <a:r>
              <a:rPr lang="en-US" sz="2400" b="1" strike="noStrike" spc="-1" dirty="0" err="1">
                <a:solidFill>
                  <a:srgbClr val="D6A300"/>
                </a:solidFill>
                <a:latin typeface="Times New Roman"/>
                <a:ea typeface="ＭＳ Ｐゴシック"/>
              </a:rPr>
              <a:t>Akash</a:t>
            </a:r>
            <a:r>
              <a:rPr lang="en-US" sz="2400" b="1" strike="noStrike" spc="-1" dirty="0">
                <a:solidFill>
                  <a:srgbClr val="D6A300"/>
                </a:solidFill>
                <a:latin typeface="Times New Roman"/>
                <a:ea typeface="ＭＳ Ｐゴシック"/>
              </a:rPr>
              <a:t> Ahmad</a:t>
            </a:r>
            <a:endParaRPr lang="en-US" sz="2400" b="0" strike="noStrike" spc="-1" dirty="0">
              <a:latin typeface="Arial"/>
            </a:endParaRPr>
          </a:p>
        </p:txBody>
      </p:sp>
      <p:sp>
        <p:nvSpPr>
          <p:cNvPr id="118"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EBD8E79A-3062-4105-80FA-B71A8640E8D8}" type="datetime1">
              <a:rPr lang="en-US" sz="1200" b="0" strike="noStrike" spc="-1">
                <a:solidFill>
                  <a:srgbClr val="28255A"/>
                </a:solidFill>
                <a:latin typeface="Arial"/>
                <a:ea typeface="ＭＳ Ｐゴシック"/>
              </a:rPr>
              <a:t>11/16/21</a:t>
            </a:fld>
            <a:endParaRPr lang="en-US" sz="1200" b="0" strike="noStrike" spc="-1">
              <a:latin typeface="Arial"/>
            </a:endParaRPr>
          </a:p>
        </p:txBody>
      </p:sp>
      <p:sp>
        <p:nvSpPr>
          <p:cNvPr id="119"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20" name="CustomShape 4"/>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21" name="CustomShape 5"/>
          <p:cNvSpPr/>
          <p:nvPr/>
        </p:nvSpPr>
        <p:spPr>
          <a:xfrm>
            <a:off x="183600" y="5852160"/>
            <a:ext cx="3016800" cy="60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i="1" strike="noStrike" spc="-1" dirty="0">
                <a:solidFill>
                  <a:srgbClr val="000000"/>
                </a:solidFill>
                <a:latin typeface="Times New Roman" panose="02020603050405020304" pitchFamily="18" charset="0"/>
                <a:ea typeface="DejaVu Sans"/>
                <a:cs typeface="Times New Roman" panose="02020603050405020304" pitchFamily="18" charset="0"/>
              </a:rPr>
              <a:t>“Reading books is my favorite leisure time activity”</a:t>
            </a:r>
            <a:endParaRPr lang="en-US" sz="1800" b="0" strike="noStrike" spc="-1" dirty="0">
              <a:latin typeface="Times New Roman" panose="02020603050405020304" pitchFamily="18" charset="0"/>
              <a:cs typeface="Times New Roman" panose="02020603050405020304" pitchFamily="18" charset="0"/>
            </a:endParaRPr>
          </a:p>
        </p:txBody>
      </p:sp>
      <p:sp>
        <p:nvSpPr>
          <p:cNvPr id="122" name="CustomShape 6"/>
          <p:cNvSpPr/>
          <p:nvPr/>
        </p:nvSpPr>
        <p:spPr>
          <a:xfrm>
            <a:off x="3453120" y="914400"/>
            <a:ext cx="2829600" cy="3474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Age: 27</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Location: Kleve, Germany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From: Bangladesh</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Occupation: Software developer (Part time)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Status: Single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Education: Postgraduate student, HSRW</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solidFill>
                  <a:srgbClr val="000000"/>
                </a:solidFill>
                <a:latin typeface="Times New Roman" panose="02020603050405020304" pitchFamily="18" charset="0"/>
                <a:ea typeface="Noto Sans CJK SC"/>
                <a:cs typeface="Times New Roman" panose="02020603050405020304" pitchFamily="18" charset="0"/>
              </a:rPr>
              <a:t>Expertise: Programming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23" name="CustomShape 7"/>
          <p:cNvSpPr/>
          <p:nvPr/>
        </p:nvSpPr>
        <p:spPr>
          <a:xfrm>
            <a:off x="6217920" y="914400"/>
            <a:ext cx="3749040" cy="41050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Have a strong grasp of computer science fundamentals.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 Ability to Self-Manage.</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Can write clean, logical, high-quality code using test-driven development.</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Consultant mindset and passionate about doing really good work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Strong Communication Skills and ability to be a good team member.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Positive Attitude and Quick Learning Ability.</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800" b="0" strike="noStrike" spc="-1" dirty="0">
                <a:solidFill>
                  <a:srgbClr val="000000"/>
                </a:solidFill>
                <a:latin typeface="Arial"/>
                <a:ea typeface="DejaVu Sans"/>
              </a:rPr>
              <a:t> </a:t>
            </a:r>
            <a:endParaRPr lang="en-US" sz="1800" b="0" strike="noStrike" spc="-1" dirty="0">
              <a:latin typeface="Arial"/>
            </a:endParaRPr>
          </a:p>
        </p:txBody>
      </p:sp>
      <p:sp>
        <p:nvSpPr>
          <p:cNvPr id="124" name="CustomShape 8"/>
          <p:cNvSpPr/>
          <p:nvPr/>
        </p:nvSpPr>
        <p:spPr>
          <a:xfrm>
            <a:off x="3340080" y="4323959"/>
            <a:ext cx="3108960" cy="24810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Will complete study and do full time job.</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Will read 200 books every year.</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Make his own library.</a:t>
            </a:r>
            <a:r>
              <a:rPr lang="en-US" sz="1800" b="1"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US" sz="1800" b="0" strike="noStrike" spc="-1" dirty="0">
              <a:latin typeface="Times New Roman" panose="02020603050405020304" pitchFamily="18" charset="0"/>
              <a:cs typeface="Times New Roman" panose="02020603050405020304" pitchFamily="18" charset="0"/>
            </a:endParaRPr>
          </a:p>
          <a:p>
            <a:pPr marL="216000" indent="-215280">
              <a:lnSpc>
                <a:spcPct val="100000"/>
              </a:lnSpc>
              <a:buClr>
                <a:srgbClr val="000000"/>
              </a:buClr>
              <a:buSzPct val="45000"/>
              <a:buFont typeface="Wingdings" charset="2"/>
              <a:buChar char=""/>
            </a:pPr>
            <a:r>
              <a:rPr lang="en-US" sz="1800" b="0" strike="noStrike" spc="-1" dirty="0">
                <a:solidFill>
                  <a:srgbClr val="000000"/>
                </a:solidFill>
                <a:latin typeface="Times New Roman" panose="02020603050405020304" pitchFamily="18" charset="0"/>
                <a:ea typeface="DejaVu Sans"/>
                <a:cs typeface="Times New Roman" panose="02020603050405020304" pitchFamily="18" charset="0"/>
              </a:rPr>
              <a:t>Commitment to improved mental health.</a:t>
            </a:r>
            <a:endParaRPr lang="en-US" sz="1800" b="0" strike="noStrike" spc="-1" dirty="0">
              <a:latin typeface="Times New Roman" panose="02020603050405020304" pitchFamily="18" charset="0"/>
              <a:cs typeface="Times New Roman" panose="02020603050405020304" pitchFamily="18" charset="0"/>
            </a:endParaRPr>
          </a:p>
        </p:txBody>
      </p:sp>
      <p:sp>
        <p:nvSpPr>
          <p:cNvPr id="126" name="TextShape 9"/>
          <p:cNvSpPr txBox="1"/>
          <p:nvPr/>
        </p:nvSpPr>
        <p:spPr>
          <a:xfrm>
            <a:off x="6282720" y="4654980"/>
            <a:ext cx="3657600" cy="1114200"/>
          </a:xfrm>
          <a:prstGeom prst="rect">
            <a:avLst/>
          </a:prstGeom>
          <a:noFill/>
          <a:ln>
            <a:noFill/>
          </a:ln>
        </p:spPr>
        <p:txBody>
          <a:bodyPr lIns="90000" tIns="45000" rIns="90000" bIns="45000"/>
          <a:lstStyle/>
          <a:p>
            <a:r>
              <a:rPr lang="en-US" sz="1800" b="1" spc="-1" dirty="0">
                <a:solidFill>
                  <a:srgbClr val="000000"/>
                </a:solidFill>
                <a:latin typeface="Times New Roman" panose="02020603050405020304" pitchFamily="18" charset="0"/>
                <a:ea typeface="DejaVu Sans"/>
                <a:cs typeface="Times New Roman" panose="02020603050405020304" pitchFamily="18" charset="0"/>
              </a:rPr>
              <a:t>Challenges: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Straggling to do online lectures.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use library to reads books and being frustrated .</a:t>
            </a:r>
          </a:p>
        </p:txBody>
      </p:sp>
      <p:pic>
        <p:nvPicPr>
          <p:cNvPr id="1028" name="Picture 4" descr="Elegant man in business suit with ... | Stock vector | Colour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6" y="1531166"/>
            <a:ext cx="3040834" cy="304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246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360" y="73836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a:solidFill>
                  <a:srgbClr val="D6A300"/>
                </a:solidFill>
                <a:latin typeface="Times New Roman"/>
                <a:ea typeface="ＭＳ Ｐゴシック"/>
              </a:rPr>
              <a:t>  Persona: Asha Rahman</a:t>
            </a:r>
            <a:endParaRPr lang="en-US" sz="2400" b="0" strike="noStrike" spc="-1">
              <a:latin typeface="Arial"/>
            </a:endParaRPr>
          </a:p>
        </p:txBody>
      </p:sp>
      <p:sp>
        <p:nvSpPr>
          <p:cNvPr id="128"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365AEDCC-9B02-42E7-B7B2-7FAFEAD1E6FB}" type="datetime1">
              <a:rPr lang="en-US" sz="1200" b="0" strike="noStrike" spc="-1">
                <a:solidFill>
                  <a:srgbClr val="28255A"/>
                </a:solidFill>
                <a:latin typeface="Arial"/>
                <a:ea typeface="ＭＳ Ｐゴシック"/>
              </a:rPr>
              <a:t>11/16/21</a:t>
            </a:fld>
            <a:endParaRPr lang="en-US" sz="1200" b="0" strike="noStrike" spc="-1">
              <a:latin typeface="Arial"/>
            </a:endParaRPr>
          </a:p>
        </p:txBody>
      </p:sp>
      <p:sp>
        <p:nvSpPr>
          <p:cNvPr id="129"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30" name="CustomShape 4"/>
          <p:cNvSpPr/>
          <p:nvPr/>
        </p:nvSpPr>
        <p:spPr>
          <a:xfrm>
            <a:off x="496800" y="1378800"/>
            <a:ext cx="9078840" cy="4294440"/>
          </a:xfrm>
          <a:prstGeom prst="rect">
            <a:avLst/>
          </a:prstGeom>
          <a:noFill/>
          <a:ln>
            <a:noFill/>
          </a:ln>
        </p:spPr>
        <p:style>
          <a:lnRef idx="0">
            <a:scrgbClr r="0" g="0" b="0"/>
          </a:lnRef>
          <a:fillRef idx="0">
            <a:scrgbClr r="0" g="0" b="0"/>
          </a:fillRef>
          <a:effectRef idx="0">
            <a:scrgbClr r="0" g="0" b="0"/>
          </a:effectRef>
          <a:fontRef idx="minor"/>
        </p:style>
      </p:sp>
      <p:sp>
        <p:nvSpPr>
          <p:cNvPr id="131" name="CustomShape 5"/>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32" name="CustomShape 6"/>
          <p:cNvSpPr/>
          <p:nvPr/>
        </p:nvSpPr>
        <p:spPr>
          <a:xfrm>
            <a:off x="182880" y="5673240"/>
            <a:ext cx="2560320" cy="91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“Books are way better than movies”</a:t>
            </a:r>
            <a:endParaRPr lang="en-US" sz="1800" b="0" strike="noStrike" spc="-1" dirty="0">
              <a:latin typeface="Times New Roman" panose="02020603050405020304" pitchFamily="18" charset="0"/>
              <a:cs typeface="Times New Roman" panose="02020603050405020304" pitchFamily="18" charset="0"/>
            </a:endParaRPr>
          </a:p>
        </p:txBody>
      </p:sp>
      <p:sp>
        <p:nvSpPr>
          <p:cNvPr id="133" name="CustomShape 7"/>
          <p:cNvSpPr/>
          <p:nvPr/>
        </p:nvSpPr>
        <p:spPr>
          <a:xfrm>
            <a:off x="182880" y="4991400"/>
            <a:ext cx="2742840" cy="345960"/>
          </a:xfrm>
          <a:prstGeom prst="rect">
            <a:avLst/>
          </a:prstGeom>
          <a:noFill/>
          <a:ln>
            <a:noFill/>
          </a:ln>
        </p:spPr>
        <p:style>
          <a:lnRef idx="0">
            <a:scrgbClr r="0" g="0" b="0"/>
          </a:lnRef>
          <a:fillRef idx="0">
            <a:scrgbClr r="0" g="0" b="0"/>
          </a:fillRef>
          <a:effectRef idx="0">
            <a:scrgbClr r="0" g="0" b="0"/>
          </a:effectRef>
          <a:fontRef idx="minor"/>
        </p:style>
      </p:sp>
      <p:sp>
        <p:nvSpPr>
          <p:cNvPr id="134" name="CustomShape 8"/>
          <p:cNvSpPr/>
          <p:nvPr/>
        </p:nvSpPr>
        <p:spPr>
          <a:xfrm>
            <a:off x="3355695" y="1342642"/>
            <a:ext cx="3291480" cy="310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cs typeface="Times New Roman" panose="02020603050405020304" pitchFamily="18" charset="0"/>
              </a:rPr>
              <a:t>Name: Asha Rahman</a:t>
            </a:r>
          </a:p>
          <a:p>
            <a:pPr>
              <a:lnSpc>
                <a:spcPct val="100000"/>
              </a:lnSpc>
            </a:pPr>
            <a:r>
              <a:rPr lang="en-US" sz="1800" b="0" strike="noStrike" spc="-1" dirty="0">
                <a:latin typeface="Times New Roman" panose="02020603050405020304" pitchFamily="18" charset="0"/>
                <a:cs typeface="Times New Roman" panose="02020603050405020304" pitchFamily="18" charset="0"/>
              </a:rPr>
              <a:t>Age: 25</a:t>
            </a:r>
          </a:p>
          <a:p>
            <a:pPr>
              <a:lnSpc>
                <a:spcPct val="100000"/>
              </a:lnSpc>
            </a:pPr>
            <a:r>
              <a:rPr lang="en-US" sz="1800" b="0" strike="noStrike" spc="-1" dirty="0">
                <a:latin typeface="Times New Roman" panose="02020603050405020304" pitchFamily="18" charset="0"/>
                <a:cs typeface="Times New Roman" panose="02020603050405020304" pitchFamily="18" charset="0"/>
              </a:rPr>
              <a:t>Location: Essen, Germany </a:t>
            </a:r>
          </a:p>
          <a:p>
            <a:pPr>
              <a:lnSpc>
                <a:spcPct val="100000"/>
              </a:lnSpc>
            </a:pPr>
            <a:r>
              <a:rPr lang="en-US" sz="1800" b="0" strike="noStrike" spc="-1" dirty="0">
                <a:latin typeface="Times New Roman" panose="02020603050405020304" pitchFamily="18" charset="0"/>
                <a:cs typeface="Times New Roman" panose="02020603050405020304" pitchFamily="18" charset="0"/>
              </a:rPr>
              <a:t>From: Bangladesh</a:t>
            </a:r>
          </a:p>
          <a:p>
            <a:pPr>
              <a:lnSpc>
                <a:spcPct val="100000"/>
              </a:lnSpc>
            </a:pPr>
            <a:r>
              <a:rPr lang="en-US" sz="1800" b="0" strike="noStrike" spc="-1" dirty="0">
                <a:latin typeface="Times New Roman" panose="02020603050405020304" pitchFamily="18" charset="0"/>
                <a:cs typeface="Times New Roman" panose="02020603050405020304" pitchFamily="18" charset="0"/>
              </a:rPr>
              <a:t>Occupation: Marketing officer</a:t>
            </a:r>
          </a:p>
          <a:p>
            <a:pPr>
              <a:lnSpc>
                <a:spcPct val="100000"/>
              </a:lnSpc>
            </a:pPr>
            <a:r>
              <a:rPr lang="en-US" sz="1800" b="0" strike="noStrike" spc="-1" dirty="0">
                <a:latin typeface="Times New Roman" panose="02020603050405020304" pitchFamily="18" charset="0"/>
                <a:cs typeface="Times New Roman" panose="02020603050405020304" pitchFamily="18" charset="0"/>
              </a:rPr>
              <a:t>Status: Single</a:t>
            </a: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Education: Graduate</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Expertise: Analytical Thinking, Communication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Personality: Extrovert</a:t>
            </a:r>
            <a:endParaRPr lang="en-US" sz="1800" b="0" strike="noStrike" spc="-1" dirty="0">
              <a:latin typeface="Times New Roman" panose="02020603050405020304" pitchFamily="18" charset="0"/>
              <a:cs typeface="Times New Roman" panose="02020603050405020304" pitchFamily="18" charset="0"/>
            </a:endParaRPr>
          </a:p>
        </p:txBody>
      </p:sp>
      <p:sp>
        <p:nvSpPr>
          <p:cNvPr id="135" name="CustomShape 9"/>
          <p:cNvSpPr/>
          <p:nvPr/>
        </p:nvSpPr>
        <p:spPr>
          <a:xfrm>
            <a:off x="7030517" y="1378800"/>
            <a:ext cx="3124410" cy="290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Fast reader</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Always finish a book.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Likes hardcovers and boxed collections.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Reads physical copies but prefer e Books.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Great internet knowledge.</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Plays online games.</a:t>
            </a: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36" name="CustomShape 10"/>
          <p:cNvSpPr/>
          <p:nvPr/>
        </p:nvSpPr>
        <p:spPr>
          <a:xfrm>
            <a:off x="3357750" y="4529692"/>
            <a:ext cx="3931920" cy="188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 to complete post graduation</a:t>
            </a:r>
            <a:r>
              <a:rPr lang="en-US" sz="1800" b="1" strike="noStrike" spc="-1" dirty="0">
                <a:latin typeface="Times New Roman" panose="02020603050405020304" pitchFamily="18" charset="0"/>
                <a:cs typeface="Times New Roman" panose="02020603050405020304" pitchFamily="18" charset="0"/>
              </a:rPr>
              <a:t>.</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Discovering new books to read.</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Finding unique stories.</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Cataloging book collection.</a:t>
            </a:r>
          </a:p>
          <a:p>
            <a:pPr>
              <a:lnSpc>
                <a:spcPct val="100000"/>
              </a:lnSpc>
            </a:pPr>
            <a:endParaRPr lang="en-US" sz="1800" b="0" strike="noStrike" spc="-1" dirty="0">
              <a:latin typeface="Times New Roman" panose="02020603050405020304" pitchFamily="18" charset="0"/>
              <a:cs typeface="Times New Roman" panose="02020603050405020304" pitchFamily="18" charset="0"/>
            </a:endParaRPr>
          </a:p>
        </p:txBody>
      </p:sp>
      <p:sp>
        <p:nvSpPr>
          <p:cNvPr id="138" name="TextShape 11"/>
          <p:cNvSpPr txBox="1"/>
          <p:nvPr/>
        </p:nvSpPr>
        <p:spPr>
          <a:xfrm>
            <a:off x="7172594" y="4223340"/>
            <a:ext cx="2743200" cy="1882080"/>
          </a:xfrm>
          <a:prstGeom prst="rect">
            <a:avLst/>
          </a:prstGeom>
          <a:noFill/>
          <a:ln>
            <a:noFill/>
          </a:ln>
        </p:spPr>
        <p:txBody>
          <a:bodyPr lIns="90000" tIns="45000" rIns="90000" bIns="45000"/>
          <a:lstStyle/>
          <a:p>
            <a:r>
              <a:rPr lang="en-US" sz="1800" b="1" strike="noStrike" spc="-1" dirty="0">
                <a:latin typeface="Times New Roman" panose="02020603050405020304" pitchFamily="18" charset="0"/>
                <a:cs typeface="Times New Roman" panose="02020603050405020304" pitchFamily="18" charset="0"/>
              </a:rPr>
              <a:t>Challenges:</a:t>
            </a:r>
            <a:endParaRPr lang="en-US" sz="1800" b="0" strike="noStrike" spc="-1" dirty="0">
              <a:latin typeface="Times New Roman" panose="02020603050405020304" pitchFamily="18" charset="0"/>
              <a:cs typeface="Times New Roman" panose="02020603050405020304" pitchFamily="18" charset="0"/>
            </a:endParaRP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explore new books.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Increases mental steers</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Straggling with online communication.</a:t>
            </a:r>
          </a:p>
        </p:txBody>
      </p:sp>
      <p:pic>
        <p:nvPicPr>
          <p:cNvPr id="2050" name="Picture 2" descr="🥇 Avatar Maker - Create your own avat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5" y="1612500"/>
            <a:ext cx="3271980" cy="327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9810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360" y="738360"/>
            <a:ext cx="907308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ts val="4000"/>
              </a:lnSpc>
            </a:pPr>
            <a:r>
              <a:rPr lang="en-US" sz="2400" b="1" strike="noStrike" spc="-1">
                <a:solidFill>
                  <a:srgbClr val="D6A300"/>
                </a:solidFill>
                <a:latin typeface="Times New Roman"/>
                <a:ea typeface="ＭＳ Ｐゴシック"/>
              </a:rPr>
              <a:t>  Persona: Erina Mahbob</a:t>
            </a:r>
            <a:endParaRPr lang="en-US" sz="2400" b="0" strike="noStrike" spc="-1">
              <a:latin typeface="Arial"/>
            </a:endParaRPr>
          </a:p>
        </p:txBody>
      </p:sp>
      <p:sp>
        <p:nvSpPr>
          <p:cNvPr id="140" name="CustomShape 2"/>
          <p:cNvSpPr/>
          <p:nvPr/>
        </p:nvSpPr>
        <p:spPr>
          <a:xfrm>
            <a:off x="496800" y="6997680"/>
            <a:ext cx="10087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fld id="{9FB3DA4A-ED5E-49D5-9A94-0CB4CB260091}" type="datetime1">
              <a:rPr lang="en-US" sz="1200" b="0" strike="noStrike" spc="-1">
                <a:solidFill>
                  <a:srgbClr val="28255A"/>
                </a:solidFill>
                <a:latin typeface="Arial"/>
                <a:ea typeface="ＭＳ Ｐゴシック"/>
              </a:rPr>
              <a:t>11/16/21</a:t>
            </a:fld>
            <a:endParaRPr lang="en-US" sz="1200" b="0" strike="noStrike" spc="-1">
              <a:latin typeface="Arial"/>
            </a:endParaRPr>
          </a:p>
        </p:txBody>
      </p:sp>
      <p:sp>
        <p:nvSpPr>
          <p:cNvPr id="141" name="CustomShape 3"/>
          <p:cNvSpPr/>
          <p:nvPr/>
        </p:nvSpPr>
        <p:spPr>
          <a:xfrm>
            <a:off x="1687680" y="6997680"/>
            <a:ext cx="4342320" cy="402120"/>
          </a:xfrm>
          <a:prstGeom prst="rect">
            <a:avLst/>
          </a:prstGeom>
          <a:noFill/>
          <a:ln>
            <a:noFill/>
          </a:ln>
        </p:spPr>
        <p:style>
          <a:lnRef idx="0">
            <a:scrgbClr r="0" g="0" b="0"/>
          </a:lnRef>
          <a:fillRef idx="0">
            <a:scrgbClr r="0" g="0" b="0"/>
          </a:fillRef>
          <a:effectRef idx="0">
            <a:scrgbClr r="0" g="0" b="0"/>
          </a:effectRef>
          <a:fontRef idx="minor"/>
        </p:style>
        <p:txBody>
          <a:bodyPr lIns="0" tIns="50400" rIns="100800" bIns="50400" anchor="b"/>
          <a:lstStyle/>
          <a:p>
            <a:pPr>
              <a:lnSpc>
                <a:spcPct val="100000"/>
              </a:lnSpc>
            </a:pPr>
            <a:r>
              <a:rPr lang="en-US" sz="1200" b="1" strike="noStrike" spc="-1">
                <a:solidFill>
                  <a:srgbClr val="28255A"/>
                </a:solidFill>
                <a:latin typeface="Arial"/>
                <a:ea typeface="ＭＳ Ｐゴシック"/>
              </a:rPr>
              <a:t>© Innovation Management – Anuradha Jain</a:t>
            </a:r>
            <a:endParaRPr lang="en-US" sz="1200" b="0" strike="noStrike" spc="-1">
              <a:latin typeface="Arial"/>
            </a:endParaRPr>
          </a:p>
        </p:txBody>
      </p:sp>
      <p:sp>
        <p:nvSpPr>
          <p:cNvPr id="142" name="CustomShape 4"/>
          <p:cNvSpPr/>
          <p:nvPr/>
        </p:nvSpPr>
        <p:spPr>
          <a:xfrm>
            <a:off x="496800" y="1378800"/>
            <a:ext cx="9078840" cy="4294440"/>
          </a:xfrm>
          <a:prstGeom prst="rect">
            <a:avLst/>
          </a:prstGeom>
          <a:noFill/>
          <a:ln>
            <a:noFill/>
          </a:ln>
        </p:spPr>
        <p:style>
          <a:lnRef idx="0">
            <a:scrgbClr r="0" g="0" b="0"/>
          </a:lnRef>
          <a:fillRef idx="0">
            <a:scrgbClr r="0" g="0" b="0"/>
          </a:fillRef>
          <a:effectRef idx="0">
            <a:scrgbClr r="0" g="0" b="0"/>
          </a:effectRef>
          <a:fontRef idx="minor"/>
        </p:style>
      </p:sp>
      <p:sp>
        <p:nvSpPr>
          <p:cNvPr id="143" name="CustomShape 5"/>
          <p:cNvSpPr/>
          <p:nvPr/>
        </p:nvSpPr>
        <p:spPr>
          <a:xfrm>
            <a:off x="0" y="0"/>
            <a:ext cx="10080000" cy="638280"/>
          </a:xfrm>
          <a:prstGeom prst="rect">
            <a:avLst/>
          </a:prstGeom>
          <a:solidFill>
            <a:srgbClr val="002060"/>
          </a:solidFill>
          <a:ln>
            <a:round/>
          </a:ln>
        </p:spPr>
        <p:style>
          <a:lnRef idx="2">
            <a:schemeClr val="accent2">
              <a:shade val="50000"/>
            </a:schemeClr>
          </a:lnRef>
          <a:fillRef idx="1">
            <a:schemeClr val="accent2"/>
          </a:fillRef>
          <a:effectRef idx="0">
            <a:schemeClr val="accent2"/>
          </a:effectRef>
          <a:fontRef idx="minor"/>
        </p:style>
        <p:txBody>
          <a:bodyPr lIns="90000" tIns="45000" rIns="90000" bIns="45000"/>
          <a:lstStyle/>
          <a:p>
            <a:pPr algn="ctr">
              <a:lnSpc>
                <a:spcPct val="100000"/>
              </a:lnSpc>
            </a:pPr>
            <a:r>
              <a:rPr lang="en-US" sz="3600" b="1" strike="noStrike" spc="-1">
                <a:solidFill>
                  <a:srgbClr val="FFFFFF"/>
                </a:solidFill>
                <a:latin typeface="Times New Roman"/>
                <a:ea typeface="ＭＳ Ｐゴシック"/>
              </a:rPr>
              <a:t>Virtual Interactivity with Students in Covid-19</a:t>
            </a:r>
            <a:endParaRPr lang="en-US" sz="3600" b="0" strike="noStrike" spc="-1">
              <a:latin typeface="Arial"/>
            </a:endParaRPr>
          </a:p>
        </p:txBody>
      </p:sp>
      <p:sp>
        <p:nvSpPr>
          <p:cNvPr id="144" name="CustomShape 6"/>
          <p:cNvSpPr/>
          <p:nvPr/>
        </p:nvSpPr>
        <p:spPr>
          <a:xfrm>
            <a:off x="182880" y="5486400"/>
            <a:ext cx="2834280" cy="60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“I want to achieve best result”</a:t>
            </a:r>
            <a:endParaRPr lang="en-US" sz="1800" b="0" strike="noStrike" spc="-1" dirty="0">
              <a:latin typeface="Times New Roman" panose="02020603050405020304" pitchFamily="18" charset="0"/>
              <a:cs typeface="Times New Roman" panose="02020603050405020304" pitchFamily="18" charset="0"/>
            </a:endParaRPr>
          </a:p>
        </p:txBody>
      </p:sp>
      <p:sp>
        <p:nvSpPr>
          <p:cNvPr id="145" name="CustomShape 7"/>
          <p:cNvSpPr/>
          <p:nvPr/>
        </p:nvSpPr>
        <p:spPr>
          <a:xfrm>
            <a:off x="3200400" y="1204020"/>
            <a:ext cx="329148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Background:</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cs typeface="Times New Roman" panose="02020603050405020304" pitchFamily="18" charset="0"/>
              </a:rPr>
              <a:t>Age: 30</a:t>
            </a:r>
          </a:p>
          <a:p>
            <a:pPr>
              <a:lnSpc>
                <a:spcPct val="100000"/>
              </a:lnSpc>
            </a:pPr>
            <a:r>
              <a:rPr lang="en-US" sz="1800" b="0" strike="noStrike" spc="-1" dirty="0">
                <a:latin typeface="Times New Roman" panose="02020603050405020304" pitchFamily="18" charset="0"/>
                <a:cs typeface="Times New Roman" panose="02020603050405020304" pitchFamily="18" charset="0"/>
              </a:rPr>
              <a:t>Location: Dortmund, Germany</a:t>
            </a:r>
          </a:p>
          <a:p>
            <a:pPr>
              <a:lnSpc>
                <a:spcPct val="100000"/>
              </a:lnSpc>
            </a:pPr>
            <a:r>
              <a:rPr lang="en-US" sz="1800" b="0" strike="noStrike" spc="-1" dirty="0">
                <a:latin typeface="Times New Roman" panose="02020603050405020304" pitchFamily="18" charset="0"/>
                <a:cs typeface="Times New Roman" panose="02020603050405020304" pitchFamily="18" charset="0"/>
              </a:rPr>
              <a:t>From: Bangladesh </a:t>
            </a:r>
          </a:p>
          <a:p>
            <a:pPr>
              <a:lnSpc>
                <a:spcPct val="100000"/>
              </a:lnSpc>
            </a:pPr>
            <a:r>
              <a:rPr lang="en-US" sz="1800" b="0" strike="noStrike" spc="-1" dirty="0">
                <a:latin typeface="Times New Roman" panose="02020603050405020304" pitchFamily="18" charset="0"/>
                <a:cs typeface="Times New Roman" panose="02020603050405020304" pitchFamily="18" charset="0"/>
              </a:rPr>
              <a:t>Occupation: Part time student</a:t>
            </a:r>
          </a:p>
          <a:p>
            <a:pPr>
              <a:lnSpc>
                <a:spcPct val="100000"/>
              </a:lnSpc>
            </a:pPr>
            <a:r>
              <a:rPr lang="en-US" sz="1800" b="0" strike="noStrike" spc="-1" dirty="0">
                <a:latin typeface="Times New Roman" panose="02020603050405020304" pitchFamily="18" charset="0"/>
                <a:cs typeface="Times New Roman" panose="02020603050405020304" pitchFamily="18" charset="0"/>
              </a:rPr>
              <a:t>Field: German Language </a:t>
            </a:r>
          </a:p>
          <a:p>
            <a:pPr>
              <a:lnSpc>
                <a:spcPct val="100000"/>
              </a:lnSpc>
            </a:pPr>
            <a:r>
              <a:rPr lang="en-US" sz="1800" b="0" strike="noStrike" spc="-1" dirty="0">
                <a:latin typeface="Times New Roman" panose="02020603050405020304" pitchFamily="18" charset="0"/>
                <a:cs typeface="Times New Roman" panose="02020603050405020304" pitchFamily="18" charset="0"/>
              </a:rPr>
              <a:t>Status: Married with two kids </a:t>
            </a: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Hobbies: Reading books, Music  </a:t>
            </a:r>
            <a:endParaRPr lang="en-US" sz="1800" b="0" strike="noStrike" spc="-1" dirty="0">
              <a:latin typeface="Times New Roman" panose="02020603050405020304" pitchFamily="18" charset="0"/>
              <a:cs typeface="Times New Roman" panose="02020603050405020304" pitchFamily="18" charset="0"/>
            </a:endParaRPr>
          </a:p>
          <a:p>
            <a:pPr>
              <a:lnSpc>
                <a:spcPct val="100000"/>
              </a:lnSpc>
            </a:pPr>
            <a:r>
              <a:rPr lang="en-US" sz="1800" b="0" strike="noStrike" spc="-1" dirty="0">
                <a:latin typeface="Times New Roman" panose="02020603050405020304" pitchFamily="18" charset="0"/>
                <a:ea typeface="Noto Sans CJK SC"/>
                <a:cs typeface="Times New Roman" panose="02020603050405020304" pitchFamily="18" charset="0"/>
              </a:rPr>
              <a:t>Personality: Introvert, Self motivated  </a:t>
            </a:r>
            <a:endParaRPr lang="en-US" sz="1800" b="0" strike="noStrike" spc="-1" dirty="0">
              <a:latin typeface="Times New Roman" panose="02020603050405020304" pitchFamily="18" charset="0"/>
              <a:cs typeface="Times New Roman" panose="02020603050405020304" pitchFamily="18" charset="0"/>
            </a:endParaRPr>
          </a:p>
        </p:txBody>
      </p:sp>
      <p:sp>
        <p:nvSpPr>
          <p:cNvPr id="146" name="CustomShape 8"/>
          <p:cNvSpPr/>
          <p:nvPr/>
        </p:nvSpPr>
        <p:spPr>
          <a:xfrm>
            <a:off x="6400800" y="1135800"/>
            <a:ext cx="3679560" cy="31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Attributes: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Experienced library user, usages almost everyday.</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Excellent computer skill.</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Open minded.</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Very busy, needs help staying organize.</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Likes online interaction and online reading.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Advance researcher.</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Great full for helps. </a:t>
            </a:r>
          </a:p>
        </p:txBody>
      </p:sp>
      <p:sp>
        <p:nvSpPr>
          <p:cNvPr id="147" name="CustomShape 9"/>
          <p:cNvSpPr/>
          <p:nvPr/>
        </p:nvSpPr>
        <p:spPr>
          <a:xfrm>
            <a:off x="3200400" y="4362211"/>
            <a:ext cx="3200400" cy="244279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dirty="0">
                <a:latin typeface="Times New Roman" panose="02020603050405020304" pitchFamily="18" charset="0"/>
                <a:cs typeface="Times New Roman" panose="02020603050405020304" pitchFamily="18" charset="0"/>
              </a:rPr>
              <a:t>Goals:</a:t>
            </a:r>
            <a:endParaRPr lang="en-US" sz="1800" b="0" strike="noStrike" spc="-1" dirty="0">
              <a:latin typeface="Times New Roman" panose="02020603050405020304" pitchFamily="18" charset="0"/>
              <a:cs typeface="Times New Roman" panose="02020603050405020304" pitchFamily="18" charset="0"/>
            </a:endParaRP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to independent.</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useful tools to save time and be organize.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Wants to explore everything in the library. </a:t>
            </a:r>
          </a:p>
          <a:p>
            <a:pPr marL="216000" indent="-215640">
              <a:lnSpc>
                <a:spcPct val="100000"/>
              </a:lnSpc>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Needs a way to share research, establish presence in her field.     </a:t>
            </a:r>
            <a:r>
              <a:rPr lang="en-US" sz="1800" b="1" strike="noStrike" spc="-1" dirty="0">
                <a:latin typeface="Times New Roman" panose="02020603050405020304" pitchFamily="18" charset="0"/>
                <a:cs typeface="Times New Roman" panose="02020603050405020304" pitchFamily="18" charset="0"/>
              </a:rPr>
              <a:t> </a:t>
            </a:r>
            <a:endParaRPr lang="en-US" sz="1800" b="0" strike="noStrike" spc="-1" dirty="0">
              <a:latin typeface="Times New Roman" panose="02020603050405020304" pitchFamily="18" charset="0"/>
              <a:cs typeface="Times New Roman" panose="02020603050405020304" pitchFamily="18" charset="0"/>
            </a:endParaRPr>
          </a:p>
        </p:txBody>
      </p:sp>
      <p:sp>
        <p:nvSpPr>
          <p:cNvPr id="149" name="TextShape 10"/>
          <p:cNvSpPr txBox="1"/>
          <p:nvPr/>
        </p:nvSpPr>
        <p:spPr>
          <a:xfrm>
            <a:off x="6491880" y="4389120"/>
            <a:ext cx="3566160" cy="1882080"/>
          </a:xfrm>
          <a:prstGeom prst="rect">
            <a:avLst/>
          </a:prstGeom>
          <a:noFill/>
          <a:ln>
            <a:noFill/>
          </a:ln>
        </p:spPr>
        <p:txBody>
          <a:bodyPr lIns="90000" tIns="45000" rIns="90000" bIns="45000"/>
          <a:lstStyle/>
          <a:p>
            <a:r>
              <a:rPr lang="en-US" sz="1800" b="1" strike="noStrike" spc="-1" dirty="0">
                <a:latin typeface="Times New Roman" panose="02020603050405020304" pitchFamily="18" charset="0"/>
                <a:cs typeface="Times New Roman" panose="02020603050405020304" pitchFamily="18" charset="0"/>
              </a:rPr>
              <a:t>Challenges:</a:t>
            </a:r>
            <a:r>
              <a:rPr lang="en-US" sz="1800" b="0" strike="noStrike" spc="-1" dirty="0">
                <a:latin typeface="Times New Roman" panose="02020603050405020304" pitchFamily="18" charset="0"/>
                <a:cs typeface="Times New Roman" panose="02020603050405020304" pitchFamily="18" charset="0"/>
              </a:rPr>
              <a:t>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Overeating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do exercise.</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Can’t find necessary books for reading. </a:t>
            </a:r>
          </a:p>
          <a:p>
            <a:pPr marL="216000" indent="-216000">
              <a:buClr>
                <a:srgbClr val="000000"/>
              </a:buClr>
              <a:buSzPct val="45000"/>
              <a:buFont typeface="Wingdings" charset="2"/>
              <a:buChar char=""/>
            </a:pPr>
            <a:r>
              <a:rPr lang="en-US" sz="1800" b="0" strike="noStrike" spc="-1" dirty="0">
                <a:latin typeface="Times New Roman" panose="02020603050405020304" pitchFamily="18" charset="0"/>
                <a:cs typeface="Times New Roman" panose="02020603050405020304" pitchFamily="18" charset="0"/>
              </a:rPr>
              <a:t>Weight gain.      </a:t>
            </a:r>
          </a:p>
        </p:txBody>
      </p:sp>
      <p:pic>
        <p:nvPicPr>
          <p:cNvPr id="3076" name="Picture 4" descr="Avatar, female, person, user, woman, youn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99" y="1669069"/>
            <a:ext cx="3172318" cy="317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899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Design">
  <a:themeElements>
    <a:clrScheme name="Custom 1">
      <a:dk1>
        <a:sysClr val="windowText" lastClr="000000"/>
      </a:dk1>
      <a:lt1>
        <a:sysClr val="window" lastClr="FFFFFF"/>
      </a:lt1>
      <a:dk2>
        <a:srgbClr val="28255A"/>
      </a:dk2>
      <a:lt2>
        <a:srgbClr val="BEBEBE"/>
      </a:lt2>
      <a:accent1>
        <a:srgbClr val="00AFC8"/>
      </a:accent1>
      <a:accent2>
        <a:srgbClr val="0088C8"/>
      </a:accent2>
      <a:accent3>
        <a:srgbClr val="7AB51D"/>
      </a:accent3>
      <a:accent4>
        <a:srgbClr val="E2001A"/>
      </a:accent4>
      <a:accent5>
        <a:srgbClr val="E1007A"/>
      </a:accent5>
      <a:accent6>
        <a:srgbClr val="878787"/>
      </a:accent6>
      <a:hlink>
        <a:srgbClr val="0000FF"/>
      </a:hlink>
      <a:folHlink>
        <a:srgbClr val="800080"/>
      </a:folHlink>
    </a:clrScheme>
    <a:fontScheme name="Office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3792</TotalTime>
  <Words>3409</Words>
  <Application>Microsoft Macintosh PowerPoint</Application>
  <PresentationFormat>Custom</PresentationFormat>
  <Paragraphs>472</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 New Roman</vt:lpstr>
      <vt:lpstr>Wingdings</vt:lpstr>
      <vt:lpstr>Office-Design</vt:lpstr>
      <vt:lpstr>PowerPoint Presentation</vt:lpstr>
      <vt:lpstr>Design Brief:</vt:lpstr>
      <vt:lpstr>Design Brief:</vt:lpstr>
      <vt:lpstr>Visualisation:</vt:lpstr>
      <vt:lpstr>Visualisation:</vt:lpstr>
      <vt:lpstr>Visualization Design:</vt:lpstr>
      <vt:lpstr>PowerPoint Presentation</vt:lpstr>
      <vt:lpstr>PowerPoint Presentation</vt:lpstr>
      <vt:lpstr>PowerPoint Presentation</vt:lpstr>
      <vt:lpstr>PowerPoint Presentation</vt:lpstr>
      <vt:lpstr>PowerPoint Presentation</vt:lpstr>
      <vt:lpstr>PowerPoint Presentation</vt:lpstr>
      <vt:lpstr>Design Criteria:</vt:lpstr>
      <vt:lpstr>Design Criteria:</vt:lpstr>
      <vt:lpstr>Brainstorming:</vt:lpstr>
      <vt:lpstr>Concept Development:</vt:lpstr>
      <vt:lpstr>Napkin Pitch:</vt:lpstr>
      <vt:lpstr>Assumption Testing:</vt:lpstr>
      <vt:lpstr>Rapid Prototyping:</vt:lpstr>
      <vt:lpstr>Rapid Prototyping:</vt:lpstr>
      <vt:lpstr>Rapid Prototyping: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Interactivity with Students in Covid-19</dc:title>
  <dc:creator>Nazmul Islam</dc:creator>
  <cp:lastModifiedBy>sanowar hossain</cp:lastModifiedBy>
  <cp:revision>203</cp:revision>
  <dcterms:created xsi:type="dcterms:W3CDTF">2020-05-17T13:22:42Z</dcterms:created>
  <dcterms:modified xsi:type="dcterms:W3CDTF">2021-11-16T22:19:09Z</dcterms:modified>
</cp:coreProperties>
</file>