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2" r:id="rId1"/>
  </p:sldMasterIdLst>
  <p:notesMasterIdLst>
    <p:notesMasterId r:id="rId26"/>
  </p:notesMasterIdLst>
  <p:sldIdLst>
    <p:sldId id="256" r:id="rId2"/>
    <p:sldId id="365" r:id="rId3"/>
    <p:sldId id="366" r:id="rId4"/>
    <p:sldId id="368" r:id="rId5"/>
    <p:sldId id="380" r:id="rId6"/>
    <p:sldId id="381" r:id="rId7"/>
    <p:sldId id="367" r:id="rId8"/>
    <p:sldId id="382" r:id="rId9"/>
    <p:sldId id="369" r:id="rId10"/>
    <p:sldId id="387" r:id="rId11"/>
    <p:sldId id="370" r:id="rId12"/>
    <p:sldId id="371" r:id="rId13"/>
    <p:sldId id="383" r:id="rId14"/>
    <p:sldId id="372" r:id="rId15"/>
    <p:sldId id="373" r:id="rId16"/>
    <p:sldId id="374" r:id="rId17"/>
    <p:sldId id="375" r:id="rId18"/>
    <p:sldId id="376" r:id="rId19"/>
    <p:sldId id="384" r:id="rId20"/>
    <p:sldId id="385" r:id="rId21"/>
    <p:sldId id="378" r:id="rId22"/>
    <p:sldId id="379" r:id="rId23"/>
    <p:sldId id="364" r:id="rId24"/>
    <p:sldId id="34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93" autoAdjust="0"/>
    <p:restoredTop sz="95126" autoAdjust="0"/>
  </p:normalViewPr>
  <p:slideViewPr>
    <p:cSldViewPr snapToGrid="0">
      <p:cViewPr varScale="1">
        <p:scale>
          <a:sx n="84" d="100"/>
          <a:sy n="84" d="100"/>
        </p:scale>
        <p:origin x="216"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7B267F-E2E0-47BC-9F9E-87AF40F9D84A}" type="datetimeFigureOut">
              <a:rPr lang="en-US" smtClean="0"/>
              <a:t>10/25/23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D181E-C1EF-4D15-B2E7-CF7C348EE956}" type="slidenum">
              <a:rPr lang="en-US" smtClean="0"/>
              <a:t>‹#›</a:t>
            </a:fld>
            <a:endParaRPr lang="en-US"/>
          </a:p>
        </p:txBody>
      </p:sp>
    </p:spTree>
    <p:extLst>
      <p:ext uri="{BB962C8B-B14F-4D97-AF65-F5344CB8AC3E}">
        <p14:creationId xmlns:p14="http://schemas.microsoft.com/office/powerpoint/2010/main" val="2440526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3D181E-C1EF-4D15-B2E7-CF7C348EE956}" type="slidenum">
              <a:rPr lang="en-US" smtClean="0"/>
              <a:t>1</a:t>
            </a:fld>
            <a:endParaRPr lang="en-US"/>
          </a:p>
        </p:txBody>
      </p:sp>
    </p:spTree>
    <p:extLst>
      <p:ext uri="{BB962C8B-B14F-4D97-AF65-F5344CB8AC3E}">
        <p14:creationId xmlns:p14="http://schemas.microsoft.com/office/powerpoint/2010/main" val="29193954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253D181E-C1EF-4D15-B2E7-CF7C348EE956}" type="slidenum">
              <a:rPr lang="en-US" smtClean="0"/>
              <a:t>6</a:t>
            </a:fld>
            <a:endParaRPr lang="en-US"/>
          </a:p>
        </p:txBody>
      </p:sp>
    </p:spTree>
    <p:extLst>
      <p:ext uri="{BB962C8B-B14F-4D97-AF65-F5344CB8AC3E}">
        <p14:creationId xmlns:p14="http://schemas.microsoft.com/office/powerpoint/2010/main" val="3762157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For the normal distribution, the values less than one standard deviation away from the mean account for 68.27% of the set; while two standard deviations from the mean account for 95.45%; and three standard deviations account for 99.73%.</a:t>
            </a:r>
            <a:endParaRPr lang="en-US" dirty="0"/>
          </a:p>
        </p:txBody>
      </p:sp>
      <p:sp>
        <p:nvSpPr>
          <p:cNvPr id="4" name="Slide Number Placeholder 3"/>
          <p:cNvSpPr>
            <a:spLocks noGrp="1"/>
          </p:cNvSpPr>
          <p:nvPr>
            <p:ph type="sldNum" sz="quarter" idx="5"/>
          </p:nvPr>
        </p:nvSpPr>
        <p:spPr/>
        <p:txBody>
          <a:bodyPr/>
          <a:lstStyle/>
          <a:p>
            <a:fld id="{253D181E-C1EF-4D15-B2E7-CF7C348EE956}" type="slidenum">
              <a:rPr lang="en-US" smtClean="0"/>
              <a:t>14</a:t>
            </a:fld>
            <a:endParaRPr lang="en-US"/>
          </a:p>
        </p:txBody>
      </p:sp>
    </p:spTree>
    <p:extLst>
      <p:ext uri="{BB962C8B-B14F-4D97-AF65-F5344CB8AC3E}">
        <p14:creationId xmlns:p14="http://schemas.microsoft.com/office/powerpoint/2010/main" val="3442703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78C10198-5599-4C1B-9BA0-4AB914E0E075}" type="datetime1">
              <a:rPr lang="en-US" smtClean="0"/>
              <a:t>10/25/23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DBB8B-E643-48F5-9AF9-C9BF6418D090}" type="slidenum">
              <a:rPr lang="en-US" smtClean="0"/>
              <a:t>‹#›</a:t>
            </a:fld>
            <a:endParaRPr lang="en-US"/>
          </a:p>
        </p:txBody>
      </p:sp>
    </p:spTree>
    <p:extLst>
      <p:ext uri="{BB962C8B-B14F-4D97-AF65-F5344CB8AC3E}">
        <p14:creationId xmlns:p14="http://schemas.microsoft.com/office/powerpoint/2010/main" val="2751444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231DC01-2569-44FC-A78C-55B14FD2C6BF}" type="datetime1">
              <a:rPr lang="en-US" smtClean="0"/>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DBB8B-E643-48F5-9AF9-C9BF6418D090}" type="slidenum">
              <a:rPr lang="en-US" smtClean="0"/>
              <a:t>‹#›</a:t>
            </a:fld>
            <a:endParaRPr lang="en-US"/>
          </a:p>
        </p:txBody>
      </p:sp>
    </p:spTree>
    <p:extLst>
      <p:ext uri="{BB962C8B-B14F-4D97-AF65-F5344CB8AC3E}">
        <p14:creationId xmlns:p14="http://schemas.microsoft.com/office/powerpoint/2010/main" val="2603487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ACADADA-6B6B-42E6-80C2-D9D6D8891970}" type="datetime1">
              <a:rPr lang="en-US" smtClean="0"/>
              <a:t>10/25/23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3DBB8B-E643-48F5-9AF9-C9BF6418D090}" type="slidenum">
              <a:rPr lang="en-US" smtClean="0"/>
              <a:t>‹#›</a:t>
            </a:fld>
            <a:endParaRPr lang="en-US"/>
          </a:p>
        </p:txBody>
      </p:sp>
    </p:spTree>
    <p:extLst>
      <p:ext uri="{BB962C8B-B14F-4D97-AF65-F5344CB8AC3E}">
        <p14:creationId xmlns:p14="http://schemas.microsoft.com/office/powerpoint/2010/main" val="130301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4BDF90E-BDD3-4BAF-92E4-FFAF4294344E}" type="datetime1">
              <a:rPr lang="en-US" smtClean="0"/>
              <a:t>10/25/23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DBB8B-E643-48F5-9AF9-C9BF6418D090}" type="slidenum">
              <a:rPr lang="en-US" smtClean="0"/>
              <a:t>‹#›</a:t>
            </a:fld>
            <a:endParaRPr lang="en-US"/>
          </a:p>
        </p:txBody>
      </p:sp>
    </p:spTree>
    <p:extLst>
      <p:ext uri="{BB962C8B-B14F-4D97-AF65-F5344CB8AC3E}">
        <p14:creationId xmlns:p14="http://schemas.microsoft.com/office/powerpoint/2010/main" val="280104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D021414E-F96B-4ED8-B195-94A238E4E676}" type="datetime1">
              <a:rPr lang="en-US" smtClean="0"/>
              <a:t>10/25/23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DBB8B-E643-48F5-9AF9-C9BF6418D090}" type="slidenum">
              <a:rPr lang="en-US" smtClean="0"/>
              <a:t>‹#›</a:t>
            </a:fld>
            <a:endParaRPr lang="en-US"/>
          </a:p>
        </p:txBody>
      </p:sp>
    </p:spTree>
    <p:extLst>
      <p:ext uri="{BB962C8B-B14F-4D97-AF65-F5344CB8AC3E}">
        <p14:creationId xmlns:p14="http://schemas.microsoft.com/office/powerpoint/2010/main" val="2988307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4AC4062-E87D-4400-8E86-0E90E83C3623}" type="datetime1">
              <a:rPr lang="en-US" smtClean="0"/>
              <a:t>10/25/23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73DBB8B-E643-48F5-9AF9-C9BF6418D090}" type="slidenum">
              <a:rPr lang="en-US" smtClean="0"/>
              <a:t>‹#›</a:t>
            </a:fld>
            <a:endParaRPr lang="en-US"/>
          </a:p>
        </p:txBody>
      </p:sp>
    </p:spTree>
    <p:extLst>
      <p:ext uri="{BB962C8B-B14F-4D97-AF65-F5344CB8AC3E}">
        <p14:creationId xmlns:p14="http://schemas.microsoft.com/office/powerpoint/2010/main" val="4179022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E37B8954-C7C9-4598-9822-7B46E8A88165}" type="datetime1">
              <a:rPr lang="en-US" smtClean="0"/>
              <a:t>10/25/23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3DBB8B-E643-48F5-9AF9-C9BF6418D090}"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19118964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458E985-0790-4EA9-93C0-619A8C2EC15D}" type="datetime1">
              <a:rPr lang="en-US" smtClean="0"/>
              <a:t>10/25/23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3DBB8B-E643-48F5-9AF9-C9BF6418D090}" type="slidenum">
              <a:rPr lang="en-US" smtClean="0"/>
              <a:t>‹#›</a:t>
            </a:fld>
            <a:endParaRPr lang="en-US"/>
          </a:p>
        </p:txBody>
      </p:sp>
    </p:spTree>
    <p:extLst>
      <p:ext uri="{BB962C8B-B14F-4D97-AF65-F5344CB8AC3E}">
        <p14:creationId xmlns:p14="http://schemas.microsoft.com/office/powerpoint/2010/main" val="422992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4B52BF-6C7E-49A7-BD9A-AEB859CAE7F6}" type="datetime1">
              <a:rPr lang="en-US" smtClean="0"/>
              <a:t>10/25/23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3DBB8B-E643-48F5-9AF9-C9BF6418D090}" type="slidenum">
              <a:rPr lang="en-US" smtClean="0"/>
              <a:t>‹#›</a:t>
            </a:fld>
            <a:endParaRPr lang="en-US"/>
          </a:p>
        </p:txBody>
      </p:sp>
    </p:spTree>
    <p:extLst>
      <p:ext uri="{BB962C8B-B14F-4D97-AF65-F5344CB8AC3E}">
        <p14:creationId xmlns:p14="http://schemas.microsoft.com/office/powerpoint/2010/main" val="311774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2"/>
      </p:bgRef>
    </p:bg>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E7B79D36-6FC7-4CD3-BB6D-06DA53A785F6}" type="datetime1">
              <a:rPr lang="en-US" smtClean="0"/>
              <a:t>10/25/23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73DBB8B-E643-48F5-9AF9-C9BF6418D090}" type="slidenum">
              <a:rPr lang="en-US" smtClean="0"/>
              <a:t>‹#›</a:t>
            </a:fld>
            <a:endParaRPr lang="en-US"/>
          </a:p>
        </p:txBody>
      </p:sp>
    </p:spTree>
    <p:extLst>
      <p:ext uri="{BB962C8B-B14F-4D97-AF65-F5344CB8AC3E}">
        <p14:creationId xmlns:p14="http://schemas.microsoft.com/office/powerpoint/2010/main" val="282777834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tx1">
              <a:lumMod val="8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12D7B25-CB31-4700-88A7-C978B4CB528E}" type="datetime1">
              <a:rPr lang="en-US" smtClean="0"/>
              <a:t>10/25/23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73DBB8B-E643-48F5-9AF9-C9BF6418D090}" type="slidenum">
              <a:rPr lang="en-US" smtClean="0"/>
              <a:t>‹#›</a:t>
            </a:fld>
            <a:endParaRPr lang="en-US"/>
          </a:p>
        </p:txBody>
      </p:sp>
    </p:spTree>
    <p:extLst>
      <p:ext uri="{BB962C8B-B14F-4D97-AF65-F5344CB8AC3E}">
        <p14:creationId xmlns:p14="http://schemas.microsoft.com/office/powerpoint/2010/main" val="231050838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chemeClr val="bg2">
              <a:lumMod val="60000"/>
              <a:lumOff val="40000"/>
              <a:alpha val="15000"/>
            </a:schemeClr>
          </a:solidFill>
          <a:ln w="31750" cap="sq">
            <a:solidFill>
              <a:schemeClr val="tx1">
                <a:lumMod val="75000"/>
                <a:lumOff val="25000"/>
              </a:schemeClr>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37B8954-C7C9-4598-9822-7B46E8A88165}" type="datetime1">
              <a:rPr lang="en-US" smtClean="0"/>
              <a:t>10/25/23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73DBB8B-E643-48F5-9AF9-C9BF6418D090}" type="slidenum">
              <a:rPr lang="en-US" smtClean="0"/>
              <a:t>‹#›</a:t>
            </a:fld>
            <a:endParaRPr lang="en-US"/>
          </a:p>
        </p:txBody>
      </p:sp>
    </p:spTree>
    <p:extLst>
      <p:ext uri="{BB962C8B-B14F-4D97-AF65-F5344CB8AC3E}">
        <p14:creationId xmlns:p14="http://schemas.microsoft.com/office/powerpoint/2010/main" val="4018511147"/>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EB31-CF84-439E-A500-EA95BA423906}"/>
              </a:ext>
            </a:extLst>
          </p:cNvPr>
          <p:cNvSpPr>
            <a:spLocks noGrp="1"/>
          </p:cNvSpPr>
          <p:nvPr>
            <p:ph type="ctrTitle"/>
          </p:nvPr>
        </p:nvSpPr>
        <p:spPr/>
        <p:txBody>
          <a:bodyPr/>
          <a:lstStyle/>
          <a:p>
            <a:r>
              <a:rPr lang="en-AU" dirty="0"/>
              <a:t>CSE303</a:t>
            </a:r>
            <a:endParaRPr lang="en-US" dirty="0"/>
          </a:p>
        </p:txBody>
      </p:sp>
      <p:sp>
        <p:nvSpPr>
          <p:cNvPr id="3" name="Subtitle 2">
            <a:extLst>
              <a:ext uri="{FF2B5EF4-FFF2-40B4-BE49-F238E27FC236}">
                <a16:creationId xmlns:a16="http://schemas.microsoft.com/office/drawing/2014/main" id="{A086BFBB-DDB9-490B-9999-EDD1DB91146E}"/>
              </a:ext>
            </a:extLst>
          </p:cNvPr>
          <p:cNvSpPr>
            <a:spLocks noGrp="1"/>
          </p:cNvSpPr>
          <p:nvPr>
            <p:ph type="subTitle" idx="1"/>
          </p:nvPr>
        </p:nvSpPr>
        <p:spPr>
          <a:xfrm>
            <a:off x="1595269" y="3602037"/>
            <a:ext cx="9001462" cy="2387599"/>
          </a:xfrm>
        </p:spPr>
        <p:txBody>
          <a:bodyPr>
            <a:normAutofit/>
          </a:bodyPr>
          <a:lstStyle/>
          <a:p>
            <a:r>
              <a:rPr lang="en-AU" dirty="0"/>
              <a:t>Lecture 5: Sampling</a:t>
            </a:r>
          </a:p>
          <a:p>
            <a:endParaRPr lang="en-AU" dirty="0"/>
          </a:p>
          <a:p>
            <a:endParaRPr lang="en-US" dirty="0">
              <a:solidFill>
                <a:srgbClr val="FFFF00"/>
              </a:solidFill>
            </a:endParaRPr>
          </a:p>
        </p:txBody>
      </p:sp>
    </p:spTree>
    <p:extLst>
      <p:ext uri="{BB962C8B-B14F-4D97-AF65-F5344CB8AC3E}">
        <p14:creationId xmlns:p14="http://schemas.microsoft.com/office/powerpoint/2010/main" val="924625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049D-1D5C-7788-D64E-90A1F234CD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9A1DE5-00AB-48CC-3957-458021E69F61}"/>
              </a:ext>
            </a:extLst>
          </p:cNvPr>
          <p:cNvSpPr>
            <a:spLocks noGrp="1"/>
          </p:cNvSpPr>
          <p:nvPr>
            <p:ph idx="1"/>
          </p:nvPr>
        </p:nvSpPr>
        <p:spPr>
          <a:xfrm>
            <a:off x="294640" y="2638044"/>
            <a:ext cx="11633200" cy="3945636"/>
          </a:xfrm>
        </p:spPr>
        <p:txBody>
          <a:bodyPr>
            <a:normAutofit/>
          </a:bodyPr>
          <a:lstStyle/>
          <a:p>
            <a:r>
              <a:rPr lang="en-US" dirty="0"/>
              <a:t>SELF-SELECTION SAMPLING BIAS</a:t>
            </a:r>
          </a:p>
          <a:p>
            <a:r>
              <a:rPr lang="en-AU" i="1" dirty="0">
                <a:effectLst/>
                <a:latin typeface="Helvetica" pitchFamily="2" charset="0"/>
              </a:rPr>
              <a:t>Size versus Quality: When Does Size Matter?</a:t>
            </a:r>
            <a:endParaRPr lang="en-AU" dirty="0">
              <a:effectLst/>
              <a:latin typeface="Helvetica" pitchFamily="2" charset="0"/>
            </a:endParaRPr>
          </a:p>
          <a:p>
            <a:pPr lvl="1"/>
            <a:r>
              <a:rPr lang="en-AU" i="1" dirty="0">
                <a:effectLst/>
                <a:latin typeface="Helvetica" pitchFamily="2" charset="0"/>
              </a:rPr>
              <a:t>In the era of big data, it is sometimes surprising that smaller is better. Time and effort spent on random sampling not only reduce bias, but also allow greater</a:t>
            </a:r>
            <a:r>
              <a:rPr lang="en-AU" dirty="0">
                <a:latin typeface="Helvetica" pitchFamily="2" charset="0"/>
              </a:rPr>
              <a:t> </a:t>
            </a:r>
            <a:r>
              <a:rPr lang="en-AU" i="1" dirty="0">
                <a:effectLst/>
                <a:latin typeface="Helvetica" pitchFamily="2" charset="0"/>
              </a:rPr>
              <a:t>attention to data exploration and data quality. For example, missing data and outliers may contain useful information. It might be prohibitively expensive to track down missing values or evaluate outliers in millions of records, but doing</a:t>
            </a:r>
            <a:r>
              <a:rPr lang="en-AU" dirty="0">
                <a:latin typeface="Helvetica" pitchFamily="2" charset="0"/>
              </a:rPr>
              <a:t> </a:t>
            </a:r>
            <a:r>
              <a:rPr lang="en-AU" i="1" dirty="0">
                <a:effectLst/>
                <a:latin typeface="Helvetica" pitchFamily="2" charset="0"/>
              </a:rPr>
              <a:t>so in a sample of several thousand records may be feasible. Data plotting and</a:t>
            </a:r>
            <a:r>
              <a:rPr lang="en-AU" dirty="0">
                <a:latin typeface="Helvetica" pitchFamily="2" charset="0"/>
              </a:rPr>
              <a:t> </a:t>
            </a:r>
            <a:r>
              <a:rPr lang="en-AU" i="1" dirty="0">
                <a:effectLst/>
                <a:latin typeface="Helvetica" pitchFamily="2" charset="0"/>
              </a:rPr>
              <a:t>manual inspection bog down if there is too much data.</a:t>
            </a:r>
          </a:p>
          <a:p>
            <a:pPr lvl="1"/>
            <a:r>
              <a:rPr lang="en-AU" i="1" dirty="0">
                <a:effectLst/>
                <a:latin typeface="Helvetica" pitchFamily="2" charset="0"/>
              </a:rPr>
              <a:t>The classic scenario for the value of big data is when the data is not only big, but sparse as well. Consider the search queries received by Google, where columns</a:t>
            </a:r>
            <a:r>
              <a:rPr lang="en-AU" dirty="0">
                <a:latin typeface="Helvetica" pitchFamily="2" charset="0"/>
              </a:rPr>
              <a:t> </a:t>
            </a:r>
            <a:r>
              <a:rPr lang="en-AU" i="1" dirty="0">
                <a:effectLst/>
                <a:latin typeface="Helvetica" pitchFamily="2" charset="0"/>
              </a:rPr>
              <a:t>are terms, rows are individual search queries, and cell values are either 0 or 1, depending on whether a query contains a term. The goal is to determine the best</a:t>
            </a:r>
            <a:r>
              <a:rPr lang="en-AU" dirty="0">
                <a:latin typeface="Helvetica" pitchFamily="2" charset="0"/>
              </a:rPr>
              <a:t> </a:t>
            </a:r>
            <a:r>
              <a:rPr lang="en-AU" i="1" dirty="0">
                <a:effectLst/>
                <a:latin typeface="Helvetica" pitchFamily="2" charset="0"/>
              </a:rPr>
              <a:t>predicted search destination for a given query. There are over 150,000 words in the English language, and Google processes over 1 trillion queries per year. This yields a huge matrix, the vast majority of whose entries are “0.”</a:t>
            </a:r>
            <a:endParaRPr lang="en-AU" dirty="0">
              <a:effectLst/>
              <a:latin typeface="Helvetica" pitchFamily="2" charset="0"/>
            </a:endParaRPr>
          </a:p>
          <a:p>
            <a:pPr lvl="1"/>
            <a:endParaRPr lang="en-AU" i="1" dirty="0">
              <a:effectLst/>
              <a:latin typeface="Helvetica" pitchFamily="2" charset="0"/>
            </a:endParaRPr>
          </a:p>
          <a:p>
            <a:pPr lvl="1"/>
            <a:endParaRPr lang="en-AU" dirty="0">
              <a:effectLst/>
              <a:latin typeface="Helvetica" pitchFamily="2" charset="0"/>
            </a:endParaRPr>
          </a:p>
          <a:p>
            <a:pPr lvl="1"/>
            <a:endParaRPr lang="en-US" dirty="0"/>
          </a:p>
        </p:txBody>
      </p:sp>
      <p:sp>
        <p:nvSpPr>
          <p:cNvPr id="4" name="Slide Number Placeholder 3">
            <a:extLst>
              <a:ext uri="{FF2B5EF4-FFF2-40B4-BE49-F238E27FC236}">
                <a16:creationId xmlns:a16="http://schemas.microsoft.com/office/drawing/2014/main" id="{CF00F6CC-2D9E-561F-465E-F4DBC8C18A29}"/>
              </a:ext>
            </a:extLst>
          </p:cNvPr>
          <p:cNvSpPr>
            <a:spLocks noGrp="1"/>
          </p:cNvSpPr>
          <p:nvPr>
            <p:ph type="sldNum" sz="quarter" idx="12"/>
          </p:nvPr>
        </p:nvSpPr>
        <p:spPr/>
        <p:txBody>
          <a:bodyPr/>
          <a:lstStyle/>
          <a:p>
            <a:fld id="{C73DBB8B-E643-48F5-9AF9-C9BF6418D090}" type="slidenum">
              <a:rPr lang="en-US" smtClean="0"/>
              <a:t>10</a:t>
            </a:fld>
            <a:endParaRPr lang="en-US"/>
          </a:p>
        </p:txBody>
      </p:sp>
    </p:spTree>
    <p:extLst>
      <p:ext uri="{BB962C8B-B14F-4D97-AF65-F5344CB8AC3E}">
        <p14:creationId xmlns:p14="http://schemas.microsoft.com/office/powerpoint/2010/main" val="1413087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D5DB-EF3B-4D1C-A206-7D90F38098D5}"/>
              </a:ext>
            </a:extLst>
          </p:cNvPr>
          <p:cNvSpPr>
            <a:spLocks noGrp="1"/>
          </p:cNvSpPr>
          <p:nvPr>
            <p:ph type="title"/>
          </p:nvPr>
        </p:nvSpPr>
        <p:spPr/>
        <p:txBody>
          <a:bodyPr/>
          <a:lstStyle/>
          <a:p>
            <a:r>
              <a:rPr lang="en-AU" dirty="0"/>
              <a:t>Sample mean vs. population mean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153A04-8FD0-4904-819A-A1F1D0F28E19}"/>
                  </a:ext>
                </a:extLst>
              </p:cNvPr>
              <p:cNvSpPr>
                <a:spLocks noGrp="1"/>
              </p:cNvSpPr>
              <p:nvPr>
                <p:ph idx="1"/>
              </p:nvPr>
            </p:nvSpPr>
            <p:spPr/>
            <p:txBody>
              <a:bodyPr>
                <a:normAutofit fontScale="92500" lnSpcReduction="10000"/>
              </a:bodyPr>
              <a:lstStyle/>
              <a:p>
                <a14:m>
                  <m:oMath xmlns:m="http://schemas.openxmlformats.org/officeDocument/2006/math">
                    <m:acc>
                      <m:accPr>
                        <m:chr m:val="̅"/>
                        <m:ctrlPr>
                          <a:rPr lang="en-AU" sz="5400" b="0" i="1" smtClean="0">
                            <a:latin typeface="Cambria Math" panose="02040503050406030204" pitchFamily="18" charset="0"/>
                          </a:rPr>
                        </m:ctrlPr>
                      </m:accPr>
                      <m:e>
                        <m:r>
                          <a:rPr lang="en-AU" sz="5400" b="0" i="1" smtClean="0">
                            <a:latin typeface="Cambria Math" panose="02040503050406030204" pitchFamily="18" charset="0"/>
                          </a:rPr>
                          <m:t>𝑥</m:t>
                        </m:r>
                      </m:e>
                    </m:acc>
                    <m:r>
                      <a:rPr lang="en-US" sz="5400" i="1" smtClean="0">
                        <a:latin typeface="Cambria Math" panose="02040503050406030204" pitchFamily="18" charset="0"/>
                      </a:rPr>
                      <m:t>=</m:t>
                    </m:r>
                    <m:r>
                      <a:rPr lang="en-AU" sz="5400" b="0" i="1" smtClean="0">
                        <a:latin typeface="Cambria Math" panose="02040503050406030204" pitchFamily="18" charset="0"/>
                      </a:rPr>
                      <m:t> </m:t>
                    </m:r>
                    <m:f>
                      <m:fPr>
                        <m:ctrlPr>
                          <a:rPr lang="en-AU" sz="5400" b="0" i="1" smtClean="0">
                            <a:latin typeface="Cambria Math" panose="02040503050406030204" pitchFamily="18" charset="0"/>
                          </a:rPr>
                        </m:ctrlPr>
                      </m:fPr>
                      <m:num>
                        <m:nary>
                          <m:naryPr>
                            <m:chr m:val="∑"/>
                            <m:subHide m:val="on"/>
                            <m:supHide m:val="on"/>
                            <m:ctrlPr>
                              <a:rPr lang="en-AU" sz="5400" b="0" i="1" smtClean="0">
                                <a:latin typeface="Cambria Math" panose="02040503050406030204" pitchFamily="18" charset="0"/>
                              </a:rPr>
                            </m:ctrlPr>
                          </m:naryPr>
                          <m:sub/>
                          <m:sup/>
                          <m:e>
                            <m:r>
                              <a:rPr lang="en-AU" sz="5400" b="0" i="1" smtClean="0">
                                <a:latin typeface="Cambria Math" panose="02040503050406030204" pitchFamily="18" charset="0"/>
                              </a:rPr>
                              <m:t>𝑥</m:t>
                            </m:r>
                          </m:e>
                        </m:nary>
                      </m:num>
                      <m:den>
                        <m:r>
                          <a:rPr lang="en-AU" sz="5400" b="0" i="1" smtClean="0">
                            <a:latin typeface="Cambria Math" panose="02040503050406030204" pitchFamily="18" charset="0"/>
                          </a:rPr>
                          <m:t>𝑛</m:t>
                        </m:r>
                      </m:den>
                    </m:f>
                  </m:oMath>
                </a14:m>
                <a:r>
                  <a:rPr lang="en-US" sz="5400" dirty="0"/>
                  <a:t> </a:t>
                </a:r>
                <a:r>
                  <a:rPr lang="en-US" sz="2400" dirty="0"/>
                  <a:t>(Sample Mean) , Sample variance = </a:t>
                </a:r>
                <a14:m>
                  <m:oMath xmlns:m="http://schemas.openxmlformats.org/officeDocument/2006/math">
                    <m:f>
                      <m:fPr>
                        <m:ctrlPr>
                          <a:rPr lang="en-AU" sz="2400" i="1">
                            <a:latin typeface="Cambria Math" panose="02040503050406030204" pitchFamily="18" charset="0"/>
                          </a:rPr>
                        </m:ctrlPr>
                      </m:fPr>
                      <m:num>
                        <m:nary>
                          <m:naryPr>
                            <m:chr m:val="∑"/>
                            <m:subHide m:val="on"/>
                            <m:supHide m:val="on"/>
                            <m:ctrlPr>
                              <a:rPr lang="en-AU" sz="2400" i="1">
                                <a:latin typeface="Cambria Math" panose="02040503050406030204" pitchFamily="18" charset="0"/>
                              </a:rPr>
                            </m:ctrlPr>
                          </m:naryPr>
                          <m:sub/>
                          <m:sup/>
                          <m:e>
                            <m:d>
                              <m:dPr>
                                <m:ctrlPr>
                                  <a:rPr lang="en-US" sz="2400" b="0" i="1" smtClean="0">
                                    <a:latin typeface="Cambria Math" panose="02040503050406030204" pitchFamily="18" charset="0"/>
                                  </a:rPr>
                                </m:ctrlPr>
                              </m:dPr>
                              <m:e>
                                <m:r>
                                  <a:rPr lang="en-AU" sz="2400" i="1">
                                    <a:latin typeface="Cambria Math" panose="02040503050406030204" pitchFamily="18" charset="0"/>
                                  </a:rPr>
                                  <m:t>𝑥</m:t>
                                </m:r>
                                <m:r>
                                  <a:rPr lang="en-US" sz="2400" b="0" i="1" smtClean="0">
                                    <a:latin typeface="Cambria Math" panose="02040503050406030204" pitchFamily="18" charset="0"/>
                                  </a:rPr>
                                  <m:t>𝑖</m:t>
                                </m:r>
                                <m:r>
                                  <a:rPr lang="en-US" sz="2400" b="0" i="1" smtClean="0">
                                    <a:latin typeface="Cambria Math" panose="02040503050406030204" pitchFamily="18" charset="0"/>
                                  </a:rPr>
                                  <m:t> −</m:t>
                                </m:r>
                                <m:acc>
                                  <m:accPr>
                                    <m:chr m:val="̅"/>
                                    <m:ctrlPr>
                                      <a:rPr lang="en-AU" sz="2400" i="1">
                                        <a:latin typeface="Cambria Math" panose="02040503050406030204" pitchFamily="18" charset="0"/>
                                      </a:rPr>
                                    </m:ctrlPr>
                                  </m:accPr>
                                  <m:e>
                                    <m:r>
                                      <a:rPr lang="en-AU" sz="2400" i="1">
                                        <a:latin typeface="Cambria Math" panose="02040503050406030204" pitchFamily="18" charset="0"/>
                                      </a:rPr>
                                      <m:t>𝑥</m:t>
                                    </m:r>
                                  </m:e>
                                </m:acc>
                              </m:e>
                            </m:d>
                            <m:r>
                              <a:rPr lang="en-US" sz="2400" b="0" i="1" baseline="30000" smtClean="0">
                                <a:latin typeface="Cambria Math" panose="02040503050406030204" pitchFamily="18" charset="0"/>
                              </a:rPr>
                              <m:t>2</m:t>
                            </m:r>
                          </m:e>
                        </m:nary>
                      </m:num>
                      <m:den>
                        <m:r>
                          <a:rPr lang="en-AU" sz="2400" i="1">
                            <a:latin typeface="Cambria Math" panose="02040503050406030204" pitchFamily="18" charset="0"/>
                          </a:rPr>
                          <m:t>𝑛</m:t>
                        </m:r>
                        <m:r>
                          <a:rPr lang="en-US" sz="2400" b="0" i="1" smtClean="0">
                            <a:latin typeface="Cambria Math" panose="02040503050406030204" pitchFamily="18" charset="0"/>
                          </a:rPr>
                          <m:t>−1</m:t>
                        </m:r>
                      </m:den>
                    </m:f>
                  </m:oMath>
                </a14:m>
                <a:r>
                  <a:rPr lang="en-US" sz="2400" dirty="0"/>
                  <a:t> </a:t>
                </a:r>
              </a:p>
              <a:p>
                <a14:m>
                  <m:oMath xmlns:m="http://schemas.openxmlformats.org/officeDocument/2006/math">
                    <m:r>
                      <a:rPr lang="en-US" sz="5400" i="1" smtClean="0">
                        <a:latin typeface="Cambria Math" panose="02040503050406030204" pitchFamily="18" charset="0"/>
                      </a:rPr>
                      <m:t>µ=</m:t>
                    </m:r>
                    <m:r>
                      <a:rPr lang="en-AU" sz="5400" b="0" i="1" smtClean="0">
                        <a:latin typeface="Cambria Math" panose="02040503050406030204" pitchFamily="18" charset="0"/>
                      </a:rPr>
                      <m:t> </m:t>
                    </m:r>
                    <m:f>
                      <m:fPr>
                        <m:ctrlPr>
                          <a:rPr lang="en-AU" sz="5400" b="0" i="1" smtClean="0">
                            <a:latin typeface="Cambria Math" panose="02040503050406030204" pitchFamily="18" charset="0"/>
                          </a:rPr>
                        </m:ctrlPr>
                      </m:fPr>
                      <m:num>
                        <m:nary>
                          <m:naryPr>
                            <m:chr m:val="∑"/>
                            <m:subHide m:val="on"/>
                            <m:supHide m:val="on"/>
                            <m:ctrlPr>
                              <a:rPr lang="en-AU" sz="5400" b="0" i="1" smtClean="0">
                                <a:latin typeface="Cambria Math" panose="02040503050406030204" pitchFamily="18" charset="0"/>
                              </a:rPr>
                            </m:ctrlPr>
                          </m:naryPr>
                          <m:sub/>
                          <m:sup/>
                          <m:e>
                            <m:r>
                              <a:rPr lang="en-AU" sz="5400" b="0" i="1" smtClean="0">
                                <a:latin typeface="Cambria Math" panose="02040503050406030204" pitchFamily="18" charset="0"/>
                              </a:rPr>
                              <m:t>𝑥</m:t>
                            </m:r>
                          </m:e>
                        </m:nary>
                      </m:num>
                      <m:den>
                        <m:r>
                          <a:rPr lang="en-AU" sz="5400" b="0" i="1" smtClean="0">
                            <a:latin typeface="Cambria Math" panose="02040503050406030204" pitchFamily="18" charset="0"/>
                          </a:rPr>
                          <m:t>𝑁</m:t>
                        </m:r>
                      </m:den>
                    </m:f>
                  </m:oMath>
                </a14:m>
                <a:r>
                  <a:rPr lang="en-US" sz="5400" dirty="0"/>
                  <a:t> </a:t>
                </a:r>
                <a:r>
                  <a:rPr lang="en-US" sz="2400" dirty="0"/>
                  <a:t>(Population Mean), </a:t>
                </a:r>
                <a:r>
                  <a:rPr lang="en-US" sz="2200" dirty="0"/>
                  <a:t>Population variance, sigma</a:t>
                </a:r>
                <a:r>
                  <a:rPr lang="en-US" sz="2200" baseline="30000" dirty="0"/>
                  <a:t>2</a:t>
                </a:r>
                <a:r>
                  <a:rPr lang="en-US" sz="2200" dirty="0"/>
                  <a:t> = </a:t>
                </a:r>
                <a14:m>
                  <m:oMath xmlns:m="http://schemas.openxmlformats.org/officeDocument/2006/math">
                    <m:f>
                      <m:fPr>
                        <m:ctrlPr>
                          <a:rPr lang="en-AU" sz="2200" i="1">
                            <a:latin typeface="Cambria Math" panose="02040503050406030204" pitchFamily="18" charset="0"/>
                          </a:rPr>
                        </m:ctrlPr>
                      </m:fPr>
                      <m:num>
                        <m:nary>
                          <m:naryPr>
                            <m:chr m:val="∑"/>
                            <m:subHide m:val="on"/>
                            <m:supHide m:val="on"/>
                            <m:ctrlPr>
                              <a:rPr lang="en-AU" sz="2200" i="1">
                                <a:latin typeface="Cambria Math" panose="02040503050406030204" pitchFamily="18" charset="0"/>
                              </a:rPr>
                            </m:ctrlPr>
                          </m:naryPr>
                          <m:sub/>
                          <m:sup/>
                          <m:e>
                            <m:d>
                              <m:dPr>
                                <m:ctrlPr>
                                  <a:rPr lang="en-US" sz="2200" i="1">
                                    <a:latin typeface="Cambria Math" panose="02040503050406030204" pitchFamily="18" charset="0"/>
                                  </a:rPr>
                                </m:ctrlPr>
                              </m:dPr>
                              <m:e>
                                <m:r>
                                  <a:rPr lang="en-AU" sz="2200" i="1">
                                    <a:latin typeface="Cambria Math" panose="02040503050406030204" pitchFamily="18" charset="0"/>
                                  </a:rPr>
                                  <m:t>𝑥</m:t>
                                </m:r>
                                <m:r>
                                  <a:rPr lang="en-US" sz="2200" i="1">
                                    <a:latin typeface="Cambria Math" panose="02040503050406030204" pitchFamily="18" charset="0"/>
                                  </a:rPr>
                                  <m:t>𝑖</m:t>
                                </m:r>
                                <m:r>
                                  <a:rPr lang="en-US" sz="2200" i="1">
                                    <a:latin typeface="Cambria Math" panose="02040503050406030204" pitchFamily="18" charset="0"/>
                                  </a:rPr>
                                  <m:t> −</m:t>
                                </m:r>
                                <m:acc>
                                  <m:accPr>
                                    <m:chr m:val="̅"/>
                                    <m:ctrlPr>
                                      <a:rPr lang="en-AU" sz="2200" i="1">
                                        <a:latin typeface="Cambria Math" panose="02040503050406030204" pitchFamily="18" charset="0"/>
                                      </a:rPr>
                                    </m:ctrlPr>
                                  </m:accPr>
                                  <m:e>
                                    <m:r>
                                      <a:rPr lang="en-AU" sz="2200" i="1">
                                        <a:latin typeface="Cambria Math" panose="02040503050406030204" pitchFamily="18" charset="0"/>
                                      </a:rPr>
                                      <m:t>𝑥</m:t>
                                    </m:r>
                                  </m:e>
                                </m:acc>
                              </m:e>
                            </m:d>
                            <m:r>
                              <a:rPr lang="en-US" sz="2200" i="1" baseline="30000">
                                <a:latin typeface="Cambria Math" panose="02040503050406030204" pitchFamily="18" charset="0"/>
                              </a:rPr>
                              <m:t>2</m:t>
                            </m:r>
                          </m:e>
                        </m:nary>
                      </m:num>
                      <m:den>
                        <m:r>
                          <a:rPr lang="en-US" sz="2200" b="0" i="1" baseline="30000" smtClean="0">
                            <a:latin typeface="Cambria Math" panose="02040503050406030204" pitchFamily="18" charset="0"/>
                          </a:rPr>
                          <m:t>𝑁</m:t>
                        </m:r>
                      </m:den>
                    </m:f>
                  </m:oMath>
                </a14:m>
                <a:r>
                  <a:rPr lang="en-US" sz="5400" dirty="0"/>
                  <a:t> </a:t>
                </a:r>
              </a:p>
              <a:p>
                <a:endParaRPr lang="en-US" sz="5400" dirty="0"/>
              </a:p>
              <a:p>
                <a:endParaRPr lang="en-US" sz="5400" dirty="0"/>
              </a:p>
            </p:txBody>
          </p:sp>
        </mc:Choice>
        <mc:Fallback xmlns="">
          <p:sp>
            <p:nvSpPr>
              <p:cNvPr id="3" name="Content Placeholder 2">
                <a:extLst>
                  <a:ext uri="{FF2B5EF4-FFF2-40B4-BE49-F238E27FC236}">
                    <a16:creationId xmlns:a16="http://schemas.microsoft.com/office/drawing/2014/main" id="{97153A04-8FD0-4904-819A-A1F1D0F28E19}"/>
                  </a:ext>
                </a:extLst>
              </p:cNvPr>
              <p:cNvSpPr>
                <a:spLocks noGrp="1" noRot="1" noChangeAspect="1" noMove="1" noResize="1" noEditPoints="1" noAdjustHandles="1" noChangeArrowheads="1" noChangeShapeType="1" noTextEdit="1"/>
              </p:cNvSpPr>
              <p:nvPr>
                <p:ph idx="1"/>
              </p:nvPr>
            </p:nvSpPr>
            <p:spPr>
              <a:blipFill>
                <a:blip r:embed="rId2"/>
                <a:stretch>
                  <a:fillRect l="-3443" t="-32927" b="-48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41E52B9-E8DC-4254-8372-090D042BCA10}"/>
              </a:ext>
            </a:extLst>
          </p:cNvPr>
          <p:cNvSpPr>
            <a:spLocks noGrp="1"/>
          </p:cNvSpPr>
          <p:nvPr>
            <p:ph type="sldNum" sz="quarter" idx="12"/>
          </p:nvPr>
        </p:nvSpPr>
        <p:spPr/>
        <p:txBody>
          <a:bodyPr/>
          <a:lstStyle/>
          <a:p>
            <a:fld id="{C73DBB8B-E643-48F5-9AF9-C9BF6418D090}" type="slidenum">
              <a:rPr lang="en-US" smtClean="0"/>
              <a:t>11</a:t>
            </a:fld>
            <a:endParaRPr lang="en-US"/>
          </a:p>
        </p:txBody>
      </p:sp>
    </p:spTree>
    <p:extLst>
      <p:ext uri="{BB962C8B-B14F-4D97-AF65-F5344CB8AC3E}">
        <p14:creationId xmlns:p14="http://schemas.microsoft.com/office/powerpoint/2010/main" val="2448274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310F-FB67-46DD-A466-CA5CEBA582DC}"/>
              </a:ext>
            </a:extLst>
          </p:cNvPr>
          <p:cNvSpPr>
            <a:spLocks noGrp="1"/>
          </p:cNvSpPr>
          <p:nvPr>
            <p:ph type="title"/>
          </p:nvPr>
        </p:nvSpPr>
        <p:spPr>
          <a:xfrm>
            <a:off x="2149856" y="446532"/>
            <a:ext cx="7729728" cy="1188720"/>
          </a:xfrm>
        </p:spPr>
        <p:txBody>
          <a:bodyPr/>
          <a:lstStyle/>
          <a:p>
            <a:r>
              <a:rPr lang="en-AU" dirty="0"/>
              <a:t>SAMPLING DISTRIBUTION of a STATISTICS</a:t>
            </a:r>
            <a:endParaRPr lang="en-US" dirty="0"/>
          </a:p>
        </p:txBody>
      </p:sp>
      <p:sp>
        <p:nvSpPr>
          <p:cNvPr id="3" name="Content Placeholder 2">
            <a:extLst>
              <a:ext uri="{FF2B5EF4-FFF2-40B4-BE49-F238E27FC236}">
                <a16:creationId xmlns:a16="http://schemas.microsoft.com/office/drawing/2014/main" id="{4095006E-F475-477B-82B8-3851D015E24F}"/>
              </a:ext>
            </a:extLst>
          </p:cNvPr>
          <p:cNvSpPr>
            <a:spLocks noGrp="1"/>
          </p:cNvSpPr>
          <p:nvPr>
            <p:ph idx="1"/>
          </p:nvPr>
        </p:nvSpPr>
        <p:spPr>
          <a:xfrm>
            <a:off x="456595" y="1984304"/>
            <a:ext cx="6889085" cy="3695136"/>
          </a:xfrm>
        </p:spPr>
        <p:txBody>
          <a:bodyPr/>
          <a:lstStyle/>
          <a:p>
            <a:r>
              <a:rPr lang="en-US" dirty="0"/>
              <a:t>The term </a:t>
            </a:r>
            <a:r>
              <a:rPr lang="en-US" dirty="0">
                <a:solidFill>
                  <a:srgbClr val="FFFF00"/>
                </a:solidFill>
              </a:rPr>
              <a:t>sampling distribution of a statistic </a:t>
            </a:r>
            <a:r>
              <a:rPr lang="en-US" dirty="0"/>
              <a:t>refers to the distribution of some sample statistic, over many samples drawn from the same population.</a:t>
            </a:r>
          </a:p>
          <a:p>
            <a:r>
              <a:rPr lang="en-US" dirty="0"/>
              <a:t>Sampling distribution of a sample mean: </a:t>
            </a:r>
          </a:p>
          <a:p>
            <a:pPr lvl="1"/>
            <a:r>
              <a:rPr lang="en-US" dirty="0"/>
              <a:t>Given a dataset, take a sample, and then compute the mean. </a:t>
            </a:r>
          </a:p>
          <a:p>
            <a:pPr lvl="1"/>
            <a:r>
              <a:rPr lang="en-US" dirty="0"/>
              <a:t>Repeat this step many times (10000)</a:t>
            </a:r>
          </a:p>
          <a:p>
            <a:pPr lvl="1"/>
            <a:r>
              <a:rPr lang="en-US" dirty="0"/>
              <a:t>Plot the sampling distribution </a:t>
            </a:r>
          </a:p>
          <a:p>
            <a:pPr lvl="1"/>
            <a:r>
              <a:rPr lang="en-US" dirty="0"/>
              <a:t>It will look like a bell-shaped curve</a:t>
            </a:r>
          </a:p>
        </p:txBody>
      </p:sp>
      <p:sp>
        <p:nvSpPr>
          <p:cNvPr id="4" name="Slide Number Placeholder 3">
            <a:extLst>
              <a:ext uri="{FF2B5EF4-FFF2-40B4-BE49-F238E27FC236}">
                <a16:creationId xmlns:a16="http://schemas.microsoft.com/office/drawing/2014/main" id="{CE84D2D9-E9F1-46D6-8CC0-7588C1762AC4}"/>
              </a:ext>
            </a:extLst>
          </p:cNvPr>
          <p:cNvSpPr>
            <a:spLocks noGrp="1"/>
          </p:cNvSpPr>
          <p:nvPr>
            <p:ph type="sldNum" sz="quarter" idx="12"/>
          </p:nvPr>
        </p:nvSpPr>
        <p:spPr/>
        <p:txBody>
          <a:bodyPr/>
          <a:lstStyle/>
          <a:p>
            <a:fld id="{C73DBB8B-E643-48F5-9AF9-C9BF6418D090}" type="slidenum">
              <a:rPr lang="en-US" smtClean="0"/>
              <a:t>12</a:t>
            </a:fld>
            <a:endParaRPr lang="en-US"/>
          </a:p>
        </p:txBody>
      </p:sp>
      <p:pic>
        <p:nvPicPr>
          <p:cNvPr id="5" name="Picture 4">
            <a:extLst>
              <a:ext uri="{FF2B5EF4-FFF2-40B4-BE49-F238E27FC236}">
                <a16:creationId xmlns:a16="http://schemas.microsoft.com/office/drawing/2014/main" id="{DA790783-0CC8-40D1-89E5-E67DDC8135AD}"/>
              </a:ext>
            </a:extLst>
          </p:cNvPr>
          <p:cNvPicPr>
            <a:picLocks noChangeAspect="1"/>
          </p:cNvPicPr>
          <p:nvPr/>
        </p:nvPicPr>
        <p:blipFill>
          <a:blip r:embed="rId2"/>
          <a:stretch>
            <a:fillRect/>
          </a:stretch>
        </p:blipFill>
        <p:spPr>
          <a:xfrm>
            <a:off x="7507893" y="1738120"/>
            <a:ext cx="3382890" cy="4411023"/>
          </a:xfrm>
          <a:prstGeom prst="rect">
            <a:avLst/>
          </a:prstGeom>
        </p:spPr>
      </p:pic>
    </p:spTree>
    <p:extLst>
      <p:ext uri="{BB962C8B-B14F-4D97-AF65-F5344CB8AC3E}">
        <p14:creationId xmlns:p14="http://schemas.microsoft.com/office/powerpoint/2010/main" val="66094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17C50-42C3-45DE-9AFB-C0734516F64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6C7B563-132C-4C40-AA77-41916BF92ACA}"/>
              </a:ext>
            </a:extLst>
          </p:cNvPr>
          <p:cNvSpPr>
            <a:spLocks noGrp="1"/>
          </p:cNvSpPr>
          <p:nvPr>
            <p:ph idx="1"/>
          </p:nvPr>
        </p:nvSpPr>
        <p:spPr/>
        <p:txBody>
          <a:bodyPr/>
          <a:lstStyle/>
          <a:p>
            <a:r>
              <a:rPr lang="en-US" dirty="0"/>
              <a:t>Dataset – 10, 8, 3, 7, 1, 2, 5, 6, 9, 4</a:t>
            </a:r>
          </a:p>
          <a:p>
            <a:r>
              <a:rPr lang="en-US" dirty="0"/>
              <a:t>Sample Size = 4</a:t>
            </a:r>
          </a:p>
          <a:p>
            <a:r>
              <a:rPr lang="en-US" dirty="0"/>
              <a:t>Sample 1 (with replacement) </a:t>
            </a:r>
            <a:r>
              <a:rPr lang="en-US" dirty="0">
                <a:sym typeface="Wingdings" panose="05000000000000000000" pitchFamily="2" charset="2"/>
              </a:rPr>
              <a:t> 2, 2, 4, 6 = 3.5</a:t>
            </a:r>
          </a:p>
          <a:p>
            <a:r>
              <a:rPr lang="en-US" dirty="0">
                <a:sym typeface="Wingdings" panose="05000000000000000000" pitchFamily="2" charset="2"/>
              </a:rPr>
              <a:t>Sample 2 (with replacement)  9, 9, 10, 8 = 9.0</a:t>
            </a:r>
          </a:p>
          <a:p>
            <a:r>
              <a:rPr lang="en-US" dirty="0">
                <a:sym typeface="Wingdings" panose="05000000000000000000" pitchFamily="2" charset="2"/>
              </a:rPr>
              <a:t>…….</a:t>
            </a:r>
          </a:p>
          <a:p>
            <a:r>
              <a:rPr lang="en-US" dirty="0">
                <a:sym typeface="Wingdings" panose="05000000000000000000" pitchFamily="2" charset="2"/>
              </a:rPr>
              <a:t>Sample 10000 (with replacement)  5, 6, 5, 7 = 5.75</a:t>
            </a:r>
            <a:endParaRPr lang="en-US" dirty="0"/>
          </a:p>
        </p:txBody>
      </p:sp>
      <p:sp>
        <p:nvSpPr>
          <p:cNvPr id="4" name="Slide Number Placeholder 3">
            <a:extLst>
              <a:ext uri="{FF2B5EF4-FFF2-40B4-BE49-F238E27FC236}">
                <a16:creationId xmlns:a16="http://schemas.microsoft.com/office/drawing/2014/main" id="{255BD3DF-BA6C-4035-9883-2FD17A948757}"/>
              </a:ext>
            </a:extLst>
          </p:cNvPr>
          <p:cNvSpPr>
            <a:spLocks noGrp="1"/>
          </p:cNvSpPr>
          <p:nvPr>
            <p:ph type="sldNum" sz="quarter" idx="12"/>
          </p:nvPr>
        </p:nvSpPr>
        <p:spPr/>
        <p:txBody>
          <a:bodyPr/>
          <a:lstStyle/>
          <a:p>
            <a:fld id="{C73DBB8B-E643-48F5-9AF9-C9BF6418D090}" type="slidenum">
              <a:rPr lang="en-US" smtClean="0"/>
              <a:t>13</a:t>
            </a:fld>
            <a:endParaRPr lang="en-US"/>
          </a:p>
        </p:txBody>
      </p:sp>
    </p:spTree>
    <p:extLst>
      <p:ext uri="{BB962C8B-B14F-4D97-AF65-F5344CB8AC3E}">
        <p14:creationId xmlns:p14="http://schemas.microsoft.com/office/powerpoint/2010/main" val="33233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C429-024F-4009-B8F2-6EEC34FFBDAA}"/>
              </a:ext>
            </a:extLst>
          </p:cNvPr>
          <p:cNvSpPr>
            <a:spLocks noGrp="1"/>
          </p:cNvSpPr>
          <p:nvPr>
            <p:ph type="title"/>
          </p:nvPr>
        </p:nvSpPr>
        <p:spPr/>
        <p:txBody>
          <a:bodyPr/>
          <a:lstStyle/>
          <a:p>
            <a:r>
              <a:rPr lang="en-AU" dirty="0">
                <a:solidFill>
                  <a:schemeClr val="bg1"/>
                </a:solidFill>
              </a:rPr>
              <a:t>Normal distribution</a:t>
            </a:r>
            <a:endParaRPr lang="en-US" dirty="0">
              <a:solidFill>
                <a:schemeClr val="bg1"/>
              </a:solidFill>
            </a:endParaRPr>
          </a:p>
        </p:txBody>
      </p:sp>
      <p:sp>
        <p:nvSpPr>
          <p:cNvPr id="4" name="Slide Number Placeholder 3">
            <a:extLst>
              <a:ext uri="{FF2B5EF4-FFF2-40B4-BE49-F238E27FC236}">
                <a16:creationId xmlns:a16="http://schemas.microsoft.com/office/drawing/2014/main" id="{0CE40ED1-F17D-486D-8F50-A6896C53868B}"/>
              </a:ext>
            </a:extLst>
          </p:cNvPr>
          <p:cNvSpPr>
            <a:spLocks noGrp="1"/>
          </p:cNvSpPr>
          <p:nvPr>
            <p:ph type="sldNum" sz="quarter" idx="12"/>
          </p:nvPr>
        </p:nvSpPr>
        <p:spPr/>
        <p:txBody>
          <a:bodyPr/>
          <a:lstStyle/>
          <a:p>
            <a:fld id="{C73DBB8B-E643-48F5-9AF9-C9BF6418D090}" type="slidenum">
              <a:rPr lang="en-US" smtClean="0"/>
              <a:t>14</a:t>
            </a:fld>
            <a:endParaRPr lang="en-US"/>
          </a:p>
        </p:txBody>
      </p:sp>
      <p:pic>
        <p:nvPicPr>
          <p:cNvPr id="2050" name="Picture 2">
            <a:extLst>
              <a:ext uri="{FF2B5EF4-FFF2-40B4-BE49-F238E27FC236}">
                <a16:creationId xmlns:a16="http://schemas.microsoft.com/office/drawing/2014/main" id="{DFA40AE6-75D1-46B8-A28B-0BFCE5892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795" y="1467132"/>
            <a:ext cx="99060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58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7930-4012-4259-AA79-AC577FEE994E}"/>
              </a:ext>
            </a:extLst>
          </p:cNvPr>
          <p:cNvSpPr>
            <a:spLocks noGrp="1"/>
          </p:cNvSpPr>
          <p:nvPr>
            <p:ph type="title"/>
          </p:nvPr>
        </p:nvSpPr>
        <p:spPr/>
        <p:txBody>
          <a:bodyPr/>
          <a:lstStyle/>
          <a:p>
            <a:r>
              <a:rPr lang="en-AU" dirty="0"/>
              <a:t>Central limit theorem</a:t>
            </a:r>
            <a:endParaRPr lang="en-US" dirty="0"/>
          </a:p>
        </p:txBody>
      </p:sp>
      <p:sp>
        <p:nvSpPr>
          <p:cNvPr id="3" name="Content Placeholder 2">
            <a:extLst>
              <a:ext uri="{FF2B5EF4-FFF2-40B4-BE49-F238E27FC236}">
                <a16:creationId xmlns:a16="http://schemas.microsoft.com/office/drawing/2014/main" id="{DC0A366F-09A6-4B3F-934E-CE8D47EEA121}"/>
              </a:ext>
            </a:extLst>
          </p:cNvPr>
          <p:cNvSpPr>
            <a:spLocks noGrp="1"/>
          </p:cNvSpPr>
          <p:nvPr>
            <p:ph idx="1"/>
          </p:nvPr>
        </p:nvSpPr>
        <p:spPr/>
        <p:txBody>
          <a:bodyPr/>
          <a:lstStyle/>
          <a:p>
            <a:r>
              <a:rPr lang="en-US" dirty="0"/>
              <a:t>The tendency of the sampling distribution to take on a normal shape as sample size rises.</a:t>
            </a:r>
          </a:p>
          <a:p>
            <a:r>
              <a:rPr lang="en-US" dirty="0"/>
              <a:t>We can prove it through an experiment!</a:t>
            </a:r>
          </a:p>
          <a:p>
            <a:endParaRPr lang="en-US" dirty="0"/>
          </a:p>
        </p:txBody>
      </p:sp>
      <p:sp>
        <p:nvSpPr>
          <p:cNvPr id="4" name="Slide Number Placeholder 3">
            <a:extLst>
              <a:ext uri="{FF2B5EF4-FFF2-40B4-BE49-F238E27FC236}">
                <a16:creationId xmlns:a16="http://schemas.microsoft.com/office/drawing/2014/main" id="{F43CCF42-8529-4652-AC7B-F5224F6ACF17}"/>
              </a:ext>
            </a:extLst>
          </p:cNvPr>
          <p:cNvSpPr>
            <a:spLocks noGrp="1"/>
          </p:cNvSpPr>
          <p:nvPr>
            <p:ph type="sldNum" sz="quarter" idx="12"/>
          </p:nvPr>
        </p:nvSpPr>
        <p:spPr/>
        <p:txBody>
          <a:bodyPr/>
          <a:lstStyle/>
          <a:p>
            <a:fld id="{C73DBB8B-E643-48F5-9AF9-C9BF6418D090}" type="slidenum">
              <a:rPr lang="en-US" smtClean="0"/>
              <a:t>15</a:t>
            </a:fld>
            <a:endParaRPr lang="en-US"/>
          </a:p>
        </p:txBody>
      </p:sp>
    </p:spTree>
    <p:extLst>
      <p:ext uri="{BB962C8B-B14F-4D97-AF65-F5344CB8AC3E}">
        <p14:creationId xmlns:p14="http://schemas.microsoft.com/office/powerpoint/2010/main" val="386511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2B35-0D10-4BD7-8A76-85D902F33900}"/>
              </a:ext>
            </a:extLst>
          </p:cNvPr>
          <p:cNvSpPr>
            <a:spLocks noGrp="1"/>
          </p:cNvSpPr>
          <p:nvPr>
            <p:ph type="title"/>
          </p:nvPr>
        </p:nvSpPr>
        <p:spPr/>
        <p:txBody>
          <a:bodyPr/>
          <a:lstStyle/>
          <a:p>
            <a:r>
              <a:rPr lang="en-AU" dirty="0"/>
              <a:t>Standard error</a:t>
            </a:r>
            <a:endParaRPr lang="en-US" dirty="0"/>
          </a:p>
        </p:txBody>
      </p:sp>
      <p:sp>
        <p:nvSpPr>
          <p:cNvPr id="3" name="Content Placeholder 2">
            <a:extLst>
              <a:ext uri="{FF2B5EF4-FFF2-40B4-BE49-F238E27FC236}">
                <a16:creationId xmlns:a16="http://schemas.microsoft.com/office/drawing/2014/main" id="{C969CB3A-F448-4974-A06E-CA1B29AFCAB7}"/>
              </a:ext>
            </a:extLst>
          </p:cNvPr>
          <p:cNvSpPr>
            <a:spLocks noGrp="1"/>
          </p:cNvSpPr>
          <p:nvPr>
            <p:ph idx="1"/>
          </p:nvPr>
        </p:nvSpPr>
        <p:spPr/>
        <p:txBody>
          <a:bodyPr/>
          <a:lstStyle/>
          <a:p>
            <a:r>
              <a:rPr lang="en-US" dirty="0">
                <a:solidFill>
                  <a:srgbClr val="FFFF00"/>
                </a:solidFill>
              </a:rPr>
              <a:t>The standard error </a:t>
            </a:r>
            <a:r>
              <a:rPr lang="en-US" dirty="0"/>
              <a:t>is a single metric that sums up the variability in the sampling distribution for a statistic. The standard error	can be estimated using	 a statistic based on the </a:t>
            </a:r>
            <a:r>
              <a:rPr lang="en-US" dirty="0">
                <a:solidFill>
                  <a:srgbClr val="FFFF00"/>
                </a:solidFill>
              </a:rPr>
              <a:t>standard deviation s </a:t>
            </a:r>
            <a:r>
              <a:rPr lang="en-US" dirty="0"/>
              <a:t>of the sample values, and </a:t>
            </a:r>
            <a:r>
              <a:rPr lang="en-US" dirty="0">
                <a:solidFill>
                  <a:srgbClr val="FFFF00"/>
                </a:solidFill>
              </a:rPr>
              <a:t>the sample size 	n</a:t>
            </a:r>
            <a:r>
              <a:rPr lang="en-US" dirty="0"/>
              <a:t>:</a:t>
            </a:r>
          </a:p>
          <a:p>
            <a:endParaRPr lang="en-US" dirty="0"/>
          </a:p>
        </p:txBody>
      </p:sp>
      <p:sp>
        <p:nvSpPr>
          <p:cNvPr id="4" name="Slide Number Placeholder 3">
            <a:extLst>
              <a:ext uri="{FF2B5EF4-FFF2-40B4-BE49-F238E27FC236}">
                <a16:creationId xmlns:a16="http://schemas.microsoft.com/office/drawing/2014/main" id="{B86B9093-6100-4D99-9A24-3588722859A0}"/>
              </a:ext>
            </a:extLst>
          </p:cNvPr>
          <p:cNvSpPr>
            <a:spLocks noGrp="1"/>
          </p:cNvSpPr>
          <p:nvPr>
            <p:ph type="sldNum" sz="quarter" idx="12"/>
          </p:nvPr>
        </p:nvSpPr>
        <p:spPr/>
        <p:txBody>
          <a:bodyPr/>
          <a:lstStyle/>
          <a:p>
            <a:fld id="{C73DBB8B-E643-48F5-9AF9-C9BF6418D090}" type="slidenum">
              <a:rPr lang="en-US" smtClean="0"/>
              <a:t>16</a:t>
            </a:fld>
            <a:endParaRPr lang="en-US"/>
          </a:p>
        </p:txBody>
      </p:sp>
      <p:pic>
        <p:nvPicPr>
          <p:cNvPr id="6" name="Picture 5">
            <a:extLst>
              <a:ext uri="{FF2B5EF4-FFF2-40B4-BE49-F238E27FC236}">
                <a16:creationId xmlns:a16="http://schemas.microsoft.com/office/drawing/2014/main" id="{491EB8E1-4983-4F54-A3C4-B13C841AFF25}"/>
              </a:ext>
            </a:extLst>
          </p:cNvPr>
          <p:cNvPicPr>
            <a:picLocks noChangeAspect="1"/>
          </p:cNvPicPr>
          <p:nvPr/>
        </p:nvPicPr>
        <p:blipFill>
          <a:blip r:embed="rId2"/>
          <a:stretch>
            <a:fillRect/>
          </a:stretch>
        </p:blipFill>
        <p:spPr>
          <a:xfrm>
            <a:off x="2419350" y="4298950"/>
            <a:ext cx="7353300" cy="1257300"/>
          </a:xfrm>
          <a:prstGeom prst="rect">
            <a:avLst/>
          </a:prstGeom>
        </p:spPr>
      </p:pic>
    </p:spTree>
    <p:extLst>
      <p:ext uri="{BB962C8B-B14F-4D97-AF65-F5344CB8AC3E}">
        <p14:creationId xmlns:p14="http://schemas.microsoft.com/office/powerpoint/2010/main" val="427801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0C61-B598-42DD-BB90-D58DB344721E}"/>
              </a:ext>
            </a:extLst>
          </p:cNvPr>
          <p:cNvSpPr>
            <a:spLocks noGrp="1"/>
          </p:cNvSpPr>
          <p:nvPr>
            <p:ph type="title"/>
          </p:nvPr>
        </p:nvSpPr>
        <p:spPr>
          <a:xfrm>
            <a:off x="2225811" y="523613"/>
            <a:ext cx="7729728" cy="1188720"/>
          </a:xfrm>
        </p:spPr>
        <p:txBody>
          <a:bodyPr/>
          <a:lstStyle/>
          <a:p>
            <a:r>
              <a:rPr lang="en-AU" dirty="0"/>
              <a:t>SAMPLING DISTRIBUTION:</a:t>
            </a:r>
            <a:br>
              <a:rPr lang="en-AU" dirty="0"/>
            </a:br>
            <a:r>
              <a:rPr lang="en-AU" dirty="0"/>
              <a:t>The Bootstrap method</a:t>
            </a:r>
            <a:endParaRPr lang="en-US" dirty="0"/>
          </a:p>
        </p:txBody>
      </p:sp>
      <p:sp>
        <p:nvSpPr>
          <p:cNvPr id="3" name="Content Placeholder 2">
            <a:extLst>
              <a:ext uri="{FF2B5EF4-FFF2-40B4-BE49-F238E27FC236}">
                <a16:creationId xmlns:a16="http://schemas.microsoft.com/office/drawing/2014/main" id="{592A1F8A-77EA-412D-B4C1-8488B89480C4}"/>
              </a:ext>
            </a:extLst>
          </p:cNvPr>
          <p:cNvSpPr>
            <a:spLocks noGrp="1"/>
          </p:cNvSpPr>
          <p:nvPr>
            <p:ph idx="1"/>
          </p:nvPr>
        </p:nvSpPr>
        <p:spPr>
          <a:xfrm>
            <a:off x="2225811" y="2003417"/>
            <a:ext cx="7729728" cy="1425584"/>
          </a:xfrm>
        </p:spPr>
        <p:txBody>
          <a:bodyPr/>
          <a:lstStyle/>
          <a:p>
            <a:r>
              <a:rPr lang="en-US" dirty="0"/>
              <a:t>One easy and effective way to estimate the sampling distribution of a statistic, or of model parameters, is to draw additional samples, with replacement, from the sample itself and </a:t>
            </a:r>
            <a:r>
              <a:rPr lang="en-US" dirty="0">
                <a:solidFill>
                  <a:srgbClr val="FFFF00"/>
                </a:solidFill>
              </a:rPr>
              <a:t>recalculate</a:t>
            </a:r>
            <a:r>
              <a:rPr lang="en-US" dirty="0"/>
              <a:t> the statistic or model for each resample.</a:t>
            </a:r>
          </a:p>
        </p:txBody>
      </p:sp>
      <p:sp>
        <p:nvSpPr>
          <p:cNvPr id="4" name="Slide Number Placeholder 3">
            <a:extLst>
              <a:ext uri="{FF2B5EF4-FFF2-40B4-BE49-F238E27FC236}">
                <a16:creationId xmlns:a16="http://schemas.microsoft.com/office/drawing/2014/main" id="{D8BC42F7-853E-45A8-8468-09689DE3743F}"/>
              </a:ext>
            </a:extLst>
          </p:cNvPr>
          <p:cNvSpPr>
            <a:spLocks noGrp="1"/>
          </p:cNvSpPr>
          <p:nvPr>
            <p:ph type="sldNum" sz="quarter" idx="12"/>
          </p:nvPr>
        </p:nvSpPr>
        <p:spPr/>
        <p:txBody>
          <a:bodyPr/>
          <a:lstStyle/>
          <a:p>
            <a:fld id="{C73DBB8B-E643-48F5-9AF9-C9BF6418D090}" type="slidenum">
              <a:rPr lang="en-US" smtClean="0"/>
              <a:t>17</a:t>
            </a:fld>
            <a:endParaRPr lang="en-US"/>
          </a:p>
        </p:txBody>
      </p:sp>
      <p:pic>
        <p:nvPicPr>
          <p:cNvPr id="6" name="Picture 5">
            <a:extLst>
              <a:ext uri="{FF2B5EF4-FFF2-40B4-BE49-F238E27FC236}">
                <a16:creationId xmlns:a16="http://schemas.microsoft.com/office/drawing/2014/main" id="{4C5F7010-BC37-450D-9243-A158BC3BB414}"/>
              </a:ext>
            </a:extLst>
          </p:cNvPr>
          <p:cNvPicPr>
            <a:picLocks noChangeAspect="1"/>
          </p:cNvPicPr>
          <p:nvPr/>
        </p:nvPicPr>
        <p:blipFill>
          <a:blip r:embed="rId2"/>
          <a:stretch>
            <a:fillRect/>
          </a:stretch>
        </p:blipFill>
        <p:spPr>
          <a:xfrm>
            <a:off x="2433075" y="3643312"/>
            <a:ext cx="7315200" cy="2924175"/>
          </a:xfrm>
          <a:prstGeom prst="rect">
            <a:avLst/>
          </a:prstGeom>
        </p:spPr>
      </p:pic>
    </p:spTree>
    <p:extLst>
      <p:ext uri="{BB962C8B-B14F-4D97-AF65-F5344CB8AC3E}">
        <p14:creationId xmlns:p14="http://schemas.microsoft.com/office/powerpoint/2010/main" val="3229136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55BFE-052C-4390-A3D0-418B411E0295}"/>
              </a:ext>
            </a:extLst>
          </p:cNvPr>
          <p:cNvSpPr>
            <a:spLocks noGrp="1"/>
          </p:cNvSpPr>
          <p:nvPr>
            <p:ph type="title"/>
          </p:nvPr>
        </p:nvSpPr>
        <p:spPr>
          <a:xfrm>
            <a:off x="2225812" y="609600"/>
            <a:ext cx="7729728" cy="1188720"/>
          </a:xfrm>
        </p:spPr>
        <p:txBody>
          <a:bodyPr/>
          <a:lstStyle/>
          <a:p>
            <a:r>
              <a:rPr lang="en-AU" dirty="0"/>
              <a:t>Calculating standard error using bootstrap method</a:t>
            </a:r>
            <a:endParaRPr lang="en-US" dirty="0"/>
          </a:p>
        </p:txBody>
      </p:sp>
      <p:sp>
        <p:nvSpPr>
          <p:cNvPr id="3" name="Content Placeholder 2">
            <a:extLst>
              <a:ext uri="{FF2B5EF4-FFF2-40B4-BE49-F238E27FC236}">
                <a16:creationId xmlns:a16="http://schemas.microsoft.com/office/drawing/2014/main" id="{C4ADC97F-DD32-4E4E-B95C-9D4DF94EA543}"/>
              </a:ext>
            </a:extLst>
          </p:cNvPr>
          <p:cNvSpPr>
            <a:spLocks noGrp="1"/>
          </p:cNvSpPr>
          <p:nvPr>
            <p:ph idx="1"/>
          </p:nvPr>
        </p:nvSpPr>
        <p:spPr>
          <a:xfrm>
            <a:off x="913795" y="2096064"/>
            <a:ext cx="10353762" cy="4152336"/>
          </a:xfrm>
        </p:spPr>
        <p:txBody>
          <a:bodyPr>
            <a:normAutofit/>
          </a:bodyPr>
          <a:lstStyle/>
          <a:p>
            <a:r>
              <a:rPr lang="en-US" dirty="0"/>
              <a:t>Draw a sample value, record, replace it.</a:t>
            </a:r>
          </a:p>
          <a:p>
            <a:r>
              <a:rPr lang="en-US" dirty="0"/>
              <a:t>Repeat n times.</a:t>
            </a:r>
          </a:p>
          <a:p>
            <a:r>
              <a:rPr lang="en-US" dirty="0"/>
              <a:t>Record the mean of the n resampled values.</a:t>
            </a:r>
          </a:p>
          <a:p>
            <a:r>
              <a:rPr lang="en-US" dirty="0"/>
              <a:t>Repeat steps 1–3 for R times.</a:t>
            </a:r>
          </a:p>
          <a:p>
            <a:r>
              <a:rPr lang="en-US" dirty="0"/>
              <a:t>Use the R results to:</a:t>
            </a:r>
          </a:p>
          <a:p>
            <a:pPr lvl="1"/>
            <a:r>
              <a:rPr lang="en-US" dirty="0"/>
              <a:t>Calculate their standard deviation (this estimates sample mean standard error).</a:t>
            </a:r>
          </a:p>
          <a:p>
            <a:pPr lvl="1"/>
            <a:r>
              <a:rPr lang="en-US" dirty="0"/>
              <a:t> Produce a histogram or boxplot.</a:t>
            </a:r>
          </a:p>
          <a:p>
            <a:pPr lvl="1"/>
            <a:r>
              <a:rPr lang="en-US" dirty="0"/>
              <a:t>Find a </a:t>
            </a:r>
            <a:r>
              <a:rPr lang="en-US" dirty="0">
                <a:solidFill>
                  <a:srgbClr val="FFFF00"/>
                </a:solidFill>
              </a:rPr>
              <a:t>confidence interval</a:t>
            </a:r>
            <a:r>
              <a:rPr lang="en-US" dirty="0"/>
              <a:t>.</a:t>
            </a:r>
          </a:p>
        </p:txBody>
      </p:sp>
      <p:sp>
        <p:nvSpPr>
          <p:cNvPr id="4" name="Slide Number Placeholder 3">
            <a:extLst>
              <a:ext uri="{FF2B5EF4-FFF2-40B4-BE49-F238E27FC236}">
                <a16:creationId xmlns:a16="http://schemas.microsoft.com/office/drawing/2014/main" id="{49D53C3E-D889-46F8-97DA-44A7CAFFD5AD}"/>
              </a:ext>
            </a:extLst>
          </p:cNvPr>
          <p:cNvSpPr>
            <a:spLocks noGrp="1"/>
          </p:cNvSpPr>
          <p:nvPr>
            <p:ph type="sldNum" sz="quarter" idx="12"/>
          </p:nvPr>
        </p:nvSpPr>
        <p:spPr/>
        <p:txBody>
          <a:bodyPr/>
          <a:lstStyle/>
          <a:p>
            <a:fld id="{C73DBB8B-E643-48F5-9AF9-C9BF6418D090}" type="slidenum">
              <a:rPr lang="en-US" smtClean="0"/>
              <a:t>18</a:t>
            </a:fld>
            <a:endParaRPr lang="en-US"/>
          </a:p>
        </p:txBody>
      </p:sp>
    </p:spTree>
    <p:extLst>
      <p:ext uri="{BB962C8B-B14F-4D97-AF65-F5344CB8AC3E}">
        <p14:creationId xmlns:p14="http://schemas.microsoft.com/office/powerpoint/2010/main" val="1680845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D8D0-86A4-4E62-BDF5-87367847E6E3}"/>
              </a:ext>
            </a:extLst>
          </p:cNvPr>
          <p:cNvSpPr>
            <a:spLocks noGrp="1"/>
          </p:cNvSpPr>
          <p:nvPr>
            <p:ph type="title"/>
          </p:nvPr>
        </p:nvSpPr>
        <p:spPr/>
        <p:txBody>
          <a:bodyPr/>
          <a:lstStyle/>
          <a:p>
            <a:r>
              <a:rPr lang="en-US" dirty="0"/>
              <a:t>CONFIDENCE INTERVAL FROM BOOTSTRAPING</a:t>
            </a:r>
          </a:p>
        </p:txBody>
      </p:sp>
      <p:sp>
        <p:nvSpPr>
          <p:cNvPr id="3" name="Content Placeholder 2">
            <a:extLst>
              <a:ext uri="{FF2B5EF4-FFF2-40B4-BE49-F238E27FC236}">
                <a16:creationId xmlns:a16="http://schemas.microsoft.com/office/drawing/2014/main" id="{C7F1B29C-D347-4CAE-B6A1-CA0E1E947F1D}"/>
              </a:ext>
            </a:extLst>
          </p:cNvPr>
          <p:cNvSpPr>
            <a:spLocks noGrp="1"/>
          </p:cNvSpPr>
          <p:nvPr>
            <p:ph idx="1"/>
          </p:nvPr>
        </p:nvSpPr>
        <p:spPr>
          <a:xfrm>
            <a:off x="551127" y="2600510"/>
            <a:ext cx="10714401" cy="3695136"/>
          </a:xfrm>
        </p:spPr>
        <p:txBody>
          <a:bodyPr/>
          <a:lstStyle/>
          <a:p>
            <a:r>
              <a:rPr lang="en-US" dirty="0"/>
              <a:t>Objective: Finding the mean age of the undergraduate students of the CSE Department.</a:t>
            </a:r>
          </a:p>
          <a:p>
            <a:r>
              <a:rPr lang="en-US" dirty="0"/>
              <a:t>From the population (2000 students) </a:t>
            </a:r>
            <a:r>
              <a:rPr lang="en-US" dirty="0">
                <a:sym typeface="Wingdings" panose="05000000000000000000" pitchFamily="2" charset="2"/>
              </a:rPr>
              <a:t> choose 20 data points (sample set)</a:t>
            </a:r>
          </a:p>
          <a:p>
            <a:r>
              <a:rPr lang="en-US" dirty="0">
                <a:sym typeface="Wingdings" panose="05000000000000000000" pitchFamily="2" charset="2"/>
              </a:rPr>
              <a:t>From the sample (20 data points)  resampling the dataset n times (n = 100)</a:t>
            </a:r>
          </a:p>
          <a:p>
            <a:r>
              <a:rPr lang="en-US" dirty="0">
                <a:sym typeface="Wingdings" panose="05000000000000000000" pitchFamily="2" charset="2"/>
              </a:rPr>
              <a:t>From the resample dataset (100 data points)  calculate the mean</a:t>
            </a:r>
            <a:endParaRPr lang="en-US" dirty="0"/>
          </a:p>
          <a:p>
            <a:endParaRPr lang="en-US" dirty="0"/>
          </a:p>
        </p:txBody>
      </p:sp>
      <p:sp>
        <p:nvSpPr>
          <p:cNvPr id="4" name="Slide Number Placeholder 3">
            <a:extLst>
              <a:ext uri="{FF2B5EF4-FFF2-40B4-BE49-F238E27FC236}">
                <a16:creationId xmlns:a16="http://schemas.microsoft.com/office/drawing/2014/main" id="{607E91E1-8FF3-4DA4-A268-B2FE3593C1E6}"/>
              </a:ext>
            </a:extLst>
          </p:cNvPr>
          <p:cNvSpPr>
            <a:spLocks noGrp="1"/>
          </p:cNvSpPr>
          <p:nvPr>
            <p:ph type="sldNum" sz="quarter" idx="12"/>
          </p:nvPr>
        </p:nvSpPr>
        <p:spPr/>
        <p:txBody>
          <a:bodyPr/>
          <a:lstStyle/>
          <a:p>
            <a:fld id="{C73DBB8B-E643-48F5-9AF9-C9BF6418D090}" type="slidenum">
              <a:rPr lang="en-US" smtClean="0"/>
              <a:t>19</a:t>
            </a:fld>
            <a:endParaRPr lang="en-US"/>
          </a:p>
        </p:txBody>
      </p:sp>
      <p:sp>
        <p:nvSpPr>
          <p:cNvPr id="5" name="Right Brace 4">
            <a:extLst>
              <a:ext uri="{FF2B5EF4-FFF2-40B4-BE49-F238E27FC236}">
                <a16:creationId xmlns:a16="http://schemas.microsoft.com/office/drawing/2014/main" id="{6DBEBF79-241C-4224-B301-108090A4A757}"/>
              </a:ext>
            </a:extLst>
          </p:cNvPr>
          <p:cNvSpPr/>
          <p:nvPr/>
        </p:nvSpPr>
        <p:spPr>
          <a:xfrm>
            <a:off x="10024533" y="2698044"/>
            <a:ext cx="753545" cy="13263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954E0D3A-8591-4BD2-99CA-46E2E38A20BD}"/>
              </a:ext>
            </a:extLst>
          </p:cNvPr>
          <p:cNvSpPr txBox="1"/>
          <p:nvPr/>
        </p:nvSpPr>
        <p:spPr>
          <a:xfrm>
            <a:off x="10833581" y="2899539"/>
            <a:ext cx="1255878" cy="923330"/>
          </a:xfrm>
          <a:prstGeom prst="rect">
            <a:avLst/>
          </a:prstGeom>
          <a:noFill/>
        </p:spPr>
        <p:txBody>
          <a:bodyPr wrap="square" rtlCol="0">
            <a:spAutoFit/>
          </a:bodyPr>
          <a:lstStyle/>
          <a:p>
            <a:r>
              <a:rPr lang="en-US" dirty="0"/>
              <a:t>Repeat R times </a:t>
            </a:r>
          </a:p>
          <a:p>
            <a:r>
              <a:rPr lang="en-US" dirty="0"/>
              <a:t>(R = 1000)</a:t>
            </a:r>
          </a:p>
        </p:txBody>
      </p:sp>
      <p:sp>
        <p:nvSpPr>
          <p:cNvPr id="7" name="TextBox 6">
            <a:extLst>
              <a:ext uri="{FF2B5EF4-FFF2-40B4-BE49-F238E27FC236}">
                <a16:creationId xmlns:a16="http://schemas.microsoft.com/office/drawing/2014/main" id="{AF9E1FBE-8C14-445A-A795-F30539835E74}"/>
              </a:ext>
            </a:extLst>
          </p:cNvPr>
          <p:cNvSpPr txBox="1"/>
          <p:nvPr/>
        </p:nvSpPr>
        <p:spPr>
          <a:xfrm>
            <a:off x="1038578" y="4342893"/>
            <a:ext cx="9739500" cy="2308324"/>
          </a:xfrm>
          <a:prstGeom prst="rect">
            <a:avLst/>
          </a:prstGeom>
          <a:noFill/>
        </p:spPr>
        <p:txBody>
          <a:bodyPr wrap="square" rtlCol="0">
            <a:spAutoFit/>
          </a:bodyPr>
          <a:lstStyle/>
          <a:p>
            <a:r>
              <a:rPr lang="en-US" dirty="0"/>
              <a:t>1000 mean values </a:t>
            </a:r>
            <a:r>
              <a:rPr lang="en-US" dirty="0">
                <a:sym typeface="Wingdings" panose="05000000000000000000" pitchFamily="2" charset="2"/>
              </a:rPr>
              <a:t> 18.5, 19.6, 21.1, ………  Sampling Distribution of the Mean</a:t>
            </a:r>
          </a:p>
          <a:p>
            <a:r>
              <a:rPr lang="en-US" dirty="0">
                <a:sym typeface="Wingdings" panose="05000000000000000000" pitchFamily="2" charset="2"/>
              </a:rPr>
              <a:t>Further, calculate the standard deviation. </a:t>
            </a:r>
          </a:p>
          <a:p>
            <a:r>
              <a:rPr lang="en-US" dirty="0">
                <a:sym typeface="Wingdings" panose="05000000000000000000" pitchFamily="2" charset="2"/>
              </a:rPr>
              <a:t>Then, we can calculate the standard error, SE =  standard deviation / SQRT (n)</a:t>
            </a:r>
          </a:p>
          <a:p>
            <a:r>
              <a:rPr lang="en-US" dirty="0">
                <a:sym typeface="Wingdings" panose="05000000000000000000" pitchFamily="2" charset="2"/>
              </a:rPr>
              <a:t>We can also find the </a:t>
            </a:r>
            <a:r>
              <a:rPr lang="en-US" b="1" dirty="0">
                <a:sym typeface="Wingdings" panose="05000000000000000000" pitchFamily="2" charset="2"/>
              </a:rPr>
              <a:t>confidence interval.</a:t>
            </a:r>
          </a:p>
          <a:p>
            <a:r>
              <a:rPr lang="en-US" b="1" dirty="0">
                <a:sym typeface="Wingdings" panose="05000000000000000000" pitchFamily="2" charset="2"/>
              </a:rPr>
              <a:t>Confidence Interval  </a:t>
            </a:r>
            <a:r>
              <a:rPr lang="en-US" dirty="0">
                <a:solidFill>
                  <a:srgbClr val="FFFF00"/>
                </a:solidFill>
                <a:sym typeface="Wingdings" panose="05000000000000000000" pitchFamily="2" charset="2"/>
              </a:rPr>
              <a:t>A range of value, representing the mean, is associated with a probability P (confidence level) indicating that the mean would be in the given range with P probability. </a:t>
            </a:r>
            <a:endParaRPr lang="en-US" b="1" dirty="0">
              <a:solidFill>
                <a:srgbClr val="FFFF00"/>
              </a:solidFill>
              <a:sym typeface="Wingdings" panose="05000000000000000000" pitchFamily="2" charset="2"/>
            </a:endParaRPr>
          </a:p>
          <a:p>
            <a:endParaRPr lang="en-US" dirty="0"/>
          </a:p>
        </p:txBody>
      </p:sp>
    </p:spTree>
    <p:extLst>
      <p:ext uri="{BB962C8B-B14F-4D97-AF65-F5344CB8AC3E}">
        <p14:creationId xmlns:p14="http://schemas.microsoft.com/office/powerpoint/2010/main" val="686428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D8A5F-1CCF-42E3-8747-1123532F8E71}"/>
              </a:ext>
            </a:extLst>
          </p:cNvPr>
          <p:cNvSpPr>
            <a:spLocks noGrp="1"/>
          </p:cNvSpPr>
          <p:nvPr>
            <p:ph type="title"/>
          </p:nvPr>
        </p:nvSpPr>
        <p:spPr/>
        <p:txBody>
          <a:bodyPr/>
          <a:lstStyle/>
          <a:p>
            <a:r>
              <a:rPr lang="en-AU" dirty="0"/>
              <a:t>Sampling</a:t>
            </a:r>
            <a:endParaRPr lang="en-US" dirty="0"/>
          </a:p>
        </p:txBody>
      </p:sp>
      <p:sp>
        <p:nvSpPr>
          <p:cNvPr id="3" name="Content Placeholder 2">
            <a:extLst>
              <a:ext uri="{FF2B5EF4-FFF2-40B4-BE49-F238E27FC236}">
                <a16:creationId xmlns:a16="http://schemas.microsoft.com/office/drawing/2014/main" id="{3A0D03EF-30C8-4697-85B5-34142123DEC9}"/>
              </a:ext>
            </a:extLst>
          </p:cNvPr>
          <p:cNvSpPr>
            <a:spLocks noGrp="1"/>
          </p:cNvSpPr>
          <p:nvPr>
            <p:ph idx="1"/>
          </p:nvPr>
        </p:nvSpPr>
        <p:spPr>
          <a:xfrm>
            <a:off x="2231136" y="2323084"/>
            <a:ext cx="7729728" cy="3101983"/>
          </a:xfrm>
        </p:spPr>
        <p:txBody>
          <a:bodyPr/>
          <a:lstStyle/>
          <a:p>
            <a:r>
              <a:rPr lang="en-US" dirty="0">
                <a:solidFill>
                  <a:srgbClr val="FFFF00"/>
                </a:solidFill>
              </a:rPr>
              <a:t>Sampling</a:t>
            </a:r>
            <a:r>
              <a:rPr lang="en-US" dirty="0"/>
              <a:t> is a process used in statistical analysis in which a predetermined number of observations are taken from a larger population.</a:t>
            </a:r>
          </a:p>
        </p:txBody>
      </p:sp>
      <p:sp>
        <p:nvSpPr>
          <p:cNvPr id="4" name="Slide Number Placeholder 3">
            <a:extLst>
              <a:ext uri="{FF2B5EF4-FFF2-40B4-BE49-F238E27FC236}">
                <a16:creationId xmlns:a16="http://schemas.microsoft.com/office/drawing/2014/main" id="{58CCAD86-EDA2-41D1-AE65-4063AA6E455B}"/>
              </a:ext>
            </a:extLst>
          </p:cNvPr>
          <p:cNvSpPr>
            <a:spLocks noGrp="1"/>
          </p:cNvSpPr>
          <p:nvPr>
            <p:ph type="sldNum" sz="quarter" idx="12"/>
          </p:nvPr>
        </p:nvSpPr>
        <p:spPr/>
        <p:txBody>
          <a:bodyPr/>
          <a:lstStyle/>
          <a:p>
            <a:fld id="{C73DBB8B-E643-48F5-9AF9-C9BF6418D090}" type="slidenum">
              <a:rPr lang="en-US" smtClean="0"/>
              <a:t>2</a:t>
            </a:fld>
            <a:endParaRPr lang="en-US"/>
          </a:p>
        </p:txBody>
      </p:sp>
      <p:pic>
        <p:nvPicPr>
          <p:cNvPr id="6" name="Picture 5">
            <a:extLst>
              <a:ext uri="{FF2B5EF4-FFF2-40B4-BE49-F238E27FC236}">
                <a16:creationId xmlns:a16="http://schemas.microsoft.com/office/drawing/2014/main" id="{036D989C-C85C-49AB-B8B6-50836DFDCA3C}"/>
              </a:ext>
            </a:extLst>
          </p:cNvPr>
          <p:cNvPicPr>
            <a:picLocks noChangeAspect="1"/>
          </p:cNvPicPr>
          <p:nvPr/>
        </p:nvPicPr>
        <p:blipFill>
          <a:blip r:embed="rId2"/>
          <a:stretch>
            <a:fillRect/>
          </a:stretch>
        </p:blipFill>
        <p:spPr>
          <a:xfrm>
            <a:off x="3942080" y="3074994"/>
            <a:ext cx="4372682" cy="3604888"/>
          </a:xfrm>
          <a:prstGeom prst="rect">
            <a:avLst/>
          </a:prstGeom>
        </p:spPr>
      </p:pic>
    </p:spTree>
    <p:extLst>
      <p:ext uri="{BB962C8B-B14F-4D97-AF65-F5344CB8AC3E}">
        <p14:creationId xmlns:p14="http://schemas.microsoft.com/office/powerpoint/2010/main" val="4261974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BC1EC-6099-4E07-89B0-040DC763B5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640597A-7DD4-4DDA-920D-AF79F2A40552}"/>
              </a:ext>
            </a:extLst>
          </p:cNvPr>
          <p:cNvSpPr>
            <a:spLocks noGrp="1"/>
          </p:cNvSpPr>
          <p:nvPr>
            <p:ph idx="1"/>
          </p:nvPr>
        </p:nvSpPr>
        <p:spPr>
          <a:xfrm>
            <a:off x="913795" y="2096063"/>
            <a:ext cx="10353762" cy="4316025"/>
          </a:xfrm>
        </p:spPr>
        <p:txBody>
          <a:bodyPr/>
          <a:lstStyle/>
          <a:p>
            <a:r>
              <a:rPr lang="en-US" dirty="0"/>
              <a:t>Confidence Interval: 17.5 – 18.5 with 90% confidence level.</a:t>
            </a:r>
          </a:p>
          <a:p>
            <a:r>
              <a:rPr lang="en-US" dirty="0"/>
              <a:t>It means that if we draw the samples and follow the bootstrap method to calculate the mean then out of 100 times, 90 times the value will be within the range of 17.5 to 18.5.</a:t>
            </a:r>
          </a:p>
          <a:p>
            <a:r>
              <a:rPr lang="en-US" dirty="0"/>
              <a:t>The confidence interval helps us to infer the population statistics (mean) based on the sampling distribution. </a:t>
            </a:r>
          </a:p>
        </p:txBody>
      </p:sp>
      <p:sp>
        <p:nvSpPr>
          <p:cNvPr id="4" name="Slide Number Placeholder 3">
            <a:extLst>
              <a:ext uri="{FF2B5EF4-FFF2-40B4-BE49-F238E27FC236}">
                <a16:creationId xmlns:a16="http://schemas.microsoft.com/office/drawing/2014/main" id="{3C9BE305-DFB8-4D18-8904-C99EFD7AC151}"/>
              </a:ext>
            </a:extLst>
          </p:cNvPr>
          <p:cNvSpPr>
            <a:spLocks noGrp="1"/>
          </p:cNvSpPr>
          <p:nvPr>
            <p:ph type="sldNum" sz="quarter" idx="12"/>
          </p:nvPr>
        </p:nvSpPr>
        <p:spPr/>
        <p:txBody>
          <a:bodyPr/>
          <a:lstStyle/>
          <a:p>
            <a:fld id="{C73DBB8B-E643-48F5-9AF9-C9BF6418D090}" type="slidenum">
              <a:rPr lang="en-US" smtClean="0"/>
              <a:t>20</a:t>
            </a:fld>
            <a:endParaRPr lang="en-US"/>
          </a:p>
        </p:txBody>
      </p:sp>
    </p:spTree>
    <p:extLst>
      <p:ext uri="{BB962C8B-B14F-4D97-AF65-F5344CB8AC3E}">
        <p14:creationId xmlns:p14="http://schemas.microsoft.com/office/powerpoint/2010/main" val="3835859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108A-CFDC-488E-B912-25A532849F4B}"/>
              </a:ext>
            </a:extLst>
          </p:cNvPr>
          <p:cNvSpPr>
            <a:spLocks noGrp="1"/>
          </p:cNvSpPr>
          <p:nvPr>
            <p:ph type="title"/>
          </p:nvPr>
        </p:nvSpPr>
        <p:spPr/>
        <p:txBody>
          <a:bodyPr/>
          <a:lstStyle/>
          <a:p>
            <a:r>
              <a:rPr lang="en-AU" dirty="0"/>
              <a:t>Confidence interval</a:t>
            </a:r>
            <a:endParaRPr lang="en-US" dirty="0"/>
          </a:p>
        </p:txBody>
      </p:sp>
      <p:sp>
        <p:nvSpPr>
          <p:cNvPr id="3" name="Content Placeholder 2">
            <a:extLst>
              <a:ext uri="{FF2B5EF4-FFF2-40B4-BE49-F238E27FC236}">
                <a16:creationId xmlns:a16="http://schemas.microsoft.com/office/drawing/2014/main" id="{834E6D4C-8738-4F21-BFCD-792A603FED35}"/>
              </a:ext>
            </a:extLst>
          </p:cNvPr>
          <p:cNvSpPr>
            <a:spLocks noGrp="1"/>
          </p:cNvSpPr>
          <p:nvPr>
            <p:ph idx="1"/>
          </p:nvPr>
        </p:nvSpPr>
        <p:spPr>
          <a:xfrm>
            <a:off x="913795" y="2096064"/>
            <a:ext cx="10353762" cy="4152336"/>
          </a:xfrm>
        </p:spPr>
        <p:txBody>
          <a:bodyPr>
            <a:normAutofit/>
          </a:bodyPr>
          <a:lstStyle/>
          <a:p>
            <a:r>
              <a:rPr lang="en-US" dirty="0">
                <a:solidFill>
                  <a:srgbClr val="FFFF00"/>
                </a:solidFill>
              </a:rPr>
              <a:t>A confidence interval</a:t>
            </a:r>
            <a:r>
              <a:rPr lang="en-US" dirty="0"/>
              <a:t>, in statistics, refers to the probability (</a:t>
            </a:r>
            <a:r>
              <a:rPr lang="en-US" dirty="0">
                <a:solidFill>
                  <a:srgbClr val="FFFF00"/>
                </a:solidFill>
              </a:rPr>
              <a:t>confidence level</a:t>
            </a:r>
            <a:r>
              <a:rPr lang="en-US" dirty="0"/>
              <a:t>) that a population parameter will fall between a set of values for a certain proportion of times.</a:t>
            </a:r>
          </a:p>
          <a:p>
            <a:r>
              <a:rPr lang="en-US" dirty="0"/>
              <a:t>Confidence intervals measure the degree of uncertainty or certainty in a sampling method.</a:t>
            </a:r>
          </a:p>
          <a:p>
            <a:r>
              <a:rPr lang="en-US" dirty="0"/>
              <a:t>It tells you how confident you can be that the results from a poll or survey reflect what you would expect to find if it were possible to survey the entire population.</a:t>
            </a:r>
          </a:p>
          <a:p>
            <a:r>
              <a:rPr lang="en-US" dirty="0">
                <a:solidFill>
                  <a:srgbClr val="FFFF00"/>
                </a:solidFill>
              </a:rPr>
              <a:t>Confidence interval at 95% confidence level</a:t>
            </a:r>
            <a:r>
              <a:rPr lang="en-US" dirty="0"/>
              <a:t>: It means that should you repeat an experiment or survey over and over again, 95 percent of the time your results will match the results you get from a population (in other words, your statistics would be sound!)</a:t>
            </a:r>
          </a:p>
        </p:txBody>
      </p:sp>
      <p:sp>
        <p:nvSpPr>
          <p:cNvPr id="4" name="Slide Number Placeholder 3">
            <a:extLst>
              <a:ext uri="{FF2B5EF4-FFF2-40B4-BE49-F238E27FC236}">
                <a16:creationId xmlns:a16="http://schemas.microsoft.com/office/drawing/2014/main" id="{6F265F3F-84B4-4514-AF4A-F7E5277027BD}"/>
              </a:ext>
            </a:extLst>
          </p:cNvPr>
          <p:cNvSpPr>
            <a:spLocks noGrp="1"/>
          </p:cNvSpPr>
          <p:nvPr>
            <p:ph type="sldNum" sz="quarter" idx="12"/>
          </p:nvPr>
        </p:nvSpPr>
        <p:spPr/>
        <p:txBody>
          <a:bodyPr/>
          <a:lstStyle/>
          <a:p>
            <a:fld id="{C73DBB8B-E643-48F5-9AF9-C9BF6418D090}" type="slidenum">
              <a:rPr lang="en-US" smtClean="0"/>
              <a:t>21</a:t>
            </a:fld>
            <a:endParaRPr lang="en-US"/>
          </a:p>
        </p:txBody>
      </p:sp>
    </p:spTree>
    <p:extLst>
      <p:ext uri="{BB962C8B-B14F-4D97-AF65-F5344CB8AC3E}">
        <p14:creationId xmlns:p14="http://schemas.microsoft.com/office/powerpoint/2010/main" val="2164379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E2E78-ED3B-47F7-988A-FA1865A4AA46}"/>
              </a:ext>
            </a:extLst>
          </p:cNvPr>
          <p:cNvSpPr>
            <a:spLocks noGrp="1"/>
          </p:cNvSpPr>
          <p:nvPr>
            <p:ph type="title"/>
          </p:nvPr>
        </p:nvSpPr>
        <p:spPr/>
        <p:txBody>
          <a:bodyPr/>
          <a:lstStyle/>
          <a:p>
            <a:r>
              <a:rPr lang="en-AU" dirty="0"/>
              <a:t>CONFIDENCE INTERVAL using Bootstrap method</a:t>
            </a:r>
            <a:endParaRPr lang="en-US" dirty="0"/>
          </a:p>
        </p:txBody>
      </p:sp>
      <p:sp>
        <p:nvSpPr>
          <p:cNvPr id="3" name="Content Placeholder 2">
            <a:extLst>
              <a:ext uri="{FF2B5EF4-FFF2-40B4-BE49-F238E27FC236}">
                <a16:creationId xmlns:a16="http://schemas.microsoft.com/office/drawing/2014/main" id="{196DF901-14E2-4DCD-9E92-7632E74B759E}"/>
              </a:ext>
            </a:extLst>
          </p:cNvPr>
          <p:cNvSpPr>
            <a:spLocks noGrp="1"/>
          </p:cNvSpPr>
          <p:nvPr>
            <p:ph idx="1"/>
          </p:nvPr>
        </p:nvSpPr>
        <p:spPr/>
        <p:txBody>
          <a:bodyPr>
            <a:normAutofit/>
          </a:bodyPr>
          <a:lstStyle/>
          <a:p>
            <a:r>
              <a:rPr lang="en-US" dirty="0"/>
              <a:t>Draw	a random sample of size n with	replacement from the data (a resample).</a:t>
            </a:r>
          </a:p>
          <a:p>
            <a:r>
              <a:rPr lang="en-US" dirty="0"/>
              <a:t>Record the statistic of	 interest for the	resample.</a:t>
            </a:r>
          </a:p>
          <a:p>
            <a:r>
              <a:rPr lang="en-US" dirty="0"/>
              <a:t>Repeat steps 1–2 for many (R) times.</a:t>
            </a:r>
          </a:p>
          <a:p>
            <a:r>
              <a:rPr lang="en-US" dirty="0"/>
              <a:t>For an x% confidence interval, trim [(1 – [x/100]) / 2]% of the R resample results from either end of the distribution.</a:t>
            </a:r>
          </a:p>
          <a:p>
            <a:r>
              <a:rPr lang="en-US" dirty="0"/>
              <a:t>The trim points are the endpoints of an x% bootstrap	confidence interval.</a:t>
            </a:r>
          </a:p>
        </p:txBody>
      </p:sp>
      <p:sp>
        <p:nvSpPr>
          <p:cNvPr id="4" name="Slide Number Placeholder 3">
            <a:extLst>
              <a:ext uri="{FF2B5EF4-FFF2-40B4-BE49-F238E27FC236}">
                <a16:creationId xmlns:a16="http://schemas.microsoft.com/office/drawing/2014/main" id="{1D404687-D2D4-44B2-B103-AE36FD858468}"/>
              </a:ext>
            </a:extLst>
          </p:cNvPr>
          <p:cNvSpPr>
            <a:spLocks noGrp="1"/>
          </p:cNvSpPr>
          <p:nvPr>
            <p:ph type="sldNum" sz="quarter" idx="12"/>
          </p:nvPr>
        </p:nvSpPr>
        <p:spPr/>
        <p:txBody>
          <a:bodyPr/>
          <a:lstStyle/>
          <a:p>
            <a:fld id="{C73DBB8B-E643-48F5-9AF9-C9BF6418D090}" type="slidenum">
              <a:rPr lang="en-US" smtClean="0"/>
              <a:t>22</a:t>
            </a:fld>
            <a:endParaRPr lang="en-US"/>
          </a:p>
        </p:txBody>
      </p:sp>
    </p:spTree>
    <p:extLst>
      <p:ext uri="{BB962C8B-B14F-4D97-AF65-F5344CB8AC3E}">
        <p14:creationId xmlns:p14="http://schemas.microsoft.com/office/powerpoint/2010/main" val="4168836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FBF87-BBDD-4D54-A6F1-7C4C8DA07473}"/>
              </a:ext>
            </a:extLst>
          </p:cNvPr>
          <p:cNvSpPr>
            <a:spLocks noGrp="1"/>
          </p:cNvSpPr>
          <p:nvPr>
            <p:ph type="title"/>
          </p:nvPr>
        </p:nvSpPr>
        <p:spPr/>
        <p:txBody>
          <a:bodyPr/>
          <a:lstStyle/>
          <a:p>
            <a:r>
              <a:rPr lang="en-AU" dirty="0"/>
              <a:t>Useful resources</a:t>
            </a:r>
            <a:endParaRPr lang="en-US" dirty="0"/>
          </a:p>
        </p:txBody>
      </p:sp>
      <p:sp>
        <p:nvSpPr>
          <p:cNvPr id="3" name="Content Placeholder 2">
            <a:extLst>
              <a:ext uri="{FF2B5EF4-FFF2-40B4-BE49-F238E27FC236}">
                <a16:creationId xmlns:a16="http://schemas.microsoft.com/office/drawing/2014/main" id="{08C2BA84-B153-4D57-8C29-F05F72FEA8C4}"/>
              </a:ext>
            </a:extLst>
          </p:cNvPr>
          <p:cNvSpPr>
            <a:spLocks noGrp="1"/>
          </p:cNvSpPr>
          <p:nvPr>
            <p:ph idx="1"/>
          </p:nvPr>
        </p:nvSpPr>
        <p:spPr/>
        <p:txBody>
          <a:bodyPr/>
          <a:lstStyle/>
          <a:p>
            <a:r>
              <a:rPr lang="en-AU" dirty="0"/>
              <a:t>Chapter 2, Practical Statistics for Data Scientists by Bruce and Bruce</a:t>
            </a:r>
          </a:p>
          <a:p>
            <a:endParaRPr lang="en-US" dirty="0"/>
          </a:p>
        </p:txBody>
      </p:sp>
      <p:sp>
        <p:nvSpPr>
          <p:cNvPr id="4" name="Slide Number Placeholder 3">
            <a:extLst>
              <a:ext uri="{FF2B5EF4-FFF2-40B4-BE49-F238E27FC236}">
                <a16:creationId xmlns:a16="http://schemas.microsoft.com/office/drawing/2014/main" id="{1089F68D-24C0-45E6-9628-078E692AC251}"/>
              </a:ext>
            </a:extLst>
          </p:cNvPr>
          <p:cNvSpPr>
            <a:spLocks noGrp="1"/>
          </p:cNvSpPr>
          <p:nvPr>
            <p:ph type="sldNum" sz="quarter" idx="12"/>
          </p:nvPr>
        </p:nvSpPr>
        <p:spPr/>
        <p:txBody>
          <a:bodyPr/>
          <a:lstStyle/>
          <a:p>
            <a:fld id="{C73DBB8B-E643-48F5-9AF9-C9BF6418D090}" type="slidenum">
              <a:rPr lang="en-US" smtClean="0"/>
              <a:t>23</a:t>
            </a:fld>
            <a:endParaRPr lang="en-US"/>
          </a:p>
        </p:txBody>
      </p:sp>
    </p:spTree>
    <p:extLst>
      <p:ext uri="{BB962C8B-B14F-4D97-AF65-F5344CB8AC3E}">
        <p14:creationId xmlns:p14="http://schemas.microsoft.com/office/powerpoint/2010/main" val="15763858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B67C-3972-4D9C-9CFC-9AF27620D40D}"/>
              </a:ext>
            </a:extLst>
          </p:cNvPr>
          <p:cNvSpPr>
            <a:spLocks noGrp="1"/>
          </p:cNvSpPr>
          <p:nvPr>
            <p:ph type="title"/>
          </p:nvPr>
        </p:nvSpPr>
        <p:spPr>
          <a:xfrm>
            <a:off x="919119" y="2765839"/>
            <a:ext cx="10353761" cy="1326321"/>
          </a:xfrm>
        </p:spPr>
        <p:txBody>
          <a:bodyPr/>
          <a:lstStyle/>
          <a:p>
            <a:r>
              <a:rPr lang="en-AU" dirty="0"/>
              <a:t>Thank you</a:t>
            </a:r>
            <a:endParaRPr lang="en-US" dirty="0"/>
          </a:p>
        </p:txBody>
      </p:sp>
      <p:sp>
        <p:nvSpPr>
          <p:cNvPr id="3" name="Slide Number Placeholder 2">
            <a:extLst>
              <a:ext uri="{FF2B5EF4-FFF2-40B4-BE49-F238E27FC236}">
                <a16:creationId xmlns:a16="http://schemas.microsoft.com/office/drawing/2014/main" id="{A780D708-D252-4987-966F-E253BD2E36EB}"/>
              </a:ext>
            </a:extLst>
          </p:cNvPr>
          <p:cNvSpPr>
            <a:spLocks noGrp="1"/>
          </p:cNvSpPr>
          <p:nvPr>
            <p:ph type="sldNum" sz="quarter" idx="12"/>
          </p:nvPr>
        </p:nvSpPr>
        <p:spPr/>
        <p:txBody>
          <a:bodyPr/>
          <a:lstStyle/>
          <a:p>
            <a:fld id="{C73DBB8B-E643-48F5-9AF9-C9BF6418D090}" type="slidenum">
              <a:rPr lang="en-US" smtClean="0"/>
              <a:t>24</a:t>
            </a:fld>
            <a:endParaRPr lang="en-US"/>
          </a:p>
        </p:txBody>
      </p:sp>
    </p:spTree>
    <p:extLst>
      <p:ext uri="{BB962C8B-B14F-4D97-AF65-F5344CB8AC3E}">
        <p14:creationId xmlns:p14="http://schemas.microsoft.com/office/powerpoint/2010/main" val="6538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E793E-AE22-42BF-9DB4-C60F30CC8222}"/>
              </a:ext>
            </a:extLst>
          </p:cNvPr>
          <p:cNvSpPr>
            <a:spLocks noGrp="1"/>
          </p:cNvSpPr>
          <p:nvPr>
            <p:ph type="title"/>
          </p:nvPr>
        </p:nvSpPr>
        <p:spPr>
          <a:xfrm>
            <a:off x="2225812" y="457200"/>
            <a:ext cx="7729728" cy="1188720"/>
          </a:xfrm>
        </p:spPr>
        <p:txBody>
          <a:bodyPr/>
          <a:lstStyle/>
          <a:p>
            <a:r>
              <a:rPr lang="en-AU" dirty="0"/>
              <a:t>Some key terms</a:t>
            </a:r>
            <a:endParaRPr lang="en-US" dirty="0"/>
          </a:p>
        </p:txBody>
      </p:sp>
      <p:sp>
        <p:nvSpPr>
          <p:cNvPr id="3" name="Content Placeholder 2">
            <a:extLst>
              <a:ext uri="{FF2B5EF4-FFF2-40B4-BE49-F238E27FC236}">
                <a16:creationId xmlns:a16="http://schemas.microsoft.com/office/drawing/2014/main" id="{D337DE47-C962-47B4-B94D-67D17265C09C}"/>
              </a:ext>
            </a:extLst>
          </p:cNvPr>
          <p:cNvSpPr>
            <a:spLocks noGrp="1"/>
          </p:cNvSpPr>
          <p:nvPr>
            <p:ph idx="1"/>
          </p:nvPr>
        </p:nvSpPr>
        <p:spPr>
          <a:xfrm>
            <a:off x="913795" y="1767840"/>
            <a:ext cx="10353762" cy="4632960"/>
          </a:xfrm>
        </p:spPr>
        <p:txBody>
          <a:bodyPr>
            <a:normAutofit/>
          </a:bodyPr>
          <a:lstStyle/>
          <a:p>
            <a:r>
              <a:rPr lang="en-US" dirty="0">
                <a:solidFill>
                  <a:srgbClr val="FFFF00"/>
                </a:solidFill>
              </a:rPr>
              <a:t>Sample</a:t>
            </a:r>
            <a:r>
              <a:rPr lang="en-US" dirty="0"/>
              <a:t>: A subset from a larger data set. </a:t>
            </a:r>
          </a:p>
          <a:p>
            <a:r>
              <a:rPr lang="en-US" dirty="0">
                <a:solidFill>
                  <a:srgbClr val="FFFF00"/>
                </a:solidFill>
              </a:rPr>
              <a:t>Population</a:t>
            </a:r>
            <a:r>
              <a:rPr lang="en-US" dirty="0"/>
              <a:t>: The larger data set or idea of a data set. </a:t>
            </a:r>
          </a:p>
          <a:p>
            <a:r>
              <a:rPr lang="en-US" dirty="0">
                <a:solidFill>
                  <a:srgbClr val="FFFF00"/>
                </a:solidFill>
              </a:rPr>
              <a:t>N</a:t>
            </a:r>
            <a:r>
              <a:rPr lang="en-US" dirty="0"/>
              <a:t>:  The size of the population. (number of elements in the whole dataset)</a:t>
            </a:r>
          </a:p>
          <a:p>
            <a:r>
              <a:rPr lang="en-US" dirty="0">
                <a:solidFill>
                  <a:srgbClr val="FFFF00"/>
                </a:solidFill>
              </a:rPr>
              <a:t>n</a:t>
            </a:r>
            <a:r>
              <a:rPr lang="en-US" dirty="0"/>
              <a:t>:  The size of the sample. (number of elements in the subset)</a:t>
            </a:r>
          </a:p>
          <a:p>
            <a:r>
              <a:rPr lang="en-US" dirty="0">
                <a:solidFill>
                  <a:srgbClr val="FFFF00"/>
                </a:solidFill>
              </a:rPr>
              <a:t>Random sampling</a:t>
            </a:r>
            <a:r>
              <a:rPr lang="en-US" dirty="0"/>
              <a:t>: Drawing elements into a sample at random. </a:t>
            </a:r>
          </a:p>
          <a:p>
            <a:r>
              <a:rPr lang="en-US" dirty="0">
                <a:solidFill>
                  <a:srgbClr val="FFFF00"/>
                </a:solidFill>
              </a:rPr>
              <a:t>Stratified sampling</a:t>
            </a:r>
            <a:r>
              <a:rPr lang="en-US" dirty="0"/>
              <a:t>: Dividing the population into strata and randomly sampling from each strata.</a:t>
            </a:r>
          </a:p>
          <a:p>
            <a:r>
              <a:rPr lang="en-US" dirty="0">
                <a:solidFill>
                  <a:srgbClr val="FFFF00"/>
                </a:solidFill>
              </a:rPr>
              <a:t>Simple random sample</a:t>
            </a:r>
            <a:r>
              <a:rPr lang="en-US" dirty="0"/>
              <a:t>: The sample that results from random sampling without stratifying the population.</a:t>
            </a:r>
          </a:p>
          <a:p>
            <a:r>
              <a:rPr lang="en-US" dirty="0">
                <a:solidFill>
                  <a:srgbClr val="FFFF00"/>
                </a:solidFill>
              </a:rPr>
              <a:t>Sample bias</a:t>
            </a:r>
            <a:r>
              <a:rPr lang="en-US" dirty="0"/>
              <a:t>: A sample that misrepresents the population.</a:t>
            </a:r>
          </a:p>
        </p:txBody>
      </p:sp>
      <p:sp>
        <p:nvSpPr>
          <p:cNvPr id="4" name="Slide Number Placeholder 3">
            <a:extLst>
              <a:ext uri="{FF2B5EF4-FFF2-40B4-BE49-F238E27FC236}">
                <a16:creationId xmlns:a16="http://schemas.microsoft.com/office/drawing/2014/main" id="{D8214B36-F72B-45AE-9050-62BE6FDED24D}"/>
              </a:ext>
            </a:extLst>
          </p:cNvPr>
          <p:cNvSpPr>
            <a:spLocks noGrp="1"/>
          </p:cNvSpPr>
          <p:nvPr>
            <p:ph type="sldNum" sz="quarter" idx="12"/>
          </p:nvPr>
        </p:nvSpPr>
        <p:spPr/>
        <p:txBody>
          <a:bodyPr/>
          <a:lstStyle/>
          <a:p>
            <a:fld id="{C73DBB8B-E643-48F5-9AF9-C9BF6418D090}" type="slidenum">
              <a:rPr lang="en-US" smtClean="0"/>
              <a:t>3</a:t>
            </a:fld>
            <a:endParaRPr lang="en-US"/>
          </a:p>
        </p:txBody>
      </p:sp>
    </p:spTree>
    <p:extLst>
      <p:ext uri="{BB962C8B-B14F-4D97-AF65-F5344CB8AC3E}">
        <p14:creationId xmlns:p14="http://schemas.microsoft.com/office/powerpoint/2010/main" val="178065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41AA-21B2-488D-8003-B266B50F367D}"/>
              </a:ext>
            </a:extLst>
          </p:cNvPr>
          <p:cNvSpPr>
            <a:spLocks noGrp="1"/>
          </p:cNvSpPr>
          <p:nvPr>
            <p:ph type="title"/>
          </p:nvPr>
        </p:nvSpPr>
        <p:spPr/>
        <p:txBody>
          <a:bodyPr/>
          <a:lstStyle/>
          <a:p>
            <a:r>
              <a:rPr lang="en-AU" dirty="0"/>
              <a:t>Simple random sampling</a:t>
            </a:r>
            <a:endParaRPr lang="en-US" dirty="0"/>
          </a:p>
        </p:txBody>
      </p:sp>
      <p:sp>
        <p:nvSpPr>
          <p:cNvPr id="3" name="Content Placeholder 2">
            <a:extLst>
              <a:ext uri="{FF2B5EF4-FFF2-40B4-BE49-F238E27FC236}">
                <a16:creationId xmlns:a16="http://schemas.microsoft.com/office/drawing/2014/main" id="{73309E48-DA2D-4612-92C0-44D85FB2031F}"/>
              </a:ext>
            </a:extLst>
          </p:cNvPr>
          <p:cNvSpPr>
            <a:spLocks noGrp="1"/>
          </p:cNvSpPr>
          <p:nvPr>
            <p:ph idx="1"/>
          </p:nvPr>
        </p:nvSpPr>
        <p:spPr/>
        <p:txBody>
          <a:bodyPr/>
          <a:lstStyle/>
          <a:p>
            <a:r>
              <a:rPr lang="en-US" dirty="0">
                <a:solidFill>
                  <a:srgbClr val="FFFF00"/>
                </a:solidFill>
              </a:rPr>
              <a:t>Random sampling </a:t>
            </a:r>
            <a:r>
              <a:rPr lang="en-US" dirty="0"/>
              <a:t>is a process in which each available member of the population being sampled has an equal chance of being chosen for the sample at each draw. </a:t>
            </a:r>
          </a:p>
          <a:p>
            <a:r>
              <a:rPr lang="en-US" dirty="0"/>
              <a:t>The sample that results is called a </a:t>
            </a:r>
            <a:r>
              <a:rPr lang="en-US" dirty="0">
                <a:solidFill>
                  <a:srgbClr val="FFFF00"/>
                </a:solidFill>
              </a:rPr>
              <a:t>simple random sample</a:t>
            </a:r>
            <a:r>
              <a:rPr lang="en-US" dirty="0"/>
              <a:t>.</a:t>
            </a:r>
          </a:p>
          <a:p>
            <a:r>
              <a:rPr lang="en-US" dirty="0"/>
              <a:t>Sampling can be done </a:t>
            </a:r>
            <a:r>
              <a:rPr lang="en-US" dirty="0">
                <a:solidFill>
                  <a:srgbClr val="FFFF00"/>
                </a:solidFill>
              </a:rPr>
              <a:t>with replacement</a:t>
            </a:r>
            <a:r>
              <a:rPr lang="en-US" dirty="0"/>
              <a:t>, in which observations are put back	in the population after each draw for possible future reselection.	</a:t>
            </a:r>
          </a:p>
          <a:p>
            <a:r>
              <a:rPr lang="en-US" dirty="0"/>
              <a:t>Or it can be done </a:t>
            </a:r>
            <a:r>
              <a:rPr lang="en-US" dirty="0">
                <a:solidFill>
                  <a:srgbClr val="FFFF00"/>
                </a:solidFill>
              </a:rPr>
              <a:t>without replacement</a:t>
            </a:r>
            <a:r>
              <a:rPr lang="en-US" dirty="0"/>
              <a:t>, in which case observations, once selected, are unavailable for future draws.</a:t>
            </a:r>
          </a:p>
        </p:txBody>
      </p:sp>
      <p:sp>
        <p:nvSpPr>
          <p:cNvPr id="4" name="Slide Number Placeholder 3">
            <a:extLst>
              <a:ext uri="{FF2B5EF4-FFF2-40B4-BE49-F238E27FC236}">
                <a16:creationId xmlns:a16="http://schemas.microsoft.com/office/drawing/2014/main" id="{E544B88A-A7D7-4DF2-AAF0-DD563B278C2E}"/>
              </a:ext>
            </a:extLst>
          </p:cNvPr>
          <p:cNvSpPr>
            <a:spLocks noGrp="1"/>
          </p:cNvSpPr>
          <p:nvPr>
            <p:ph type="sldNum" sz="quarter" idx="12"/>
          </p:nvPr>
        </p:nvSpPr>
        <p:spPr/>
        <p:txBody>
          <a:bodyPr/>
          <a:lstStyle/>
          <a:p>
            <a:fld id="{C73DBB8B-E643-48F5-9AF9-C9BF6418D090}" type="slidenum">
              <a:rPr lang="en-US" smtClean="0"/>
              <a:t>4</a:t>
            </a:fld>
            <a:endParaRPr lang="en-US"/>
          </a:p>
        </p:txBody>
      </p:sp>
    </p:spTree>
    <p:extLst>
      <p:ext uri="{BB962C8B-B14F-4D97-AF65-F5344CB8AC3E}">
        <p14:creationId xmlns:p14="http://schemas.microsoft.com/office/powerpoint/2010/main" val="3400528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26E4-49EE-435F-AFD5-B679D8D472A0}"/>
              </a:ext>
            </a:extLst>
          </p:cNvPr>
          <p:cNvSpPr>
            <a:spLocks noGrp="1"/>
          </p:cNvSpPr>
          <p:nvPr>
            <p:ph type="title"/>
          </p:nvPr>
        </p:nvSpPr>
        <p:spPr/>
        <p:txBody>
          <a:bodyPr/>
          <a:lstStyle/>
          <a:p>
            <a:r>
              <a:rPr lang="en-US" dirty="0"/>
              <a:t>Example: Random Sampling with replacement</a:t>
            </a:r>
          </a:p>
        </p:txBody>
      </p:sp>
      <p:sp>
        <p:nvSpPr>
          <p:cNvPr id="4" name="Slide Number Placeholder 3">
            <a:extLst>
              <a:ext uri="{FF2B5EF4-FFF2-40B4-BE49-F238E27FC236}">
                <a16:creationId xmlns:a16="http://schemas.microsoft.com/office/drawing/2014/main" id="{6B72D3D5-D0CE-4C11-9304-B7BD5A4BC5D1}"/>
              </a:ext>
            </a:extLst>
          </p:cNvPr>
          <p:cNvSpPr>
            <a:spLocks noGrp="1"/>
          </p:cNvSpPr>
          <p:nvPr>
            <p:ph type="sldNum" sz="quarter" idx="12"/>
          </p:nvPr>
        </p:nvSpPr>
        <p:spPr/>
        <p:txBody>
          <a:bodyPr/>
          <a:lstStyle/>
          <a:p>
            <a:fld id="{C73DBB8B-E643-48F5-9AF9-C9BF6418D090}" type="slidenum">
              <a:rPr lang="en-US" smtClean="0"/>
              <a:t>5</a:t>
            </a:fld>
            <a:endParaRPr lang="en-US"/>
          </a:p>
        </p:txBody>
      </p:sp>
      <p:sp>
        <p:nvSpPr>
          <p:cNvPr id="5" name="Rectangle 4">
            <a:extLst>
              <a:ext uri="{FF2B5EF4-FFF2-40B4-BE49-F238E27FC236}">
                <a16:creationId xmlns:a16="http://schemas.microsoft.com/office/drawing/2014/main" id="{8E9CCB74-8A74-4AB2-AD4D-22DAB68F312C}"/>
              </a:ext>
            </a:extLst>
          </p:cNvPr>
          <p:cNvSpPr/>
          <p:nvPr/>
        </p:nvSpPr>
        <p:spPr>
          <a:xfrm>
            <a:off x="2280356" y="2709333"/>
            <a:ext cx="2946400" cy="1704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Box 1</a:t>
            </a:r>
          </a:p>
        </p:txBody>
      </p:sp>
      <p:sp>
        <p:nvSpPr>
          <p:cNvPr id="8" name="Rectangle: Rounded Corners 7">
            <a:extLst>
              <a:ext uri="{FF2B5EF4-FFF2-40B4-BE49-F238E27FC236}">
                <a16:creationId xmlns:a16="http://schemas.microsoft.com/office/drawing/2014/main" id="{6B672670-0820-402E-8660-89983322CC6D}"/>
              </a:ext>
            </a:extLst>
          </p:cNvPr>
          <p:cNvSpPr/>
          <p:nvPr/>
        </p:nvSpPr>
        <p:spPr>
          <a:xfrm>
            <a:off x="3516922" y="4684542"/>
            <a:ext cx="745588" cy="50282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29C9D8B-53FB-4752-8519-35136917B272}"/>
              </a:ext>
            </a:extLst>
          </p:cNvPr>
          <p:cNvSpPr/>
          <p:nvPr/>
        </p:nvSpPr>
        <p:spPr>
          <a:xfrm>
            <a:off x="4403186" y="4684542"/>
            <a:ext cx="745588" cy="50282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C3CDF03-1D8B-4B3F-9DB3-037065E46BCA}"/>
              </a:ext>
            </a:extLst>
          </p:cNvPr>
          <p:cNvSpPr/>
          <p:nvPr/>
        </p:nvSpPr>
        <p:spPr>
          <a:xfrm>
            <a:off x="1983542" y="5390906"/>
            <a:ext cx="745588" cy="5028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CD96D881-AF0F-4883-B17D-675385C35980}"/>
              </a:ext>
            </a:extLst>
          </p:cNvPr>
          <p:cNvSpPr/>
          <p:nvPr/>
        </p:nvSpPr>
        <p:spPr>
          <a:xfrm>
            <a:off x="2916695" y="5407414"/>
            <a:ext cx="745588" cy="5028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AB5A6C8-A0E4-4DC2-850B-3D14B0CD5765}"/>
              </a:ext>
            </a:extLst>
          </p:cNvPr>
          <p:cNvSpPr/>
          <p:nvPr/>
        </p:nvSpPr>
        <p:spPr>
          <a:xfrm>
            <a:off x="3818201" y="5380449"/>
            <a:ext cx="745588" cy="5028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ADC48E91-FC11-4D26-906D-C90CA8C80DB0}"/>
              </a:ext>
            </a:extLst>
          </p:cNvPr>
          <p:cNvSpPr/>
          <p:nvPr/>
        </p:nvSpPr>
        <p:spPr>
          <a:xfrm>
            <a:off x="4751354" y="5390906"/>
            <a:ext cx="745588" cy="5028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4D692EA9-8D26-410E-AE36-5D1E8A65740D}"/>
              </a:ext>
            </a:extLst>
          </p:cNvPr>
          <p:cNvSpPr/>
          <p:nvPr/>
        </p:nvSpPr>
        <p:spPr>
          <a:xfrm>
            <a:off x="2630658" y="4684542"/>
            <a:ext cx="745588" cy="50282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7B62198-64BB-403E-A334-0EDEB63C4C3D}"/>
              </a:ext>
            </a:extLst>
          </p:cNvPr>
          <p:cNvSpPr txBox="1"/>
          <p:nvPr/>
        </p:nvSpPr>
        <p:spPr>
          <a:xfrm>
            <a:off x="5703842" y="2967335"/>
            <a:ext cx="5563714" cy="1754326"/>
          </a:xfrm>
          <a:prstGeom prst="rect">
            <a:avLst/>
          </a:prstGeom>
          <a:noFill/>
        </p:spPr>
        <p:txBody>
          <a:bodyPr wrap="square" rtlCol="0">
            <a:spAutoFit/>
          </a:bodyPr>
          <a:lstStyle/>
          <a:p>
            <a:r>
              <a:rPr lang="en-US" b="1" dirty="0"/>
              <a:t>Find the probability of picking two red toys from Box1 when you draw the samples with replacement.</a:t>
            </a:r>
          </a:p>
          <a:p>
            <a:endParaRPr lang="en-US" b="1" dirty="0"/>
          </a:p>
          <a:p>
            <a:r>
              <a:rPr lang="en-US" b="1" dirty="0"/>
              <a:t>P (first toy is RED) * P (second toy is RED)</a:t>
            </a:r>
          </a:p>
          <a:p>
            <a:r>
              <a:rPr lang="en-US" b="1" dirty="0"/>
              <a:t>= 3/7 * 3/7 = 9/49</a:t>
            </a:r>
          </a:p>
        </p:txBody>
      </p:sp>
    </p:spTree>
    <p:extLst>
      <p:ext uri="{BB962C8B-B14F-4D97-AF65-F5344CB8AC3E}">
        <p14:creationId xmlns:p14="http://schemas.microsoft.com/office/powerpoint/2010/main" val="1048560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F7B62198-64BB-403E-A334-0EDEB63C4C3D}"/>
              </a:ext>
            </a:extLst>
          </p:cNvPr>
          <p:cNvSpPr txBox="1"/>
          <p:nvPr/>
        </p:nvSpPr>
        <p:spPr>
          <a:xfrm>
            <a:off x="5703842" y="2967335"/>
            <a:ext cx="5563714" cy="3139321"/>
          </a:xfrm>
          <a:prstGeom prst="rect">
            <a:avLst/>
          </a:prstGeom>
          <a:noFill/>
        </p:spPr>
        <p:txBody>
          <a:bodyPr wrap="square" rtlCol="0">
            <a:spAutoFit/>
          </a:bodyPr>
          <a:lstStyle/>
          <a:p>
            <a:r>
              <a:rPr lang="en-US" b="1" dirty="0"/>
              <a:t>Find the probability of picking two red toys from Box1 when you draw the samples without replacement.</a:t>
            </a:r>
          </a:p>
          <a:p>
            <a:endParaRPr lang="en-US" b="1" dirty="0"/>
          </a:p>
          <a:p>
            <a:r>
              <a:rPr lang="en-US" b="1" dirty="0"/>
              <a:t>P (first toy is RED 3/7 ) * </a:t>
            </a:r>
          </a:p>
          <a:p>
            <a:endParaRPr lang="en-US" b="1" dirty="0"/>
          </a:p>
          <a:p>
            <a:r>
              <a:rPr lang="en-US" b="1" dirty="0"/>
              <a:t>P (second toy is RED 2/6)</a:t>
            </a:r>
          </a:p>
          <a:p>
            <a:endParaRPr lang="en-US" b="1" dirty="0"/>
          </a:p>
          <a:p>
            <a:r>
              <a:rPr lang="en-US" b="1" dirty="0"/>
              <a:t>= 3/7 * 2/6</a:t>
            </a:r>
          </a:p>
          <a:p>
            <a:r>
              <a:rPr lang="en-US" b="1" dirty="0"/>
              <a:t>= 6/42 </a:t>
            </a:r>
          </a:p>
          <a:p>
            <a:r>
              <a:rPr lang="en-US" b="1" dirty="0"/>
              <a:t>= 1/7</a:t>
            </a:r>
          </a:p>
        </p:txBody>
      </p:sp>
      <p:sp>
        <p:nvSpPr>
          <p:cNvPr id="2" name="Title 1">
            <a:extLst>
              <a:ext uri="{FF2B5EF4-FFF2-40B4-BE49-F238E27FC236}">
                <a16:creationId xmlns:a16="http://schemas.microsoft.com/office/drawing/2014/main" id="{83B826E4-49EE-435F-AFD5-B679D8D472A0}"/>
              </a:ext>
            </a:extLst>
          </p:cNvPr>
          <p:cNvSpPr>
            <a:spLocks noGrp="1"/>
          </p:cNvSpPr>
          <p:nvPr>
            <p:ph type="title"/>
          </p:nvPr>
        </p:nvSpPr>
        <p:spPr/>
        <p:txBody>
          <a:bodyPr/>
          <a:lstStyle/>
          <a:p>
            <a:r>
              <a:rPr lang="en-US" dirty="0"/>
              <a:t>Example: Random Sampling without replacement</a:t>
            </a:r>
          </a:p>
        </p:txBody>
      </p:sp>
      <p:sp>
        <p:nvSpPr>
          <p:cNvPr id="4" name="Slide Number Placeholder 3">
            <a:extLst>
              <a:ext uri="{FF2B5EF4-FFF2-40B4-BE49-F238E27FC236}">
                <a16:creationId xmlns:a16="http://schemas.microsoft.com/office/drawing/2014/main" id="{6B72D3D5-D0CE-4C11-9304-B7BD5A4BC5D1}"/>
              </a:ext>
            </a:extLst>
          </p:cNvPr>
          <p:cNvSpPr>
            <a:spLocks noGrp="1"/>
          </p:cNvSpPr>
          <p:nvPr>
            <p:ph type="sldNum" sz="quarter" idx="12"/>
          </p:nvPr>
        </p:nvSpPr>
        <p:spPr/>
        <p:txBody>
          <a:bodyPr/>
          <a:lstStyle/>
          <a:p>
            <a:fld id="{C73DBB8B-E643-48F5-9AF9-C9BF6418D090}" type="slidenum">
              <a:rPr lang="en-US" smtClean="0"/>
              <a:t>6</a:t>
            </a:fld>
            <a:endParaRPr lang="en-US"/>
          </a:p>
        </p:txBody>
      </p:sp>
      <p:sp>
        <p:nvSpPr>
          <p:cNvPr id="5" name="Rectangle 4">
            <a:extLst>
              <a:ext uri="{FF2B5EF4-FFF2-40B4-BE49-F238E27FC236}">
                <a16:creationId xmlns:a16="http://schemas.microsoft.com/office/drawing/2014/main" id="{8E9CCB74-8A74-4AB2-AD4D-22DAB68F312C}"/>
              </a:ext>
            </a:extLst>
          </p:cNvPr>
          <p:cNvSpPr/>
          <p:nvPr/>
        </p:nvSpPr>
        <p:spPr>
          <a:xfrm>
            <a:off x="2280356" y="2709333"/>
            <a:ext cx="2946400" cy="17046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Box 1</a:t>
            </a:r>
          </a:p>
        </p:txBody>
      </p:sp>
      <p:sp>
        <p:nvSpPr>
          <p:cNvPr id="7" name="Rectangle: Rounded Corners 6">
            <a:extLst>
              <a:ext uri="{FF2B5EF4-FFF2-40B4-BE49-F238E27FC236}">
                <a16:creationId xmlns:a16="http://schemas.microsoft.com/office/drawing/2014/main" id="{5B2773B0-C248-41B1-96D4-1763500A1399}"/>
              </a:ext>
            </a:extLst>
          </p:cNvPr>
          <p:cNvSpPr/>
          <p:nvPr/>
        </p:nvSpPr>
        <p:spPr>
          <a:xfrm>
            <a:off x="2564138" y="4693157"/>
            <a:ext cx="745588" cy="50282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B672670-0820-402E-8660-89983322CC6D}"/>
              </a:ext>
            </a:extLst>
          </p:cNvPr>
          <p:cNvSpPr/>
          <p:nvPr/>
        </p:nvSpPr>
        <p:spPr>
          <a:xfrm>
            <a:off x="3516922" y="4684542"/>
            <a:ext cx="745588" cy="50282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29C9D8B-53FB-4752-8519-35136917B272}"/>
              </a:ext>
            </a:extLst>
          </p:cNvPr>
          <p:cNvSpPr/>
          <p:nvPr/>
        </p:nvSpPr>
        <p:spPr>
          <a:xfrm>
            <a:off x="4403186" y="4684542"/>
            <a:ext cx="745588" cy="502826"/>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7C3CDF03-1D8B-4B3F-9DB3-037065E46BCA}"/>
              </a:ext>
            </a:extLst>
          </p:cNvPr>
          <p:cNvSpPr/>
          <p:nvPr/>
        </p:nvSpPr>
        <p:spPr>
          <a:xfrm>
            <a:off x="1983542" y="5390906"/>
            <a:ext cx="745588" cy="5028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CD96D881-AF0F-4883-B17D-675385C35980}"/>
              </a:ext>
            </a:extLst>
          </p:cNvPr>
          <p:cNvSpPr/>
          <p:nvPr/>
        </p:nvSpPr>
        <p:spPr>
          <a:xfrm>
            <a:off x="2916695" y="5407414"/>
            <a:ext cx="745588" cy="5028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AB5A6C8-A0E4-4DC2-850B-3D14B0CD5765}"/>
              </a:ext>
            </a:extLst>
          </p:cNvPr>
          <p:cNvSpPr/>
          <p:nvPr/>
        </p:nvSpPr>
        <p:spPr>
          <a:xfrm>
            <a:off x="3818201" y="5380449"/>
            <a:ext cx="745588" cy="5028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ADC48E91-FC11-4D26-906D-C90CA8C80DB0}"/>
              </a:ext>
            </a:extLst>
          </p:cNvPr>
          <p:cNvSpPr/>
          <p:nvPr/>
        </p:nvSpPr>
        <p:spPr>
          <a:xfrm>
            <a:off x="4751354" y="5390906"/>
            <a:ext cx="745588" cy="502826"/>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4267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 calcmode="lin" valueType="num">
                                      <p:cBhvr additive="base">
                                        <p:cTn id="7" dur="500"/>
                                        <p:tgtEl>
                                          <p:spTgt spid="15">
                                            <p:txEl>
                                              <p:pRg st="2" end="2"/>
                                            </p:txEl>
                                          </p:spTgt>
                                        </p:tgtEl>
                                        <p:attrNameLst>
                                          <p:attrName>ppt_y</p:attrName>
                                        </p:attrNameLst>
                                      </p:cBhvr>
                                      <p:tavLst>
                                        <p:tav tm="0">
                                          <p:val>
                                            <p:strVal val="#ppt_y+#ppt_h*1.125000"/>
                                          </p:val>
                                        </p:tav>
                                        <p:tav tm="100000">
                                          <p:val>
                                            <p:strVal val="#ppt_y"/>
                                          </p:val>
                                        </p:tav>
                                      </p:tavLst>
                                    </p:anim>
                                    <p:animEffect transition="in" filter="wipe(up)">
                                      <p:cBhvr>
                                        <p:cTn id="8" dur="500"/>
                                        <p:tgtEl>
                                          <p:spTgt spid="15">
                                            <p:txEl>
                                              <p:pRg st="2" end="2"/>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15">
                                            <p:txEl>
                                              <p:pRg st="4" end="4"/>
                                            </p:txEl>
                                          </p:spTgt>
                                        </p:tgtEl>
                                        <p:attrNameLst>
                                          <p:attrName>style.visibility</p:attrName>
                                        </p:attrNameLst>
                                      </p:cBhvr>
                                      <p:to>
                                        <p:strVal val="visible"/>
                                      </p:to>
                                    </p:set>
                                    <p:anim calcmode="lin" valueType="num">
                                      <p:cBhvr additive="base">
                                        <p:cTn id="13" dur="500"/>
                                        <p:tgtEl>
                                          <p:spTgt spid="15">
                                            <p:txEl>
                                              <p:pRg st="4" end="4"/>
                                            </p:txEl>
                                          </p:spTgt>
                                        </p:tgtEl>
                                        <p:attrNameLst>
                                          <p:attrName>ppt_y</p:attrName>
                                        </p:attrNameLst>
                                      </p:cBhvr>
                                      <p:tavLst>
                                        <p:tav tm="0">
                                          <p:val>
                                            <p:strVal val="#ppt_y+#ppt_h*1.125000"/>
                                          </p:val>
                                        </p:tav>
                                        <p:tav tm="100000">
                                          <p:val>
                                            <p:strVal val="#ppt_y"/>
                                          </p:val>
                                        </p:tav>
                                      </p:tavLst>
                                    </p:anim>
                                    <p:animEffect transition="in" filter="wipe(up)">
                                      <p:cBhvr>
                                        <p:cTn id="14" dur="500"/>
                                        <p:tgtEl>
                                          <p:spTgt spid="15">
                                            <p:txEl>
                                              <p:pRg st="4" end="4"/>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grpId="0" nodeType="clickEffect">
                                  <p:stCondLst>
                                    <p:cond delay="0"/>
                                  </p:stCondLst>
                                  <p:childTnLst>
                                    <p:animMotion origin="layout" path="M 4.58333E-6 -3.33333E-6 L 0.12539 0.04005 C 0.15143 0.04908 0.19075 0.05394 0.2319 0.05394 C 0.27864 0.05394 0.31627 0.04908 0.34231 0.04005 L 0.46783 -3.33333E-6 " pathEditMode="relative" rAng="0" ptsTypes="AAAAA">
                                      <p:cBhvr>
                                        <p:cTn id="18" dur="2000" fill="hold"/>
                                        <p:tgtEl>
                                          <p:spTgt spid="7"/>
                                        </p:tgtEl>
                                        <p:attrNameLst>
                                          <p:attrName>ppt_x</p:attrName>
                                          <p:attrName>ppt_y</p:attrName>
                                        </p:attrNameLst>
                                      </p:cBhvr>
                                      <p:rCtr x="23385" y="2685"/>
                                    </p:animMotion>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5">
                                            <p:txEl>
                                              <p:pRg st="6" end="6"/>
                                            </p:txEl>
                                          </p:spTgt>
                                        </p:tgtEl>
                                        <p:attrNameLst>
                                          <p:attrName>style.visibility</p:attrName>
                                        </p:attrNameLst>
                                      </p:cBhvr>
                                      <p:to>
                                        <p:strVal val="visible"/>
                                      </p:to>
                                    </p:set>
                                    <p:anim calcmode="lin" valueType="num">
                                      <p:cBhvr additive="base">
                                        <p:cTn id="23" dur="500"/>
                                        <p:tgtEl>
                                          <p:spTgt spid="15">
                                            <p:txEl>
                                              <p:pRg st="6" end="6"/>
                                            </p:txEl>
                                          </p:spTgt>
                                        </p:tgtEl>
                                        <p:attrNameLst>
                                          <p:attrName>ppt_y</p:attrName>
                                        </p:attrNameLst>
                                      </p:cBhvr>
                                      <p:tavLst>
                                        <p:tav tm="0">
                                          <p:val>
                                            <p:strVal val="#ppt_y+#ppt_h*1.125000"/>
                                          </p:val>
                                        </p:tav>
                                        <p:tav tm="100000">
                                          <p:val>
                                            <p:strVal val="#ppt_y"/>
                                          </p:val>
                                        </p:tav>
                                      </p:tavLst>
                                    </p:anim>
                                    <p:animEffect transition="in" filter="wipe(up)">
                                      <p:cBhvr>
                                        <p:cTn id="24" dur="500"/>
                                        <p:tgtEl>
                                          <p:spTgt spid="15">
                                            <p:txEl>
                                              <p:pRg st="6" end="6"/>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15">
                                            <p:txEl>
                                              <p:pRg st="7" end="7"/>
                                            </p:txEl>
                                          </p:spTgt>
                                        </p:tgtEl>
                                        <p:attrNameLst>
                                          <p:attrName>style.visibility</p:attrName>
                                        </p:attrNameLst>
                                      </p:cBhvr>
                                      <p:to>
                                        <p:strVal val="visible"/>
                                      </p:to>
                                    </p:set>
                                    <p:anim calcmode="lin" valueType="num">
                                      <p:cBhvr additive="base">
                                        <p:cTn id="27" dur="500"/>
                                        <p:tgtEl>
                                          <p:spTgt spid="15">
                                            <p:txEl>
                                              <p:pRg st="7" end="7"/>
                                            </p:txEl>
                                          </p:spTgt>
                                        </p:tgtEl>
                                        <p:attrNameLst>
                                          <p:attrName>ppt_y</p:attrName>
                                        </p:attrNameLst>
                                      </p:cBhvr>
                                      <p:tavLst>
                                        <p:tav tm="0">
                                          <p:val>
                                            <p:strVal val="#ppt_y+#ppt_h*1.125000"/>
                                          </p:val>
                                        </p:tav>
                                        <p:tav tm="100000">
                                          <p:val>
                                            <p:strVal val="#ppt_y"/>
                                          </p:val>
                                        </p:tav>
                                      </p:tavLst>
                                    </p:anim>
                                    <p:animEffect transition="in" filter="wipe(up)">
                                      <p:cBhvr>
                                        <p:cTn id="28" dur="500"/>
                                        <p:tgtEl>
                                          <p:spTgt spid="15">
                                            <p:txEl>
                                              <p:pRg st="7" end="7"/>
                                            </p:txEl>
                                          </p:spTgt>
                                        </p:tgtEl>
                                      </p:cBhvr>
                                    </p:animEffect>
                                  </p:childTnLst>
                                </p:cTn>
                              </p:par>
                              <p:par>
                                <p:cTn id="29" presetID="12" presetClass="entr" presetSubtype="4" fill="hold" nodeType="withEffect">
                                  <p:stCondLst>
                                    <p:cond delay="0"/>
                                  </p:stCondLst>
                                  <p:childTnLst>
                                    <p:set>
                                      <p:cBhvr>
                                        <p:cTn id="30" dur="1" fill="hold">
                                          <p:stCondLst>
                                            <p:cond delay="0"/>
                                          </p:stCondLst>
                                        </p:cTn>
                                        <p:tgtEl>
                                          <p:spTgt spid="15">
                                            <p:txEl>
                                              <p:pRg st="8" end="8"/>
                                            </p:txEl>
                                          </p:spTgt>
                                        </p:tgtEl>
                                        <p:attrNameLst>
                                          <p:attrName>style.visibility</p:attrName>
                                        </p:attrNameLst>
                                      </p:cBhvr>
                                      <p:to>
                                        <p:strVal val="visible"/>
                                      </p:to>
                                    </p:set>
                                    <p:anim calcmode="lin" valueType="num">
                                      <p:cBhvr additive="base">
                                        <p:cTn id="31" dur="500"/>
                                        <p:tgtEl>
                                          <p:spTgt spid="15">
                                            <p:txEl>
                                              <p:pRg st="8" end="8"/>
                                            </p:txEl>
                                          </p:spTgt>
                                        </p:tgtEl>
                                        <p:attrNameLst>
                                          <p:attrName>ppt_y</p:attrName>
                                        </p:attrNameLst>
                                      </p:cBhvr>
                                      <p:tavLst>
                                        <p:tav tm="0">
                                          <p:val>
                                            <p:strVal val="#ppt_y+#ppt_h*1.125000"/>
                                          </p:val>
                                        </p:tav>
                                        <p:tav tm="100000">
                                          <p:val>
                                            <p:strVal val="#ppt_y"/>
                                          </p:val>
                                        </p:tav>
                                      </p:tavLst>
                                    </p:anim>
                                    <p:animEffect transition="in" filter="wipe(up)">
                                      <p:cBhvr>
                                        <p:cTn id="32" dur="5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A0D3-A66C-488B-B5C9-B4653916BC86}"/>
              </a:ext>
            </a:extLst>
          </p:cNvPr>
          <p:cNvSpPr>
            <a:spLocks noGrp="1"/>
          </p:cNvSpPr>
          <p:nvPr>
            <p:ph type="title"/>
          </p:nvPr>
        </p:nvSpPr>
        <p:spPr>
          <a:xfrm>
            <a:off x="2231136" y="401348"/>
            <a:ext cx="7729728" cy="1188720"/>
          </a:xfrm>
        </p:spPr>
        <p:txBody>
          <a:bodyPr/>
          <a:lstStyle/>
          <a:p>
            <a:r>
              <a:rPr lang="en-AU" dirty="0"/>
              <a:t>Stratified sampling</a:t>
            </a:r>
            <a:endParaRPr lang="en-US" dirty="0"/>
          </a:p>
        </p:txBody>
      </p:sp>
      <p:pic>
        <p:nvPicPr>
          <p:cNvPr id="1026" name="Picture 2">
            <a:extLst>
              <a:ext uri="{FF2B5EF4-FFF2-40B4-BE49-F238E27FC236}">
                <a16:creationId xmlns:a16="http://schemas.microsoft.com/office/drawing/2014/main" id="{228D2686-A418-4EB8-BEE4-72840EADF1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82544" y="2061748"/>
            <a:ext cx="4875577" cy="36957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CCF4F1E-0B96-42A6-B441-070E5A68A9A0}"/>
              </a:ext>
            </a:extLst>
          </p:cNvPr>
          <p:cNvSpPr>
            <a:spLocks noGrp="1"/>
          </p:cNvSpPr>
          <p:nvPr>
            <p:ph type="sldNum" sz="quarter" idx="12"/>
          </p:nvPr>
        </p:nvSpPr>
        <p:spPr/>
        <p:txBody>
          <a:bodyPr/>
          <a:lstStyle/>
          <a:p>
            <a:fld id="{C73DBB8B-E643-48F5-9AF9-C9BF6418D090}" type="slidenum">
              <a:rPr lang="en-US" smtClean="0"/>
              <a:t>7</a:t>
            </a:fld>
            <a:endParaRPr lang="en-US"/>
          </a:p>
        </p:txBody>
      </p:sp>
      <p:sp>
        <p:nvSpPr>
          <p:cNvPr id="6" name="Content Placeholder 2">
            <a:extLst>
              <a:ext uri="{FF2B5EF4-FFF2-40B4-BE49-F238E27FC236}">
                <a16:creationId xmlns:a16="http://schemas.microsoft.com/office/drawing/2014/main" id="{860D1FDD-B75A-468B-AD99-BDCF91DCEF2E}"/>
              </a:ext>
            </a:extLst>
          </p:cNvPr>
          <p:cNvSpPr txBox="1">
            <a:spLocks/>
          </p:cNvSpPr>
          <p:nvPr/>
        </p:nvSpPr>
        <p:spPr>
          <a:xfrm>
            <a:off x="267406" y="1959345"/>
            <a:ext cx="5182205" cy="37872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r>
              <a:rPr lang="en-US" dirty="0">
                <a:solidFill>
                  <a:srgbClr val="FFFF00"/>
                </a:solidFill>
              </a:rPr>
              <a:t>Stratification</a:t>
            </a:r>
            <a:r>
              <a:rPr lang="en-US" dirty="0"/>
              <a:t> is the process of dividing members of the population into homogeneous subgroups before sampling. The strata should define a partition of the population. </a:t>
            </a:r>
          </a:p>
          <a:p>
            <a:r>
              <a:rPr lang="en-US" dirty="0"/>
              <a:t>That is, it should be </a:t>
            </a:r>
            <a:r>
              <a:rPr lang="en-US" dirty="0">
                <a:solidFill>
                  <a:srgbClr val="FFFF00"/>
                </a:solidFill>
              </a:rPr>
              <a:t>collectively exhaustive</a:t>
            </a:r>
            <a:r>
              <a:rPr lang="en-US" dirty="0"/>
              <a:t> and </a:t>
            </a:r>
            <a:r>
              <a:rPr lang="en-US" dirty="0">
                <a:solidFill>
                  <a:srgbClr val="FFFF00"/>
                </a:solidFill>
              </a:rPr>
              <a:t>mutually exclusive</a:t>
            </a:r>
            <a:r>
              <a:rPr lang="en-US" dirty="0"/>
              <a:t>: every element in the population must be assigned to one and only one stratum/partition.</a:t>
            </a:r>
          </a:p>
        </p:txBody>
      </p:sp>
      <p:sp>
        <p:nvSpPr>
          <p:cNvPr id="3" name="TextBox 2">
            <a:extLst>
              <a:ext uri="{FF2B5EF4-FFF2-40B4-BE49-F238E27FC236}">
                <a16:creationId xmlns:a16="http://schemas.microsoft.com/office/drawing/2014/main" id="{26D3ED90-978D-40D0-900E-936CADEA4822}"/>
              </a:ext>
            </a:extLst>
          </p:cNvPr>
          <p:cNvSpPr txBox="1"/>
          <p:nvPr/>
        </p:nvSpPr>
        <p:spPr>
          <a:xfrm>
            <a:off x="5793922" y="2765778"/>
            <a:ext cx="688622" cy="369332"/>
          </a:xfrm>
          <a:prstGeom prst="rect">
            <a:avLst/>
          </a:prstGeom>
          <a:noFill/>
        </p:spPr>
        <p:txBody>
          <a:bodyPr wrap="square" rtlCol="0">
            <a:spAutoFit/>
          </a:bodyPr>
          <a:lstStyle/>
          <a:p>
            <a:r>
              <a:rPr lang="en-US" dirty="0"/>
              <a:t>10%</a:t>
            </a:r>
          </a:p>
        </p:txBody>
      </p:sp>
      <p:sp>
        <p:nvSpPr>
          <p:cNvPr id="7" name="TextBox 6">
            <a:extLst>
              <a:ext uri="{FF2B5EF4-FFF2-40B4-BE49-F238E27FC236}">
                <a16:creationId xmlns:a16="http://schemas.microsoft.com/office/drawing/2014/main" id="{329F27B7-5DE3-47C8-A5A0-085E7928737D}"/>
              </a:ext>
            </a:extLst>
          </p:cNvPr>
          <p:cNvSpPr txBox="1"/>
          <p:nvPr/>
        </p:nvSpPr>
        <p:spPr>
          <a:xfrm>
            <a:off x="5793922" y="4916436"/>
            <a:ext cx="688622" cy="369332"/>
          </a:xfrm>
          <a:prstGeom prst="rect">
            <a:avLst/>
          </a:prstGeom>
          <a:noFill/>
        </p:spPr>
        <p:txBody>
          <a:bodyPr wrap="square" rtlCol="0">
            <a:spAutoFit/>
          </a:bodyPr>
          <a:lstStyle/>
          <a:p>
            <a:r>
              <a:rPr lang="en-US" dirty="0"/>
              <a:t>20%</a:t>
            </a:r>
          </a:p>
        </p:txBody>
      </p:sp>
      <p:sp>
        <p:nvSpPr>
          <p:cNvPr id="8" name="TextBox 7">
            <a:extLst>
              <a:ext uri="{FF2B5EF4-FFF2-40B4-BE49-F238E27FC236}">
                <a16:creationId xmlns:a16="http://schemas.microsoft.com/office/drawing/2014/main" id="{EFC627B8-683F-4FC7-BFB8-0AC304DFFF1A}"/>
              </a:ext>
            </a:extLst>
          </p:cNvPr>
          <p:cNvSpPr txBox="1"/>
          <p:nvPr/>
        </p:nvSpPr>
        <p:spPr>
          <a:xfrm>
            <a:off x="11400353" y="2765778"/>
            <a:ext cx="688622" cy="369332"/>
          </a:xfrm>
          <a:prstGeom prst="rect">
            <a:avLst/>
          </a:prstGeom>
          <a:noFill/>
        </p:spPr>
        <p:txBody>
          <a:bodyPr wrap="square" rtlCol="0">
            <a:spAutoFit/>
          </a:bodyPr>
          <a:lstStyle/>
          <a:p>
            <a:r>
              <a:rPr lang="en-US" dirty="0"/>
              <a:t>30%</a:t>
            </a:r>
          </a:p>
        </p:txBody>
      </p:sp>
      <p:sp>
        <p:nvSpPr>
          <p:cNvPr id="9" name="TextBox 8">
            <a:extLst>
              <a:ext uri="{FF2B5EF4-FFF2-40B4-BE49-F238E27FC236}">
                <a16:creationId xmlns:a16="http://schemas.microsoft.com/office/drawing/2014/main" id="{A7894E3E-D5F0-4A2B-881C-9099FB690C1E}"/>
              </a:ext>
            </a:extLst>
          </p:cNvPr>
          <p:cNvSpPr txBox="1"/>
          <p:nvPr/>
        </p:nvSpPr>
        <p:spPr>
          <a:xfrm>
            <a:off x="11400353" y="4931769"/>
            <a:ext cx="688622" cy="369332"/>
          </a:xfrm>
          <a:prstGeom prst="rect">
            <a:avLst/>
          </a:prstGeom>
          <a:noFill/>
        </p:spPr>
        <p:txBody>
          <a:bodyPr wrap="square" rtlCol="0">
            <a:spAutoFit/>
          </a:bodyPr>
          <a:lstStyle/>
          <a:p>
            <a:r>
              <a:rPr lang="en-US" dirty="0"/>
              <a:t>40%</a:t>
            </a:r>
          </a:p>
        </p:txBody>
      </p:sp>
    </p:spTree>
    <p:extLst>
      <p:ext uri="{BB962C8B-B14F-4D97-AF65-F5344CB8AC3E}">
        <p14:creationId xmlns:p14="http://schemas.microsoft.com/office/powerpoint/2010/main" val="321774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C208A-8349-476E-BC11-F49711FB9C24}"/>
              </a:ext>
            </a:extLst>
          </p:cNvPr>
          <p:cNvSpPr>
            <a:spLocks noGrp="1"/>
          </p:cNvSpPr>
          <p:nvPr>
            <p:ph type="title"/>
          </p:nvPr>
        </p:nvSpPr>
        <p:spPr/>
        <p:txBody>
          <a:bodyPr/>
          <a:lstStyle/>
          <a:p>
            <a:r>
              <a:rPr lang="en-US" dirty="0"/>
              <a:t>Properties of Strata/Partition in Stratified Sampling</a:t>
            </a:r>
          </a:p>
        </p:txBody>
      </p:sp>
      <p:sp>
        <p:nvSpPr>
          <p:cNvPr id="3" name="Content Placeholder 2">
            <a:extLst>
              <a:ext uri="{FF2B5EF4-FFF2-40B4-BE49-F238E27FC236}">
                <a16:creationId xmlns:a16="http://schemas.microsoft.com/office/drawing/2014/main" id="{7DCD18E2-862C-4D72-80B5-FB9F5A67F9B6}"/>
              </a:ext>
            </a:extLst>
          </p:cNvPr>
          <p:cNvSpPr>
            <a:spLocks noGrp="1"/>
          </p:cNvSpPr>
          <p:nvPr>
            <p:ph idx="1"/>
          </p:nvPr>
        </p:nvSpPr>
        <p:spPr/>
        <p:txBody>
          <a:bodyPr/>
          <a:lstStyle/>
          <a:p>
            <a:r>
              <a:rPr lang="en-US" dirty="0"/>
              <a:t>Collectively Exhaustive: </a:t>
            </a:r>
            <a:r>
              <a:rPr lang="en-US" dirty="0">
                <a:latin typeface="Times" pitchFamily="2" charset="0"/>
              </a:rPr>
              <a:t>P1 U P2 U P3</a:t>
            </a:r>
            <a:r>
              <a:rPr lang="en-US" dirty="0"/>
              <a:t> = Entire Population</a:t>
            </a:r>
          </a:p>
          <a:p>
            <a:r>
              <a:rPr lang="en-US" dirty="0"/>
              <a:t>Mutually Exclusive: </a:t>
            </a:r>
            <a:r>
              <a:rPr lang="en-US" dirty="0">
                <a:latin typeface="Times" pitchFamily="2" charset="0"/>
              </a:rPr>
              <a:t>P1 INTERSECT P2 INTERSECT P3 </a:t>
            </a:r>
            <a:r>
              <a:rPr lang="en-US" dirty="0"/>
              <a:t>= NULL</a:t>
            </a:r>
          </a:p>
        </p:txBody>
      </p:sp>
      <p:sp>
        <p:nvSpPr>
          <p:cNvPr id="4" name="Slide Number Placeholder 3">
            <a:extLst>
              <a:ext uri="{FF2B5EF4-FFF2-40B4-BE49-F238E27FC236}">
                <a16:creationId xmlns:a16="http://schemas.microsoft.com/office/drawing/2014/main" id="{73F242E8-6487-4DB1-9663-0D74CB349F9A}"/>
              </a:ext>
            </a:extLst>
          </p:cNvPr>
          <p:cNvSpPr>
            <a:spLocks noGrp="1"/>
          </p:cNvSpPr>
          <p:nvPr>
            <p:ph type="sldNum" sz="quarter" idx="12"/>
          </p:nvPr>
        </p:nvSpPr>
        <p:spPr/>
        <p:txBody>
          <a:bodyPr/>
          <a:lstStyle/>
          <a:p>
            <a:fld id="{C73DBB8B-E643-48F5-9AF9-C9BF6418D090}" type="slidenum">
              <a:rPr lang="en-US" smtClean="0"/>
              <a:t>8</a:t>
            </a:fld>
            <a:endParaRPr lang="en-US"/>
          </a:p>
        </p:txBody>
      </p:sp>
    </p:spTree>
    <p:extLst>
      <p:ext uri="{BB962C8B-B14F-4D97-AF65-F5344CB8AC3E}">
        <p14:creationId xmlns:p14="http://schemas.microsoft.com/office/powerpoint/2010/main" val="159992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85B1-9424-4C15-8285-B93CB62F2E40}"/>
              </a:ext>
            </a:extLst>
          </p:cNvPr>
          <p:cNvSpPr>
            <a:spLocks noGrp="1"/>
          </p:cNvSpPr>
          <p:nvPr>
            <p:ph type="title"/>
          </p:nvPr>
        </p:nvSpPr>
        <p:spPr>
          <a:xfrm>
            <a:off x="2210816" y="629412"/>
            <a:ext cx="7729728" cy="1188720"/>
          </a:xfrm>
        </p:spPr>
        <p:txBody>
          <a:bodyPr/>
          <a:lstStyle/>
          <a:p>
            <a:r>
              <a:rPr lang="en-AU" dirty="0"/>
              <a:t>BIAS</a:t>
            </a:r>
            <a:endParaRPr lang="en-US" dirty="0"/>
          </a:p>
        </p:txBody>
      </p:sp>
      <p:sp>
        <p:nvSpPr>
          <p:cNvPr id="3" name="Content Placeholder 2">
            <a:extLst>
              <a:ext uri="{FF2B5EF4-FFF2-40B4-BE49-F238E27FC236}">
                <a16:creationId xmlns:a16="http://schemas.microsoft.com/office/drawing/2014/main" id="{928FBE8C-D371-4C79-AFD3-B047F74ADA9A}"/>
              </a:ext>
            </a:extLst>
          </p:cNvPr>
          <p:cNvSpPr>
            <a:spLocks noGrp="1"/>
          </p:cNvSpPr>
          <p:nvPr>
            <p:ph idx="1"/>
          </p:nvPr>
        </p:nvSpPr>
        <p:spPr>
          <a:xfrm>
            <a:off x="2163000" y="2244976"/>
            <a:ext cx="7729728" cy="3101983"/>
          </a:xfrm>
        </p:spPr>
        <p:txBody>
          <a:bodyPr/>
          <a:lstStyle/>
          <a:p>
            <a:r>
              <a:rPr lang="en-US" dirty="0">
                <a:solidFill>
                  <a:srgbClr val="FFFF00"/>
                </a:solidFill>
              </a:rPr>
              <a:t>Statistical bias </a:t>
            </a:r>
            <a:r>
              <a:rPr lang="en-US" dirty="0"/>
              <a:t>refers to measurement or sampling errors that are systematic and produced by	the measurement or sampling process.</a:t>
            </a:r>
          </a:p>
          <a:p>
            <a:endParaRPr lang="en-US" dirty="0"/>
          </a:p>
        </p:txBody>
      </p:sp>
      <p:sp>
        <p:nvSpPr>
          <p:cNvPr id="4" name="Slide Number Placeholder 3">
            <a:extLst>
              <a:ext uri="{FF2B5EF4-FFF2-40B4-BE49-F238E27FC236}">
                <a16:creationId xmlns:a16="http://schemas.microsoft.com/office/drawing/2014/main" id="{ECF77E5E-197C-41F9-AF4C-A3236C520E8A}"/>
              </a:ext>
            </a:extLst>
          </p:cNvPr>
          <p:cNvSpPr>
            <a:spLocks noGrp="1"/>
          </p:cNvSpPr>
          <p:nvPr>
            <p:ph type="sldNum" sz="quarter" idx="12"/>
          </p:nvPr>
        </p:nvSpPr>
        <p:spPr/>
        <p:txBody>
          <a:bodyPr/>
          <a:lstStyle/>
          <a:p>
            <a:fld id="{C73DBB8B-E643-48F5-9AF9-C9BF6418D090}" type="slidenum">
              <a:rPr lang="en-US" smtClean="0"/>
              <a:t>9</a:t>
            </a:fld>
            <a:endParaRPr lang="en-US"/>
          </a:p>
        </p:txBody>
      </p:sp>
      <p:pic>
        <p:nvPicPr>
          <p:cNvPr id="6" name="Picture 5">
            <a:extLst>
              <a:ext uri="{FF2B5EF4-FFF2-40B4-BE49-F238E27FC236}">
                <a16:creationId xmlns:a16="http://schemas.microsoft.com/office/drawing/2014/main" id="{88A4D1EC-4AE0-42FE-95F4-D622F6772624}"/>
              </a:ext>
            </a:extLst>
          </p:cNvPr>
          <p:cNvPicPr>
            <a:picLocks noChangeAspect="1"/>
          </p:cNvPicPr>
          <p:nvPr/>
        </p:nvPicPr>
        <p:blipFill>
          <a:blip r:embed="rId2"/>
          <a:stretch>
            <a:fillRect/>
          </a:stretch>
        </p:blipFill>
        <p:spPr>
          <a:xfrm>
            <a:off x="2042160" y="3047047"/>
            <a:ext cx="3836670" cy="3271927"/>
          </a:xfrm>
          <a:prstGeom prst="rect">
            <a:avLst/>
          </a:prstGeom>
        </p:spPr>
      </p:pic>
      <p:pic>
        <p:nvPicPr>
          <p:cNvPr id="8" name="Picture 7">
            <a:extLst>
              <a:ext uri="{FF2B5EF4-FFF2-40B4-BE49-F238E27FC236}">
                <a16:creationId xmlns:a16="http://schemas.microsoft.com/office/drawing/2014/main" id="{39725887-82F8-44DD-9AD2-054E32AD6F9D}"/>
              </a:ext>
            </a:extLst>
          </p:cNvPr>
          <p:cNvPicPr>
            <a:picLocks noChangeAspect="1"/>
          </p:cNvPicPr>
          <p:nvPr/>
        </p:nvPicPr>
        <p:blipFill>
          <a:blip r:embed="rId3"/>
          <a:stretch>
            <a:fillRect/>
          </a:stretch>
        </p:blipFill>
        <p:spPr>
          <a:xfrm>
            <a:off x="7284719" y="3047047"/>
            <a:ext cx="4008133" cy="3193547"/>
          </a:xfrm>
          <a:prstGeom prst="rect">
            <a:avLst/>
          </a:prstGeom>
        </p:spPr>
      </p:pic>
      <p:sp>
        <p:nvSpPr>
          <p:cNvPr id="9" name="TextBox 8">
            <a:extLst>
              <a:ext uri="{FF2B5EF4-FFF2-40B4-BE49-F238E27FC236}">
                <a16:creationId xmlns:a16="http://schemas.microsoft.com/office/drawing/2014/main" id="{7E6B77FA-86F7-4BEB-9F52-F4892B17FED7}"/>
              </a:ext>
            </a:extLst>
          </p:cNvPr>
          <p:cNvSpPr txBox="1"/>
          <p:nvPr/>
        </p:nvSpPr>
        <p:spPr>
          <a:xfrm>
            <a:off x="2712720" y="6372851"/>
            <a:ext cx="3002280" cy="369332"/>
          </a:xfrm>
          <a:prstGeom prst="rect">
            <a:avLst/>
          </a:prstGeom>
          <a:noFill/>
        </p:spPr>
        <p:txBody>
          <a:bodyPr wrap="square" rtlCol="0">
            <a:spAutoFit/>
          </a:bodyPr>
          <a:lstStyle/>
          <a:p>
            <a:r>
              <a:rPr lang="en-AU" dirty="0"/>
              <a:t>Gun shots with True Aim</a:t>
            </a:r>
            <a:endParaRPr lang="en-US" dirty="0"/>
          </a:p>
        </p:txBody>
      </p:sp>
      <p:sp>
        <p:nvSpPr>
          <p:cNvPr id="10" name="TextBox 9">
            <a:extLst>
              <a:ext uri="{FF2B5EF4-FFF2-40B4-BE49-F238E27FC236}">
                <a16:creationId xmlns:a16="http://schemas.microsoft.com/office/drawing/2014/main" id="{AADE400C-2AE3-4811-97F4-6CEBCDFC6D5D}"/>
              </a:ext>
            </a:extLst>
          </p:cNvPr>
          <p:cNvSpPr txBox="1"/>
          <p:nvPr/>
        </p:nvSpPr>
        <p:spPr>
          <a:xfrm>
            <a:off x="7888503" y="6240594"/>
            <a:ext cx="3002280" cy="369332"/>
          </a:xfrm>
          <a:prstGeom prst="rect">
            <a:avLst/>
          </a:prstGeom>
          <a:noFill/>
        </p:spPr>
        <p:txBody>
          <a:bodyPr wrap="square" rtlCol="0">
            <a:spAutoFit/>
          </a:bodyPr>
          <a:lstStyle/>
          <a:p>
            <a:r>
              <a:rPr lang="en-AU" dirty="0"/>
              <a:t>Gun shots with Biased Aim</a:t>
            </a:r>
            <a:endParaRPr lang="en-US" dirty="0"/>
          </a:p>
        </p:txBody>
      </p:sp>
    </p:spTree>
    <p:extLst>
      <p:ext uri="{BB962C8B-B14F-4D97-AF65-F5344CB8AC3E}">
        <p14:creationId xmlns:p14="http://schemas.microsoft.com/office/powerpoint/2010/main" val="598013548"/>
      </p:ext>
    </p:extLst>
  </p:cSld>
  <p:clrMapOvr>
    <a:masterClrMapping/>
  </p:clrMapOvr>
</p:sld>
</file>

<file path=ppt/theme/theme1.xml><?xml version="1.0" encoding="utf-8"?>
<a:theme xmlns:a="http://schemas.openxmlformats.org/drawingml/2006/main" name="Parcel">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0BDC4BB7-8AF9-46FD-8C32-AB93AC9C41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{DA81B99B-81F9-B94F-AA1B-8FAA00400320}tf10001120</Template>
  <TotalTime>1895</TotalTime>
  <Words>1585</Words>
  <Application>Microsoft Macintosh PowerPoint</Application>
  <PresentationFormat>Widescreen</PresentationFormat>
  <Paragraphs>144</Paragraphs>
  <Slides>24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Gill Sans MT</vt:lpstr>
      <vt:lpstr>Helvetica</vt:lpstr>
      <vt:lpstr>Times</vt:lpstr>
      <vt:lpstr>Parcel</vt:lpstr>
      <vt:lpstr>CSE303</vt:lpstr>
      <vt:lpstr>Sampling</vt:lpstr>
      <vt:lpstr>Some key terms</vt:lpstr>
      <vt:lpstr>Simple random sampling</vt:lpstr>
      <vt:lpstr>Example: Random Sampling with replacement</vt:lpstr>
      <vt:lpstr>Example: Random Sampling without replacement</vt:lpstr>
      <vt:lpstr>Stratified sampling</vt:lpstr>
      <vt:lpstr>Properties of Strata/Partition in Stratified Sampling</vt:lpstr>
      <vt:lpstr>BIAS</vt:lpstr>
      <vt:lpstr>PowerPoint Presentation</vt:lpstr>
      <vt:lpstr>Sample mean vs. population mean</vt:lpstr>
      <vt:lpstr>SAMPLING DISTRIBUTION of a STATISTICS</vt:lpstr>
      <vt:lpstr>Example</vt:lpstr>
      <vt:lpstr>Normal distribution</vt:lpstr>
      <vt:lpstr>Central limit theorem</vt:lpstr>
      <vt:lpstr>Standard error</vt:lpstr>
      <vt:lpstr>SAMPLING DISTRIBUTION: The Bootstrap method</vt:lpstr>
      <vt:lpstr>Calculating standard error using bootstrap method</vt:lpstr>
      <vt:lpstr>CONFIDENCE INTERVAL FROM BOOTSTRAPING</vt:lpstr>
      <vt:lpstr>PowerPoint Presentation</vt:lpstr>
      <vt:lpstr>Confidence interval</vt:lpstr>
      <vt:lpstr>CONFIDENCE INTERVAL using Bootstrap method</vt:lpstr>
      <vt:lpstr>Useful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CSE303</dc:title>
  <dc:creator>Dr. Mohammad Rezwanul Huq</dc:creator>
  <cp:lastModifiedBy>Dr. Mohammad Manzurul Islam</cp:lastModifiedBy>
  <cp:revision>89</cp:revision>
  <dcterms:created xsi:type="dcterms:W3CDTF">2021-02-24T17:41:42Z</dcterms:created>
  <dcterms:modified xsi:type="dcterms:W3CDTF">2023-10-25T04:56:50Z</dcterms:modified>
</cp:coreProperties>
</file>