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75" r:id="rId9"/>
    <p:sldId id="313" r:id="rId10"/>
    <p:sldId id="312" r:id="rId11"/>
    <p:sldId id="276" r:id="rId12"/>
    <p:sldId id="282" r:id="rId13"/>
    <p:sldId id="287" r:id="rId14"/>
    <p:sldId id="286" r:id="rId15"/>
    <p:sldId id="283" r:id="rId16"/>
    <p:sldId id="284" r:id="rId17"/>
    <p:sldId id="289" r:id="rId18"/>
    <p:sldId id="314" r:id="rId19"/>
    <p:sldId id="288" r:id="rId20"/>
    <p:sldId id="290" r:id="rId21"/>
    <p:sldId id="291" r:id="rId22"/>
    <p:sldId id="278" r:id="rId23"/>
    <p:sldId id="273" r:id="rId24"/>
    <p:sldId id="294" r:id="rId25"/>
    <p:sldId id="292" r:id="rId26"/>
    <p:sldId id="293" r:id="rId27"/>
    <p:sldId id="296" r:id="rId28"/>
    <p:sldId id="295" r:id="rId29"/>
    <p:sldId id="297" r:id="rId30"/>
    <p:sldId id="298" r:id="rId31"/>
    <p:sldId id="299" r:id="rId32"/>
    <p:sldId id="300" r:id="rId33"/>
    <p:sldId id="301" r:id="rId34"/>
    <p:sldId id="302" r:id="rId35"/>
    <p:sldId id="305" r:id="rId36"/>
    <p:sldId id="306" r:id="rId37"/>
    <p:sldId id="303" r:id="rId38"/>
    <p:sldId id="304" r:id="rId39"/>
    <p:sldId id="307" r:id="rId40"/>
    <p:sldId id="315" r:id="rId41"/>
    <p:sldId id="308" r:id="rId42"/>
    <p:sldId id="309" r:id="rId43"/>
    <p:sldId id="311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86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6.34304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12-23T05:29:48.13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12665 18221 0,'17'0'78,"19"0"-78,17 0 16,17 0-16,18 0 16,71 0-1,106 0 1,70 0-1,-106 0 1,-70 0 0,-71 0-1,-70 0 1</inkml:trace>
  <inkml:trace contextRef="#ctx0" brushRef="#br0" timeOffset="1048.7">14023 18045 0,'35'0'78,"0"17"-78,18 1 15,36 35 1,-19-18 0,1-17-1,-71-1 1,-18 19 234,-17 17-234,-36-1-16,18 19 15,-53 17-15,-35 71 16,88-124-1,53-17 1</inkml:trace>
  <inkml:trace contextRef="#ctx0" brushRef="#br0" timeOffset="2592.86">14270 14411 0,'0'-18'94,"35"18"-94,106-17 15,-17 17-15,87-36 16,-17 36-1,353-17-15,-71 17 32,-105 17-17,-283 19 1,-70-36 0</inkml:trace>
  <inkml:trace contextRef="#ctx0" brushRef="#br0" timeOffset="4096.32">14499 16051 0,'0'-17'31,"18"17"-15,17-18-1,36 0-15,193 18 31,-87-17-31,175 17 16,89 0 0,0 0-1,18 0 1,-71 17 0,-123-17-1,-177 0 1,-71 0-1</inkml:trace>
  <inkml:trace contextRef="#ctx0" brushRef="#br0" timeOffset="5721.51">6738 14799 0,'18'0'16,"17"0"-1,-17 0-15,17 0 16,35 0-16,54 0 16,-36 0 15,-35 0-31,0 0 15,-35 0 1,-1 0 0</inkml:trace>
  <inkml:trace contextRef="#ctx0" brushRef="#br0" timeOffset="6376.2">8202 14852 0,'35'0'32,"-17"0"-17,0 0-15,70 0 16,0 0-1,-35 0 1</inkml:trace>
  <inkml:trace contextRef="#ctx0" brushRef="#br0" timeOffset="6999.71">9190 14870 0,'18'0'47,"-1"0"-31,18 0-16,36-18 16,88 0-1,-36 18 1,18 0-16,53 0 15,-53 0 1</inkml:trace>
  <inkml:trace contextRef="#ctx0" brushRef="#br0" timeOffset="7648.68">10654 14905 0,'0'-18'47,"18"18"-47,-1 0 16,195-17-1,-18-1 1,35-17 0,-105 35-1,-107 0 17</inkml:trace>
  <inkml:trace contextRef="#ctx0" brushRef="#br0" timeOffset="8296.78">11994 14834 0,'18'0'78,"35"0"-78,35 0 16,-17 0-16,-1 0 15,1 0-15,35 0 16,-36 0 0</inkml:trace>
  <inkml:trace contextRef="#ctx0" brushRef="#br0" timeOffset="8927.82">13053 14834 0,'53'0'94,"-18"0"-94,36 0 16,52-17-1,-70 17-15,0 0 16,53-18 0,-71 18-1</inkml:trace>
  <inkml:trace contextRef="#ctx0" brushRef="#br0" timeOffset="9535.67">13988 14834 0,'17'0'109,"1"0"-109,35 0 16,53 0-16,-36 0 16,54 0-1,-54 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86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6.34304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12-23T05:31:33.44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18944 11377 0,'0'-18'78,"0"-17"-63,0 0 17,0 0-32,0-18 15,0 17-15,0-69 16,0 16-1,35-52 1,-17 53 0,0 35-1,-18-17 1,0 34 0,17-17-1,-17 1 1,18 34-1,0-17 1,-18 17-16,0-17 16,17-18-1,1 0 1,17-53 0,0 35-1,-17 1 1,17 17-1,18-53 1,-53 88 0,18-34-16,0-1 15,-1-53 1,1 88 0,17-88-16,0 53 15,1 1 1,-36 16-1,35 1 17,18-88-17,-18 17 1,36 17 0,-18 19-1,-18 17 1,0 18-16,-35-1 15,35 1-15,36-35 16,-36 17 0,18-18-1,0-17 1,18 35 15,-54 18-15,36-36-1,18 1 1,-1 17 0,-34 17-1,-1-16 1,18 16 0,0-34-1,17 34 1,-17-16-1,0-1 1,35 0 0,-17 0-1,-18 0 17,-18 53-32,18-35 0,70-1 31,-34 1-16,-19 35 1,1-35-16,88-36 16,17 54-1,-35-19 1,-35 1 0,35 35-1,-53-18 1,0 18-1,-35 0 1,35-17 0,71-19 15,-88 36-15,17-17-1,-17 17 1,-54-18-16,36 18 15,-35 0 17,-1 0-32,36 0 15,35-18 1,124 1 0,-106 17-1,0 0-15,35 0 16,-35-18-1,-53 1 17,0-1-32,-1 18 31,1 0-15,-17 0-1,17 0 1,0-18-1,35 1 1,70 17 0,-69 0-1,-19-18 1,1 18 0,-54-18-16,36 18 15,-35 0 1,0 0 281,35 0-282,-18 0-15,71 0 16,35 0 0,-53 18-1,-53-18-15,-17 0 16,-1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86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6.34304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12-23T05:31:53.69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11800 15822 0,'36'0'78,"-1"0"-78,-17 0 16,52 0-16,18 0 16,1 0-1,122 35 1,89-35 0,35 0-1,18 0 1,-53 0-1,53 0 1,599 36 0,-617-36-1,459 53 1,-124 35 0,-440-88-16,158 17 15,-18 19 1,-123-36 15,-18 0-31,18-18 16,18 18-1,-18 0 17,0-18-17,17 18 1,-140-17-1,-54-1 1,-34 18-16,-36-18 31</inkml:trace>
  <inkml:trace contextRef="#ctx0" brushRef="#br0" timeOffset="3583.42">14411 12312 0,'0'-35'62,"0"17"-46,0 0-16,18 1 15,-18-19 1,0-34 0,17 35-1,1-36 1,-18-17-1,0 17 1,35-52 0,0-1-1,-17 36 1,17-18 0,-35 71-16,18-88 15,17 17 1,-17 35-1,17-17 17,-35 17-17,53-34 1,-35-19 0,-1 1-1,1-18 1,17 17-1,-35 54 1,18 34-16,17-34 16,-17-18-1,17-71 1,0 88 0,18-52 15,0-1-31,0 1 15,0-1 17,18 36-17,-18-18 1,-1 36 0,54-36-1,-35 18 1,-1-18-1,-17 35 1,53 1 0,35-18 15,-105 70-31,52-17 16,0-18-1,0 17 1,36-16 15,52-1-15,36-36-1,-36 37 1,0-1 0,36 0-1,-18 17 1,0-16-1,53 34 1,-159-17-16,1 17 16,87-17-1,53 17 1,0 0 0,18-17-1,-105 35-15,122 0 16,-35 0 15,-35 0-15,-70 18-1,-18-18 1,70 53 0,-123-53-1,18 17 1,-18 1-1,-36-18 1,18 0 0,36 0-1,-36 18 1,-17-18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86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6.34304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12-23T05:32:10.23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9666 9172 0,'-18'0'141,"1"0"-141,-1 0 15,-35 0-15,18 18 16,-36 0 0,36-1-1,18-17 1,-1 18-1,0-1 1,-17 19 0,17-1-16,-17 18 15,17-35 17,18 17-17,-17 0 1,17 0-1,0 18 1,0 18 0,-18 17-1,-35 35 1,53-17 0,-35 18-1,35-71-15,0 17 16,0 1-1,0-1 1,35 19 0,36 34 15,-54-35-15,72-17-1,-54-18 1,18 35-1,-18-53 1,0 0 0,-17-17-1,-18 17-15,53-17 16,17 35 0,-34-35-1,-1-1 1,0 1-1,-17-18 1,17 0 0,0 0-1,1 0 17,-1-18-17,0-17 1,-17 17-1,0-17-15,17-36 16,18 1 0,-18-54-1,0 1 1,-35 0 0,0 17-1,0 35 1,0 1-1,0-72 1,-17 1 0,-19-17-1,19-19 17,-18 71-17,-1 1 1,-34-1-1,34 53 1,19 18 0,-19-1-1,1 36 1,-18-53 0,-53 0-1,18 0 1,18 53-1,-1-17 1,18 17 0,0 17 15,-17 19-15,17-1-16</inkml:trace>
  <inkml:trace contextRef="#ctx0" brushRef="#br0" timeOffset="7429.65">11853 14111 0,'0'53'79,"0"-35"-64,18 35-15,-18 0 16,0 52-1,0-87-15,18 17 16,-18-17 15,0 17 251,0-17-251,0-1-16,0 1-15,17-18 297,1 0-297,0 0 16,17 0-16,0 0 16,0 0-16,18 0 15,18 0 1,-18-18-1,-36 1 1</inkml:trace>
  <inkml:trace contextRef="#ctx0" brushRef="#br0" timeOffset="8258.449">12365 14323 0,'-18'0'62,"1"0"-46,-1 17-1,-17 54 1,17 17 15,18 18-15,18-106-16,-18 18 31,17-18-15,36 0-1,-35 0 1,17-18-16,53-17 16,-52-1-1,-1 1 1,-35 18 0,0-19-1,0 19 1,0-19 15,-18 36-31,1-17 16,-36 17 15,35-18-15,-35 0-1,35 18 1,1 0 31,-1 0-32,1 0 1,-1 18 0</inkml:trace>
  <inkml:trace contextRef="#ctx0" brushRef="#br0" timeOffset="9366.4">12700 14323 0,'0'35'78,"0"0"-78,0 1 0,0-19 16,0 1-1,0 0-15,0-1 16,0 1 0,18-18 15,17 0-16,53 0 1,-53-18 0,18-52 15,-53 52-15,0 0-1,0 1 1,0-1-1,0 36 79,0 17-94,0 0 16,0-17-1,0 0 1,0-1-16,18-17 16,0 0-1,-1 0 17,1 0-17,35-53 1,-18 0-1,-35 36 1,0-19 0,0 19-1,0-36 1,-18 18 0,1-1-16,-1 19 15,-52-36 1,52 53-1,0-18 1,18 36 47,0 35-63</inkml:trace>
  <inkml:trace contextRef="#ctx0" brushRef="#br0" timeOffset="10477.7">13617 13899 0,'0'18'79,"53"53"-79,-18 17 15,1-35-15,-19 70 16,19-52-1,-19-18 1,-17-36 0,18-52 77,-18 17-77,0 1 0,0-1-16,18-17 15,17-18 1,0 35 0,0-17-1,-17 35 1,0 0-1,-1 0 17,1 18-17,0-18 1,-1 53 0,1 0-1,-18-36 1,-18 18-16,1 1 15,-36-1 17,17 0-17,1-35 1,-18 0 0,0 0-1,18-35 16,35 17-15,-18 18 0,36 0 15</inkml:trace>
  <inkml:trace contextRef="#ctx0" brushRef="#br0" timeOffset="11062.41">14235 14182 0,'17'0'63,"-17"53"-48,36-18-15,-36 0 16,0 18-16,17 0 16,18 35-1,-35-70 1,0-36 62,0-52-62</inkml:trace>
  <inkml:trace contextRef="#ctx0" brushRef="#br0" timeOffset="11406.28">14252 13917 0</inkml:trace>
  <inkml:trace contextRef="#ctx0" brushRef="#br0" timeOffset="12406.55">14676 14129 0,'-18'0'62,"0"0"-46,-17 17-16,17 1 15,-17 35 1,17-18 0,18 36-1,36-36 1,-1 0 0,0 18-1,-17-53 1,0 0 46,-1-35-46,1 0-16,-1-1 16,19-34-1,-19 17 1,-17 0-1,-17 53 64,17 18-64,0-1-15,0 19 16,0 34-16,17-52 15,-17 17 1,53 18 0,-35-18-1,-18-17 1,18-18 46</inkml:trace>
  <inkml:trace contextRef="#ctx0" brushRef="#br0" timeOffset="13196.29">15028 14146 0,'-17'18'78,"17"0"-62,0-1-16,0 1 16,0 17-16,0-17 31,0 0-15,17-18-1,1 0 1,17 17-1,124 18 1,-36-35 0,-34 18-1,-54 17 1,-17 18 0,-1-35-1,-17 0 1,0-1-1,-53-17 1,-35 18 0,-18-18-1,36 0 1,52 0 0,0 0 30,1 0-30</inkml:trace>
  <inkml:trace contextRef="#ctx0" brushRef="#br0" timeOffset="14013.72">11889 15011 0,'35'-18'31,"71"18"-31,105 0 16,19-18-1,87 18-15,653 0 16,36 0 0,-124-53-1,-371 36 1,-176-1 0,-229-17-1,-71 35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9.png"/><Relationship Id="rId7" Type="http://schemas.openxmlformats.org/officeDocument/2006/relationships/customXml" Target="../ink/ink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customXml" Target="../ink/ink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customXml" Target="../ink/ink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7268" y="1422401"/>
            <a:ext cx="10177463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Diagnosing ML System:</a:t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Bias, Variance and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78987-5635-40F3-BF89-5ACF23CC4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Regularization: A solution to Overfitting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56C03-84B1-4C35-9786-F66B3B90A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91092" cy="435133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Overfitting</a:t>
            </a:r>
            <a:r>
              <a:rPr lang="en-US" dirty="0"/>
              <a:t> is a phenomenon that occurs when a Machine Learning model is constraint to training set and not able to perform well on unseen data. </a:t>
            </a:r>
          </a:p>
          <a:p>
            <a:endParaRPr lang="en-US" dirty="0"/>
          </a:p>
          <a:p>
            <a:pPr fontAlgn="base"/>
            <a:r>
              <a:rPr lang="en-US" b="1" dirty="0"/>
              <a:t>Regularization</a:t>
            </a:r>
            <a:r>
              <a:rPr lang="en-US" dirty="0"/>
              <a:t> is a technique used to reduce the errors by fitting the function appropriately on the given training set and avoiding overfitting. </a:t>
            </a:r>
            <a:br>
              <a:rPr lang="en-US" dirty="0"/>
            </a:br>
            <a:r>
              <a:rPr lang="en-US" dirty="0"/>
              <a:t>The commonly used regularization techniques are : </a:t>
            </a:r>
            <a:br>
              <a:rPr lang="en-US" dirty="0"/>
            </a:br>
            <a:r>
              <a:rPr lang="en-US" dirty="0"/>
              <a:t> </a:t>
            </a:r>
          </a:p>
          <a:p>
            <a:pPr lvl="1" fontAlgn="base"/>
            <a:r>
              <a:rPr lang="en-US" dirty="0"/>
              <a:t>L1 regularization </a:t>
            </a:r>
            <a:r>
              <a:rPr lang="en-US" dirty="0">
                <a:sym typeface="Wingdings" panose="05000000000000000000" pitchFamily="2" charset="2"/>
              </a:rPr>
              <a:t> LASSO Regression </a:t>
            </a:r>
            <a:endParaRPr lang="en-US" dirty="0"/>
          </a:p>
          <a:p>
            <a:pPr lvl="1" fontAlgn="base"/>
            <a:r>
              <a:rPr lang="en-US" dirty="0"/>
              <a:t>L2 regularization </a:t>
            </a:r>
            <a:r>
              <a:rPr lang="en-US" dirty="0">
                <a:sym typeface="Wingdings" panose="05000000000000000000" pitchFamily="2" charset="2"/>
              </a:rPr>
              <a:t> RIDGE Regression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059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45DA853E-C482-404B-A263-00CA14B3C204}"/>
              </a:ext>
            </a:extLst>
          </p:cNvPr>
          <p:cNvCxnSpPr/>
          <p:nvPr/>
        </p:nvCxnSpPr>
        <p:spPr>
          <a:xfrm flipH="1">
            <a:off x="7625933" y="2333158"/>
            <a:ext cx="959372" cy="1301645"/>
          </a:xfrm>
          <a:prstGeom prst="curvedConnector3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20901C63-D18F-4187-B5B5-670D4AE2A08A}"/>
              </a:ext>
            </a:extLst>
          </p:cNvPr>
          <p:cNvCxnSpPr>
            <a:cxnSpLocks/>
          </p:cNvCxnSpPr>
          <p:nvPr/>
        </p:nvCxnSpPr>
        <p:spPr>
          <a:xfrm flipH="1">
            <a:off x="8537834" y="1577403"/>
            <a:ext cx="934389" cy="758253"/>
          </a:xfrm>
          <a:prstGeom prst="curvedConnector3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05FEE8F0-33B7-4FF9-9EF1-186A9AC327B4}"/>
              </a:ext>
            </a:extLst>
          </p:cNvPr>
          <p:cNvCxnSpPr>
            <a:cxnSpLocks/>
          </p:cNvCxnSpPr>
          <p:nvPr/>
        </p:nvCxnSpPr>
        <p:spPr>
          <a:xfrm>
            <a:off x="9472223" y="1577402"/>
            <a:ext cx="851938" cy="608352"/>
          </a:xfrm>
          <a:prstGeom prst="curvedConnector3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rc 3">
            <a:extLst>
              <a:ext uri="{FF2B5EF4-FFF2-40B4-BE49-F238E27FC236}">
                <a16:creationId xmlns:a16="http://schemas.microsoft.com/office/drawing/2014/main" id="{94FD4EF9-4BF7-4FD1-8903-39C3FCCD9610}"/>
              </a:ext>
            </a:extLst>
          </p:cNvPr>
          <p:cNvSpPr/>
          <p:nvPr/>
        </p:nvSpPr>
        <p:spPr>
          <a:xfrm flipH="1">
            <a:off x="4669903" y="1909216"/>
            <a:ext cx="4166016" cy="3210391"/>
          </a:xfrm>
          <a:prstGeom prst="arc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F71F173-5F8A-426D-A709-79D6B70511A4}"/>
              </a:ext>
            </a:extLst>
          </p:cNvPr>
          <p:cNvCxnSpPr/>
          <p:nvPr/>
        </p:nvCxnSpPr>
        <p:spPr>
          <a:xfrm flipH="1">
            <a:off x="1147995" y="1603947"/>
            <a:ext cx="2417165" cy="1979950"/>
          </a:xfrm>
          <a:prstGeom prst="straightConnector1">
            <a:avLst/>
          </a:prstGeom>
          <a:ln w="57150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4D80074-C44B-4E5D-8123-9CCDD9F93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Evaluate Your Hypothesis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0D4A3DF-6341-40B4-86E2-6019E62FDE86}"/>
              </a:ext>
            </a:extLst>
          </p:cNvPr>
          <p:cNvCxnSpPr/>
          <p:nvPr/>
        </p:nvCxnSpPr>
        <p:spPr>
          <a:xfrm>
            <a:off x="1014489" y="1695292"/>
            <a:ext cx="6247" cy="2123606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A307DAC-D0F9-40B3-B928-44BF4B0370CE}"/>
              </a:ext>
            </a:extLst>
          </p:cNvPr>
          <p:cNvCxnSpPr>
            <a:cxnSpLocks/>
          </p:cNvCxnSpPr>
          <p:nvPr/>
        </p:nvCxnSpPr>
        <p:spPr>
          <a:xfrm flipH="1">
            <a:off x="1014489" y="3825142"/>
            <a:ext cx="2816898" cy="2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89EFEFB-45D0-4CC4-8434-628E61736D24}"/>
              </a:ext>
            </a:extLst>
          </p:cNvPr>
          <p:cNvSpPr txBox="1"/>
          <p:nvPr/>
        </p:nvSpPr>
        <p:spPr>
          <a:xfrm rot="-5400000">
            <a:off x="285906" y="2478218"/>
            <a:ext cx="104431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Price ($)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2EC8BA-DDA6-4970-866F-0FB51ABE67C1}"/>
              </a:ext>
            </a:extLst>
          </p:cNvPr>
          <p:cNvSpPr txBox="1"/>
          <p:nvPr/>
        </p:nvSpPr>
        <p:spPr>
          <a:xfrm>
            <a:off x="1978544" y="3739889"/>
            <a:ext cx="104431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Size (ft)</a:t>
            </a:r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2031C63-F47B-42CB-B90C-B86859F60EBE}"/>
              </a:ext>
            </a:extLst>
          </p:cNvPr>
          <p:cNvSpPr/>
          <p:nvPr/>
        </p:nvSpPr>
        <p:spPr>
          <a:xfrm>
            <a:off x="1424377" y="3285656"/>
            <a:ext cx="143656" cy="14365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A19DD01-EE30-4479-9F08-E7300B4EA6A0}"/>
              </a:ext>
            </a:extLst>
          </p:cNvPr>
          <p:cNvSpPr/>
          <p:nvPr/>
        </p:nvSpPr>
        <p:spPr>
          <a:xfrm>
            <a:off x="1780393" y="2330032"/>
            <a:ext cx="143656" cy="14365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36BE5E2-DAEF-4B3C-AC2C-59489E05C56D}"/>
              </a:ext>
            </a:extLst>
          </p:cNvPr>
          <p:cNvSpPr/>
          <p:nvPr/>
        </p:nvSpPr>
        <p:spPr>
          <a:xfrm>
            <a:off x="2423721" y="1936541"/>
            <a:ext cx="143656" cy="14365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BB65893-9448-449B-AEF9-A2CFC6E570ED}"/>
              </a:ext>
            </a:extLst>
          </p:cNvPr>
          <p:cNvSpPr/>
          <p:nvPr/>
        </p:nvSpPr>
        <p:spPr>
          <a:xfrm>
            <a:off x="3285655" y="1861590"/>
            <a:ext cx="143656" cy="14365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FBCBCAC-437F-4E0E-A00E-887291BB9D9D}"/>
              </a:ext>
            </a:extLst>
          </p:cNvPr>
          <p:cNvCxnSpPr>
            <a:cxnSpLocks/>
          </p:cNvCxnSpPr>
          <p:nvPr/>
        </p:nvCxnSpPr>
        <p:spPr>
          <a:xfrm>
            <a:off x="4299833" y="1695291"/>
            <a:ext cx="6247" cy="2123606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0EC9E4E-4E4A-4940-BF6E-06C6B22900CC}"/>
              </a:ext>
            </a:extLst>
          </p:cNvPr>
          <p:cNvCxnSpPr>
            <a:cxnSpLocks/>
          </p:cNvCxnSpPr>
          <p:nvPr/>
        </p:nvCxnSpPr>
        <p:spPr>
          <a:xfrm flipH="1">
            <a:off x="4299833" y="3825141"/>
            <a:ext cx="2816898" cy="2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E1AEE84-7722-4879-9084-4564D542E0F5}"/>
              </a:ext>
            </a:extLst>
          </p:cNvPr>
          <p:cNvSpPr txBox="1"/>
          <p:nvPr/>
        </p:nvSpPr>
        <p:spPr>
          <a:xfrm rot="16200000">
            <a:off x="3571250" y="2478217"/>
            <a:ext cx="104431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Price ($)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788B70-C168-4FBB-9D0D-E25C6538A8D3}"/>
              </a:ext>
            </a:extLst>
          </p:cNvPr>
          <p:cNvSpPr txBox="1"/>
          <p:nvPr/>
        </p:nvSpPr>
        <p:spPr>
          <a:xfrm>
            <a:off x="5257642" y="3771118"/>
            <a:ext cx="104431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Size (ft)</a:t>
            </a:r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0508451-B51B-45E9-A299-D7732DE41925}"/>
              </a:ext>
            </a:extLst>
          </p:cNvPr>
          <p:cNvSpPr/>
          <p:nvPr/>
        </p:nvSpPr>
        <p:spPr>
          <a:xfrm>
            <a:off x="4709721" y="3285655"/>
            <a:ext cx="143656" cy="14365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F1EE7EA-5541-4B4F-A6C5-3611394E23E0}"/>
              </a:ext>
            </a:extLst>
          </p:cNvPr>
          <p:cNvSpPr/>
          <p:nvPr/>
        </p:nvSpPr>
        <p:spPr>
          <a:xfrm>
            <a:off x="5065737" y="2330031"/>
            <a:ext cx="143656" cy="14365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33F44B5-067E-4C64-AC60-797E4BFB26F1}"/>
              </a:ext>
            </a:extLst>
          </p:cNvPr>
          <p:cNvSpPr/>
          <p:nvPr/>
        </p:nvSpPr>
        <p:spPr>
          <a:xfrm>
            <a:off x="5709065" y="1936540"/>
            <a:ext cx="143656" cy="14365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A34970F-D231-46B6-AD76-28FB6B448B25}"/>
              </a:ext>
            </a:extLst>
          </p:cNvPr>
          <p:cNvSpPr/>
          <p:nvPr/>
        </p:nvSpPr>
        <p:spPr>
          <a:xfrm>
            <a:off x="6570999" y="1861589"/>
            <a:ext cx="143656" cy="14365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F19B837-8046-4674-AEBE-42F4C051E63E}"/>
              </a:ext>
            </a:extLst>
          </p:cNvPr>
          <p:cNvCxnSpPr>
            <a:cxnSpLocks/>
          </p:cNvCxnSpPr>
          <p:nvPr/>
        </p:nvCxnSpPr>
        <p:spPr>
          <a:xfrm>
            <a:off x="7541456" y="1701537"/>
            <a:ext cx="6247" cy="2123606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1995F3-566C-4E1E-BA14-BD658A7AFE8C}"/>
              </a:ext>
            </a:extLst>
          </p:cNvPr>
          <p:cNvCxnSpPr>
            <a:cxnSpLocks/>
          </p:cNvCxnSpPr>
          <p:nvPr/>
        </p:nvCxnSpPr>
        <p:spPr>
          <a:xfrm flipH="1">
            <a:off x="7541456" y="3831387"/>
            <a:ext cx="2816898" cy="2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84FED48-4B8B-43C5-AEBB-B1FE35D4AE5E}"/>
              </a:ext>
            </a:extLst>
          </p:cNvPr>
          <p:cNvSpPr txBox="1"/>
          <p:nvPr/>
        </p:nvSpPr>
        <p:spPr>
          <a:xfrm rot="16200000">
            <a:off x="6812873" y="2484463"/>
            <a:ext cx="104431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Price ($)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5BB9EEC-7873-4C24-8DC4-7441074064AB}"/>
              </a:ext>
            </a:extLst>
          </p:cNvPr>
          <p:cNvSpPr txBox="1"/>
          <p:nvPr/>
        </p:nvSpPr>
        <p:spPr>
          <a:xfrm>
            <a:off x="8661659" y="3771119"/>
            <a:ext cx="104431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Size (ft)</a:t>
            </a:r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97CF2D2-DD58-46A3-B69F-0EF8490A1FFA}"/>
              </a:ext>
            </a:extLst>
          </p:cNvPr>
          <p:cNvSpPr/>
          <p:nvPr/>
        </p:nvSpPr>
        <p:spPr>
          <a:xfrm>
            <a:off x="7951344" y="3291901"/>
            <a:ext cx="143656" cy="14365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273B8F1-6B3C-4CAF-BF97-84E0E3A76F7D}"/>
              </a:ext>
            </a:extLst>
          </p:cNvPr>
          <p:cNvSpPr/>
          <p:nvPr/>
        </p:nvSpPr>
        <p:spPr>
          <a:xfrm>
            <a:off x="8307360" y="2336277"/>
            <a:ext cx="143656" cy="14365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BAFE743-CF02-47B4-A65E-0C1DA3E174B2}"/>
              </a:ext>
            </a:extLst>
          </p:cNvPr>
          <p:cNvSpPr/>
          <p:nvPr/>
        </p:nvSpPr>
        <p:spPr>
          <a:xfrm>
            <a:off x="8950688" y="1942786"/>
            <a:ext cx="143656" cy="14365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F664A78-DE4B-435B-A9C4-39F814D4CE50}"/>
              </a:ext>
            </a:extLst>
          </p:cNvPr>
          <p:cNvSpPr/>
          <p:nvPr/>
        </p:nvSpPr>
        <p:spPr>
          <a:xfrm>
            <a:off x="9812622" y="1867835"/>
            <a:ext cx="143656" cy="14365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D1AD0A-03CB-436E-B883-D5782A3FD47D}"/>
              </a:ext>
            </a:extLst>
          </p:cNvPr>
          <p:cNvSpPr txBox="1"/>
          <p:nvPr/>
        </p:nvSpPr>
        <p:spPr>
          <a:xfrm>
            <a:off x="1126761" y="466838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Underfit</a:t>
            </a:r>
            <a:endParaRPr lang="en-US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FC944CA-19C7-40B0-9256-ECCAB165C4C6}"/>
              </a:ext>
            </a:extLst>
          </p:cNvPr>
          <p:cNvSpPr txBox="1"/>
          <p:nvPr/>
        </p:nvSpPr>
        <p:spPr>
          <a:xfrm>
            <a:off x="7809875" y="4668386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Overfit</a:t>
            </a:r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CC0DCB1-191E-4CD2-809F-B3E2D530E19D}"/>
              </a:ext>
            </a:extLst>
          </p:cNvPr>
          <p:cNvSpPr txBox="1"/>
          <p:nvPr/>
        </p:nvSpPr>
        <p:spPr>
          <a:xfrm>
            <a:off x="4405858" y="466838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Just right</a:t>
            </a:r>
          </a:p>
        </p:txBody>
      </p:sp>
      <p:pic>
        <p:nvPicPr>
          <p:cNvPr id="41" name="Picture 41" descr="A close up of a clock&#10;&#10;Description generated with high confidence">
            <a:extLst>
              <a:ext uri="{FF2B5EF4-FFF2-40B4-BE49-F238E27FC236}">
                <a16:creationId xmlns:a16="http://schemas.microsoft.com/office/drawing/2014/main" id="{4187CABF-682A-4E25-A54E-4DDF1589F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355" y="4114610"/>
            <a:ext cx="1543050" cy="542925"/>
          </a:xfrm>
          <a:prstGeom prst="rect">
            <a:avLst/>
          </a:prstGeom>
        </p:spPr>
      </p:pic>
      <p:pic>
        <p:nvPicPr>
          <p:cNvPr id="45" name="Picture 45" descr="A drawing of a person&#10;&#10;Description generated with high confidence">
            <a:extLst>
              <a:ext uri="{FF2B5EF4-FFF2-40B4-BE49-F238E27FC236}">
                <a16:creationId xmlns:a16="http://schemas.microsoft.com/office/drawing/2014/main" id="{1322CB25-327F-4A41-8F95-8432BB1FB7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859" t="-2811" r="44537" b="3922"/>
          <a:stretch/>
        </p:blipFill>
        <p:spPr>
          <a:xfrm>
            <a:off x="4541520" y="4114610"/>
            <a:ext cx="2635158" cy="539722"/>
          </a:xfrm>
          <a:prstGeom prst="rect">
            <a:avLst/>
          </a:prstGeom>
        </p:spPr>
      </p:pic>
      <p:pic>
        <p:nvPicPr>
          <p:cNvPr id="47" name="Picture 45" descr="A drawing of a person&#10;&#10;Description generated with high confidence">
            <a:extLst>
              <a:ext uri="{FF2B5EF4-FFF2-40B4-BE49-F238E27FC236}">
                <a16:creationId xmlns:a16="http://schemas.microsoft.com/office/drawing/2014/main" id="{FE5CCCCA-EAB2-4DFE-B28A-EBF0DDF3A9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233" t="-2222" r="-108"/>
          <a:stretch/>
        </p:blipFill>
        <p:spPr>
          <a:xfrm>
            <a:off x="7284720" y="4136128"/>
            <a:ext cx="3901992" cy="5579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DE61A2-2F19-4175-B1EF-C48B6A58376C}"/>
              </a:ext>
            </a:extLst>
          </p:cNvPr>
          <p:cNvSpPr txBox="1"/>
          <p:nvPr/>
        </p:nvSpPr>
        <p:spPr>
          <a:xfrm>
            <a:off x="10133351" y="6485745"/>
            <a:ext cx="2056151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Source: Andrew Ng</a:t>
            </a:r>
          </a:p>
        </p:txBody>
      </p:sp>
    </p:spTree>
    <p:extLst>
      <p:ext uri="{BB962C8B-B14F-4D97-AF65-F5344CB8AC3E}">
        <p14:creationId xmlns:p14="http://schemas.microsoft.com/office/powerpoint/2010/main" val="772823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80074-C44B-4E5D-8123-9CCDD9F93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Model Selection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7D894-FD7B-4B64-8461-D2E9E664E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Model does not generalize to unseen data</a:t>
            </a:r>
            <a:endParaRPr lang="en-US" dirty="0"/>
          </a:p>
          <a:p>
            <a:pPr lvl="1"/>
            <a:r>
              <a:rPr lang="en-US" dirty="0">
                <a:cs typeface="Calibri"/>
              </a:rPr>
              <a:t>Fail to predict things that are not in training sample</a:t>
            </a:r>
          </a:p>
          <a:p>
            <a:pPr lvl="1"/>
            <a:r>
              <a:rPr lang="en-US" dirty="0">
                <a:cs typeface="Calibri"/>
              </a:rPr>
              <a:t>Pick a model that has </a:t>
            </a:r>
            <a:r>
              <a:rPr lang="en-US" b="1" dirty="0">
                <a:solidFill>
                  <a:srgbClr val="FF0000"/>
                </a:solidFill>
                <a:cs typeface="Calibri"/>
              </a:rPr>
              <a:t>lower generalization error</a:t>
            </a:r>
          </a:p>
          <a:p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1042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80074-C44B-4E5D-8123-9CCDD9F93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Cross Validation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7D894-FD7B-4B64-8461-D2E9E664E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Model does not generalize to unseen data</a:t>
            </a:r>
            <a:endParaRPr lang="en-US" dirty="0"/>
          </a:p>
          <a:p>
            <a:pPr lvl="1"/>
            <a:r>
              <a:rPr lang="en-US" dirty="0">
                <a:cs typeface="Calibri"/>
              </a:rPr>
              <a:t>Fail to predict things that are not in training sample</a:t>
            </a:r>
          </a:p>
          <a:p>
            <a:pPr lvl="1"/>
            <a:r>
              <a:rPr lang="en-US" dirty="0">
                <a:cs typeface="Calibri"/>
              </a:rPr>
              <a:t>Pick a model that has </a:t>
            </a:r>
            <a:r>
              <a:rPr lang="en-US" b="1" dirty="0">
                <a:solidFill>
                  <a:srgbClr val="FF0000"/>
                </a:solidFill>
                <a:cs typeface="Calibri"/>
              </a:rPr>
              <a:t>lower generalization error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How to evaluate generalization error?</a:t>
            </a:r>
          </a:p>
          <a:p>
            <a:pPr marL="457200" lvl="1" indent="0">
              <a:buNone/>
            </a:pPr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D13E55A-5191-4FC8-95E6-7F5C1D4D9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410" y="3191950"/>
            <a:ext cx="10500611" cy="191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459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80074-C44B-4E5D-8123-9CCDD9F93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Model Selection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7D894-FD7B-4B64-8461-D2E9E664E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Model does not generalize to unseen data</a:t>
            </a:r>
            <a:endParaRPr lang="en-US" dirty="0"/>
          </a:p>
          <a:p>
            <a:pPr lvl="1"/>
            <a:r>
              <a:rPr lang="en-US" dirty="0">
                <a:cs typeface="Calibri"/>
              </a:rPr>
              <a:t>Fail to predict things that are not in training sample</a:t>
            </a:r>
          </a:p>
          <a:p>
            <a:pPr lvl="1"/>
            <a:r>
              <a:rPr lang="en-US" dirty="0">
                <a:cs typeface="Calibri"/>
              </a:rPr>
              <a:t>Pick a model that has </a:t>
            </a:r>
            <a:r>
              <a:rPr lang="en-US" b="1" dirty="0">
                <a:solidFill>
                  <a:srgbClr val="FF0000"/>
                </a:solidFill>
                <a:cs typeface="Calibri"/>
              </a:rPr>
              <a:t>lower generalization error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How to evaluate generalization error?</a:t>
            </a:r>
          </a:p>
          <a:p>
            <a:pPr lvl="1"/>
            <a:r>
              <a:rPr lang="en-US">
                <a:cs typeface="Calibri"/>
              </a:rPr>
              <a:t>Split your data into </a:t>
            </a:r>
            <a:r>
              <a:rPr lang="en-US" i="1">
                <a:solidFill>
                  <a:schemeClr val="accent1"/>
                </a:solidFill>
                <a:cs typeface="Calibri"/>
              </a:rPr>
              <a:t>train</a:t>
            </a:r>
            <a:r>
              <a:rPr lang="en-US">
                <a:cs typeface="Calibri"/>
              </a:rPr>
              <a:t>, </a:t>
            </a:r>
            <a:r>
              <a:rPr lang="en-US" i="1">
                <a:solidFill>
                  <a:schemeClr val="accent1"/>
                </a:solidFill>
                <a:cs typeface="Calibri"/>
              </a:rPr>
              <a:t>validation</a:t>
            </a:r>
            <a:r>
              <a:rPr lang="en-US">
                <a:cs typeface="Calibri"/>
              </a:rPr>
              <a:t>, and</a:t>
            </a:r>
            <a:r>
              <a:rPr lang="en-US" i="1">
                <a:solidFill>
                  <a:schemeClr val="accent1"/>
                </a:solidFill>
                <a:cs typeface="Calibri"/>
              </a:rPr>
              <a:t> test set</a:t>
            </a:r>
            <a:r>
              <a:rPr lang="en-US">
                <a:cs typeface="Calibri"/>
              </a:rPr>
              <a:t>.</a:t>
            </a:r>
            <a:endParaRPr lang="en-US" dirty="0">
              <a:cs typeface="Calibri"/>
            </a:endParaRPr>
          </a:p>
          <a:p>
            <a:pPr lvl="1"/>
            <a:r>
              <a:rPr lang="en-US">
                <a:solidFill>
                  <a:schemeClr val="accent1"/>
                </a:solidFill>
                <a:cs typeface="Calibri"/>
              </a:rPr>
              <a:t>Use test set error</a:t>
            </a:r>
            <a:r>
              <a:rPr lang="en-US" dirty="0">
                <a:cs typeface="Calibri"/>
              </a:rPr>
              <a:t> as an </a:t>
            </a:r>
            <a:r>
              <a:rPr lang="en-US" i="1" dirty="0">
                <a:solidFill>
                  <a:srgbClr val="FF0000"/>
                </a:solidFill>
                <a:cs typeface="Calibri"/>
              </a:rPr>
              <a:t>estimator </a:t>
            </a:r>
            <a:r>
              <a:rPr lang="en-US" dirty="0">
                <a:cs typeface="Calibri"/>
              </a:rPr>
              <a:t>of generalization error</a:t>
            </a:r>
          </a:p>
          <a:p>
            <a:pPr marL="457200" lvl="1" indent="0">
              <a:buNone/>
            </a:pPr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4034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80074-C44B-4E5D-8123-9CCDD9F93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Model Selection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7D894-FD7B-4B64-8461-D2E9E664E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Training error</a:t>
            </a:r>
            <a:endParaRPr lang="en-US"/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Validation error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Test error</a:t>
            </a:r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AF41E6D-771C-43CF-BE9C-1997D46350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182" r="-115" b="-182"/>
          <a:stretch/>
        </p:blipFill>
        <p:spPr>
          <a:xfrm>
            <a:off x="1101777" y="5336153"/>
            <a:ext cx="5447681" cy="1031160"/>
          </a:xfrm>
          <a:prstGeom prst="rect">
            <a:avLst/>
          </a:prstGeom>
        </p:spPr>
      </p:pic>
      <p:pic>
        <p:nvPicPr>
          <p:cNvPr id="7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543AF13-4C06-4855-B09F-640A775AC3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033" r="-115" b="74790"/>
          <a:stretch/>
        </p:blipFill>
        <p:spPr>
          <a:xfrm>
            <a:off x="1098978" y="2394684"/>
            <a:ext cx="5503907" cy="866519"/>
          </a:xfrm>
          <a:prstGeom prst="rect">
            <a:avLst/>
          </a:prstGeom>
        </p:spPr>
      </p:pic>
      <p:pic>
        <p:nvPicPr>
          <p:cNvPr id="8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2C39182-1F53-4203-8962-46C51F4550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364" b="35273"/>
          <a:stretch/>
        </p:blipFill>
        <p:spPr>
          <a:xfrm>
            <a:off x="1101126" y="3799010"/>
            <a:ext cx="5441429" cy="97491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5E1C350-CADD-4651-841E-B609AAA6C9BB}"/>
              </a:ext>
            </a:extLst>
          </p:cNvPr>
          <p:cNvSpPr/>
          <p:nvPr/>
        </p:nvSpPr>
        <p:spPr>
          <a:xfrm>
            <a:off x="1139951" y="2301239"/>
            <a:ext cx="911901" cy="2901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AB18A4-D88D-48A4-A795-661C2B4FFA19}"/>
              </a:ext>
            </a:extLst>
          </p:cNvPr>
          <p:cNvSpPr/>
          <p:nvPr/>
        </p:nvSpPr>
        <p:spPr>
          <a:xfrm>
            <a:off x="865631" y="5337047"/>
            <a:ext cx="911901" cy="2901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375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80074-C44B-4E5D-8123-9CCDD9F93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Model Selection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7D894-FD7B-4B64-8461-D2E9E664E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Training error</a:t>
            </a:r>
            <a:endParaRPr lang="en-US"/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Validation error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Test error</a:t>
            </a:r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AF41E6D-771C-43CF-BE9C-1997D46350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182" r="-115" b="-182"/>
          <a:stretch/>
        </p:blipFill>
        <p:spPr>
          <a:xfrm>
            <a:off x="1101777" y="5336153"/>
            <a:ext cx="5447681" cy="1031160"/>
          </a:xfrm>
          <a:prstGeom prst="rect">
            <a:avLst/>
          </a:prstGeom>
        </p:spPr>
      </p:pic>
      <p:pic>
        <p:nvPicPr>
          <p:cNvPr id="7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543AF13-4C06-4855-B09F-640A775AC3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033" r="-115" b="74790"/>
          <a:stretch/>
        </p:blipFill>
        <p:spPr>
          <a:xfrm>
            <a:off x="1098978" y="2394684"/>
            <a:ext cx="5503907" cy="866519"/>
          </a:xfrm>
          <a:prstGeom prst="rect">
            <a:avLst/>
          </a:prstGeom>
        </p:spPr>
      </p:pic>
      <p:pic>
        <p:nvPicPr>
          <p:cNvPr id="8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2C39182-1F53-4203-8962-46C51F4550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364" b="35273"/>
          <a:stretch/>
        </p:blipFill>
        <p:spPr>
          <a:xfrm>
            <a:off x="1101126" y="3799010"/>
            <a:ext cx="5441429" cy="97491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5E1C350-CADD-4651-841E-B609AAA6C9BB}"/>
              </a:ext>
            </a:extLst>
          </p:cNvPr>
          <p:cNvSpPr/>
          <p:nvPr/>
        </p:nvSpPr>
        <p:spPr>
          <a:xfrm>
            <a:off x="1139951" y="2301239"/>
            <a:ext cx="911901" cy="2901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AB18A4-D88D-48A4-A795-661C2B4FFA19}"/>
              </a:ext>
            </a:extLst>
          </p:cNvPr>
          <p:cNvSpPr/>
          <p:nvPr/>
        </p:nvSpPr>
        <p:spPr>
          <a:xfrm>
            <a:off x="865631" y="5337047"/>
            <a:ext cx="911901" cy="2901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840F98-7821-435D-916B-CCF6232A4F20}"/>
              </a:ext>
            </a:extLst>
          </p:cNvPr>
          <p:cNvSpPr txBox="1"/>
          <p:nvPr/>
        </p:nvSpPr>
        <p:spPr>
          <a:xfrm>
            <a:off x="6554751" y="1828488"/>
            <a:ext cx="5532282" cy="246221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cs typeface="Calibri"/>
              </a:rPr>
              <a:t>Procedure:</a:t>
            </a:r>
          </a:p>
          <a:p>
            <a:endParaRPr lang="en-US" sz="2200" dirty="0">
              <a:cs typeface="Calibri"/>
            </a:endParaRPr>
          </a:p>
          <a:p>
            <a:r>
              <a:rPr lang="en-US" sz="2200" dirty="0">
                <a:cs typeface="Calibri"/>
              </a:rPr>
              <a:t>Step 1. Train on training set</a:t>
            </a:r>
          </a:p>
          <a:p>
            <a:r>
              <a:rPr lang="en-US" sz="2200" dirty="0">
                <a:cs typeface="Calibri"/>
              </a:rPr>
              <a:t>Step 2. Evaluate validation error</a:t>
            </a:r>
          </a:p>
          <a:p>
            <a:r>
              <a:rPr lang="en-US" sz="2200" dirty="0">
                <a:cs typeface="Calibri"/>
              </a:rPr>
              <a:t>Step 3. Pick the best model based on Step 2.</a:t>
            </a:r>
          </a:p>
          <a:p>
            <a:r>
              <a:rPr lang="en-US" sz="2200" dirty="0">
                <a:cs typeface="Calibri"/>
              </a:rPr>
              <a:t>Step 4. Evaluate the test error</a:t>
            </a:r>
          </a:p>
          <a:p>
            <a:endParaRPr lang="en-US" sz="2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2485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45DA853E-C482-404B-A263-00CA14B3C204}"/>
              </a:ext>
            </a:extLst>
          </p:cNvPr>
          <p:cNvCxnSpPr/>
          <p:nvPr/>
        </p:nvCxnSpPr>
        <p:spPr>
          <a:xfrm flipH="1">
            <a:off x="7625933" y="2333158"/>
            <a:ext cx="959372" cy="1301645"/>
          </a:xfrm>
          <a:prstGeom prst="curvedConnector3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20901C63-D18F-4187-B5B5-670D4AE2A08A}"/>
              </a:ext>
            </a:extLst>
          </p:cNvPr>
          <p:cNvCxnSpPr>
            <a:cxnSpLocks/>
          </p:cNvCxnSpPr>
          <p:nvPr/>
        </p:nvCxnSpPr>
        <p:spPr>
          <a:xfrm flipH="1">
            <a:off x="8537834" y="1577403"/>
            <a:ext cx="934389" cy="758253"/>
          </a:xfrm>
          <a:prstGeom prst="curvedConnector3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05FEE8F0-33B7-4FF9-9EF1-186A9AC327B4}"/>
              </a:ext>
            </a:extLst>
          </p:cNvPr>
          <p:cNvCxnSpPr>
            <a:cxnSpLocks/>
          </p:cNvCxnSpPr>
          <p:nvPr/>
        </p:nvCxnSpPr>
        <p:spPr>
          <a:xfrm>
            <a:off x="9472223" y="1577402"/>
            <a:ext cx="851938" cy="608352"/>
          </a:xfrm>
          <a:prstGeom prst="curvedConnector3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rc 3">
            <a:extLst>
              <a:ext uri="{FF2B5EF4-FFF2-40B4-BE49-F238E27FC236}">
                <a16:creationId xmlns:a16="http://schemas.microsoft.com/office/drawing/2014/main" id="{94FD4EF9-4BF7-4FD1-8903-39C3FCCD9610}"/>
              </a:ext>
            </a:extLst>
          </p:cNvPr>
          <p:cNvSpPr/>
          <p:nvPr/>
        </p:nvSpPr>
        <p:spPr>
          <a:xfrm flipH="1">
            <a:off x="4669903" y="1909216"/>
            <a:ext cx="4166016" cy="3210391"/>
          </a:xfrm>
          <a:prstGeom prst="arc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F71F173-5F8A-426D-A709-79D6B70511A4}"/>
              </a:ext>
            </a:extLst>
          </p:cNvPr>
          <p:cNvCxnSpPr/>
          <p:nvPr/>
        </p:nvCxnSpPr>
        <p:spPr>
          <a:xfrm flipH="1">
            <a:off x="1147995" y="1603947"/>
            <a:ext cx="2417165" cy="1979950"/>
          </a:xfrm>
          <a:prstGeom prst="straightConnector1">
            <a:avLst/>
          </a:prstGeom>
          <a:ln w="57150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4D80074-C44B-4E5D-8123-9CCDD9F93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Bias/Variance Trade-off</a:t>
            </a:r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0D4A3DF-6341-40B4-86E2-6019E62FDE86}"/>
              </a:ext>
            </a:extLst>
          </p:cNvPr>
          <p:cNvCxnSpPr/>
          <p:nvPr/>
        </p:nvCxnSpPr>
        <p:spPr>
          <a:xfrm>
            <a:off x="1014489" y="1695292"/>
            <a:ext cx="6247" cy="2123606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A307DAC-D0F9-40B3-B928-44BF4B0370CE}"/>
              </a:ext>
            </a:extLst>
          </p:cNvPr>
          <p:cNvCxnSpPr>
            <a:cxnSpLocks/>
          </p:cNvCxnSpPr>
          <p:nvPr/>
        </p:nvCxnSpPr>
        <p:spPr>
          <a:xfrm flipH="1">
            <a:off x="1014489" y="3825142"/>
            <a:ext cx="2816898" cy="2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89EFEFB-45D0-4CC4-8434-628E61736D24}"/>
              </a:ext>
            </a:extLst>
          </p:cNvPr>
          <p:cNvSpPr txBox="1"/>
          <p:nvPr/>
        </p:nvSpPr>
        <p:spPr>
          <a:xfrm rot="-5400000">
            <a:off x="285906" y="2478218"/>
            <a:ext cx="104431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Price ($)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2EC8BA-DDA6-4970-866F-0FB51ABE67C1}"/>
              </a:ext>
            </a:extLst>
          </p:cNvPr>
          <p:cNvSpPr txBox="1"/>
          <p:nvPr/>
        </p:nvSpPr>
        <p:spPr>
          <a:xfrm>
            <a:off x="1978544" y="3739889"/>
            <a:ext cx="104431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Size (ft)</a:t>
            </a:r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2031C63-F47B-42CB-B90C-B86859F60EBE}"/>
              </a:ext>
            </a:extLst>
          </p:cNvPr>
          <p:cNvSpPr/>
          <p:nvPr/>
        </p:nvSpPr>
        <p:spPr>
          <a:xfrm>
            <a:off x="1424377" y="3285656"/>
            <a:ext cx="143656" cy="14365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A19DD01-EE30-4479-9F08-E7300B4EA6A0}"/>
              </a:ext>
            </a:extLst>
          </p:cNvPr>
          <p:cNvSpPr/>
          <p:nvPr/>
        </p:nvSpPr>
        <p:spPr>
          <a:xfrm>
            <a:off x="1780393" y="2330032"/>
            <a:ext cx="143656" cy="14365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36BE5E2-DAEF-4B3C-AC2C-59489E05C56D}"/>
              </a:ext>
            </a:extLst>
          </p:cNvPr>
          <p:cNvSpPr/>
          <p:nvPr/>
        </p:nvSpPr>
        <p:spPr>
          <a:xfrm>
            <a:off x="2423721" y="1936541"/>
            <a:ext cx="143656" cy="14365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BB65893-9448-449B-AEF9-A2CFC6E570ED}"/>
              </a:ext>
            </a:extLst>
          </p:cNvPr>
          <p:cNvSpPr/>
          <p:nvPr/>
        </p:nvSpPr>
        <p:spPr>
          <a:xfrm>
            <a:off x="3285655" y="1861590"/>
            <a:ext cx="143656" cy="14365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FBCBCAC-437F-4E0E-A00E-887291BB9D9D}"/>
              </a:ext>
            </a:extLst>
          </p:cNvPr>
          <p:cNvCxnSpPr>
            <a:cxnSpLocks/>
          </p:cNvCxnSpPr>
          <p:nvPr/>
        </p:nvCxnSpPr>
        <p:spPr>
          <a:xfrm>
            <a:off x="4299833" y="1695291"/>
            <a:ext cx="6247" cy="2123606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0EC9E4E-4E4A-4940-BF6E-06C6B22900CC}"/>
              </a:ext>
            </a:extLst>
          </p:cNvPr>
          <p:cNvCxnSpPr>
            <a:cxnSpLocks/>
          </p:cNvCxnSpPr>
          <p:nvPr/>
        </p:nvCxnSpPr>
        <p:spPr>
          <a:xfrm flipH="1">
            <a:off x="4299833" y="3825141"/>
            <a:ext cx="2816898" cy="2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E1AEE84-7722-4879-9084-4564D542E0F5}"/>
              </a:ext>
            </a:extLst>
          </p:cNvPr>
          <p:cNvSpPr txBox="1"/>
          <p:nvPr/>
        </p:nvSpPr>
        <p:spPr>
          <a:xfrm rot="16200000">
            <a:off x="3571250" y="2478217"/>
            <a:ext cx="104431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Price ($)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788B70-C168-4FBB-9D0D-E25C6538A8D3}"/>
              </a:ext>
            </a:extLst>
          </p:cNvPr>
          <p:cNvSpPr txBox="1"/>
          <p:nvPr/>
        </p:nvSpPr>
        <p:spPr>
          <a:xfrm>
            <a:off x="5257642" y="3771118"/>
            <a:ext cx="104431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Size (ft)</a:t>
            </a:r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0508451-B51B-45E9-A299-D7732DE41925}"/>
              </a:ext>
            </a:extLst>
          </p:cNvPr>
          <p:cNvSpPr/>
          <p:nvPr/>
        </p:nvSpPr>
        <p:spPr>
          <a:xfrm>
            <a:off x="4709721" y="3285655"/>
            <a:ext cx="143656" cy="14365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F1EE7EA-5541-4B4F-A6C5-3611394E23E0}"/>
              </a:ext>
            </a:extLst>
          </p:cNvPr>
          <p:cNvSpPr/>
          <p:nvPr/>
        </p:nvSpPr>
        <p:spPr>
          <a:xfrm>
            <a:off x="5065737" y="2330031"/>
            <a:ext cx="143656" cy="14365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33F44B5-067E-4C64-AC60-797E4BFB26F1}"/>
              </a:ext>
            </a:extLst>
          </p:cNvPr>
          <p:cNvSpPr/>
          <p:nvPr/>
        </p:nvSpPr>
        <p:spPr>
          <a:xfrm>
            <a:off x="5709065" y="1936540"/>
            <a:ext cx="143656" cy="14365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A34970F-D231-46B6-AD76-28FB6B448B25}"/>
              </a:ext>
            </a:extLst>
          </p:cNvPr>
          <p:cNvSpPr/>
          <p:nvPr/>
        </p:nvSpPr>
        <p:spPr>
          <a:xfrm>
            <a:off x="6570999" y="1861589"/>
            <a:ext cx="143656" cy="14365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F19B837-8046-4674-AEBE-42F4C051E63E}"/>
              </a:ext>
            </a:extLst>
          </p:cNvPr>
          <p:cNvCxnSpPr>
            <a:cxnSpLocks/>
          </p:cNvCxnSpPr>
          <p:nvPr/>
        </p:nvCxnSpPr>
        <p:spPr>
          <a:xfrm>
            <a:off x="7541456" y="1701537"/>
            <a:ext cx="6247" cy="2123606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1995F3-566C-4E1E-BA14-BD658A7AFE8C}"/>
              </a:ext>
            </a:extLst>
          </p:cNvPr>
          <p:cNvCxnSpPr>
            <a:cxnSpLocks/>
          </p:cNvCxnSpPr>
          <p:nvPr/>
        </p:nvCxnSpPr>
        <p:spPr>
          <a:xfrm flipH="1">
            <a:off x="7541456" y="3831387"/>
            <a:ext cx="2816898" cy="2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84FED48-4B8B-43C5-AEBB-B1FE35D4AE5E}"/>
              </a:ext>
            </a:extLst>
          </p:cNvPr>
          <p:cNvSpPr txBox="1"/>
          <p:nvPr/>
        </p:nvSpPr>
        <p:spPr>
          <a:xfrm rot="16200000">
            <a:off x="6812873" y="2484463"/>
            <a:ext cx="104431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Price ($)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5BB9EEC-7873-4C24-8DC4-7441074064AB}"/>
              </a:ext>
            </a:extLst>
          </p:cNvPr>
          <p:cNvSpPr txBox="1"/>
          <p:nvPr/>
        </p:nvSpPr>
        <p:spPr>
          <a:xfrm>
            <a:off x="8661659" y="3771119"/>
            <a:ext cx="104431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Size (ft)</a:t>
            </a:r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97CF2D2-DD58-46A3-B69F-0EF8490A1FFA}"/>
              </a:ext>
            </a:extLst>
          </p:cNvPr>
          <p:cNvSpPr/>
          <p:nvPr/>
        </p:nvSpPr>
        <p:spPr>
          <a:xfrm>
            <a:off x="7951344" y="3291901"/>
            <a:ext cx="143656" cy="14365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273B8F1-6B3C-4CAF-BF97-84E0E3A76F7D}"/>
              </a:ext>
            </a:extLst>
          </p:cNvPr>
          <p:cNvSpPr/>
          <p:nvPr/>
        </p:nvSpPr>
        <p:spPr>
          <a:xfrm>
            <a:off x="8307360" y="2336277"/>
            <a:ext cx="143656" cy="14365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BAFE743-CF02-47B4-A65E-0C1DA3E174B2}"/>
              </a:ext>
            </a:extLst>
          </p:cNvPr>
          <p:cNvSpPr/>
          <p:nvPr/>
        </p:nvSpPr>
        <p:spPr>
          <a:xfrm>
            <a:off x="8950688" y="1942786"/>
            <a:ext cx="143656" cy="14365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F664A78-DE4B-435B-A9C4-39F814D4CE50}"/>
              </a:ext>
            </a:extLst>
          </p:cNvPr>
          <p:cNvSpPr/>
          <p:nvPr/>
        </p:nvSpPr>
        <p:spPr>
          <a:xfrm>
            <a:off x="9812622" y="1867835"/>
            <a:ext cx="143656" cy="14365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D1AD0A-03CB-436E-B883-D5782A3FD47D}"/>
              </a:ext>
            </a:extLst>
          </p:cNvPr>
          <p:cNvSpPr txBox="1"/>
          <p:nvPr/>
        </p:nvSpPr>
        <p:spPr>
          <a:xfrm>
            <a:off x="1126761" y="4192899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Underfit</a:t>
            </a:r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FC944CA-19C7-40B0-9256-ECCAB165C4C6}"/>
              </a:ext>
            </a:extLst>
          </p:cNvPr>
          <p:cNvSpPr txBox="1"/>
          <p:nvPr/>
        </p:nvSpPr>
        <p:spPr>
          <a:xfrm>
            <a:off x="7809875" y="419289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Overfit</a:t>
            </a:r>
            <a:endParaRPr lang="en-US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CC0DCB1-191E-4CD2-809F-B3E2D530E19D}"/>
              </a:ext>
            </a:extLst>
          </p:cNvPr>
          <p:cNvSpPr txBox="1"/>
          <p:nvPr/>
        </p:nvSpPr>
        <p:spPr>
          <a:xfrm>
            <a:off x="4405858" y="433310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Just right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6BE325-3B7C-47C4-B7B8-CD884C2D9AF5}"/>
              </a:ext>
            </a:extLst>
          </p:cNvPr>
          <p:cNvSpPr txBox="1"/>
          <p:nvPr/>
        </p:nvSpPr>
        <p:spPr>
          <a:xfrm>
            <a:off x="10133351" y="6485745"/>
            <a:ext cx="2056151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Source: Andrew Ng</a:t>
            </a:r>
          </a:p>
        </p:txBody>
      </p:sp>
    </p:spTree>
    <p:extLst>
      <p:ext uri="{BB962C8B-B14F-4D97-AF65-F5344CB8AC3E}">
        <p14:creationId xmlns:p14="http://schemas.microsoft.com/office/powerpoint/2010/main" val="16387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C8EF6-29FE-4BCF-B8AE-854946BE9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vs. 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75CFE-CA8F-48A6-BD58-7F1408685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96600" cy="4351338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We can define </a:t>
            </a:r>
            <a:r>
              <a:rPr lang="en-US" b="1" dirty="0"/>
              <a:t>bias</a:t>
            </a:r>
            <a:r>
              <a:rPr lang="en-US" dirty="0"/>
              <a:t> as the error between average model prediction and the ground truth. Moreover, it describes how well the model matches the training data set:</a:t>
            </a:r>
          </a:p>
          <a:p>
            <a:pPr lvl="1" fontAlgn="base"/>
            <a:r>
              <a:rPr lang="en-US" dirty="0"/>
              <a:t>A model with a higher bias would not match the data set closely.</a:t>
            </a:r>
          </a:p>
          <a:p>
            <a:pPr lvl="1" fontAlgn="base"/>
            <a:r>
              <a:rPr lang="en-US" dirty="0"/>
              <a:t>A low bias model will closely match the training data set.</a:t>
            </a:r>
          </a:p>
          <a:p>
            <a:pPr fontAlgn="base"/>
            <a:r>
              <a:rPr lang="en-US" b="1" dirty="0"/>
              <a:t>Variance </a:t>
            </a:r>
            <a:r>
              <a:rPr lang="en-US" dirty="0"/>
              <a:t>refers to the changes in the model when using different portions of the training data set/unseen data. It is the variability in the model prediction—how much the ML function can adjust depending on the given data set. </a:t>
            </a:r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158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45DA853E-C482-404B-A263-00CA14B3C204}"/>
              </a:ext>
            </a:extLst>
          </p:cNvPr>
          <p:cNvCxnSpPr/>
          <p:nvPr/>
        </p:nvCxnSpPr>
        <p:spPr>
          <a:xfrm flipH="1">
            <a:off x="7625933" y="2333158"/>
            <a:ext cx="959372" cy="1301645"/>
          </a:xfrm>
          <a:prstGeom prst="curvedConnector3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20901C63-D18F-4187-B5B5-670D4AE2A08A}"/>
              </a:ext>
            </a:extLst>
          </p:cNvPr>
          <p:cNvCxnSpPr>
            <a:cxnSpLocks/>
          </p:cNvCxnSpPr>
          <p:nvPr/>
        </p:nvCxnSpPr>
        <p:spPr>
          <a:xfrm flipH="1">
            <a:off x="8537834" y="1577403"/>
            <a:ext cx="934389" cy="758253"/>
          </a:xfrm>
          <a:prstGeom prst="curvedConnector3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05FEE8F0-33B7-4FF9-9EF1-186A9AC327B4}"/>
              </a:ext>
            </a:extLst>
          </p:cNvPr>
          <p:cNvCxnSpPr>
            <a:cxnSpLocks/>
          </p:cNvCxnSpPr>
          <p:nvPr/>
        </p:nvCxnSpPr>
        <p:spPr>
          <a:xfrm>
            <a:off x="9472223" y="1577402"/>
            <a:ext cx="851938" cy="608352"/>
          </a:xfrm>
          <a:prstGeom prst="curvedConnector3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rc 3">
            <a:extLst>
              <a:ext uri="{FF2B5EF4-FFF2-40B4-BE49-F238E27FC236}">
                <a16:creationId xmlns:a16="http://schemas.microsoft.com/office/drawing/2014/main" id="{94FD4EF9-4BF7-4FD1-8903-39C3FCCD9610}"/>
              </a:ext>
            </a:extLst>
          </p:cNvPr>
          <p:cNvSpPr/>
          <p:nvPr/>
        </p:nvSpPr>
        <p:spPr>
          <a:xfrm flipH="1">
            <a:off x="4669903" y="1909216"/>
            <a:ext cx="4166016" cy="3210391"/>
          </a:xfrm>
          <a:prstGeom prst="arc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F71F173-5F8A-426D-A709-79D6B70511A4}"/>
              </a:ext>
            </a:extLst>
          </p:cNvPr>
          <p:cNvCxnSpPr/>
          <p:nvPr/>
        </p:nvCxnSpPr>
        <p:spPr>
          <a:xfrm flipH="1">
            <a:off x="1147995" y="1603947"/>
            <a:ext cx="2417165" cy="1979950"/>
          </a:xfrm>
          <a:prstGeom prst="straightConnector1">
            <a:avLst/>
          </a:prstGeom>
          <a:ln w="57150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4D80074-C44B-4E5D-8123-9CCDD9F93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Bias/Variance Trade-off</a:t>
            </a:r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0D4A3DF-6341-40B4-86E2-6019E62FDE86}"/>
              </a:ext>
            </a:extLst>
          </p:cNvPr>
          <p:cNvCxnSpPr/>
          <p:nvPr/>
        </p:nvCxnSpPr>
        <p:spPr>
          <a:xfrm>
            <a:off x="1014489" y="1695292"/>
            <a:ext cx="6247" cy="2123606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A307DAC-D0F9-40B3-B928-44BF4B0370CE}"/>
              </a:ext>
            </a:extLst>
          </p:cNvPr>
          <p:cNvCxnSpPr>
            <a:cxnSpLocks/>
          </p:cNvCxnSpPr>
          <p:nvPr/>
        </p:nvCxnSpPr>
        <p:spPr>
          <a:xfrm flipH="1">
            <a:off x="1014489" y="3825142"/>
            <a:ext cx="2816898" cy="2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89EFEFB-45D0-4CC4-8434-628E61736D24}"/>
              </a:ext>
            </a:extLst>
          </p:cNvPr>
          <p:cNvSpPr txBox="1"/>
          <p:nvPr/>
        </p:nvSpPr>
        <p:spPr>
          <a:xfrm rot="-5400000">
            <a:off x="285906" y="2478218"/>
            <a:ext cx="104431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Price ($)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2EC8BA-DDA6-4970-866F-0FB51ABE67C1}"/>
              </a:ext>
            </a:extLst>
          </p:cNvPr>
          <p:cNvSpPr txBox="1"/>
          <p:nvPr/>
        </p:nvSpPr>
        <p:spPr>
          <a:xfrm>
            <a:off x="1978544" y="3739889"/>
            <a:ext cx="104431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Size (ft)</a:t>
            </a:r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2031C63-F47B-42CB-B90C-B86859F60EBE}"/>
              </a:ext>
            </a:extLst>
          </p:cNvPr>
          <p:cNvSpPr/>
          <p:nvPr/>
        </p:nvSpPr>
        <p:spPr>
          <a:xfrm>
            <a:off x="1424377" y="3285656"/>
            <a:ext cx="143656" cy="14365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A19DD01-EE30-4479-9F08-E7300B4EA6A0}"/>
              </a:ext>
            </a:extLst>
          </p:cNvPr>
          <p:cNvSpPr/>
          <p:nvPr/>
        </p:nvSpPr>
        <p:spPr>
          <a:xfrm>
            <a:off x="1780393" y="2330032"/>
            <a:ext cx="143656" cy="14365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36BE5E2-DAEF-4B3C-AC2C-59489E05C56D}"/>
              </a:ext>
            </a:extLst>
          </p:cNvPr>
          <p:cNvSpPr/>
          <p:nvPr/>
        </p:nvSpPr>
        <p:spPr>
          <a:xfrm>
            <a:off x="2423721" y="1936541"/>
            <a:ext cx="143656" cy="14365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BB65893-9448-449B-AEF9-A2CFC6E570ED}"/>
              </a:ext>
            </a:extLst>
          </p:cNvPr>
          <p:cNvSpPr/>
          <p:nvPr/>
        </p:nvSpPr>
        <p:spPr>
          <a:xfrm>
            <a:off x="3285655" y="1861590"/>
            <a:ext cx="143656" cy="14365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FBCBCAC-437F-4E0E-A00E-887291BB9D9D}"/>
              </a:ext>
            </a:extLst>
          </p:cNvPr>
          <p:cNvCxnSpPr>
            <a:cxnSpLocks/>
          </p:cNvCxnSpPr>
          <p:nvPr/>
        </p:nvCxnSpPr>
        <p:spPr>
          <a:xfrm>
            <a:off x="4299833" y="1695291"/>
            <a:ext cx="6247" cy="2123606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0EC9E4E-4E4A-4940-BF6E-06C6B22900CC}"/>
              </a:ext>
            </a:extLst>
          </p:cNvPr>
          <p:cNvCxnSpPr>
            <a:cxnSpLocks/>
          </p:cNvCxnSpPr>
          <p:nvPr/>
        </p:nvCxnSpPr>
        <p:spPr>
          <a:xfrm flipH="1">
            <a:off x="4299833" y="3825141"/>
            <a:ext cx="2816898" cy="2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E1AEE84-7722-4879-9084-4564D542E0F5}"/>
              </a:ext>
            </a:extLst>
          </p:cNvPr>
          <p:cNvSpPr txBox="1"/>
          <p:nvPr/>
        </p:nvSpPr>
        <p:spPr>
          <a:xfrm rot="16200000">
            <a:off x="3571250" y="2478217"/>
            <a:ext cx="104431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Price ($)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788B70-C168-4FBB-9D0D-E25C6538A8D3}"/>
              </a:ext>
            </a:extLst>
          </p:cNvPr>
          <p:cNvSpPr txBox="1"/>
          <p:nvPr/>
        </p:nvSpPr>
        <p:spPr>
          <a:xfrm>
            <a:off x="5257642" y="3771118"/>
            <a:ext cx="104431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Size (ft)</a:t>
            </a:r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0508451-B51B-45E9-A299-D7732DE41925}"/>
              </a:ext>
            </a:extLst>
          </p:cNvPr>
          <p:cNvSpPr/>
          <p:nvPr/>
        </p:nvSpPr>
        <p:spPr>
          <a:xfrm>
            <a:off x="4709721" y="3285655"/>
            <a:ext cx="143656" cy="14365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F1EE7EA-5541-4B4F-A6C5-3611394E23E0}"/>
              </a:ext>
            </a:extLst>
          </p:cNvPr>
          <p:cNvSpPr/>
          <p:nvPr/>
        </p:nvSpPr>
        <p:spPr>
          <a:xfrm>
            <a:off x="5065737" y="2330031"/>
            <a:ext cx="143656" cy="14365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33F44B5-067E-4C64-AC60-797E4BFB26F1}"/>
              </a:ext>
            </a:extLst>
          </p:cNvPr>
          <p:cNvSpPr/>
          <p:nvPr/>
        </p:nvSpPr>
        <p:spPr>
          <a:xfrm>
            <a:off x="5709065" y="1936540"/>
            <a:ext cx="143656" cy="14365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A34970F-D231-46B6-AD76-28FB6B448B25}"/>
              </a:ext>
            </a:extLst>
          </p:cNvPr>
          <p:cNvSpPr/>
          <p:nvPr/>
        </p:nvSpPr>
        <p:spPr>
          <a:xfrm>
            <a:off x="6570999" y="1861589"/>
            <a:ext cx="143656" cy="14365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F19B837-8046-4674-AEBE-42F4C051E63E}"/>
              </a:ext>
            </a:extLst>
          </p:cNvPr>
          <p:cNvCxnSpPr>
            <a:cxnSpLocks/>
          </p:cNvCxnSpPr>
          <p:nvPr/>
        </p:nvCxnSpPr>
        <p:spPr>
          <a:xfrm>
            <a:off x="7541456" y="1701537"/>
            <a:ext cx="6247" cy="2123606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1995F3-566C-4E1E-BA14-BD658A7AFE8C}"/>
              </a:ext>
            </a:extLst>
          </p:cNvPr>
          <p:cNvCxnSpPr>
            <a:cxnSpLocks/>
          </p:cNvCxnSpPr>
          <p:nvPr/>
        </p:nvCxnSpPr>
        <p:spPr>
          <a:xfrm flipH="1">
            <a:off x="7541456" y="3831387"/>
            <a:ext cx="2816898" cy="2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84FED48-4B8B-43C5-AEBB-B1FE35D4AE5E}"/>
              </a:ext>
            </a:extLst>
          </p:cNvPr>
          <p:cNvSpPr txBox="1"/>
          <p:nvPr/>
        </p:nvSpPr>
        <p:spPr>
          <a:xfrm rot="16200000">
            <a:off x="6812873" y="2484463"/>
            <a:ext cx="104431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Price ($)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5BB9EEC-7873-4C24-8DC4-7441074064AB}"/>
              </a:ext>
            </a:extLst>
          </p:cNvPr>
          <p:cNvSpPr txBox="1"/>
          <p:nvPr/>
        </p:nvSpPr>
        <p:spPr>
          <a:xfrm>
            <a:off x="8661659" y="3771119"/>
            <a:ext cx="104431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Size (ft)</a:t>
            </a:r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97CF2D2-DD58-46A3-B69F-0EF8490A1FFA}"/>
              </a:ext>
            </a:extLst>
          </p:cNvPr>
          <p:cNvSpPr/>
          <p:nvPr/>
        </p:nvSpPr>
        <p:spPr>
          <a:xfrm>
            <a:off x="7951344" y="3291901"/>
            <a:ext cx="143656" cy="14365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273B8F1-6B3C-4CAF-BF97-84E0E3A76F7D}"/>
              </a:ext>
            </a:extLst>
          </p:cNvPr>
          <p:cNvSpPr/>
          <p:nvPr/>
        </p:nvSpPr>
        <p:spPr>
          <a:xfrm>
            <a:off x="8307360" y="2336277"/>
            <a:ext cx="143656" cy="14365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BAFE743-CF02-47B4-A65E-0C1DA3E174B2}"/>
              </a:ext>
            </a:extLst>
          </p:cNvPr>
          <p:cNvSpPr/>
          <p:nvPr/>
        </p:nvSpPr>
        <p:spPr>
          <a:xfrm>
            <a:off x="8950688" y="1942786"/>
            <a:ext cx="143656" cy="14365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F664A78-DE4B-435B-A9C4-39F814D4CE50}"/>
              </a:ext>
            </a:extLst>
          </p:cNvPr>
          <p:cNvSpPr/>
          <p:nvPr/>
        </p:nvSpPr>
        <p:spPr>
          <a:xfrm>
            <a:off x="9812622" y="1867835"/>
            <a:ext cx="143656" cy="14365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D1AD0A-03CB-436E-B883-D5782A3FD47D}"/>
              </a:ext>
            </a:extLst>
          </p:cNvPr>
          <p:cNvSpPr txBox="1"/>
          <p:nvPr/>
        </p:nvSpPr>
        <p:spPr>
          <a:xfrm>
            <a:off x="1126761" y="4192899"/>
            <a:ext cx="2743200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Underfit</a:t>
            </a:r>
          </a:p>
          <a:p>
            <a:pPr algn="ctr"/>
            <a:r>
              <a:rPr lang="en-US" dirty="0">
                <a:solidFill>
                  <a:srgbClr val="FF0000"/>
                </a:solidFill>
                <a:cs typeface="Calibri"/>
              </a:rPr>
              <a:t>High bias</a:t>
            </a:r>
          </a:p>
          <a:p>
            <a:pPr algn="ctr"/>
            <a:endParaRPr lang="en-US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FC944CA-19C7-40B0-9256-ECCAB165C4C6}"/>
              </a:ext>
            </a:extLst>
          </p:cNvPr>
          <p:cNvSpPr txBox="1"/>
          <p:nvPr/>
        </p:nvSpPr>
        <p:spPr>
          <a:xfrm>
            <a:off x="7809875" y="4192898"/>
            <a:ext cx="2743200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Overfit</a:t>
            </a:r>
          </a:p>
          <a:p>
            <a:pPr algn="ctr"/>
            <a:r>
              <a:rPr lang="en-US" dirty="0">
                <a:solidFill>
                  <a:srgbClr val="FF0000"/>
                </a:solidFill>
                <a:cs typeface="Calibri"/>
              </a:rPr>
              <a:t>High Variance</a:t>
            </a:r>
          </a:p>
          <a:p>
            <a:pPr algn="ctr"/>
            <a:endParaRPr lang="en-US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CC0DCB1-191E-4CD2-809F-B3E2D530E19D}"/>
              </a:ext>
            </a:extLst>
          </p:cNvPr>
          <p:cNvSpPr txBox="1"/>
          <p:nvPr/>
        </p:nvSpPr>
        <p:spPr>
          <a:xfrm>
            <a:off x="4405858" y="433310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Just right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1117A5-F1C0-471D-B4C1-EAF4DFB3A89D}"/>
              </a:ext>
            </a:extLst>
          </p:cNvPr>
          <p:cNvSpPr txBox="1"/>
          <p:nvPr/>
        </p:nvSpPr>
        <p:spPr>
          <a:xfrm>
            <a:off x="10133351" y="6485745"/>
            <a:ext cx="2056151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Source: Andrew Ng</a:t>
            </a:r>
          </a:p>
        </p:txBody>
      </p:sp>
    </p:spTree>
    <p:extLst>
      <p:ext uri="{BB962C8B-B14F-4D97-AF65-F5344CB8AC3E}">
        <p14:creationId xmlns:p14="http://schemas.microsoft.com/office/powerpoint/2010/main" val="1352017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80074-C44B-4E5D-8123-9CCDD9F93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Debugging a learning algorithm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929C777-906C-47D6-B1A5-53923059E7C1}"/>
              </a:ext>
            </a:extLst>
          </p:cNvPr>
          <p:cNvSpPr txBox="1">
            <a:spLocks/>
          </p:cNvSpPr>
          <p:nvPr/>
        </p:nvSpPr>
        <p:spPr>
          <a:xfrm>
            <a:off x="838200" y="3148457"/>
            <a:ext cx="11034240" cy="30285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alibri"/>
              </a:rPr>
              <a:t>You have built an awesome linear regression model </a:t>
            </a:r>
          </a:p>
          <a:p>
            <a:r>
              <a:rPr lang="en-US" dirty="0">
                <a:cs typeface="Calibri"/>
              </a:rPr>
              <a:t>Work perfectly on the training data</a:t>
            </a:r>
          </a:p>
        </p:txBody>
      </p:sp>
      <p:pic>
        <p:nvPicPr>
          <p:cNvPr id="14" name="Picture 14" descr="A drawing of a person&#10;&#10;Description generated with high confidence">
            <a:extLst>
              <a:ext uri="{FF2B5EF4-FFF2-40B4-BE49-F238E27FC236}">
                <a16:creationId xmlns:a16="http://schemas.microsoft.com/office/drawing/2014/main" id="{395B9656-3375-472B-B757-2D369C49D0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9617" y="1595279"/>
            <a:ext cx="7646670" cy="116052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F7067CB-5933-442B-ABB9-D19179E597B6}"/>
              </a:ext>
            </a:extLst>
          </p:cNvPr>
          <p:cNvSpPr txBox="1"/>
          <p:nvPr/>
        </p:nvSpPr>
        <p:spPr>
          <a:xfrm>
            <a:off x="10133351" y="6485745"/>
            <a:ext cx="2056151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Source: Andrew Ng</a:t>
            </a:r>
          </a:p>
        </p:txBody>
      </p:sp>
    </p:spTree>
    <p:extLst>
      <p:ext uri="{BB962C8B-B14F-4D97-AF65-F5344CB8AC3E}">
        <p14:creationId xmlns:p14="http://schemas.microsoft.com/office/powerpoint/2010/main" val="1814463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45DA853E-C482-404B-A263-00CA14B3C204}"/>
              </a:ext>
            </a:extLst>
          </p:cNvPr>
          <p:cNvCxnSpPr/>
          <p:nvPr/>
        </p:nvCxnSpPr>
        <p:spPr>
          <a:xfrm flipH="1">
            <a:off x="7625933" y="2333158"/>
            <a:ext cx="959372" cy="1301645"/>
          </a:xfrm>
          <a:prstGeom prst="curvedConnector3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20901C63-D18F-4187-B5B5-670D4AE2A08A}"/>
              </a:ext>
            </a:extLst>
          </p:cNvPr>
          <p:cNvCxnSpPr>
            <a:cxnSpLocks/>
          </p:cNvCxnSpPr>
          <p:nvPr/>
        </p:nvCxnSpPr>
        <p:spPr>
          <a:xfrm flipH="1">
            <a:off x="8537834" y="1577403"/>
            <a:ext cx="934389" cy="758253"/>
          </a:xfrm>
          <a:prstGeom prst="curvedConnector3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05FEE8F0-33B7-4FF9-9EF1-186A9AC327B4}"/>
              </a:ext>
            </a:extLst>
          </p:cNvPr>
          <p:cNvCxnSpPr>
            <a:cxnSpLocks/>
          </p:cNvCxnSpPr>
          <p:nvPr/>
        </p:nvCxnSpPr>
        <p:spPr>
          <a:xfrm>
            <a:off x="9472223" y="1577402"/>
            <a:ext cx="851938" cy="608352"/>
          </a:xfrm>
          <a:prstGeom prst="curvedConnector3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rc 3">
            <a:extLst>
              <a:ext uri="{FF2B5EF4-FFF2-40B4-BE49-F238E27FC236}">
                <a16:creationId xmlns:a16="http://schemas.microsoft.com/office/drawing/2014/main" id="{94FD4EF9-4BF7-4FD1-8903-39C3FCCD9610}"/>
              </a:ext>
            </a:extLst>
          </p:cNvPr>
          <p:cNvSpPr/>
          <p:nvPr/>
        </p:nvSpPr>
        <p:spPr>
          <a:xfrm flipH="1">
            <a:off x="4669903" y="1909216"/>
            <a:ext cx="4166016" cy="3210391"/>
          </a:xfrm>
          <a:prstGeom prst="arc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F71F173-5F8A-426D-A709-79D6B70511A4}"/>
              </a:ext>
            </a:extLst>
          </p:cNvPr>
          <p:cNvCxnSpPr/>
          <p:nvPr/>
        </p:nvCxnSpPr>
        <p:spPr>
          <a:xfrm flipH="1">
            <a:off x="1147995" y="1603947"/>
            <a:ext cx="2417165" cy="1979950"/>
          </a:xfrm>
          <a:prstGeom prst="straightConnector1">
            <a:avLst/>
          </a:prstGeom>
          <a:ln w="57150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4D80074-C44B-4E5D-8123-9CCDD9F93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Bias/Variance Trade-off</a:t>
            </a:r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0D4A3DF-6341-40B4-86E2-6019E62FDE86}"/>
              </a:ext>
            </a:extLst>
          </p:cNvPr>
          <p:cNvCxnSpPr/>
          <p:nvPr/>
        </p:nvCxnSpPr>
        <p:spPr>
          <a:xfrm>
            <a:off x="1014489" y="1695292"/>
            <a:ext cx="6247" cy="2123606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A307DAC-D0F9-40B3-B928-44BF4B0370CE}"/>
              </a:ext>
            </a:extLst>
          </p:cNvPr>
          <p:cNvCxnSpPr>
            <a:cxnSpLocks/>
          </p:cNvCxnSpPr>
          <p:nvPr/>
        </p:nvCxnSpPr>
        <p:spPr>
          <a:xfrm flipH="1">
            <a:off x="1014489" y="3825142"/>
            <a:ext cx="2816898" cy="2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89EFEFB-45D0-4CC4-8434-628E61736D24}"/>
              </a:ext>
            </a:extLst>
          </p:cNvPr>
          <p:cNvSpPr txBox="1"/>
          <p:nvPr/>
        </p:nvSpPr>
        <p:spPr>
          <a:xfrm rot="-5400000">
            <a:off x="285906" y="2478218"/>
            <a:ext cx="104431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Price ($)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2EC8BA-DDA6-4970-866F-0FB51ABE67C1}"/>
              </a:ext>
            </a:extLst>
          </p:cNvPr>
          <p:cNvSpPr txBox="1"/>
          <p:nvPr/>
        </p:nvSpPr>
        <p:spPr>
          <a:xfrm>
            <a:off x="1978544" y="3739889"/>
            <a:ext cx="104431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Size (ft)</a:t>
            </a:r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2031C63-F47B-42CB-B90C-B86859F60EBE}"/>
              </a:ext>
            </a:extLst>
          </p:cNvPr>
          <p:cNvSpPr/>
          <p:nvPr/>
        </p:nvSpPr>
        <p:spPr>
          <a:xfrm>
            <a:off x="1424377" y="3285656"/>
            <a:ext cx="143656" cy="14365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A19DD01-EE30-4479-9F08-E7300B4EA6A0}"/>
              </a:ext>
            </a:extLst>
          </p:cNvPr>
          <p:cNvSpPr/>
          <p:nvPr/>
        </p:nvSpPr>
        <p:spPr>
          <a:xfrm>
            <a:off x="1780393" y="2330032"/>
            <a:ext cx="143656" cy="14365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36BE5E2-DAEF-4B3C-AC2C-59489E05C56D}"/>
              </a:ext>
            </a:extLst>
          </p:cNvPr>
          <p:cNvSpPr/>
          <p:nvPr/>
        </p:nvSpPr>
        <p:spPr>
          <a:xfrm>
            <a:off x="2423721" y="1936541"/>
            <a:ext cx="143656" cy="14365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BB65893-9448-449B-AEF9-A2CFC6E570ED}"/>
              </a:ext>
            </a:extLst>
          </p:cNvPr>
          <p:cNvSpPr/>
          <p:nvPr/>
        </p:nvSpPr>
        <p:spPr>
          <a:xfrm>
            <a:off x="3285655" y="1861590"/>
            <a:ext cx="143656" cy="14365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FBCBCAC-437F-4E0E-A00E-887291BB9D9D}"/>
              </a:ext>
            </a:extLst>
          </p:cNvPr>
          <p:cNvCxnSpPr>
            <a:cxnSpLocks/>
          </p:cNvCxnSpPr>
          <p:nvPr/>
        </p:nvCxnSpPr>
        <p:spPr>
          <a:xfrm>
            <a:off x="4299833" y="1695291"/>
            <a:ext cx="6247" cy="2123606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0EC9E4E-4E4A-4940-BF6E-06C6B22900CC}"/>
              </a:ext>
            </a:extLst>
          </p:cNvPr>
          <p:cNvCxnSpPr>
            <a:cxnSpLocks/>
          </p:cNvCxnSpPr>
          <p:nvPr/>
        </p:nvCxnSpPr>
        <p:spPr>
          <a:xfrm flipH="1">
            <a:off x="4299833" y="3825141"/>
            <a:ext cx="2816898" cy="2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E1AEE84-7722-4879-9084-4564D542E0F5}"/>
              </a:ext>
            </a:extLst>
          </p:cNvPr>
          <p:cNvSpPr txBox="1"/>
          <p:nvPr/>
        </p:nvSpPr>
        <p:spPr>
          <a:xfrm rot="16200000">
            <a:off x="3571250" y="2478217"/>
            <a:ext cx="104431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Price ($)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788B70-C168-4FBB-9D0D-E25C6538A8D3}"/>
              </a:ext>
            </a:extLst>
          </p:cNvPr>
          <p:cNvSpPr txBox="1"/>
          <p:nvPr/>
        </p:nvSpPr>
        <p:spPr>
          <a:xfrm>
            <a:off x="5257642" y="3771118"/>
            <a:ext cx="104431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Size (ft)</a:t>
            </a:r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0508451-B51B-45E9-A299-D7732DE41925}"/>
              </a:ext>
            </a:extLst>
          </p:cNvPr>
          <p:cNvSpPr/>
          <p:nvPr/>
        </p:nvSpPr>
        <p:spPr>
          <a:xfrm>
            <a:off x="4709721" y="3285655"/>
            <a:ext cx="143656" cy="14365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F1EE7EA-5541-4B4F-A6C5-3611394E23E0}"/>
              </a:ext>
            </a:extLst>
          </p:cNvPr>
          <p:cNvSpPr/>
          <p:nvPr/>
        </p:nvSpPr>
        <p:spPr>
          <a:xfrm>
            <a:off x="5065737" y="2330031"/>
            <a:ext cx="143656" cy="14365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33F44B5-067E-4C64-AC60-797E4BFB26F1}"/>
              </a:ext>
            </a:extLst>
          </p:cNvPr>
          <p:cNvSpPr/>
          <p:nvPr/>
        </p:nvSpPr>
        <p:spPr>
          <a:xfrm>
            <a:off x="5709065" y="1936540"/>
            <a:ext cx="143656" cy="14365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A34970F-D231-46B6-AD76-28FB6B448B25}"/>
              </a:ext>
            </a:extLst>
          </p:cNvPr>
          <p:cNvSpPr/>
          <p:nvPr/>
        </p:nvSpPr>
        <p:spPr>
          <a:xfrm>
            <a:off x="6570999" y="1861589"/>
            <a:ext cx="143656" cy="14365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F19B837-8046-4674-AEBE-42F4C051E63E}"/>
              </a:ext>
            </a:extLst>
          </p:cNvPr>
          <p:cNvCxnSpPr>
            <a:cxnSpLocks/>
          </p:cNvCxnSpPr>
          <p:nvPr/>
        </p:nvCxnSpPr>
        <p:spPr>
          <a:xfrm>
            <a:off x="7541456" y="1701537"/>
            <a:ext cx="6247" cy="2123606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1995F3-566C-4E1E-BA14-BD658A7AFE8C}"/>
              </a:ext>
            </a:extLst>
          </p:cNvPr>
          <p:cNvCxnSpPr>
            <a:cxnSpLocks/>
          </p:cNvCxnSpPr>
          <p:nvPr/>
        </p:nvCxnSpPr>
        <p:spPr>
          <a:xfrm flipH="1">
            <a:off x="7541456" y="3831387"/>
            <a:ext cx="2816898" cy="2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84FED48-4B8B-43C5-AEBB-B1FE35D4AE5E}"/>
              </a:ext>
            </a:extLst>
          </p:cNvPr>
          <p:cNvSpPr txBox="1"/>
          <p:nvPr/>
        </p:nvSpPr>
        <p:spPr>
          <a:xfrm rot="16200000">
            <a:off x="6812873" y="2484463"/>
            <a:ext cx="104431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Price ($)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5BB9EEC-7873-4C24-8DC4-7441074064AB}"/>
              </a:ext>
            </a:extLst>
          </p:cNvPr>
          <p:cNvSpPr txBox="1"/>
          <p:nvPr/>
        </p:nvSpPr>
        <p:spPr>
          <a:xfrm>
            <a:off x="8661659" y="3771119"/>
            <a:ext cx="104431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Size (ft)</a:t>
            </a:r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97CF2D2-DD58-46A3-B69F-0EF8490A1FFA}"/>
              </a:ext>
            </a:extLst>
          </p:cNvPr>
          <p:cNvSpPr/>
          <p:nvPr/>
        </p:nvSpPr>
        <p:spPr>
          <a:xfrm>
            <a:off x="7951344" y="3291901"/>
            <a:ext cx="143656" cy="14365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273B8F1-6B3C-4CAF-BF97-84E0E3A76F7D}"/>
              </a:ext>
            </a:extLst>
          </p:cNvPr>
          <p:cNvSpPr/>
          <p:nvPr/>
        </p:nvSpPr>
        <p:spPr>
          <a:xfrm>
            <a:off x="8307360" y="2336277"/>
            <a:ext cx="143656" cy="14365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BAFE743-CF02-47B4-A65E-0C1DA3E174B2}"/>
              </a:ext>
            </a:extLst>
          </p:cNvPr>
          <p:cNvSpPr/>
          <p:nvPr/>
        </p:nvSpPr>
        <p:spPr>
          <a:xfrm>
            <a:off x="8950688" y="1942786"/>
            <a:ext cx="143656" cy="14365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F664A78-DE4B-435B-A9C4-39F814D4CE50}"/>
              </a:ext>
            </a:extLst>
          </p:cNvPr>
          <p:cNvSpPr/>
          <p:nvPr/>
        </p:nvSpPr>
        <p:spPr>
          <a:xfrm>
            <a:off x="9812622" y="1867835"/>
            <a:ext cx="143656" cy="14365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D1AD0A-03CB-436E-B883-D5782A3FD47D}"/>
              </a:ext>
            </a:extLst>
          </p:cNvPr>
          <p:cNvSpPr txBox="1"/>
          <p:nvPr/>
        </p:nvSpPr>
        <p:spPr>
          <a:xfrm>
            <a:off x="1126761" y="4192899"/>
            <a:ext cx="2743200" cy="147732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Underfit</a:t>
            </a:r>
          </a:p>
          <a:p>
            <a:pPr algn="ctr"/>
            <a:r>
              <a:rPr lang="en-US" dirty="0">
                <a:solidFill>
                  <a:srgbClr val="FF0000"/>
                </a:solidFill>
                <a:cs typeface="Calibri"/>
              </a:rPr>
              <a:t>High bias</a:t>
            </a:r>
          </a:p>
          <a:p>
            <a:pPr algn="ctr"/>
            <a:r>
              <a:rPr lang="en-US">
                <a:solidFill>
                  <a:schemeClr val="accent1"/>
                </a:solidFill>
                <a:cs typeface="Calibri"/>
              </a:rPr>
              <a:t>Too simple</a:t>
            </a:r>
          </a:p>
          <a:p>
            <a:pPr algn="ctr"/>
            <a:endParaRPr lang="en-US" dirty="0">
              <a:solidFill>
                <a:srgbClr val="4472C4"/>
              </a:solidFill>
              <a:cs typeface="Calibri"/>
            </a:endParaRPr>
          </a:p>
          <a:p>
            <a:pPr algn="ctr"/>
            <a:endParaRPr lang="en-US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FC944CA-19C7-40B0-9256-ECCAB165C4C6}"/>
              </a:ext>
            </a:extLst>
          </p:cNvPr>
          <p:cNvSpPr txBox="1"/>
          <p:nvPr/>
        </p:nvSpPr>
        <p:spPr>
          <a:xfrm>
            <a:off x="7809875" y="4192898"/>
            <a:ext cx="2743200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Overfit</a:t>
            </a:r>
          </a:p>
          <a:p>
            <a:pPr algn="ctr"/>
            <a:r>
              <a:rPr lang="en-US" dirty="0">
                <a:solidFill>
                  <a:srgbClr val="FF0000"/>
                </a:solidFill>
                <a:cs typeface="Calibri"/>
              </a:rPr>
              <a:t>High Variance</a:t>
            </a:r>
          </a:p>
          <a:p>
            <a:pPr algn="ctr"/>
            <a:r>
              <a:rPr lang="en-US">
                <a:solidFill>
                  <a:schemeClr val="accent1"/>
                </a:solidFill>
                <a:cs typeface="Calibri"/>
              </a:rPr>
              <a:t>Too Complex</a:t>
            </a:r>
          </a:p>
          <a:p>
            <a:pPr algn="ctr"/>
            <a:endParaRPr lang="en-US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CC0DCB1-191E-4CD2-809F-B3E2D530E19D}"/>
              </a:ext>
            </a:extLst>
          </p:cNvPr>
          <p:cNvSpPr txBox="1"/>
          <p:nvPr/>
        </p:nvSpPr>
        <p:spPr>
          <a:xfrm>
            <a:off x="4405858" y="433310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Just right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D6CA71-FB9B-4C56-A138-1267CAAB4441}"/>
              </a:ext>
            </a:extLst>
          </p:cNvPr>
          <p:cNvSpPr txBox="1"/>
          <p:nvPr/>
        </p:nvSpPr>
        <p:spPr>
          <a:xfrm>
            <a:off x="10133351" y="6485745"/>
            <a:ext cx="2056151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Source: Andrew Ng</a:t>
            </a:r>
          </a:p>
        </p:txBody>
      </p:sp>
    </p:spTree>
    <p:extLst>
      <p:ext uri="{BB962C8B-B14F-4D97-AF65-F5344CB8AC3E}">
        <p14:creationId xmlns:p14="http://schemas.microsoft.com/office/powerpoint/2010/main" val="14852137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45DA853E-C482-404B-A263-00CA14B3C204}"/>
              </a:ext>
            </a:extLst>
          </p:cNvPr>
          <p:cNvCxnSpPr/>
          <p:nvPr/>
        </p:nvCxnSpPr>
        <p:spPr>
          <a:xfrm flipH="1">
            <a:off x="7625933" y="2333158"/>
            <a:ext cx="959372" cy="1301645"/>
          </a:xfrm>
          <a:prstGeom prst="curvedConnector3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20901C63-D18F-4187-B5B5-670D4AE2A08A}"/>
              </a:ext>
            </a:extLst>
          </p:cNvPr>
          <p:cNvCxnSpPr>
            <a:cxnSpLocks/>
          </p:cNvCxnSpPr>
          <p:nvPr/>
        </p:nvCxnSpPr>
        <p:spPr>
          <a:xfrm flipH="1">
            <a:off x="8537834" y="1577403"/>
            <a:ext cx="934389" cy="758253"/>
          </a:xfrm>
          <a:prstGeom prst="curvedConnector3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05FEE8F0-33B7-4FF9-9EF1-186A9AC327B4}"/>
              </a:ext>
            </a:extLst>
          </p:cNvPr>
          <p:cNvCxnSpPr>
            <a:cxnSpLocks/>
          </p:cNvCxnSpPr>
          <p:nvPr/>
        </p:nvCxnSpPr>
        <p:spPr>
          <a:xfrm>
            <a:off x="9472223" y="1577402"/>
            <a:ext cx="851938" cy="608352"/>
          </a:xfrm>
          <a:prstGeom prst="curvedConnector3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rc 3">
            <a:extLst>
              <a:ext uri="{FF2B5EF4-FFF2-40B4-BE49-F238E27FC236}">
                <a16:creationId xmlns:a16="http://schemas.microsoft.com/office/drawing/2014/main" id="{94FD4EF9-4BF7-4FD1-8903-39C3FCCD9610}"/>
              </a:ext>
            </a:extLst>
          </p:cNvPr>
          <p:cNvSpPr/>
          <p:nvPr/>
        </p:nvSpPr>
        <p:spPr>
          <a:xfrm flipH="1">
            <a:off x="4669903" y="1909216"/>
            <a:ext cx="4166016" cy="3210391"/>
          </a:xfrm>
          <a:prstGeom prst="arc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F71F173-5F8A-426D-A709-79D6B70511A4}"/>
              </a:ext>
            </a:extLst>
          </p:cNvPr>
          <p:cNvCxnSpPr/>
          <p:nvPr/>
        </p:nvCxnSpPr>
        <p:spPr>
          <a:xfrm flipH="1">
            <a:off x="1147995" y="1603947"/>
            <a:ext cx="2417165" cy="1979950"/>
          </a:xfrm>
          <a:prstGeom prst="straightConnector1">
            <a:avLst/>
          </a:prstGeom>
          <a:ln w="57150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4D80074-C44B-4E5D-8123-9CCDD9F93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Linear Regression with Regularization</a:t>
            </a:r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0D4A3DF-6341-40B4-86E2-6019E62FDE86}"/>
              </a:ext>
            </a:extLst>
          </p:cNvPr>
          <p:cNvCxnSpPr/>
          <p:nvPr/>
        </p:nvCxnSpPr>
        <p:spPr>
          <a:xfrm>
            <a:off x="1014489" y="1695292"/>
            <a:ext cx="6247" cy="2123606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A307DAC-D0F9-40B3-B928-44BF4B0370CE}"/>
              </a:ext>
            </a:extLst>
          </p:cNvPr>
          <p:cNvCxnSpPr>
            <a:cxnSpLocks/>
          </p:cNvCxnSpPr>
          <p:nvPr/>
        </p:nvCxnSpPr>
        <p:spPr>
          <a:xfrm flipH="1">
            <a:off x="1014489" y="3825142"/>
            <a:ext cx="2816898" cy="2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89EFEFB-45D0-4CC4-8434-628E61736D24}"/>
              </a:ext>
            </a:extLst>
          </p:cNvPr>
          <p:cNvSpPr txBox="1"/>
          <p:nvPr/>
        </p:nvSpPr>
        <p:spPr>
          <a:xfrm rot="-5400000">
            <a:off x="285906" y="2478218"/>
            <a:ext cx="104431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Price ($)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2EC8BA-DDA6-4970-866F-0FB51ABE67C1}"/>
              </a:ext>
            </a:extLst>
          </p:cNvPr>
          <p:cNvSpPr txBox="1"/>
          <p:nvPr/>
        </p:nvSpPr>
        <p:spPr>
          <a:xfrm>
            <a:off x="1978544" y="3739889"/>
            <a:ext cx="104431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Size (ft)</a:t>
            </a:r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2031C63-F47B-42CB-B90C-B86859F60EBE}"/>
              </a:ext>
            </a:extLst>
          </p:cNvPr>
          <p:cNvSpPr/>
          <p:nvPr/>
        </p:nvSpPr>
        <p:spPr>
          <a:xfrm>
            <a:off x="1424377" y="3285656"/>
            <a:ext cx="143656" cy="14365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A19DD01-EE30-4479-9F08-E7300B4EA6A0}"/>
              </a:ext>
            </a:extLst>
          </p:cNvPr>
          <p:cNvSpPr/>
          <p:nvPr/>
        </p:nvSpPr>
        <p:spPr>
          <a:xfrm>
            <a:off x="1780393" y="2330032"/>
            <a:ext cx="143656" cy="14365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36BE5E2-DAEF-4B3C-AC2C-59489E05C56D}"/>
              </a:ext>
            </a:extLst>
          </p:cNvPr>
          <p:cNvSpPr/>
          <p:nvPr/>
        </p:nvSpPr>
        <p:spPr>
          <a:xfrm>
            <a:off x="2423721" y="1936541"/>
            <a:ext cx="143656" cy="14365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BB65893-9448-449B-AEF9-A2CFC6E570ED}"/>
              </a:ext>
            </a:extLst>
          </p:cNvPr>
          <p:cNvSpPr/>
          <p:nvPr/>
        </p:nvSpPr>
        <p:spPr>
          <a:xfrm>
            <a:off x="3285655" y="1861590"/>
            <a:ext cx="143656" cy="14365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FBCBCAC-437F-4E0E-A00E-887291BB9D9D}"/>
              </a:ext>
            </a:extLst>
          </p:cNvPr>
          <p:cNvCxnSpPr>
            <a:cxnSpLocks/>
          </p:cNvCxnSpPr>
          <p:nvPr/>
        </p:nvCxnSpPr>
        <p:spPr>
          <a:xfrm>
            <a:off x="4299833" y="1695291"/>
            <a:ext cx="6247" cy="2123606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0EC9E4E-4E4A-4940-BF6E-06C6B22900CC}"/>
              </a:ext>
            </a:extLst>
          </p:cNvPr>
          <p:cNvCxnSpPr>
            <a:cxnSpLocks/>
          </p:cNvCxnSpPr>
          <p:nvPr/>
        </p:nvCxnSpPr>
        <p:spPr>
          <a:xfrm flipH="1">
            <a:off x="4299833" y="3825141"/>
            <a:ext cx="2816898" cy="2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E1AEE84-7722-4879-9084-4564D542E0F5}"/>
              </a:ext>
            </a:extLst>
          </p:cNvPr>
          <p:cNvSpPr txBox="1"/>
          <p:nvPr/>
        </p:nvSpPr>
        <p:spPr>
          <a:xfrm rot="16200000">
            <a:off x="3571250" y="2478217"/>
            <a:ext cx="104431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Price ($)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788B70-C168-4FBB-9D0D-E25C6538A8D3}"/>
              </a:ext>
            </a:extLst>
          </p:cNvPr>
          <p:cNvSpPr txBox="1"/>
          <p:nvPr/>
        </p:nvSpPr>
        <p:spPr>
          <a:xfrm>
            <a:off x="5257642" y="3771118"/>
            <a:ext cx="104431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Size (ft)</a:t>
            </a:r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0508451-B51B-45E9-A299-D7732DE41925}"/>
              </a:ext>
            </a:extLst>
          </p:cNvPr>
          <p:cNvSpPr/>
          <p:nvPr/>
        </p:nvSpPr>
        <p:spPr>
          <a:xfrm>
            <a:off x="4709721" y="3285655"/>
            <a:ext cx="143656" cy="14365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F1EE7EA-5541-4B4F-A6C5-3611394E23E0}"/>
              </a:ext>
            </a:extLst>
          </p:cNvPr>
          <p:cNvSpPr/>
          <p:nvPr/>
        </p:nvSpPr>
        <p:spPr>
          <a:xfrm>
            <a:off x="5065737" y="2330031"/>
            <a:ext cx="143656" cy="14365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33F44B5-067E-4C64-AC60-797E4BFB26F1}"/>
              </a:ext>
            </a:extLst>
          </p:cNvPr>
          <p:cNvSpPr/>
          <p:nvPr/>
        </p:nvSpPr>
        <p:spPr>
          <a:xfrm>
            <a:off x="5709065" y="1936540"/>
            <a:ext cx="143656" cy="14365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A34970F-D231-46B6-AD76-28FB6B448B25}"/>
              </a:ext>
            </a:extLst>
          </p:cNvPr>
          <p:cNvSpPr/>
          <p:nvPr/>
        </p:nvSpPr>
        <p:spPr>
          <a:xfrm>
            <a:off x="6570999" y="1861589"/>
            <a:ext cx="143656" cy="14365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F19B837-8046-4674-AEBE-42F4C051E63E}"/>
              </a:ext>
            </a:extLst>
          </p:cNvPr>
          <p:cNvCxnSpPr>
            <a:cxnSpLocks/>
          </p:cNvCxnSpPr>
          <p:nvPr/>
        </p:nvCxnSpPr>
        <p:spPr>
          <a:xfrm>
            <a:off x="7541456" y="1701537"/>
            <a:ext cx="6247" cy="2123606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1995F3-566C-4E1E-BA14-BD658A7AFE8C}"/>
              </a:ext>
            </a:extLst>
          </p:cNvPr>
          <p:cNvCxnSpPr>
            <a:cxnSpLocks/>
          </p:cNvCxnSpPr>
          <p:nvPr/>
        </p:nvCxnSpPr>
        <p:spPr>
          <a:xfrm flipH="1">
            <a:off x="7541456" y="3831387"/>
            <a:ext cx="2816898" cy="2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84FED48-4B8B-43C5-AEBB-B1FE35D4AE5E}"/>
              </a:ext>
            </a:extLst>
          </p:cNvPr>
          <p:cNvSpPr txBox="1"/>
          <p:nvPr/>
        </p:nvSpPr>
        <p:spPr>
          <a:xfrm rot="16200000">
            <a:off x="6812873" y="2484463"/>
            <a:ext cx="104431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Price ($)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5BB9EEC-7873-4C24-8DC4-7441074064AB}"/>
              </a:ext>
            </a:extLst>
          </p:cNvPr>
          <p:cNvSpPr txBox="1"/>
          <p:nvPr/>
        </p:nvSpPr>
        <p:spPr>
          <a:xfrm>
            <a:off x="8661659" y="3771119"/>
            <a:ext cx="104431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Size (ft)</a:t>
            </a:r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97CF2D2-DD58-46A3-B69F-0EF8490A1FFA}"/>
              </a:ext>
            </a:extLst>
          </p:cNvPr>
          <p:cNvSpPr/>
          <p:nvPr/>
        </p:nvSpPr>
        <p:spPr>
          <a:xfrm>
            <a:off x="7951344" y="3291901"/>
            <a:ext cx="143656" cy="14365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273B8F1-6B3C-4CAF-BF97-84E0E3A76F7D}"/>
              </a:ext>
            </a:extLst>
          </p:cNvPr>
          <p:cNvSpPr/>
          <p:nvPr/>
        </p:nvSpPr>
        <p:spPr>
          <a:xfrm>
            <a:off x="8307360" y="2336277"/>
            <a:ext cx="143656" cy="14365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BAFE743-CF02-47B4-A65E-0C1DA3E174B2}"/>
              </a:ext>
            </a:extLst>
          </p:cNvPr>
          <p:cNvSpPr/>
          <p:nvPr/>
        </p:nvSpPr>
        <p:spPr>
          <a:xfrm>
            <a:off x="8950688" y="1942786"/>
            <a:ext cx="143656" cy="14365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F664A78-DE4B-435B-A9C4-39F814D4CE50}"/>
              </a:ext>
            </a:extLst>
          </p:cNvPr>
          <p:cNvSpPr/>
          <p:nvPr/>
        </p:nvSpPr>
        <p:spPr>
          <a:xfrm>
            <a:off x="9812622" y="1867835"/>
            <a:ext cx="143656" cy="14365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D1AD0A-03CB-436E-B883-D5782A3FD47D}"/>
              </a:ext>
            </a:extLst>
          </p:cNvPr>
          <p:cNvSpPr txBox="1"/>
          <p:nvPr/>
        </p:nvSpPr>
        <p:spPr>
          <a:xfrm>
            <a:off x="1126761" y="4192899"/>
            <a:ext cx="2743200" cy="203132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Underfit</a:t>
            </a:r>
          </a:p>
          <a:p>
            <a:pPr algn="ctr"/>
            <a:r>
              <a:rPr lang="en-US" dirty="0">
                <a:solidFill>
                  <a:srgbClr val="FF0000"/>
                </a:solidFill>
                <a:cs typeface="Calibri"/>
              </a:rPr>
              <a:t>High bias</a:t>
            </a:r>
          </a:p>
          <a:p>
            <a:pPr algn="ctr"/>
            <a:r>
              <a:rPr lang="en-US">
                <a:solidFill>
                  <a:schemeClr val="accent1"/>
                </a:solidFill>
                <a:cs typeface="Calibri"/>
              </a:rPr>
              <a:t>Too simple</a:t>
            </a:r>
          </a:p>
          <a:p>
            <a:pPr algn="ctr"/>
            <a:r>
              <a:rPr lang="en-US">
                <a:solidFill>
                  <a:schemeClr val="accent6"/>
                </a:solidFill>
                <a:cs typeface="Calibri"/>
              </a:rPr>
              <a:t>Too much regularization</a:t>
            </a:r>
            <a:endParaRPr lang="en-US">
              <a:solidFill>
                <a:schemeClr val="accent6"/>
              </a:solidFill>
            </a:endParaRPr>
          </a:p>
          <a:p>
            <a:pPr algn="ctr"/>
            <a:endParaRPr lang="en-US" dirty="0">
              <a:solidFill>
                <a:schemeClr val="accent1"/>
              </a:solidFill>
              <a:cs typeface="Calibri"/>
            </a:endParaRPr>
          </a:p>
          <a:p>
            <a:pPr algn="ctr"/>
            <a:endParaRPr lang="en-US" dirty="0">
              <a:solidFill>
                <a:srgbClr val="4472C4"/>
              </a:solidFill>
              <a:cs typeface="Calibri"/>
            </a:endParaRPr>
          </a:p>
          <a:p>
            <a:pPr algn="ctr"/>
            <a:endParaRPr lang="en-US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FC944CA-19C7-40B0-9256-ECCAB165C4C6}"/>
              </a:ext>
            </a:extLst>
          </p:cNvPr>
          <p:cNvSpPr txBox="1"/>
          <p:nvPr/>
        </p:nvSpPr>
        <p:spPr>
          <a:xfrm>
            <a:off x="7809875" y="4192898"/>
            <a:ext cx="2743200" cy="147732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Overfit</a:t>
            </a:r>
          </a:p>
          <a:p>
            <a:pPr algn="ctr"/>
            <a:r>
              <a:rPr lang="en-US" dirty="0">
                <a:solidFill>
                  <a:srgbClr val="FF0000"/>
                </a:solidFill>
                <a:cs typeface="Calibri"/>
              </a:rPr>
              <a:t>High Variance</a:t>
            </a:r>
          </a:p>
          <a:p>
            <a:pPr algn="ctr"/>
            <a:r>
              <a:rPr lang="en-US">
                <a:solidFill>
                  <a:schemeClr val="accent1"/>
                </a:solidFill>
                <a:cs typeface="Calibri"/>
              </a:rPr>
              <a:t>Too Complex</a:t>
            </a:r>
          </a:p>
          <a:p>
            <a:pPr algn="ctr"/>
            <a:r>
              <a:rPr lang="en-US">
                <a:solidFill>
                  <a:schemeClr val="accent6"/>
                </a:solidFill>
                <a:cs typeface="Calibri"/>
              </a:rPr>
              <a:t>Too little regularization</a:t>
            </a:r>
          </a:p>
          <a:p>
            <a:pPr algn="ctr"/>
            <a:endParaRPr lang="en-US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CC0DCB1-191E-4CD2-809F-B3E2D530E19D}"/>
              </a:ext>
            </a:extLst>
          </p:cNvPr>
          <p:cNvSpPr txBox="1"/>
          <p:nvPr/>
        </p:nvSpPr>
        <p:spPr>
          <a:xfrm>
            <a:off x="4405858" y="433310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cs typeface="Calibri"/>
              </a:rPr>
              <a:t>Just right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D6BA65-7FE5-4E62-BA7A-CB01795EA73F}"/>
              </a:ext>
            </a:extLst>
          </p:cNvPr>
          <p:cNvSpPr txBox="1"/>
          <p:nvPr/>
        </p:nvSpPr>
        <p:spPr>
          <a:xfrm>
            <a:off x="10133351" y="6485745"/>
            <a:ext cx="2056151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Source: Andrew Ng</a:t>
            </a:r>
          </a:p>
        </p:txBody>
      </p:sp>
    </p:spTree>
    <p:extLst>
      <p:ext uri="{BB962C8B-B14F-4D97-AF65-F5344CB8AC3E}">
        <p14:creationId xmlns:p14="http://schemas.microsoft.com/office/powerpoint/2010/main" val="957527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rc 18">
            <a:extLst>
              <a:ext uri="{FF2B5EF4-FFF2-40B4-BE49-F238E27FC236}">
                <a16:creationId xmlns:a16="http://schemas.microsoft.com/office/drawing/2014/main" id="{1C7F87C7-9713-4813-8CCB-7AA1E205E95A}"/>
              </a:ext>
            </a:extLst>
          </p:cNvPr>
          <p:cNvSpPr/>
          <p:nvPr/>
        </p:nvSpPr>
        <p:spPr>
          <a:xfrm flipH="1" flipV="1">
            <a:off x="4419600" y="2026920"/>
            <a:ext cx="5663184" cy="4145280"/>
          </a:xfrm>
          <a:prstGeom prst="arc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D80074-C44B-4E5D-8123-9CCDD9F93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Bias / Variance Trade-off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7D894-FD7B-4B64-8461-D2E9E664E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US" dirty="0">
                <a:cs typeface="Calibri"/>
              </a:rPr>
              <a:t>Training error</a:t>
            </a:r>
            <a:br>
              <a:rPr lang="en-US" dirty="0">
                <a:cs typeface="Calibri"/>
              </a:rPr>
            </a:br>
            <a:endParaRPr lang="en-US" dirty="0"/>
          </a:p>
          <a:p>
            <a:pPr marL="457200" indent="-457200"/>
            <a:r>
              <a:rPr lang="en-US" dirty="0">
                <a:cs typeface="Calibri"/>
              </a:rPr>
              <a:t>Cross-validation error</a:t>
            </a:r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3BB2011-E625-45E8-A756-CCE0201B83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30" r="-107" b="46127"/>
          <a:stretch/>
        </p:blipFill>
        <p:spPr>
          <a:xfrm>
            <a:off x="3450236" y="1668804"/>
            <a:ext cx="5847417" cy="870117"/>
          </a:xfrm>
          <a:prstGeom prst="rect">
            <a:avLst/>
          </a:prstGeom>
        </p:spPr>
      </p:pic>
      <p:pic>
        <p:nvPicPr>
          <p:cNvPr id="6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C050B74-80AD-46A1-B50A-84A6B46D96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18" t="51056" r="-107" b="-352"/>
          <a:stretch/>
        </p:blipFill>
        <p:spPr>
          <a:xfrm>
            <a:off x="4718153" y="2630672"/>
            <a:ext cx="4572986" cy="87637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C8FF883-50E0-4CDE-9348-70B2BAD25E4F}"/>
              </a:ext>
            </a:extLst>
          </p:cNvPr>
          <p:cNvSpPr/>
          <p:nvPr/>
        </p:nvSpPr>
        <p:spPr>
          <a:xfrm>
            <a:off x="3468623" y="2301239"/>
            <a:ext cx="1046013" cy="2291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CE1F68-B85F-40D8-B93F-DEDBEB5264A6}"/>
              </a:ext>
            </a:extLst>
          </p:cNvPr>
          <p:cNvSpPr/>
          <p:nvPr/>
        </p:nvSpPr>
        <p:spPr>
          <a:xfrm>
            <a:off x="4517135" y="3221735"/>
            <a:ext cx="1046013" cy="2291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FD39F4-FFAC-44A8-8A57-BF7B7D93B7A2}"/>
              </a:ext>
            </a:extLst>
          </p:cNvPr>
          <p:cNvSpPr/>
          <p:nvPr/>
        </p:nvSpPr>
        <p:spPr>
          <a:xfrm>
            <a:off x="5077967" y="2630423"/>
            <a:ext cx="1046013" cy="2291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75A7ED-E176-4F02-B899-3847BD84E27C}"/>
              </a:ext>
            </a:extLst>
          </p:cNvPr>
          <p:cNvSpPr/>
          <p:nvPr/>
        </p:nvSpPr>
        <p:spPr>
          <a:xfrm>
            <a:off x="6480047" y="2350007"/>
            <a:ext cx="1046013" cy="2291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09D3B8A-1EFC-49E3-BA96-9C8F77B3ED4E}"/>
              </a:ext>
            </a:extLst>
          </p:cNvPr>
          <p:cNvCxnSpPr/>
          <p:nvPr/>
        </p:nvCxnSpPr>
        <p:spPr>
          <a:xfrm>
            <a:off x="4312425" y="3621628"/>
            <a:ext cx="151" cy="275759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8547F94-041D-45F3-A0A7-52EE5BD01CDE}"/>
              </a:ext>
            </a:extLst>
          </p:cNvPr>
          <p:cNvCxnSpPr>
            <a:cxnSpLocks/>
          </p:cNvCxnSpPr>
          <p:nvPr/>
        </p:nvCxnSpPr>
        <p:spPr>
          <a:xfrm flipH="1">
            <a:off x="4306329" y="6379366"/>
            <a:ext cx="3542322" cy="2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1824636-97B4-4A37-9D14-42DC5C3DC9F6}"/>
              </a:ext>
            </a:extLst>
          </p:cNvPr>
          <p:cNvSpPr txBox="1"/>
          <p:nvPr/>
        </p:nvSpPr>
        <p:spPr>
          <a:xfrm rot="16200000">
            <a:off x="3577746" y="4697162"/>
            <a:ext cx="104431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Loss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6379C4-3F45-40F9-B9E3-87F8BEDE84A9}"/>
              </a:ext>
            </a:extLst>
          </p:cNvPr>
          <p:cNvSpPr txBox="1"/>
          <p:nvPr/>
        </p:nvSpPr>
        <p:spPr>
          <a:xfrm>
            <a:off x="5239904" y="6294113"/>
            <a:ext cx="2269611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Degree of Polynomial</a:t>
            </a:r>
            <a:endParaRPr lang="en-US" dirty="0">
              <a:cs typeface="Calibri"/>
            </a:endParaRP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E72DA4E9-3C50-44FA-B9B5-14ABC0520F89}"/>
              </a:ext>
            </a:extLst>
          </p:cNvPr>
          <p:cNvSpPr/>
          <p:nvPr/>
        </p:nvSpPr>
        <p:spPr>
          <a:xfrm rot="15300000" flipH="1">
            <a:off x="4143316" y="2612942"/>
            <a:ext cx="3425952" cy="2365248"/>
          </a:xfrm>
          <a:prstGeom prst="arc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4031DBC1-4DB4-4CE0-B973-983703FA4C4D}"/>
              </a:ext>
            </a:extLst>
          </p:cNvPr>
          <p:cNvSpPr/>
          <p:nvPr/>
        </p:nvSpPr>
        <p:spPr>
          <a:xfrm rot="15300000" flipH="1" flipV="1">
            <a:off x="4077478" y="2528685"/>
            <a:ext cx="3425952" cy="2572512"/>
          </a:xfrm>
          <a:prstGeom prst="arc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092FFC-60AF-4216-A5DE-32479E87E2D4}"/>
              </a:ext>
            </a:extLst>
          </p:cNvPr>
          <p:cNvSpPr/>
          <p:nvPr/>
        </p:nvSpPr>
        <p:spPr>
          <a:xfrm>
            <a:off x="7002780" y="3451860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36D0C6A-C1B4-4D2C-AD6C-9ED163D61F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08" t="58904" r="64718" b="16438"/>
          <a:stretch/>
        </p:blipFill>
        <p:spPr>
          <a:xfrm>
            <a:off x="7180937" y="3874255"/>
            <a:ext cx="798774" cy="438358"/>
          </a:xfrm>
          <a:prstGeom prst="rect">
            <a:avLst/>
          </a:prstGeom>
        </p:spPr>
      </p:pic>
      <p:pic>
        <p:nvPicPr>
          <p:cNvPr id="26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9F52015-C627-4B1A-A9C1-29B7B3312F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151" r="79458" b="61644"/>
          <a:stretch/>
        </p:blipFill>
        <p:spPr>
          <a:xfrm>
            <a:off x="7126124" y="5759220"/>
            <a:ext cx="1199911" cy="3592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0BCD1C-93F9-43DF-A14D-E726E8142600}"/>
              </a:ext>
            </a:extLst>
          </p:cNvPr>
          <p:cNvSpPr txBox="1"/>
          <p:nvPr/>
        </p:nvSpPr>
        <p:spPr>
          <a:xfrm>
            <a:off x="10133351" y="6485745"/>
            <a:ext cx="2056151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Source: Andrew Ng</a:t>
            </a:r>
          </a:p>
        </p:txBody>
      </p:sp>
    </p:spTree>
    <p:extLst>
      <p:ext uri="{BB962C8B-B14F-4D97-AF65-F5344CB8AC3E}">
        <p14:creationId xmlns:p14="http://schemas.microsoft.com/office/powerpoint/2010/main" val="34685852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rc 18">
            <a:extLst>
              <a:ext uri="{FF2B5EF4-FFF2-40B4-BE49-F238E27FC236}">
                <a16:creationId xmlns:a16="http://schemas.microsoft.com/office/drawing/2014/main" id="{1C7F87C7-9713-4813-8CCB-7AA1E205E95A}"/>
              </a:ext>
            </a:extLst>
          </p:cNvPr>
          <p:cNvSpPr/>
          <p:nvPr/>
        </p:nvSpPr>
        <p:spPr>
          <a:xfrm flipH="1" flipV="1">
            <a:off x="4419600" y="2026920"/>
            <a:ext cx="5663184" cy="4145280"/>
          </a:xfrm>
          <a:prstGeom prst="arc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D80074-C44B-4E5D-8123-9CCDD9F93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Bias / Variance Trade-off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7D894-FD7B-4B64-8461-D2E9E664E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US" dirty="0">
                <a:cs typeface="Calibri"/>
              </a:rPr>
              <a:t>Training error</a:t>
            </a:r>
            <a:br>
              <a:rPr lang="en-US" dirty="0">
                <a:cs typeface="Calibri"/>
              </a:rPr>
            </a:br>
            <a:endParaRPr lang="en-US" dirty="0"/>
          </a:p>
          <a:p>
            <a:pPr marL="457200" indent="-457200"/>
            <a:r>
              <a:rPr lang="en-US" dirty="0">
                <a:cs typeface="Calibri"/>
              </a:rPr>
              <a:t>Cross-validation error</a:t>
            </a:r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3BB2011-E625-45E8-A756-CCE0201B83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30" r="-107" b="46127"/>
          <a:stretch/>
        </p:blipFill>
        <p:spPr>
          <a:xfrm>
            <a:off x="3450236" y="1668804"/>
            <a:ext cx="5847417" cy="870117"/>
          </a:xfrm>
          <a:prstGeom prst="rect">
            <a:avLst/>
          </a:prstGeom>
        </p:spPr>
      </p:pic>
      <p:pic>
        <p:nvPicPr>
          <p:cNvPr id="6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C050B74-80AD-46A1-B50A-84A6B46D96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18" t="51056" r="-107" b="-352"/>
          <a:stretch/>
        </p:blipFill>
        <p:spPr>
          <a:xfrm>
            <a:off x="4718153" y="2630672"/>
            <a:ext cx="4572986" cy="87637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C8FF883-50E0-4CDE-9348-70B2BAD25E4F}"/>
              </a:ext>
            </a:extLst>
          </p:cNvPr>
          <p:cNvSpPr/>
          <p:nvPr/>
        </p:nvSpPr>
        <p:spPr>
          <a:xfrm>
            <a:off x="3468623" y="2301239"/>
            <a:ext cx="1046013" cy="2291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CE1F68-B85F-40D8-B93F-DEDBEB5264A6}"/>
              </a:ext>
            </a:extLst>
          </p:cNvPr>
          <p:cNvSpPr/>
          <p:nvPr/>
        </p:nvSpPr>
        <p:spPr>
          <a:xfrm>
            <a:off x="4517135" y="3221735"/>
            <a:ext cx="1046013" cy="2291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FD39F4-FFAC-44A8-8A57-BF7B7D93B7A2}"/>
              </a:ext>
            </a:extLst>
          </p:cNvPr>
          <p:cNvSpPr/>
          <p:nvPr/>
        </p:nvSpPr>
        <p:spPr>
          <a:xfrm>
            <a:off x="5077967" y="2630423"/>
            <a:ext cx="1046013" cy="2291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75A7ED-E176-4F02-B899-3847BD84E27C}"/>
              </a:ext>
            </a:extLst>
          </p:cNvPr>
          <p:cNvSpPr/>
          <p:nvPr/>
        </p:nvSpPr>
        <p:spPr>
          <a:xfrm>
            <a:off x="6480047" y="2350007"/>
            <a:ext cx="1046013" cy="2291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09D3B8A-1EFC-49E3-BA96-9C8F77B3ED4E}"/>
              </a:ext>
            </a:extLst>
          </p:cNvPr>
          <p:cNvCxnSpPr/>
          <p:nvPr/>
        </p:nvCxnSpPr>
        <p:spPr>
          <a:xfrm>
            <a:off x="4312425" y="3621628"/>
            <a:ext cx="151" cy="275759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8547F94-041D-45F3-A0A7-52EE5BD01CDE}"/>
              </a:ext>
            </a:extLst>
          </p:cNvPr>
          <p:cNvCxnSpPr>
            <a:cxnSpLocks/>
          </p:cNvCxnSpPr>
          <p:nvPr/>
        </p:nvCxnSpPr>
        <p:spPr>
          <a:xfrm flipH="1">
            <a:off x="4306329" y="6379366"/>
            <a:ext cx="3542322" cy="2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1824636-97B4-4A37-9D14-42DC5C3DC9F6}"/>
              </a:ext>
            </a:extLst>
          </p:cNvPr>
          <p:cNvSpPr txBox="1"/>
          <p:nvPr/>
        </p:nvSpPr>
        <p:spPr>
          <a:xfrm rot="16200000">
            <a:off x="3577746" y="4697162"/>
            <a:ext cx="104431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Loss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6379C4-3F45-40F9-B9E3-87F8BEDE84A9}"/>
              </a:ext>
            </a:extLst>
          </p:cNvPr>
          <p:cNvSpPr txBox="1"/>
          <p:nvPr/>
        </p:nvSpPr>
        <p:spPr>
          <a:xfrm>
            <a:off x="5239904" y="6294113"/>
            <a:ext cx="2269611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Degree of Polynomial</a:t>
            </a:r>
            <a:endParaRPr lang="en-US" dirty="0">
              <a:cs typeface="Calibri"/>
            </a:endParaRP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E72DA4E9-3C50-44FA-B9B5-14ABC0520F89}"/>
              </a:ext>
            </a:extLst>
          </p:cNvPr>
          <p:cNvSpPr/>
          <p:nvPr/>
        </p:nvSpPr>
        <p:spPr>
          <a:xfrm rot="15300000" flipH="1">
            <a:off x="4143316" y="2612942"/>
            <a:ext cx="3425952" cy="2365248"/>
          </a:xfrm>
          <a:prstGeom prst="arc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4031DBC1-4DB4-4CE0-B973-983703FA4C4D}"/>
              </a:ext>
            </a:extLst>
          </p:cNvPr>
          <p:cNvSpPr/>
          <p:nvPr/>
        </p:nvSpPr>
        <p:spPr>
          <a:xfrm rot="15300000" flipH="1" flipV="1">
            <a:off x="4077478" y="2528685"/>
            <a:ext cx="3425952" cy="2572512"/>
          </a:xfrm>
          <a:prstGeom prst="arc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092FFC-60AF-4216-A5DE-32479E87E2D4}"/>
              </a:ext>
            </a:extLst>
          </p:cNvPr>
          <p:cNvSpPr/>
          <p:nvPr/>
        </p:nvSpPr>
        <p:spPr>
          <a:xfrm>
            <a:off x="7002780" y="3451860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36D0C6A-C1B4-4D2C-AD6C-9ED163D61F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08" t="58904" r="64718" b="16438"/>
          <a:stretch/>
        </p:blipFill>
        <p:spPr>
          <a:xfrm>
            <a:off x="7180937" y="3874255"/>
            <a:ext cx="798774" cy="438358"/>
          </a:xfrm>
          <a:prstGeom prst="rect">
            <a:avLst/>
          </a:prstGeom>
        </p:spPr>
      </p:pic>
      <p:pic>
        <p:nvPicPr>
          <p:cNvPr id="26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9F52015-C627-4B1A-A9C1-29B7B3312F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151" r="79458" b="61644"/>
          <a:stretch/>
        </p:blipFill>
        <p:spPr>
          <a:xfrm>
            <a:off x="7126124" y="5759220"/>
            <a:ext cx="1199911" cy="35922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9EE3DEDF-FC49-4EDD-A390-9E94CDFC91DF}"/>
              </a:ext>
            </a:extLst>
          </p:cNvPr>
          <p:cNvSpPr/>
          <p:nvPr/>
        </p:nvSpPr>
        <p:spPr>
          <a:xfrm>
            <a:off x="4641723" y="3907154"/>
            <a:ext cx="329184" cy="2444496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13D7A04-488C-4490-BBFC-E5127EA25CDE}"/>
              </a:ext>
            </a:extLst>
          </p:cNvPr>
          <p:cNvSpPr/>
          <p:nvPr/>
        </p:nvSpPr>
        <p:spPr>
          <a:xfrm>
            <a:off x="6817994" y="3907154"/>
            <a:ext cx="329184" cy="2444496"/>
          </a:xfrm>
          <a:prstGeom prst="rect">
            <a:avLst/>
          </a:prstGeom>
          <a:noFill/>
          <a:ln w="2857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C0149D6-C8C3-4932-896F-7DA52BBADA55}"/>
              </a:ext>
            </a:extLst>
          </p:cNvPr>
          <p:cNvSpPr txBox="1"/>
          <p:nvPr/>
        </p:nvSpPr>
        <p:spPr>
          <a:xfrm>
            <a:off x="4254246" y="3541014"/>
            <a:ext cx="1103376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accent6"/>
                </a:solidFill>
              </a:rPr>
              <a:t>High bias</a:t>
            </a:r>
            <a:endParaRPr lang="en-US">
              <a:solidFill>
                <a:schemeClr val="accent6"/>
              </a:solidFill>
              <a:cs typeface="Calibri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07B04D-0E8E-49DC-AE5F-11C3B9C46A44}"/>
              </a:ext>
            </a:extLst>
          </p:cNvPr>
          <p:cNvSpPr txBox="1"/>
          <p:nvPr/>
        </p:nvSpPr>
        <p:spPr>
          <a:xfrm>
            <a:off x="6308598" y="3541014"/>
            <a:ext cx="15240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accent1"/>
                </a:solidFill>
              </a:rPr>
              <a:t>High Variance</a:t>
            </a:r>
            <a:endParaRPr lang="en-US">
              <a:solidFill>
                <a:schemeClr val="accent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86175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rc 18">
            <a:extLst>
              <a:ext uri="{FF2B5EF4-FFF2-40B4-BE49-F238E27FC236}">
                <a16:creationId xmlns:a16="http://schemas.microsoft.com/office/drawing/2014/main" id="{1C7F87C7-9713-4813-8CCB-7AA1E205E95A}"/>
              </a:ext>
            </a:extLst>
          </p:cNvPr>
          <p:cNvSpPr/>
          <p:nvPr/>
        </p:nvSpPr>
        <p:spPr>
          <a:xfrm flipV="1">
            <a:off x="1865376" y="2148840"/>
            <a:ext cx="5547360" cy="4145280"/>
          </a:xfrm>
          <a:prstGeom prst="arc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D80074-C44B-4E5D-8123-9CCDD9F93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Bias / Variance Trade-off with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7D894-FD7B-4B64-8461-D2E9E664E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US" dirty="0">
                <a:cs typeface="Calibri"/>
              </a:rPr>
              <a:t>Training error</a:t>
            </a:r>
            <a:br>
              <a:rPr lang="en-US" dirty="0">
                <a:cs typeface="Calibri"/>
              </a:rPr>
            </a:br>
            <a:endParaRPr lang="en-US" dirty="0"/>
          </a:p>
          <a:p>
            <a:pPr marL="457200" indent="-457200"/>
            <a:r>
              <a:rPr lang="en-US" dirty="0">
                <a:cs typeface="Calibri"/>
              </a:rPr>
              <a:t>Cross-validation error</a:t>
            </a:r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3BB2011-E625-45E8-A756-CCE0201B83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30" r="-107" b="46127"/>
          <a:stretch/>
        </p:blipFill>
        <p:spPr>
          <a:xfrm>
            <a:off x="3450236" y="1668804"/>
            <a:ext cx="5847417" cy="870117"/>
          </a:xfrm>
          <a:prstGeom prst="rect">
            <a:avLst/>
          </a:prstGeom>
        </p:spPr>
      </p:pic>
      <p:pic>
        <p:nvPicPr>
          <p:cNvPr id="6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C050B74-80AD-46A1-B50A-84A6B46D96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18" t="51056" r="-107" b="-352"/>
          <a:stretch/>
        </p:blipFill>
        <p:spPr>
          <a:xfrm>
            <a:off x="4718153" y="2630672"/>
            <a:ext cx="4572986" cy="87637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C8FF883-50E0-4CDE-9348-70B2BAD25E4F}"/>
              </a:ext>
            </a:extLst>
          </p:cNvPr>
          <p:cNvSpPr/>
          <p:nvPr/>
        </p:nvSpPr>
        <p:spPr>
          <a:xfrm>
            <a:off x="3468623" y="2301239"/>
            <a:ext cx="1046013" cy="2291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CE1F68-B85F-40D8-B93F-DEDBEB5264A6}"/>
              </a:ext>
            </a:extLst>
          </p:cNvPr>
          <p:cNvSpPr/>
          <p:nvPr/>
        </p:nvSpPr>
        <p:spPr>
          <a:xfrm>
            <a:off x="4517135" y="3221735"/>
            <a:ext cx="1046013" cy="2291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FD39F4-FFAC-44A8-8A57-BF7B7D93B7A2}"/>
              </a:ext>
            </a:extLst>
          </p:cNvPr>
          <p:cNvSpPr/>
          <p:nvPr/>
        </p:nvSpPr>
        <p:spPr>
          <a:xfrm>
            <a:off x="5077967" y="2630423"/>
            <a:ext cx="1046013" cy="2291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75A7ED-E176-4F02-B899-3847BD84E27C}"/>
              </a:ext>
            </a:extLst>
          </p:cNvPr>
          <p:cNvSpPr/>
          <p:nvPr/>
        </p:nvSpPr>
        <p:spPr>
          <a:xfrm>
            <a:off x="6480047" y="2350007"/>
            <a:ext cx="1046013" cy="2291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09D3B8A-1EFC-49E3-BA96-9C8F77B3ED4E}"/>
              </a:ext>
            </a:extLst>
          </p:cNvPr>
          <p:cNvCxnSpPr/>
          <p:nvPr/>
        </p:nvCxnSpPr>
        <p:spPr>
          <a:xfrm>
            <a:off x="4312425" y="3621628"/>
            <a:ext cx="151" cy="275759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8547F94-041D-45F3-A0A7-52EE5BD01CDE}"/>
              </a:ext>
            </a:extLst>
          </p:cNvPr>
          <p:cNvCxnSpPr>
            <a:cxnSpLocks/>
          </p:cNvCxnSpPr>
          <p:nvPr/>
        </p:nvCxnSpPr>
        <p:spPr>
          <a:xfrm flipH="1">
            <a:off x="4306329" y="6379366"/>
            <a:ext cx="3542322" cy="2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1824636-97B4-4A37-9D14-42DC5C3DC9F6}"/>
              </a:ext>
            </a:extLst>
          </p:cNvPr>
          <p:cNvSpPr txBox="1"/>
          <p:nvPr/>
        </p:nvSpPr>
        <p:spPr>
          <a:xfrm rot="16200000">
            <a:off x="3577746" y="4697162"/>
            <a:ext cx="104431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Loss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6379C4-3F45-40F9-B9E3-87F8BEDE84A9}"/>
              </a:ext>
            </a:extLst>
          </p:cNvPr>
          <p:cNvSpPr txBox="1"/>
          <p:nvPr/>
        </p:nvSpPr>
        <p:spPr>
          <a:xfrm>
            <a:off x="5148464" y="6294113"/>
            <a:ext cx="2269611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λ</a:t>
            </a:r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E72DA4E9-3C50-44FA-B9B5-14ABC0520F89}"/>
              </a:ext>
            </a:extLst>
          </p:cNvPr>
          <p:cNvSpPr/>
          <p:nvPr/>
        </p:nvSpPr>
        <p:spPr>
          <a:xfrm rot="15300000" flipH="1">
            <a:off x="4143316" y="2612942"/>
            <a:ext cx="3425952" cy="2365248"/>
          </a:xfrm>
          <a:prstGeom prst="arc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4031DBC1-4DB4-4CE0-B973-983703FA4C4D}"/>
              </a:ext>
            </a:extLst>
          </p:cNvPr>
          <p:cNvSpPr/>
          <p:nvPr/>
        </p:nvSpPr>
        <p:spPr>
          <a:xfrm rot="15300000" flipH="1" flipV="1">
            <a:off x="4077478" y="2528685"/>
            <a:ext cx="3425952" cy="2572512"/>
          </a:xfrm>
          <a:prstGeom prst="arc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092FFC-60AF-4216-A5DE-32479E87E2D4}"/>
              </a:ext>
            </a:extLst>
          </p:cNvPr>
          <p:cNvSpPr/>
          <p:nvPr/>
        </p:nvSpPr>
        <p:spPr>
          <a:xfrm>
            <a:off x="7002780" y="3451860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36D0C6A-C1B4-4D2C-AD6C-9ED163D61F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08" t="58904" r="64718" b="16438"/>
          <a:stretch/>
        </p:blipFill>
        <p:spPr>
          <a:xfrm>
            <a:off x="7180937" y="3874255"/>
            <a:ext cx="798774" cy="438358"/>
          </a:xfrm>
          <a:prstGeom prst="rect">
            <a:avLst/>
          </a:prstGeom>
        </p:spPr>
      </p:pic>
      <p:pic>
        <p:nvPicPr>
          <p:cNvPr id="26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9F52015-C627-4B1A-A9C1-29B7B3312F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151" r="79458" b="61644"/>
          <a:stretch/>
        </p:blipFill>
        <p:spPr>
          <a:xfrm>
            <a:off x="7126124" y="5759220"/>
            <a:ext cx="1199911" cy="359220"/>
          </a:xfrm>
          <a:prstGeom prst="rect">
            <a:avLst/>
          </a:prstGeom>
        </p:spPr>
      </p:pic>
      <p:pic>
        <p:nvPicPr>
          <p:cNvPr id="11" name="Picture 12" descr="A close up of a clock&#10;&#10;Description generated with high confidence">
            <a:extLst>
              <a:ext uri="{FF2B5EF4-FFF2-40B4-BE49-F238E27FC236}">
                <a16:creationId xmlns:a16="http://schemas.microsoft.com/office/drawing/2014/main" id="{9A63A1EE-31E6-4070-9B46-3C5374BCF7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12" r="476" b="826"/>
          <a:stretch/>
        </p:blipFill>
        <p:spPr>
          <a:xfrm>
            <a:off x="8092821" y="1735455"/>
            <a:ext cx="1572011" cy="851326"/>
          </a:xfrm>
          <a:prstGeom prst="rect">
            <a:avLst/>
          </a:prstGeom>
        </p:spPr>
      </p:pic>
      <p:pic>
        <p:nvPicPr>
          <p:cNvPr id="28" name="Picture 12" descr="A close up of a clock&#10;&#10;Description generated with high confidence">
            <a:extLst>
              <a:ext uri="{FF2B5EF4-FFF2-40B4-BE49-F238E27FC236}">
                <a16:creationId xmlns:a16="http://schemas.microsoft.com/office/drawing/2014/main" id="{FBA470CE-77BE-43DE-8CF3-AE2253FF83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12" r="476" b="826"/>
          <a:stretch/>
        </p:blipFill>
        <p:spPr>
          <a:xfrm>
            <a:off x="9244965" y="2631567"/>
            <a:ext cx="1572011" cy="851326"/>
          </a:xfrm>
          <a:prstGeom prst="rect">
            <a:avLst/>
          </a:prstGeom>
        </p:spPr>
      </p:pic>
      <p:pic>
        <p:nvPicPr>
          <p:cNvPr id="27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91BF2D5-FE09-4C99-916F-D952074469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74" t="51027" r="38006" b="39041"/>
          <a:stretch/>
        </p:blipFill>
        <p:spPr>
          <a:xfrm>
            <a:off x="9948521" y="2630671"/>
            <a:ext cx="596927" cy="176564"/>
          </a:xfrm>
          <a:prstGeom prst="rect">
            <a:avLst/>
          </a:prstGeom>
        </p:spPr>
      </p:pic>
      <p:pic>
        <p:nvPicPr>
          <p:cNvPr id="32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1249C2D-A375-4199-AFB4-49861C1AE1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980" t="75685" r="48488" b="13014"/>
          <a:stretch/>
        </p:blipFill>
        <p:spPr>
          <a:xfrm>
            <a:off x="9452229" y="3087242"/>
            <a:ext cx="556792" cy="20093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2B5E60E-AA13-494A-9F82-8BF4FC9CF66C}"/>
              </a:ext>
            </a:extLst>
          </p:cNvPr>
          <p:cNvSpPr txBox="1"/>
          <p:nvPr/>
        </p:nvSpPr>
        <p:spPr>
          <a:xfrm>
            <a:off x="10133351" y="6485745"/>
            <a:ext cx="2056151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Source: Andrew Ng</a:t>
            </a:r>
          </a:p>
        </p:txBody>
      </p:sp>
    </p:spTree>
    <p:extLst>
      <p:ext uri="{BB962C8B-B14F-4D97-AF65-F5344CB8AC3E}">
        <p14:creationId xmlns:p14="http://schemas.microsoft.com/office/powerpoint/2010/main" val="37686969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rc 18">
            <a:extLst>
              <a:ext uri="{FF2B5EF4-FFF2-40B4-BE49-F238E27FC236}">
                <a16:creationId xmlns:a16="http://schemas.microsoft.com/office/drawing/2014/main" id="{1C7F87C7-9713-4813-8CCB-7AA1E205E95A}"/>
              </a:ext>
            </a:extLst>
          </p:cNvPr>
          <p:cNvSpPr/>
          <p:nvPr/>
        </p:nvSpPr>
        <p:spPr>
          <a:xfrm flipV="1">
            <a:off x="1865376" y="2148840"/>
            <a:ext cx="5547360" cy="4145280"/>
          </a:xfrm>
          <a:prstGeom prst="arc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D80074-C44B-4E5D-8123-9CCDD9F93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Bias / Variance Trade-off with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7D894-FD7B-4B64-8461-D2E9E664E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US" dirty="0">
                <a:cs typeface="Calibri"/>
              </a:rPr>
              <a:t>Training error</a:t>
            </a:r>
            <a:br>
              <a:rPr lang="en-US" dirty="0">
                <a:cs typeface="Calibri"/>
              </a:rPr>
            </a:br>
            <a:endParaRPr lang="en-US" dirty="0"/>
          </a:p>
          <a:p>
            <a:pPr marL="457200" indent="-457200"/>
            <a:r>
              <a:rPr lang="en-US" dirty="0">
                <a:cs typeface="Calibri"/>
              </a:rPr>
              <a:t>Cross-validation error</a:t>
            </a:r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3BB2011-E625-45E8-A756-CCE0201B83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30" r="-107" b="46127"/>
          <a:stretch/>
        </p:blipFill>
        <p:spPr>
          <a:xfrm>
            <a:off x="3450236" y="1668804"/>
            <a:ext cx="5847417" cy="870117"/>
          </a:xfrm>
          <a:prstGeom prst="rect">
            <a:avLst/>
          </a:prstGeom>
        </p:spPr>
      </p:pic>
      <p:pic>
        <p:nvPicPr>
          <p:cNvPr id="6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C050B74-80AD-46A1-B50A-84A6B46D96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18" t="51056" r="-107" b="-352"/>
          <a:stretch/>
        </p:blipFill>
        <p:spPr>
          <a:xfrm>
            <a:off x="4718153" y="2630672"/>
            <a:ext cx="4572986" cy="87637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C8FF883-50E0-4CDE-9348-70B2BAD25E4F}"/>
              </a:ext>
            </a:extLst>
          </p:cNvPr>
          <p:cNvSpPr/>
          <p:nvPr/>
        </p:nvSpPr>
        <p:spPr>
          <a:xfrm>
            <a:off x="3468623" y="2301239"/>
            <a:ext cx="1046013" cy="2291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CE1F68-B85F-40D8-B93F-DEDBEB5264A6}"/>
              </a:ext>
            </a:extLst>
          </p:cNvPr>
          <p:cNvSpPr/>
          <p:nvPr/>
        </p:nvSpPr>
        <p:spPr>
          <a:xfrm>
            <a:off x="4517135" y="3221735"/>
            <a:ext cx="1046013" cy="2291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FD39F4-FFAC-44A8-8A57-BF7B7D93B7A2}"/>
              </a:ext>
            </a:extLst>
          </p:cNvPr>
          <p:cNvSpPr/>
          <p:nvPr/>
        </p:nvSpPr>
        <p:spPr>
          <a:xfrm>
            <a:off x="5077967" y="2630423"/>
            <a:ext cx="1046013" cy="2291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75A7ED-E176-4F02-B899-3847BD84E27C}"/>
              </a:ext>
            </a:extLst>
          </p:cNvPr>
          <p:cNvSpPr/>
          <p:nvPr/>
        </p:nvSpPr>
        <p:spPr>
          <a:xfrm>
            <a:off x="6480047" y="2350007"/>
            <a:ext cx="1046013" cy="2291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09D3B8A-1EFC-49E3-BA96-9C8F77B3ED4E}"/>
              </a:ext>
            </a:extLst>
          </p:cNvPr>
          <p:cNvCxnSpPr/>
          <p:nvPr/>
        </p:nvCxnSpPr>
        <p:spPr>
          <a:xfrm>
            <a:off x="4312425" y="3621628"/>
            <a:ext cx="151" cy="275759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8547F94-041D-45F3-A0A7-52EE5BD01CDE}"/>
              </a:ext>
            </a:extLst>
          </p:cNvPr>
          <p:cNvCxnSpPr>
            <a:cxnSpLocks/>
          </p:cNvCxnSpPr>
          <p:nvPr/>
        </p:nvCxnSpPr>
        <p:spPr>
          <a:xfrm flipH="1">
            <a:off x="4306329" y="6379366"/>
            <a:ext cx="3542322" cy="2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1824636-97B4-4A37-9D14-42DC5C3DC9F6}"/>
              </a:ext>
            </a:extLst>
          </p:cNvPr>
          <p:cNvSpPr txBox="1"/>
          <p:nvPr/>
        </p:nvSpPr>
        <p:spPr>
          <a:xfrm rot="16200000">
            <a:off x="3577746" y="4697162"/>
            <a:ext cx="104431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Loss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E72DA4E9-3C50-44FA-B9B5-14ABC0520F89}"/>
              </a:ext>
            </a:extLst>
          </p:cNvPr>
          <p:cNvSpPr/>
          <p:nvPr/>
        </p:nvSpPr>
        <p:spPr>
          <a:xfrm rot="15300000" flipH="1">
            <a:off x="4143316" y="2612942"/>
            <a:ext cx="3425952" cy="2365248"/>
          </a:xfrm>
          <a:prstGeom prst="arc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4031DBC1-4DB4-4CE0-B973-983703FA4C4D}"/>
              </a:ext>
            </a:extLst>
          </p:cNvPr>
          <p:cNvSpPr/>
          <p:nvPr/>
        </p:nvSpPr>
        <p:spPr>
          <a:xfrm rot="15300000" flipH="1" flipV="1">
            <a:off x="4077478" y="2528685"/>
            <a:ext cx="3425952" cy="2572512"/>
          </a:xfrm>
          <a:prstGeom prst="arc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092FFC-60AF-4216-A5DE-32479E87E2D4}"/>
              </a:ext>
            </a:extLst>
          </p:cNvPr>
          <p:cNvSpPr/>
          <p:nvPr/>
        </p:nvSpPr>
        <p:spPr>
          <a:xfrm>
            <a:off x="7002780" y="3451860"/>
            <a:ext cx="9144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36D0C6A-C1B4-4D2C-AD6C-9ED163D61F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08" t="58904" r="64718" b="16438"/>
          <a:stretch/>
        </p:blipFill>
        <p:spPr>
          <a:xfrm>
            <a:off x="7180937" y="3874255"/>
            <a:ext cx="798774" cy="438358"/>
          </a:xfrm>
          <a:prstGeom prst="rect">
            <a:avLst/>
          </a:prstGeom>
        </p:spPr>
      </p:pic>
      <p:pic>
        <p:nvPicPr>
          <p:cNvPr id="26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9F52015-C627-4B1A-A9C1-29B7B3312F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151" r="79458" b="61644"/>
          <a:stretch/>
        </p:blipFill>
        <p:spPr>
          <a:xfrm>
            <a:off x="7126124" y="5759220"/>
            <a:ext cx="1199911" cy="35922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9EE3DEDF-FC49-4EDD-A390-9E94CDFC91DF}"/>
              </a:ext>
            </a:extLst>
          </p:cNvPr>
          <p:cNvSpPr/>
          <p:nvPr/>
        </p:nvSpPr>
        <p:spPr>
          <a:xfrm>
            <a:off x="6854571" y="3937634"/>
            <a:ext cx="329184" cy="2444496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13D7A04-488C-4490-BBFC-E5127EA25CDE}"/>
              </a:ext>
            </a:extLst>
          </p:cNvPr>
          <p:cNvSpPr/>
          <p:nvPr/>
        </p:nvSpPr>
        <p:spPr>
          <a:xfrm>
            <a:off x="4678298" y="3907154"/>
            <a:ext cx="329184" cy="2444496"/>
          </a:xfrm>
          <a:prstGeom prst="rect">
            <a:avLst/>
          </a:prstGeom>
          <a:noFill/>
          <a:ln w="2857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C0149D6-C8C3-4932-896F-7DA52BBADA55}"/>
              </a:ext>
            </a:extLst>
          </p:cNvPr>
          <p:cNvSpPr txBox="1"/>
          <p:nvPr/>
        </p:nvSpPr>
        <p:spPr>
          <a:xfrm>
            <a:off x="6406134" y="3541014"/>
            <a:ext cx="1103376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accent6"/>
                </a:solidFill>
              </a:rPr>
              <a:t>High bias</a:t>
            </a:r>
            <a:endParaRPr lang="en-US">
              <a:solidFill>
                <a:schemeClr val="accent6"/>
              </a:solidFill>
              <a:cs typeface="Calibri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07B04D-0E8E-49DC-AE5F-11C3B9C46A44}"/>
              </a:ext>
            </a:extLst>
          </p:cNvPr>
          <p:cNvSpPr txBox="1"/>
          <p:nvPr/>
        </p:nvSpPr>
        <p:spPr>
          <a:xfrm>
            <a:off x="4223766" y="3541014"/>
            <a:ext cx="15240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accent1"/>
                </a:solidFill>
              </a:rPr>
              <a:t>High Variance</a:t>
            </a:r>
            <a:endParaRPr lang="en-US">
              <a:solidFill>
                <a:schemeClr val="accent1"/>
              </a:solidFill>
              <a:cs typeface="Calibri"/>
            </a:endParaRPr>
          </a:p>
        </p:txBody>
      </p:sp>
      <p:pic>
        <p:nvPicPr>
          <p:cNvPr id="11" name="Picture 12" descr="A close up of a clock&#10;&#10;Description generated with high confidence">
            <a:extLst>
              <a:ext uri="{FF2B5EF4-FFF2-40B4-BE49-F238E27FC236}">
                <a16:creationId xmlns:a16="http://schemas.microsoft.com/office/drawing/2014/main" id="{9A63A1EE-31E6-4070-9B46-3C5374BCF7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12" r="476" b="826"/>
          <a:stretch/>
        </p:blipFill>
        <p:spPr>
          <a:xfrm>
            <a:off x="8092821" y="1735455"/>
            <a:ext cx="1572011" cy="851326"/>
          </a:xfrm>
          <a:prstGeom prst="rect">
            <a:avLst/>
          </a:prstGeom>
        </p:spPr>
      </p:pic>
      <p:pic>
        <p:nvPicPr>
          <p:cNvPr id="28" name="Picture 12" descr="A close up of a clock&#10;&#10;Description generated with high confidence">
            <a:extLst>
              <a:ext uri="{FF2B5EF4-FFF2-40B4-BE49-F238E27FC236}">
                <a16:creationId xmlns:a16="http://schemas.microsoft.com/office/drawing/2014/main" id="{FBA470CE-77BE-43DE-8CF3-AE2253FF83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12" r="476" b="826"/>
          <a:stretch/>
        </p:blipFill>
        <p:spPr>
          <a:xfrm>
            <a:off x="9244965" y="2631567"/>
            <a:ext cx="1572011" cy="851326"/>
          </a:xfrm>
          <a:prstGeom prst="rect">
            <a:avLst/>
          </a:prstGeom>
        </p:spPr>
      </p:pic>
      <p:pic>
        <p:nvPicPr>
          <p:cNvPr id="27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91BF2D5-FE09-4C99-916F-D952074469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74" t="51027" r="38006" b="39041"/>
          <a:stretch/>
        </p:blipFill>
        <p:spPr>
          <a:xfrm>
            <a:off x="9948521" y="2630671"/>
            <a:ext cx="596927" cy="176564"/>
          </a:xfrm>
          <a:prstGeom prst="rect">
            <a:avLst/>
          </a:prstGeom>
        </p:spPr>
      </p:pic>
      <p:pic>
        <p:nvPicPr>
          <p:cNvPr id="32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1249C2D-A375-4199-AFB4-49861C1AE1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980" t="75685" r="48488" b="13014"/>
          <a:stretch/>
        </p:blipFill>
        <p:spPr>
          <a:xfrm>
            <a:off x="9452229" y="3087242"/>
            <a:ext cx="556792" cy="20093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2B5E60E-AA13-494A-9F82-8BF4FC9CF66C}"/>
              </a:ext>
            </a:extLst>
          </p:cNvPr>
          <p:cNvSpPr txBox="1"/>
          <p:nvPr/>
        </p:nvSpPr>
        <p:spPr>
          <a:xfrm>
            <a:off x="10133351" y="6485745"/>
            <a:ext cx="2056151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Source: Andrew 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43610C-03BF-4B28-991D-05738B9D4D1E}"/>
              </a:ext>
            </a:extLst>
          </p:cNvPr>
          <p:cNvSpPr txBox="1"/>
          <p:nvPr/>
        </p:nvSpPr>
        <p:spPr>
          <a:xfrm>
            <a:off x="5148464" y="6294113"/>
            <a:ext cx="2269611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λ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100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80074-C44B-4E5D-8123-9CCDD9F93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Problem: Fail to Generalize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7D894-FD7B-4B64-8461-D2E9E664E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Should we get more data?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11517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80074-C44B-4E5D-8123-9CCDD9F93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Problem: Fail to Generalize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7D894-FD7B-4B64-8461-D2E9E664E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Should we get more data?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Getting more data does not always help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46265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80074-C44B-4E5D-8123-9CCDD9F93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Problem: Fail to Generalize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7D894-FD7B-4B64-8461-D2E9E664E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Should we get more data?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Getting more data does not always help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How do we know if we should collect more data?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07637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80074-C44B-4E5D-8123-9CCDD9F93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Learning Curve</a:t>
            </a:r>
          </a:p>
        </p:txBody>
      </p:sp>
      <p:pic>
        <p:nvPicPr>
          <p:cNvPr id="7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543AF13-4C06-4855-B09F-640A775AC3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033" r="-115" b="74790"/>
          <a:stretch/>
        </p:blipFill>
        <p:spPr>
          <a:xfrm>
            <a:off x="1068498" y="1583916"/>
            <a:ext cx="5503907" cy="866519"/>
          </a:xfrm>
          <a:prstGeom prst="rect">
            <a:avLst/>
          </a:prstGeom>
        </p:spPr>
      </p:pic>
      <p:pic>
        <p:nvPicPr>
          <p:cNvPr id="8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2C39182-1F53-4203-8962-46C51F4550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364" b="35273"/>
          <a:stretch/>
        </p:blipFill>
        <p:spPr>
          <a:xfrm>
            <a:off x="1070646" y="2555426"/>
            <a:ext cx="5441429" cy="97491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5E1C350-CADD-4651-841E-B609AAA6C9BB}"/>
              </a:ext>
            </a:extLst>
          </p:cNvPr>
          <p:cNvSpPr/>
          <p:nvPr/>
        </p:nvSpPr>
        <p:spPr>
          <a:xfrm>
            <a:off x="1139951" y="2301239"/>
            <a:ext cx="911901" cy="2901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AB18A4-D88D-48A4-A795-661C2B4FFA19}"/>
              </a:ext>
            </a:extLst>
          </p:cNvPr>
          <p:cNvSpPr/>
          <p:nvPr/>
        </p:nvSpPr>
        <p:spPr>
          <a:xfrm>
            <a:off x="865631" y="5337047"/>
            <a:ext cx="911901" cy="2901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2DC7B2-BFB5-4AA0-AF5B-5E8AF3D2470C}"/>
              </a:ext>
            </a:extLst>
          </p:cNvPr>
          <p:cNvSpPr/>
          <p:nvPr/>
        </p:nvSpPr>
        <p:spPr>
          <a:xfrm>
            <a:off x="1048512" y="1459992"/>
            <a:ext cx="1700784" cy="384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6">
            <a:extLst>
              <a:ext uri="{FF2B5EF4-FFF2-40B4-BE49-F238E27FC236}">
                <a16:creationId xmlns:a16="http://schemas.microsoft.com/office/drawing/2014/main" id="{5E0EA22E-D021-4672-9E09-D00C2DDAF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5744" y="777735"/>
            <a:ext cx="3627120" cy="447957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59C0446-D83D-45CF-B0AB-33636F103DFC}"/>
              </a:ext>
            </a:extLst>
          </p:cNvPr>
          <p:cNvSpPr txBox="1"/>
          <p:nvPr/>
        </p:nvSpPr>
        <p:spPr>
          <a:xfrm>
            <a:off x="7674864" y="1792224"/>
            <a:ext cx="877824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m=1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46BA16-F37B-481C-8394-1D144618BE0E}"/>
              </a:ext>
            </a:extLst>
          </p:cNvPr>
          <p:cNvSpPr txBox="1"/>
          <p:nvPr/>
        </p:nvSpPr>
        <p:spPr>
          <a:xfrm>
            <a:off x="7674864" y="3304032"/>
            <a:ext cx="877824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m=3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9160C7-C20F-4347-810B-C0E95A49CD36}"/>
              </a:ext>
            </a:extLst>
          </p:cNvPr>
          <p:cNvSpPr txBox="1"/>
          <p:nvPr/>
        </p:nvSpPr>
        <p:spPr>
          <a:xfrm>
            <a:off x="7674864" y="4767072"/>
            <a:ext cx="877824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m=5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36631D-3EA2-4240-99B6-265C2362944E}"/>
              </a:ext>
            </a:extLst>
          </p:cNvPr>
          <p:cNvSpPr txBox="1"/>
          <p:nvPr/>
        </p:nvSpPr>
        <p:spPr>
          <a:xfrm>
            <a:off x="9546336" y="1792224"/>
            <a:ext cx="877824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m=2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773990-69C4-43DB-8236-0504391F7631}"/>
              </a:ext>
            </a:extLst>
          </p:cNvPr>
          <p:cNvSpPr txBox="1"/>
          <p:nvPr/>
        </p:nvSpPr>
        <p:spPr>
          <a:xfrm>
            <a:off x="9546336" y="3304032"/>
            <a:ext cx="877824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m=4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5062D9-C36D-4C14-96EF-B1DBFA0A936F}"/>
              </a:ext>
            </a:extLst>
          </p:cNvPr>
          <p:cNvSpPr txBox="1"/>
          <p:nvPr/>
        </p:nvSpPr>
        <p:spPr>
          <a:xfrm>
            <a:off x="9546336" y="4767072"/>
            <a:ext cx="877824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m=6</a:t>
            </a:r>
          </a:p>
        </p:txBody>
      </p:sp>
      <p:pic>
        <p:nvPicPr>
          <p:cNvPr id="35" name="Picture 45" descr="A drawing of a person&#10;&#10;Description generated with high confidence">
            <a:extLst>
              <a:ext uri="{FF2B5EF4-FFF2-40B4-BE49-F238E27FC236}">
                <a16:creationId xmlns:a16="http://schemas.microsoft.com/office/drawing/2014/main" id="{86655C69-FA8B-4C73-B894-2E6396BC1A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859" t="-2811" r="44537" b="3922"/>
          <a:stretch/>
        </p:blipFill>
        <p:spPr>
          <a:xfrm>
            <a:off x="7095744" y="365570"/>
            <a:ext cx="2635158" cy="53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33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80074-C44B-4E5D-8123-9CCDD9F93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Debugging a learning algorithm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929C777-906C-47D6-B1A5-53923059E7C1}"/>
              </a:ext>
            </a:extLst>
          </p:cNvPr>
          <p:cNvSpPr txBox="1">
            <a:spLocks/>
          </p:cNvSpPr>
          <p:nvPr/>
        </p:nvSpPr>
        <p:spPr>
          <a:xfrm>
            <a:off x="838200" y="3148457"/>
            <a:ext cx="10515600" cy="30285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alibri"/>
              </a:rPr>
              <a:t>You have built you awesome linear regression model predicting price</a:t>
            </a:r>
          </a:p>
          <a:p>
            <a:r>
              <a:rPr lang="en-US" dirty="0">
                <a:cs typeface="Calibri"/>
              </a:rPr>
              <a:t>Work perfectly on you testing data</a:t>
            </a:r>
          </a:p>
          <a:p>
            <a:r>
              <a:rPr lang="en-US" dirty="0">
                <a:solidFill>
                  <a:srgbClr val="FF0000"/>
                </a:solidFill>
                <a:cs typeface="Calibri"/>
              </a:rPr>
              <a:t>Then it fails miserably when you test it on the new data you collected</a:t>
            </a:r>
          </a:p>
        </p:txBody>
      </p:sp>
      <p:pic>
        <p:nvPicPr>
          <p:cNvPr id="14" name="Picture 14" descr="A drawing of a person&#10;&#10;Description generated with high confidence">
            <a:extLst>
              <a:ext uri="{FF2B5EF4-FFF2-40B4-BE49-F238E27FC236}">
                <a16:creationId xmlns:a16="http://schemas.microsoft.com/office/drawing/2014/main" id="{395B9656-3375-472B-B757-2D369C49D0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9617" y="1595279"/>
            <a:ext cx="7646670" cy="11605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ED12B6-1B11-4FF2-A36F-B7353D81AC76}"/>
              </a:ext>
            </a:extLst>
          </p:cNvPr>
          <p:cNvSpPr txBox="1"/>
          <p:nvPr/>
        </p:nvSpPr>
        <p:spPr>
          <a:xfrm>
            <a:off x="10133351" y="6485745"/>
            <a:ext cx="2056151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Source: Andrew Ng</a:t>
            </a:r>
          </a:p>
        </p:txBody>
      </p:sp>
    </p:spTree>
    <p:extLst>
      <p:ext uri="{BB962C8B-B14F-4D97-AF65-F5344CB8AC3E}">
        <p14:creationId xmlns:p14="http://schemas.microsoft.com/office/powerpoint/2010/main" val="24944473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80074-C44B-4E5D-8123-9CCDD9F93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Learning Curve</a:t>
            </a:r>
          </a:p>
        </p:txBody>
      </p:sp>
      <p:pic>
        <p:nvPicPr>
          <p:cNvPr id="7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543AF13-4C06-4855-B09F-640A775AC3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033" r="-115" b="74790"/>
          <a:stretch/>
        </p:blipFill>
        <p:spPr>
          <a:xfrm>
            <a:off x="1068498" y="1583916"/>
            <a:ext cx="5503907" cy="866519"/>
          </a:xfrm>
          <a:prstGeom prst="rect">
            <a:avLst/>
          </a:prstGeom>
        </p:spPr>
      </p:pic>
      <p:pic>
        <p:nvPicPr>
          <p:cNvPr id="8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2C39182-1F53-4203-8962-46C51F4550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364" b="35273"/>
          <a:stretch/>
        </p:blipFill>
        <p:spPr>
          <a:xfrm>
            <a:off x="1070646" y="2555426"/>
            <a:ext cx="5441429" cy="97491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5E1C350-CADD-4651-841E-B609AAA6C9BB}"/>
              </a:ext>
            </a:extLst>
          </p:cNvPr>
          <p:cNvSpPr/>
          <p:nvPr/>
        </p:nvSpPr>
        <p:spPr>
          <a:xfrm>
            <a:off x="1139951" y="2301239"/>
            <a:ext cx="911901" cy="2901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AB18A4-D88D-48A4-A795-661C2B4FFA19}"/>
              </a:ext>
            </a:extLst>
          </p:cNvPr>
          <p:cNvSpPr/>
          <p:nvPr/>
        </p:nvSpPr>
        <p:spPr>
          <a:xfrm>
            <a:off x="865631" y="5337047"/>
            <a:ext cx="911901" cy="2901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2DC7B2-BFB5-4AA0-AF5B-5E8AF3D2470C}"/>
              </a:ext>
            </a:extLst>
          </p:cNvPr>
          <p:cNvSpPr/>
          <p:nvPr/>
        </p:nvSpPr>
        <p:spPr>
          <a:xfrm>
            <a:off x="1048512" y="1459992"/>
            <a:ext cx="1700784" cy="384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6">
            <a:extLst>
              <a:ext uri="{FF2B5EF4-FFF2-40B4-BE49-F238E27FC236}">
                <a16:creationId xmlns:a16="http://schemas.microsoft.com/office/drawing/2014/main" id="{5E0EA22E-D021-4672-9E09-D00C2DDAF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5744" y="777735"/>
            <a:ext cx="3627120" cy="447957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59C0446-D83D-45CF-B0AB-33636F103DFC}"/>
              </a:ext>
            </a:extLst>
          </p:cNvPr>
          <p:cNvSpPr txBox="1"/>
          <p:nvPr/>
        </p:nvSpPr>
        <p:spPr>
          <a:xfrm>
            <a:off x="7674864" y="1792224"/>
            <a:ext cx="877824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m=1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846BA16-F37B-481C-8394-1D144618BE0E}"/>
              </a:ext>
            </a:extLst>
          </p:cNvPr>
          <p:cNvSpPr txBox="1"/>
          <p:nvPr/>
        </p:nvSpPr>
        <p:spPr>
          <a:xfrm>
            <a:off x="7674864" y="3304032"/>
            <a:ext cx="877824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m=3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9160C7-C20F-4347-810B-C0E95A49CD36}"/>
              </a:ext>
            </a:extLst>
          </p:cNvPr>
          <p:cNvSpPr txBox="1"/>
          <p:nvPr/>
        </p:nvSpPr>
        <p:spPr>
          <a:xfrm>
            <a:off x="7674864" y="4767072"/>
            <a:ext cx="877824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m=5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36631D-3EA2-4240-99B6-265C2362944E}"/>
              </a:ext>
            </a:extLst>
          </p:cNvPr>
          <p:cNvSpPr txBox="1"/>
          <p:nvPr/>
        </p:nvSpPr>
        <p:spPr>
          <a:xfrm>
            <a:off x="9546336" y="1792224"/>
            <a:ext cx="877824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m=2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773990-69C4-43DB-8236-0504391F7631}"/>
              </a:ext>
            </a:extLst>
          </p:cNvPr>
          <p:cNvSpPr txBox="1"/>
          <p:nvPr/>
        </p:nvSpPr>
        <p:spPr>
          <a:xfrm>
            <a:off x="9546336" y="3304032"/>
            <a:ext cx="877824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m=4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5062D9-C36D-4C14-96EF-B1DBFA0A936F}"/>
              </a:ext>
            </a:extLst>
          </p:cNvPr>
          <p:cNvSpPr txBox="1"/>
          <p:nvPr/>
        </p:nvSpPr>
        <p:spPr>
          <a:xfrm>
            <a:off x="9546336" y="4767072"/>
            <a:ext cx="877824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m=6</a:t>
            </a:r>
          </a:p>
        </p:txBody>
      </p:sp>
      <p:pic>
        <p:nvPicPr>
          <p:cNvPr id="35" name="Picture 45" descr="A drawing of a person&#10;&#10;Description generated with high confidence">
            <a:extLst>
              <a:ext uri="{FF2B5EF4-FFF2-40B4-BE49-F238E27FC236}">
                <a16:creationId xmlns:a16="http://schemas.microsoft.com/office/drawing/2014/main" id="{86655C69-FA8B-4C73-B894-2E6396BC1A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859" t="-2811" r="44537" b="3922"/>
          <a:stretch/>
        </p:blipFill>
        <p:spPr>
          <a:xfrm>
            <a:off x="7095744" y="365570"/>
            <a:ext cx="2635158" cy="539722"/>
          </a:xfrm>
          <a:prstGeom prst="rect">
            <a:avLst/>
          </a:prstGeom>
        </p:spPr>
      </p:pic>
      <p:pic>
        <p:nvPicPr>
          <p:cNvPr id="3" name="Picture 3" descr="A close up of a mans face&#10;&#10;Description generated with very high confidence">
            <a:extLst>
              <a:ext uri="{FF2B5EF4-FFF2-40B4-BE49-F238E27FC236}">
                <a16:creationId xmlns:a16="http://schemas.microsoft.com/office/drawing/2014/main" id="{E84F7EFB-03B4-406E-90C6-2D57EA43A0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5856" y="3673482"/>
            <a:ext cx="3383280" cy="3004045"/>
          </a:xfrm>
          <a:prstGeom prst="rect">
            <a:avLst/>
          </a:prstGeom>
        </p:spPr>
      </p:pic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F1AE9E1-06E1-4825-A12A-81A44348C92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1608" t="58904" r="64718" b="16438"/>
          <a:stretch/>
        </p:blipFill>
        <p:spPr>
          <a:xfrm>
            <a:off x="5035145" y="4739887"/>
            <a:ext cx="798774" cy="438358"/>
          </a:xfrm>
          <a:prstGeom prst="rect">
            <a:avLst/>
          </a:prstGeom>
        </p:spPr>
      </p:pic>
      <p:pic>
        <p:nvPicPr>
          <p:cNvPr id="6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AD78A29-E3BD-4E0A-B25F-53990C378A0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8151" r="79458" b="61644"/>
          <a:stretch/>
        </p:blipFill>
        <p:spPr>
          <a:xfrm>
            <a:off x="5035196" y="5375172"/>
            <a:ext cx="1199911" cy="35922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EDFF027-1281-4F3D-A5A3-A5AC935C768D}"/>
                  </a:ext>
                </a:extLst>
              </p14:cNvPr>
              <p14:cNvContentPartPr/>
              <p14:nvPr/>
            </p14:nvContentPartPr>
            <p14:xfrm>
              <a:off x="2425680" y="5156280"/>
              <a:ext cx="3880080" cy="1581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EDFF027-1281-4F3D-A5A3-A5AC935C768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16320" y="5146920"/>
                <a:ext cx="3898800" cy="160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92595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80074-C44B-4E5D-8123-9CCDD9F93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Learning Curve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E1C350-CADD-4651-841E-B609AAA6C9BB}"/>
              </a:ext>
            </a:extLst>
          </p:cNvPr>
          <p:cNvSpPr/>
          <p:nvPr/>
        </p:nvSpPr>
        <p:spPr>
          <a:xfrm>
            <a:off x="1139951" y="2301239"/>
            <a:ext cx="911901" cy="2901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AB18A4-D88D-48A4-A795-661C2B4FFA19}"/>
              </a:ext>
            </a:extLst>
          </p:cNvPr>
          <p:cNvSpPr/>
          <p:nvPr/>
        </p:nvSpPr>
        <p:spPr>
          <a:xfrm>
            <a:off x="865631" y="5337047"/>
            <a:ext cx="911901" cy="2901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2DC7B2-BFB5-4AA0-AF5B-5E8AF3D2470C}"/>
              </a:ext>
            </a:extLst>
          </p:cNvPr>
          <p:cNvSpPr/>
          <p:nvPr/>
        </p:nvSpPr>
        <p:spPr>
          <a:xfrm>
            <a:off x="1048512" y="1459992"/>
            <a:ext cx="1700784" cy="384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1">
            <a:extLst>
              <a:ext uri="{FF2B5EF4-FFF2-40B4-BE49-F238E27FC236}">
                <a16:creationId xmlns:a16="http://schemas.microsoft.com/office/drawing/2014/main" id="{A3513989-9304-4D23-98B2-4FA207DBF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632" y="1846132"/>
            <a:ext cx="8351520" cy="2988951"/>
          </a:xfrm>
          <a:prstGeom prst="rect">
            <a:avLst/>
          </a:prstGeom>
        </p:spPr>
      </p:pic>
      <p:pic>
        <p:nvPicPr>
          <p:cNvPr id="13" name="Picture 1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7CA6F3F-6CB5-4685-AAED-AAE171C685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608" t="58904" r="64718" b="16438"/>
          <a:stretch/>
        </p:blipFill>
        <p:spPr>
          <a:xfrm>
            <a:off x="4541369" y="2082031"/>
            <a:ext cx="798774" cy="438358"/>
          </a:xfrm>
          <a:prstGeom prst="rect">
            <a:avLst/>
          </a:prstGeom>
        </p:spPr>
      </p:pic>
      <p:pic>
        <p:nvPicPr>
          <p:cNvPr id="1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9CF1D75-699B-4713-B0C4-E839F4C0E6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151" r="79458" b="61644"/>
          <a:stretch/>
        </p:blipFill>
        <p:spPr>
          <a:xfrm>
            <a:off x="4443884" y="2546628"/>
            <a:ext cx="1199911" cy="359220"/>
          </a:xfrm>
          <a:prstGeom prst="rect">
            <a:avLst/>
          </a:prstGeom>
        </p:spPr>
      </p:pic>
      <p:pic>
        <p:nvPicPr>
          <p:cNvPr id="25" name="Picture 2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68F8B63-7914-4B88-BB87-21B5729B04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608" t="58904" r="64718" b="16438"/>
          <a:stretch/>
        </p:blipFill>
        <p:spPr>
          <a:xfrm>
            <a:off x="8997545" y="3124447"/>
            <a:ext cx="798774" cy="438358"/>
          </a:xfrm>
          <a:prstGeom prst="rect">
            <a:avLst/>
          </a:prstGeom>
        </p:spPr>
      </p:pic>
      <p:pic>
        <p:nvPicPr>
          <p:cNvPr id="27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E7CEACC-7B4E-4417-A516-C47C160E1B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151" r="79458" b="61644"/>
          <a:stretch/>
        </p:blipFill>
        <p:spPr>
          <a:xfrm>
            <a:off x="8948828" y="3802404"/>
            <a:ext cx="1199911" cy="35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6768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80074-C44B-4E5D-8123-9CCDD9F93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Learning Curve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E1C350-CADD-4651-841E-B609AAA6C9BB}"/>
              </a:ext>
            </a:extLst>
          </p:cNvPr>
          <p:cNvSpPr/>
          <p:nvPr/>
        </p:nvSpPr>
        <p:spPr>
          <a:xfrm>
            <a:off x="1139951" y="2301239"/>
            <a:ext cx="911901" cy="2901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AB18A4-D88D-48A4-A795-661C2B4FFA19}"/>
              </a:ext>
            </a:extLst>
          </p:cNvPr>
          <p:cNvSpPr/>
          <p:nvPr/>
        </p:nvSpPr>
        <p:spPr>
          <a:xfrm>
            <a:off x="865631" y="5337047"/>
            <a:ext cx="911901" cy="2901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2DC7B2-BFB5-4AA0-AF5B-5E8AF3D2470C}"/>
              </a:ext>
            </a:extLst>
          </p:cNvPr>
          <p:cNvSpPr/>
          <p:nvPr/>
        </p:nvSpPr>
        <p:spPr>
          <a:xfrm>
            <a:off x="1048512" y="1459992"/>
            <a:ext cx="1700784" cy="384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1">
            <a:extLst>
              <a:ext uri="{FF2B5EF4-FFF2-40B4-BE49-F238E27FC236}">
                <a16:creationId xmlns:a16="http://schemas.microsoft.com/office/drawing/2014/main" id="{A3513989-9304-4D23-98B2-4FA207DBF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632" y="1846132"/>
            <a:ext cx="8351520" cy="2988951"/>
          </a:xfrm>
          <a:prstGeom prst="rect">
            <a:avLst/>
          </a:prstGeom>
        </p:spPr>
      </p:pic>
      <p:pic>
        <p:nvPicPr>
          <p:cNvPr id="13" name="Picture 1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7CA6F3F-6CB5-4685-AAED-AAE171C685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608" t="58904" r="64718" b="16438"/>
          <a:stretch/>
        </p:blipFill>
        <p:spPr>
          <a:xfrm>
            <a:off x="4541369" y="2082031"/>
            <a:ext cx="798774" cy="438358"/>
          </a:xfrm>
          <a:prstGeom prst="rect">
            <a:avLst/>
          </a:prstGeom>
        </p:spPr>
      </p:pic>
      <p:pic>
        <p:nvPicPr>
          <p:cNvPr id="1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9CF1D75-699B-4713-B0C4-E839F4C0E6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151" r="79458" b="61644"/>
          <a:stretch/>
        </p:blipFill>
        <p:spPr>
          <a:xfrm>
            <a:off x="4443884" y="2546628"/>
            <a:ext cx="1199911" cy="359220"/>
          </a:xfrm>
          <a:prstGeom prst="rect">
            <a:avLst/>
          </a:prstGeom>
        </p:spPr>
      </p:pic>
      <p:pic>
        <p:nvPicPr>
          <p:cNvPr id="25" name="Picture 2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68F8B63-7914-4B88-BB87-21B5729B04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608" t="58904" r="64718" b="16438"/>
          <a:stretch/>
        </p:blipFill>
        <p:spPr>
          <a:xfrm>
            <a:off x="8997545" y="3124447"/>
            <a:ext cx="798774" cy="438358"/>
          </a:xfrm>
          <a:prstGeom prst="rect">
            <a:avLst/>
          </a:prstGeom>
        </p:spPr>
      </p:pic>
      <p:pic>
        <p:nvPicPr>
          <p:cNvPr id="27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E7CEACC-7B4E-4417-A516-C47C160E1B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151" r="79458" b="61644"/>
          <a:stretch/>
        </p:blipFill>
        <p:spPr>
          <a:xfrm>
            <a:off x="8948828" y="3802404"/>
            <a:ext cx="1199911" cy="3592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EA6C8A-8722-4C8A-9CC0-6C91E08D444D}"/>
              </a:ext>
            </a:extLst>
          </p:cNvPr>
          <p:cNvSpPr txBox="1"/>
          <p:nvPr/>
        </p:nvSpPr>
        <p:spPr>
          <a:xfrm>
            <a:off x="1821705" y="4711059"/>
            <a:ext cx="2743200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Underfit</a:t>
            </a:r>
          </a:p>
          <a:p>
            <a:pPr algn="ctr"/>
            <a:r>
              <a:rPr lang="en-US" dirty="0">
                <a:solidFill>
                  <a:srgbClr val="FF0000"/>
                </a:solidFill>
                <a:cs typeface="Calibri"/>
              </a:rPr>
              <a:t>High bias</a:t>
            </a:r>
          </a:p>
          <a:p>
            <a:pPr algn="ctr"/>
            <a:endParaRPr lang="en-US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2C89E1-F0F1-46D1-8186-826CD10117EA}"/>
              </a:ext>
            </a:extLst>
          </p:cNvPr>
          <p:cNvSpPr txBox="1"/>
          <p:nvPr/>
        </p:nvSpPr>
        <p:spPr>
          <a:xfrm>
            <a:off x="6413891" y="4711058"/>
            <a:ext cx="2743200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Overfit</a:t>
            </a:r>
          </a:p>
          <a:p>
            <a:pPr algn="ctr"/>
            <a:r>
              <a:rPr lang="en-US" dirty="0">
                <a:solidFill>
                  <a:srgbClr val="FF0000"/>
                </a:solidFill>
                <a:cs typeface="Calibri"/>
              </a:rPr>
              <a:t>High Variance</a:t>
            </a:r>
          </a:p>
          <a:p>
            <a:pPr algn="ctr"/>
            <a:endParaRPr lang="en-US" dirty="0">
              <a:solidFill>
                <a:srgbClr val="FF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86044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80074-C44B-4E5D-8123-9CCDD9F93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Learning Curve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E1C350-CADD-4651-841E-B609AAA6C9BB}"/>
              </a:ext>
            </a:extLst>
          </p:cNvPr>
          <p:cNvSpPr/>
          <p:nvPr/>
        </p:nvSpPr>
        <p:spPr>
          <a:xfrm>
            <a:off x="1139951" y="2301239"/>
            <a:ext cx="911901" cy="2901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AB18A4-D88D-48A4-A795-661C2B4FFA19}"/>
              </a:ext>
            </a:extLst>
          </p:cNvPr>
          <p:cNvSpPr/>
          <p:nvPr/>
        </p:nvSpPr>
        <p:spPr>
          <a:xfrm>
            <a:off x="865631" y="5337047"/>
            <a:ext cx="911901" cy="2901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2DC7B2-BFB5-4AA0-AF5B-5E8AF3D2470C}"/>
              </a:ext>
            </a:extLst>
          </p:cNvPr>
          <p:cNvSpPr/>
          <p:nvPr/>
        </p:nvSpPr>
        <p:spPr>
          <a:xfrm>
            <a:off x="1048512" y="1459992"/>
            <a:ext cx="1700784" cy="384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1">
            <a:extLst>
              <a:ext uri="{FF2B5EF4-FFF2-40B4-BE49-F238E27FC236}">
                <a16:creationId xmlns:a16="http://schemas.microsoft.com/office/drawing/2014/main" id="{A3513989-9304-4D23-98B2-4FA207DBF9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70" r="42044" b="204"/>
          <a:stretch/>
        </p:blipFill>
        <p:spPr>
          <a:xfrm>
            <a:off x="865632" y="1837944"/>
            <a:ext cx="4681736" cy="2893515"/>
          </a:xfrm>
          <a:prstGeom prst="rect">
            <a:avLst/>
          </a:prstGeom>
        </p:spPr>
      </p:pic>
      <p:pic>
        <p:nvPicPr>
          <p:cNvPr id="13" name="Picture 1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7CA6F3F-6CB5-4685-AAED-AAE171C685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608" t="58904" r="64718" b="16438"/>
          <a:stretch/>
        </p:blipFill>
        <p:spPr>
          <a:xfrm>
            <a:off x="4541369" y="2082031"/>
            <a:ext cx="798774" cy="438358"/>
          </a:xfrm>
          <a:prstGeom prst="rect">
            <a:avLst/>
          </a:prstGeom>
        </p:spPr>
      </p:pic>
      <p:pic>
        <p:nvPicPr>
          <p:cNvPr id="1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9CF1D75-699B-4713-B0C4-E839F4C0E6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151" r="79458" b="61644"/>
          <a:stretch/>
        </p:blipFill>
        <p:spPr>
          <a:xfrm>
            <a:off x="4413404" y="2473476"/>
            <a:ext cx="1199911" cy="3592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EA6C8A-8722-4C8A-9CC0-6C91E08D444D}"/>
              </a:ext>
            </a:extLst>
          </p:cNvPr>
          <p:cNvSpPr txBox="1"/>
          <p:nvPr/>
        </p:nvSpPr>
        <p:spPr>
          <a:xfrm>
            <a:off x="1833897" y="4583043"/>
            <a:ext cx="2743200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Underfit</a:t>
            </a:r>
          </a:p>
          <a:p>
            <a:pPr algn="ctr"/>
            <a:r>
              <a:rPr lang="en-US" dirty="0">
                <a:solidFill>
                  <a:srgbClr val="FF0000"/>
                </a:solidFill>
                <a:cs typeface="Calibri"/>
              </a:rPr>
              <a:t>High bias</a:t>
            </a:r>
          </a:p>
          <a:p>
            <a:pPr algn="ctr"/>
            <a:endParaRPr lang="en-US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36301C-7066-44FD-A023-D6179B53D766}"/>
              </a:ext>
            </a:extLst>
          </p:cNvPr>
          <p:cNvSpPr txBox="1"/>
          <p:nvPr/>
        </p:nvSpPr>
        <p:spPr>
          <a:xfrm>
            <a:off x="6170703" y="1688280"/>
            <a:ext cx="5532282" cy="43088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>
                <a:cs typeface="Calibri"/>
              </a:rPr>
              <a:t>Does adding more data help?</a:t>
            </a:r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4E77608-9BCB-46B8-ACBD-915B7C660385}"/>
              </a:ext>
            </a:extLst>
          </p:cNvPr>
          <p:cNvCxnSpPr/>
          <p:nvPr/>
        </p:nvCxnSpPr>
        <p:spPr>
          <a:xfrm flipH="1">
            <a:off x="6451515" y="2183067"/>
            <a:ext cx="2417165" cy="1979950"/>
          </a:xfrm>
          <a:prstGeom prst="straightConnector1">
            <a:avLst/>
          </a:prstGeom>
          <a:ln w="57150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A74D550-EB31-458F-9C48-A4CFDAC4EA36}"/>
              </a:ext>
            </a:extLst>
          </p:cNvPr>
          <p:cNvCxnSpPr/>
          <p:nvPr/>
        </p:nvCxnSpPr>
        <p:spPr>
          <a:xfrm>
            <a:off x="6318009" y="2274412"/>
            <a:ext cx="6247" cy="2123606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729891-0FF7-4B66-BC64-F5CAD802842C}"/>
              </a:ext>
            </a:extLst>
          </p:cNvPr>
          <p:cNvCxnSpPr>
            <a:cxnSpLocks/>
          </p:cNvCxnSpPr>
          <p:nvPr/>
        </p:nvCxnSpPr>
        <p:spPr>
          <a:xfrm flipH="1">
            <a:off x="6318009" y="4404262"/>
            <a:ext cx="2816898" cy="2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ADC138B-0256-422A-B1C6-3C76DF2A0A2A}"/>
              </a:ext>
            </a:extLst>
          </p:cNvPr>
          <p:cNvSpPr txBox="1"/>
          <p:nvPr/>
        </p:nvSpPr>
        <p:spPr>
          <a:xfrm rot="16200000">
            <a:off x="5589426" y="3057338"/>
            <a:ext cx="104431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Price ($)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AA55E9-8EFD-4A58-B08A-A9FFDC0569E7}"/>
              </a:ext>
            </a:extLst>
          </p:cNvPr>
          <p:cNvSpPr txBox="1"/>
          <p:nvPr/>
        </p:nvSpPr>
        <p:spPr>
          <a:xfrm>
            <a:off x="7282064" y="4319009"/>
            <a:ext cx="104431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Size (ft)</a:t>
            </a:r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E5D7053-82F0-4785-80A3-BAEF0AF7BC1C}"/>
              </a:ext>
            </a:extLst>
          </p:cNvPr>
          <p:cNvSpPr/>
          <p:nvPr/>
        </p:nvSpPr>
        <p:spPr>
          <a:xfrm>
            <a:off x="6727897" y="3864776"/>
            <a:ext cx="143656" cy="14365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894BCF3-95F4-429D-B224-774973AA2E13}"/>
              </a:ext>
            </a:extLst>
          </p:cNvPr>
          <p:cNvSpPr/>
          <p:nvPr/>
        </p:nvSpPr>
        <p:spPr>
          <a:xfrm>
            <a:off x="7083913" y="2909152"/>
            <a:ext cx="143656" cy="14365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40DEB39-69E7-4BD1-A7CE-849C005C3414}"/>
              </a:ext>
            </a:extLst>
          </p:cNvPr>
          <p:cNvSpPr/>
          <p:nvPr/>
        </p:nvSpPr>
        <p:spPr>
          <a:xfrm>
            <a:off x="7727241" y="2515661"/>
            <a:ext cx="143656" cy="14365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EA8ECA6-D944-4F29-8EF8-20AE14CED441}"/>
              </a:ext>
            </a:extLst>
          </p:cNvPr>
          <p:cNvSpPr/>
          <p:nvPr/>
        </p:nvSpPr>
        <p:spPr>
          <a:xfrm>
            <a:off x="8589175" y="2440710"/>
            <a:ext cx="143656" cy="14365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789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80074-C44B-4E5D-8123-9CCDD9F93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Learning Curve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E1C350-CADD-4651-841E-B609AAA6C9BB}"/>
              </a:ext>
            </a:extLst>
          </p:cNvPr>
          <p:cNvSpPr/>
          <p:nvPr/>
        </p:nvSpPr>
        <p:spPr>
          <a:xfrm>
            <a:off x="1139951" y="2301239"/>
            <a:ext cx="911901" cy="2901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AB18A4-D88D-48A4-A795-661C2B4FFA19}"/>
              </a:ext>
            </a:extLst>
          </p:cNvPr>
          <p:cNvSpPr/>
          <p:nvPr/>
        </p:nvSpPr>
        <p:spPr>
          <a:xfrm>
            <a:off x="865631" y="5337047"/>
            <a:ext cx="911901" cy="2901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2DC7B2-BFB5-4AA0-AF5B-5E8AF3D2470C}"/>
              </a:ext>
            </a:extLst>
          </p:cNvPr>
          <p:cNvSpPr/>
          <p:nvPr/>
        </p:nvSpPr>
        <p:spPr>
          <a:xfrm>
            <a:off x="1048512" y="1459992"/>
            <a:ext cx="1700784" cy="384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1">
            <a:extLst>
              <a:ext uri="{FF2B5EF4-FFF2-40B4-BE49-F238E27FC236}">
                <a16:creationId xmlns:a16="http://schemas.microsoft.com/office/drawing/2014/main" id="{A3513989-9304-4D23-98B2-4FA207DBF9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70" r="42044" b="204"/>
          <a:stretch/>
        </p:blipFill>
        <p:spPr>
          <a:xfrm>
            <a:off x="865632" y="1837944"/>
            <a:ext cx="4681736" cy="2893515"/>
          </a:xfrm>
          <a:prstGeom prst="rect">
            <a:avLst/>
          </a:prstGeom>
        </p:spPr>
      </p:pic>
      <p:pic>
        <p:nvPicPr>
          <p:cNvPr id="13" name="Picture 1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7CA6F3F-6CB5-4685-AAED-AAE171C685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608" t="58904" r="64718" b="16438"/>
          <a:stretch/>
        </p:blipFill>
        <p:spPr>
          <a:xfrm>
            <a:off x="4541369" y="2082031"/>
            <a:ext cx="798774" cy="438358"/>
          </a:xfrm>
          <a:prstGeom prst="rect">
            <a:avLst/>
          </a:prstGeom>
        </p:spPr>
      </p:pic>
      <p:pic>
        <p:nvPicPr>
          <p:cNvPr id="1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9CF1D75-699B-4713-B0C4-E839F4C0E6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151" r="79458" b="61644"/>
          <a:stretch/>
        </p:blipFill>
        <p:spPr>
          <a:xfrm>
            <a:off x="4413404" y="2473476"/>
            <a:ext cx="1199911" cy="3592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EA6C8A-8722-4C8A-9CC0-6C91E08D444D}"/>
              </a:ext>
            </a:extLst>
          </p:cNvPr>
          <p:cNvSpPr txBox="1"/>
          <p:nvPr/>
        </p:nvSpPr>
        <p:spPr>
          <a:xfrm>
            <a:off x="1833897" y="4583043"/>
            <a:ext cx="2743200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Underfit</a:t>
            </a:r>
          </a:p>
          <a:p>
            <a:pPr algn="ctr"/>
            <a:r>
              <a:rPr lang="en-US" dirty="0">
                <a:solidFill>
                  <a:srgbClr val="FF0000"/>
                </a:solidFill>
                <a:cs typeface="Calibri"/>
              </a:rPr>
              <a:t>High bias</a:t>
            </a:r>
          </a:p>
          <a:p>
            <a:pPr algn="ctr"/>
            <a:endParaRPr lang="en-US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36301C-7066-44FD-A023-D6179B53D766}"/>
              </a:ext>
            </a:extLst>
          </p:cNvPr>
          <p:cNvSpPr txBox="1"/>
          <p:nvPr/>
        </p:nvSpPr>
        <p:spPr>
          <a:xfrm>
            <a:off x="6170703" y="1688280"/>
            <a:ext cx="5532282" cy="43088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>
                <a:cs typeface="Calibri"/>
              </a:rPr>
              <a:t>Does adding more data help?</a:t>
            </a:r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4E77608-9BCB-46B8-ACBD-915B7C660385}"/>
              </a:ext>
            </a:extLst>
          </p:cNvPr>
          <p:cNvCxnSpPr/>
          <p:nvPr/>
        </p:nvCxnSpPr>
        <p:spPr>
          <a:xfrm flipH="1">
            <a:off x="6451515" y="2183067"/>
            <a:ext cx="2417165" cy="1979950"/>
          </a:xfrm>
          <a:prstGeom prst="straightConnector1">
            <a:avLst/>
          </a:prstGeom>
          <a:ln w="57150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A74D550-EB31-458F-9C48-A4CFDAC4EA36}"/>
              </a:ext>
            </a:extLst>
          </p:cNvPr>
          <p:cNvCxnSpPr/>
          <p:nvPr/>
        </p:nvCxnSpPr>
        <p:spPr>
          <a:xfrm>
            <a:off x="6318009" y="2274412"/>
            <a:ext cx="6247" cy="2123606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729891-0FF7-4B66-BC64-F5CAD802842C}"/>
              </a:ext>
            </a:extLst>
          </p:cNvPr>
          <p:cNvCxnSpPr>
            <a:cxnSpLocks/>
          </p:cNvCxnSpPr>
          <p:nvPr/>
        </p:nvCxnSpPr>
        <p:spPr>
          <a:xfrm flipH="1">
            <a:off x="6318009" y="4404262"/>
            <a:ext cx="2816898" cy="2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ADC138B-0256-422A-B1C6-3C76DF2A0A2A}"/>
              </a:ext>
            </a:extLst>
          </p:cNvPr>
          <p:cNvSpPr txBox="1"/>
          <p:nvPr/>
        </p:nvSpPr>
        <p:spPr>
          <a:xfrm rot="16200000">
            <a:off x="5589426" y="3057338"/>
            <a:ext cx="104431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Price ($)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AA55E9-8EFD-4A58-B08A-A9FFDC0569E7}"/>
              </a:ext>
            </a:extLst>
          </p:cNvPr>
          <p:cNvSpPr txBox="1"/>
          <p:nvPr/>
        </p:nvSpPr>
        <p:spPr>
          <a:xfrm>
            <a:off x="7282064" y="4319009"/>
            <a:ext cx="104431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Size (ft)</a:t>
            </a:r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E5D7053-82F0-4785-80A3-BAEF0AF7BC1C}"/>
              </a:ext>
            </a:extLst>
          </p:cNvPr>
          <p:cNvSpPr/>
          <p:nvPr/>
        </p:nvSpPr>
        <p:spPr>
          <a:xfrm>
            <a:off x="6727897" y="3864776"/>
            <a:ext cx="143656" cy="14365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894BCF3-95F4-429D-B224-774973AA2E13}"/>
              </a:ext>
            </a:extLst>
          </p:cNvPr>
          <p:cNvSpPr/>
          <p:nvPr/>
        </p:nvSpPr>
        <p:spPr>
          <a:xfrm>
            <a:off x="7083913" y="2909152"/>
            <a:ext cx="143656" cy="14365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40DEB39-69E7-4BD1-A7CE-849C005C3414}"/>
              </a:ext>
            </a:extLst>
          </p:cNvPr>
          <p:cNvSpPr/>
          <p:nvPr/>
        </p:nvSpPr>
        <p:spPr>
          <a:xfrm>
            <a:off x="7727241" y="2515661"/>
            <a:ext cx="143656" cy="14365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EA8ECA6-D944-4F29-8EF8-20AE14CED441}"/>
              </a:ext>
            </a:extLst>
          </p:cNvPr>
          <p:cNvSpPr/>
          <p:nvPr/>
        </p:nvSpPr>
        <p:spPr>
          <a:xfrm>
            <a:off x="8589175" y="2440710"/>
            <a:ext cx="143656" cy="14365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B066AFE-34F3-4039-8A9F-9DEB06D12A1E}"/>
              </a:ext>
            </a:extLst>
          </p:cNvPr>
          <p:cNvSpPr/>
          <p:nvPr/>
        </p:nvSpPr>
        <p:spPr>
          <a:xfrm>
            <a:off x="6907129" y="3238336"/>
            <a:ext cx="143656" cy="143656"/>
          </a:xfrm>
          <a:prstGeom prst="ellips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AD47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636E935-1CCE-43FD-A589-16E8EF3481B3}"/>
              </a:ext>
            </a:extLst>
          </p:cNvPr>
          <p:cNvSpPr/>
          <p:nvPr/>
        </p:nvSpPr>
        <p:spPr>
          <a:xfrm>
            <a:off x="8095849" y="2439760"/>
            <a:ext cx="143656" cy="143656"/>
          </a:xfrm>
          <a:prstGeom prst="ellips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AD47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4D76210-2321-48A2-B6A6-639C0CCA0A99}"/>
              </a:ext>
            </a:extLst>
          </p:cNvPr>
          <p:cNvSpPr/>
          <p:nvPr/>
        </p:nvSpPr>
        <p:spPr>
          <a:xfrm>
            <a:off x="7407001" y="2714080"/>
            <a:ext cx="143656" cy="143656"/>
          </a:xfrm>
          <a:prstGeom prst="ellips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AD47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9DFB741-3E76-4CEA-B836-FBE4D42362A3}"/>
              </a:ext>
            </a:extLst>
          </p:cNvPr>
          <p:cNvSpPr/>
          <p:nvPr/>
        </p:nvSpPr>
        <p:spPr>
          <a:xfrm>
            <a:off x="8937097" y="2445856"/>
            <a:ext cx="143656" cy="143656"/>
          </a:xfrm>
          <a:prstGeom prst="ellips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AD47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3E77A73-885E-4AD7-AE19-2D9E4AFE5ABE}"/>
              </a:ext>
            </a:extLst>
          </p:cNvPr>
          <p:cNvSpPr/>
          <p:nvPr/>
        </p:nvSpPr>
        <p:spPr>
          <a:xfrm>
            <a:off x="6797401" y="3494368"/>
            <a:ext cx="143656" cy="143656"/>
          </a:xfrm>
          <a:prstGeom prst="ellips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AD47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8EDFDC8-E195-409E-9EFE-4D4CAC2D5E6C}"/>
                  </a:ext>
                </a:extLst>
              </p14:cNvPr>
              <p14:cNvContentPartPr/>
              <p14:nvPr/>
            </p14:nvContentPartPr>
            <p14:xfrm>
              <a:off x="6819840" y="2577960"/>
              <a:ext cx="2210040" cy="1518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8EDFDC8-E195-409E-9EFE-4D4CAC2D5E6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10480" y="2568600"/>
                <a:ext cx="2228760" cy="153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21739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80074-C44B-4E5D-8123-9CCDD9F93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Learning Curve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E1C350-CADD-4651-841E-B609AAA6C9BB}"/>
              </a:ext>
            </a:extLst>
          </p:cNvPr>
          <p:cNvSpPr/>
          <p:nvPr/>
        </p:nvSpPr>
        <p:spPr>
          <a:xfrm>
            <a:off x="1139951" y="2301239"/>
            <a:ext cx="911901" cy="2901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AB18A4-D88D-48A4-A795-661C2B4FFA19}"/>
              </a:ext>
            </a:extLst>
          </p:cNvPr>
          <p:cNvSpPr/>
          <p:nvPr/>
        </p:nvSpPr>
        <p:spPr>
          <a:xfrm>
            <a:off x="865631" y="5337047"/>
            <a:ext cx="911901" cy="2901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2DC7B2-BFB5-4AA0-AF5B-5E8AF3D2470C}"/>
              </a:ext>
            </a:extLst>
          </p:cNvPr>
          <p:cNvSpPr/>
          <p:nvPr/>
        </p:nvSpPr>
        <p:spPr>
          <a:xfrm>
            <a:off x="1048512" y="1459992"/>
            <a:ext cx="1700784" cy="384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1">
            <a:extLst>
              <a:ext uri="{FF2B5EF4-FFF2-40B4-BE49-F238E27FC236}">
                <a16:creationId xmlns:a16="http://schemas.microsoft.com/office/drawing/2014/main" id="{A3513989-9304-4D23-98B2-4FA207DBF9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70" r="42044" b="204"/>
          <a:stretch/>
        </p:blipFill>
        <p:spPr>
          <a:xfrm>
            <a:off x="865632" y="1837944"/>
            <a:ext cx="4681736" cy="2893515"/>
          </a:xfrm>
          <a:prstGeom prst="rect">
            <a:avLst/>
          </a:prstGeom>
        </p:spPr>
      </p:pic>
      <p:pic>
        <p:nvPicPr>
          <p:cNvPr id="13" name="Picture 1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7CA6F3F-6CB5-4685-AAED-AAE171C685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608" t="58904" r="64718" b="16438"/>
          <a:stretch/>
        </p:blipFill>
        <p:spPr>
          <a:xfrm>
            <a:off x="4541369" y="2082031"/>
            <a:ext cx="798774" cy="438358"/>
          </a:xfrm>
          <a:prstGeom prst="rect">
            <a:avLst/>
          </a:prstGeom>
        </p:spPr>
      </p:pic>
      <p:pic>
        <p:nvPicPr>
          <p:cNvPr id="1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9CF1D75-699B-4713-B0C4-E839F4C0E6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151" r="79458" b="61644"/>
          <a:stretch/>
        </p:blipFill>
        <p:spPr>
          <a:xfrm>
            <a:off x="4413404" y="2473476"/>
            <a:ext cx="1199911" cy="3592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EA6C8A-8722-4C8A-9CC0-6C91E08D444D}"/>
              </a:ext>
            </a:extLst>
          </p:cNvPr>
          <p:cNvSpPr txBox="1"/>
          <p:nvPr/>
        </p:nvSpPr>
        <p:spPr>
          <a:xfrm>
            <a:off x="1833897" y="4583043"/>
            <a:ext cx="2743200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Underfit</a:t>
            </a:r>
          </a:p>
          <a:p>
            <a:pPr algn="ctr"/>
            <a:r>
              <a:rPr lang="en-US" dirty="0">
                <a:solidFill>
                  <a:srgbClr val="FF0000"/>
                </a:solidFill>
                <a:cs typeface="Calibri"/>
              </a:rPr>
              <a:t>High bias</a:t>
            </a:r>
          </a:p>
          <a:p>
            <a:pPr algn="ctr"/>
            <a:endParaRPr lang="en-US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36301C-7066-44FD-A023-D6179B53D766}"/>
              </a:ext>
            </a:extLst>
          </p:cNvPr>
          <p:cNvSpPr txBox="1"/>
          <p:nvPr/>
        </p:nvSpPr>
        <p:spPr>
          <a:xfrm>
            <a:off x="6170703" y="1688280"/>
            <a:ext cx="5532282" cy="43088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>
                <a:cs typeface="Calibri"/>
              </a:rPr>
              <a:t>Does adding more data help?</a:t>
            </a:r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4E77608-9BCB-46B8-ACBD-915B7C660385}"/>
              </a:ext>
            </a:extLst>
          </p:cNvPr>
          <p:cNvCxnSpPr/>
          <p:nvPr/>
        </p:nvCxnSpPr>
        <p:spPr>
          <a:xfrm flipH="1">
            <a:off x="6451515" y="2183067"/>
            <a:ext cx="2417165" cy="1979950"/>
          </a:xfrm>
          <a:prstGeom prst="straightConnector1">
            <a:avLst/>
          </a:prstGeom>
          <a:ln w="57150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A74D550-EB31-458F-9C48-A4CFDAC4EA36}"/>
              </a:ext>
            </a:extLst>
          </p:cNvPr>
          <p:cNvCxnSpPr/>
          <p:nvPr/>
        </p:nvCxnSpPr>
        <p:spPr>
          <a:xfrm>
            <a:off x="6318009" y="2274412"/>
            <a:ext cx="6247" cy="2123606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729891-0FF7-4B66-BC64-F5CAD802842C}"/>
              </a:ext>
            </a:extLst>
          </p:cNvPr>
          <p:cNvCxnSpPr>
            <a:cxnSpLocks/>
          </p:cNvCxnSpPr>
          <p:nvPr/>
        </p:nvCxnSpPr>
        <p:spPr>
          <a:xfrm flipH="1">
            <a:off x="6318009" y="4404262"/>
            <a:ext cx="2816898" cy="2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ADC138B-0256-422A-B1C6-3C76DF2A0A2A}"/>
              </a:ext>
            </a:extLst>
          </p:cNvPr>
          <p:cNvSpPr txBox="1"/>
          <p:nvPr/>
        </p:nvSpPr>
        <p:spPr>
          <a:xfrm rot="16200000">
            <a:off x="5589426" y="3057338"/>
            <a:ext cx="104431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Price ($)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AA55E9-8EFD-4A58-B08A-A9FFDC0569E7}"/>
              </a:ext>
            </a:extLst>
          </p:cNvPr>
          <p:cNvSpPr txBox="1"/>
          <p:nvPr/>
        </p:nvSpPr>
        <p:spPr>
          <a:xfrm>
            <a:off x="7282064" y="4319009"/>
            <a:ext cx="104431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Size (ft)</a:t>
            </a:r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E5D7053-82F0-4785-80A3-BAEF0AF7BC1C}"/>
              </a:ext>
            </a:extLst>
          </p:cNvPr>
          <p:cNvSpPr/>
          <p:nvPr/>
        </p:nvSpPr>
        <p:spPr>
          <a:xfrm>
            <a:off x="6727897" y="3864776"/>
            <a:ext cx="143656" cy="14365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894BCF3-95F4-429D-B224-774973AA2E13}"/>
              </a:ext>
            </a:extLst>
          </p:cNvPr>
          <p:cNvSpPr/>
          <p:nvPr/>
        </p:nvSpPr>
        <p:spPr>
          <a:xfrm>
            <a:off x="7083913" y="2909152"/>
            <a:ext cx="143656" cy="14365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40DEB39-69E7-4BD1-A7CE-849C005C3414}"/>
              </a:ext>
            </a:extLst>
          </p:cNvPr>
          <p:cNvSpPr/>
          <p:nvPr/>
        </p:nvSpPr>
        <p:spPr>
          <a:xfrm>
            <a:off x="7727241" y="2515661"/>
            <a:ext cx="143656" cy="14365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EA8ECA6-D944-4F29-8EF8-20AE14CED441}"/>
              </a:ext>
            </a:extLst>
          </p:cNvPr>
          <p:cNvSpPr/>
          <p:nvPr/>
        </p:nvSpPr>
        <p:spPr>
          <a:xfrm>
            <a:off x="8589175" y="2440710"/>
            <a:ext cx="143656" cy="14365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B066AFE-34F3-4039-8A9F-9DEB06D12A1E}"/>
              </a:ext>
            </a:extLst>
          </p:cNvPr>
          <p:cNvSpPr/>
          <p:nvPr/>
        </p:nvSpPr>
        <p:spPr>
          <a:xfrm>
            <a:off x="6907129" y="3238336"/>
            <a:ext cx="143656" cy="143656"/>
          </a:xfrm>
          <a:prstGeom prst="ellips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AD47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636E935-1CCE-43FD-A589-16E8EF3481B3}"/>
              </a:ext>
            </a:extLst>
          </p:cNvPr>
          <p:cNvSpPr/>
          <p:nvPr/>
        </p:nvSpPr>
        <p:spPr>
          <a:xfrm>
            <a:off x="8095849" y="2439760"/>
            <a:ext cx="143656" cy="143656"/>
          </a:xfrm>
          <a:prstGeom prst="ellips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AD47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4D76210-2321-48A2-B6A6-639C0CCA0A99}"/>
              </a:ext>
            </a:extLst>
          </p:cNvPr>
          <p:cNvSpPr/>
          <p:nvPr/>
        </p:nvSpPr>
        <p:spPr>
          <a:xfrm>
            <a:off x="7407001" y="2714080"/>
            <a:ext cx="143656" cy="143656"/>
          </a:xfrm>
          <a:prstGeom prst="ellips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AD47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9DFB741-3E76-4CEA-B836-FBE4D42362A3}"/>
              </a:ext>
            </a:extLst>
          </p:cNvPr>
          <p:cNvSpPr/>
          <p:nvPr/>
        </p:nvSpPr>
        <p:spPr>
          <a:xfrm>
            <a:off x="8937097" y="2445856"/>
            <a:ext cx="143656" cy="143656"/>
          </a:xfrm>
          <a:prstGeom prst="ellips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AD47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3E77A73-885E-4AD7-AE19-2D9E4AFE5ABE}"/>
              </a:ext>
            </a:extLst>
          </p:cNvPr>
          <p:cNvSpPr/>
          <p:nvPr/>
        </p:nvSpPr>
        <p:spPr>
          <a:xfrm>
            <a:off x="6797401" y="3494368"/>
            <a:ext cx="143656" cy="143656"/>
          </a:xfrm>
          <a:prstGeom prst="ellips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AD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1660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80074-C44B-4E5D-8123-9CCDD9F93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Learning Curve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E1C350-CADD-4651-841E-B609AAA6C9BB}"/>
              </a:ext>
            </a:extLst>
          </p:cNvPr>
          <p:cNvSpPr/>
          <p:nvPr/>
        </p:nvSpPr>
        <p:spPr>
          <a:xfrm>
            <a:off x="1139951" y="2301239"/>
            <a:ext cx="911901" cy="2901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AB18A4-D88D-48A4-A795-661C2B4FFA19}"/>
              </a:ext>
            </a:extLst>
          </p:cNvPr>
          <p:cNvSpPr/>
          <p:nvPr/>
        </p:nvSpPr>
        <p:spPr>
          <a:xfrm>
            <a:off x="865631" y="5337047"/>
            <a:ext cx="911901" cy="2901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2DC7B2-BFB5-4AA0-AF5B-5E8AF3D2470C}"/>
              </a:ext>
            </a:extLst>
          </p:cNvPr>
          <p:cNvSpPr/>
          <p:nvPr/>
        </p:nvSpPr>
        <p:spPr>
          <a:xfrm>
            <a:off x="1048512" y="1459992"/>
            <a:ext cx="1700784" cy="384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36301C-7066-44FD-A023-D6179B53D766}"/>
              </a:ext>
            </a:extLst>
          </p:cNvPr>
          <p:cNvSpPr txBox="1"/>
          <p:nvPr/>
        </p:nvSpPr>
        <p:spPr>
          <a:xfrm>
            <a:off x="836703" y="1688280"/>
            <a:ext cx="5532282" cy="43088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>
                <a:cs typeface="Calibri"/>
              </a:rPr>
              <a:t>Does adding more data help?</a:t>
            </a:r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4E77608-9BCB-46B8-ACBD-915B7C660385}"/>
              </a:ext>
            </a:extLst>
          </p:cNvPr>
          <p:cNvCxnSpPr/>
          <p:nvPr/>
        </p:nvCxnSpPr>
        <p:spPr>
          <a:xfrm flipH="1">
            <a:off x="4842171" y="2445195"/>
            <a:ext cx="2417165" cy="1979950"/>
          </a:xfrm>
          <a:prstGeom prst="straightConnector1">
            <a:avLst/>
          </a:prstGeom>
          <a:ln w="57150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A74D550-EB31-458F-9C48-A4CFDAC4EA36}"/>
              </a:ext>
            </a:extLst>
          </p:cNvPr>
          <p:cNvCxnSpPr/>
          <p:nvPr/>
        </p:nvCxnSpPr>
        <p:spPr>
          <a:xfrm>
            <a:off x="4708665" y="2536540"/>
            <a:ext cx="6247" cy="2123606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729891-0FF7-4B66-BC64-F5CAD802842C}"/>
              </a:ext>
            </a:extLst>
          </p:cNvPr>
          <p:cNvCxnSpPr>
            <a:cxnSpLocks/>
          </p:cNvCxnSpPr>
          <p:nvPr/>
        </p:nvCxnSpPr>
        <p:spPr>
          <a:xfrm flipH="1">
            <a:off x="4708665" y="4666390"/>
            <a:ext cx="2816898" cy="2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ADC138B-0256-422A-B1C6-3C76DF2A0A2A}"/>
              </a:ext>
            </a:extLst>
          </p:cNvPr>
          <p:cNvSpPr txBox="1"/>
          <p:nvPr/>
        </p:nvSpPr>
        <p:spPr>
          <a:xfrm rot="16200000">
            <a:off x="3980082" y="3319466"/>
            <a:ext cx="104431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Price ($)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AA55E9-8EFD-4A58-B08A-A9FFDC0569E7}"/>
              </a:ext>
            </a:extLst>
          </p:cNvPr>
          <p:cNvSpPr txBox="1"/>
          <p:nvPr/>
        </p:nvSpPr>
        <p:spPr>
          <a:xfrm>
            <a:off x="5672720" y="4581137"/>
            <a:ext cx="104431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Size (ft)</a:t>
            </a:r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E5D7053-82F0-4785-80A3-BAEF0AF7BC1C}"/>
              </a:ext>
            </a:extLst>
          </p:cNvPr>
          <p:cNvSpPr/>
          <p:nvPr/>
        </p:nvSpPr>
        <p:spPr>
          <a:xfrm>
            <a:off x="5118553" y="4126904"/>
            <a:ext cx="143656" cy="14365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894BCF3-95F4-429D-B224-774973AA2E13}"/>
              </a:ext>
            </a:extLst>
          </p:cNvPr>
          <p:cNvSpPr/>
          <p:nvPr/>
        </p:nvSpPr>
        <p:spPr>
          <a:xfrm>
            <a:off x="5474569" y="3171280"/>
            <a:ext cx="143656" cy="14365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40DEB39-69E7-4BD1-A7CE-849C005C3414}"/>
              </a:ext>
            </a:extLst>
          </p:cNvPr>
          <p:cNvSpPr/>
          <p:nvPr/>
        </p:nvSpPr>
        <p:spPr>
          <a:xfrm>
            <a:off x="6117897" y="2777789"/>
            <a:ext cx="143656" cy="14365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EA8ECA6-D944-4F29-8EF8-20AE14CED441}"/>
              </a:ext>
            </a:extLst>
          </p:cNvPr>
          <p:cNvSpPr/>
          <p:nvPr/>
        </p:nvSpPr>
        <p:spPr>
          <a:xfrm>
            <a:off x="6979831" y="2702838"/>
            <a:ext cx="143656" cy="14365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B066AFE-34F3-4039-8A9F-9DEB06D12A1E}"/>
              </a:ext>
            </a:extLst>
          </p:cNvPr>
          <p:cNvSpPr/>
          <p:nvPr/>
        </p:nvSpPr>
        <p:spPr>
          <a:xfrm>
            <a:off x="5297785" y="3500464"/>
            <a:ext cx="143656" cy="143656"/>
          </a:xfrm>
          <a:prstGeom prst="ellips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AD47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636E935-1CCE-43FD-A589-16E8EF3481B3}"/>
              </a:ext>
            </a:extLst>
          </p:cNvPr>
          <p:cNvSpPr/>
          <p:nvPr/>
        </p:nvSpPr>
        <p:spPr>
          <a:xfrm>
            <a:off x="6486505" y="2701888"/>
            <a:ext cx="143656" cy="143656"/>
          </a:xfrm>
          <a:prstGeom prst="ellips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AD47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4D76210-2321-48A2-B6A6-639C0CCA0A99}"/>
              </a:ext>
            </a:extLst>
          </p:cNvPr>
          <p:cNvSpPr/>
          <p:nvPr/>
        </p:nvSpPr>
        <p:spPr>
          <a:xfrm>
            <a:off x="5797657" y="2976208"/>
            <a:ext cx="143656" cy="143656"/>
          </a:xfrm>
          <a:prstGeom prst="ellips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AD47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9DFB741-3E76-4CEA-B836-FBE4D42362A3}"/>
              </a:ext>
            </a:extLst>
          </p:cNvPr>
          <p:cNvSpPr/>
          <p:nvPr/>
        </p:nvSpPr>
        <p:spPr>
          <a:xfrm>
            <a:off x="7327753" y="2707984"/>
            <a:ext cx="143656" cy="143656"/>
          </a:xfrm>
          <a:prstGeom prst="ellips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AD47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3E77A73-885E-4AD7-AE19-2D9E4AFE5ABE}"/>
              </a:ext>
            </a:extLst>
          </p:cNvPr>
          <p:cNvSpPr/>
          <p:nvPr/>
        </p:nvSpPr>
        <p:spPr>
          <a:xfrm>
            <a:off x="5188057" y="3756496"/>
            <a:ext cx="143656" cy="143656"/>
          </a:xfrm>
          <a:prstGeom prst="ellips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AD47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BE802B2-ED24-49D0-9495-4F2AD5434DB6}"/>
              </a:ext>
            </a:extLst>
          </p:cNvPr>
          <p:cNvCxnSpPr/>
          <p:nvPr/>
        </p:nvCxnSpPr>
        <p:spPr>
          <a:xfrm flipH="1">
            <a:off x="1147995" y="2445195"/>
            <a:ext cx="2417165" cy="1979950"/>
          </a:xfrm>
          <a:prstGeom prst="straightConnector1">
            <a:avLst/>
          </a:prstGeom>
          <a:ln w="57150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EF0AB34-1B5C-45FB-9216-09A5FD07837E}"/>
              </a:ext>
            </a:extLst>
          </p:cNvPr>
          <p:cNvCxnSpPr/>
          <p:nvPr/>
        </p:nvCxnSpPr>
        <p:spPr>
          <a:xfrm>
            <a:off x="1014489" y="2536540"/>
            <a:ext cx="6247" cy="2123606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057B75F-23CD-469A-AD4B-697310857060}"/>
              </a:ext>
            </a:extLst>
          </p:cNvPr>
          <p:cNvCxnSpPr>
            <a:cxnSpLocks/>
          </p:cNvCxnSpPr>
          <p:nvPr/>
        </p:nvCxnSpPr>
        <p:spPr>
          <a:xfrm flipH="1">
            <a:off x="1014489" y="4666390"/>
            <a:ext cx="2816898" cy="2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6EF92DE-B224-4FF7-942E-08FE2FB8C87E}"/>
              </a:ext>
            </a:extLst>
          </p:cNvPr>
          <p:cNvSpPr txBox="1"/>
          <p:nvPr/>
        </p:nvSpPr>
        <p:spPr>
          <a:xfrm rot="16200000">
            <a:off x="285906" y="3319466"/>
            <a:ext cx="104431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Price ($)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E80C37-9ECA-4842-9358-36974784713F}"/>
              </a:ext>
            </a:extLst>
          </p:cNvPr>
          <p:cNvSpPr txBox="1"/>
          <p:nvPr/>
        </p:nvSpPr>
        <p:spPr>
          <a:xfrm>
            <a:off x="1978544" y="4581137"/>
            <a:ext cx="104431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Size (ft)</a:t>
            </a:r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B86F8F9-EFBA-455F-99F4-34E96672094F}"/>
              </a:ext>
            </a:extLst>
          </p:cNvPr>
          <p:cNvSpPr/>
          <p:nvPr/>
        </p:nvSpPr>
        <p:spPr>
          <a:xfrm>
            <a:off x="1424377" y="4126904"/>
            <a:ext cx="143656" cy="14365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741D04F-F9DF-4217-ABD2-C850CF552C60}"/>
              </a:ext>
            </a:extLst>
          </p:cNvPr>
          <p:cNvSpPr/>
          <p:nvPr/>
        </p:nvSpPr>
        <p:spPr>
          <a:xfrm>
            <a:off x="1780393" y="3171280"/>
            <a:ext cx="143656" cy="14365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36B37E0-50FB-40E6-AF3B-468F1F08AC14}"/>
              </a:ext>
            </a:extLst>
          </p:cNvPr>
          <p:cNvSpPr/>
          <p:nvPr/>
        </p:nvSpPr>
        <p:spPr>
          <a:xfrm>
            <a:off x="2423721" y="2777789"/>
            <a:ext cx="143656" cy="14365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7FCBA82-DD16-4FF0-8401-112800F048E6}"/>
              </a:ext>
            </a:extLst>
          </p:cNvPr>
          <p:cNvSpPr/>
          <p:nvPr/>
        </p:nvSpPr>
        <p:spPr>
          <a:xfrm>
            <a:off x="3285655" y="2702838"/>
            <a:ext cx="143656" cy="14365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DEDA24D-41C6-42ED-AB56-F9ED126326FB}"/>
              </a:ext>
            </a:extLst>
          </p:cNvPr>
          <p:cNvSpPr txBox="1"/>
          <p:nvPr/>
        </p:nvSpPr>
        <p:spPr>
          <a:xfrm>
            <a:off x="836703" y="5236152"/>
            <a:ext cx="7604922" cy="43088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>
                <a:cs typeface="Calibri"/>
              </a:rPr>
              <a:t>More data doesn't help when your model has </a:t>
            </a:r>
            <a:r>
              <a:rPr lang="en-US" sz="2200">
                <a:solidFill>
                  <a:srgbClr val="FF0000"/>
                </a:solidFill>
                <a:cs typeface="Calibri"/>
              </a:rPr>
              <a:t>high bias</a:t>
            </a:r>
            <a:endParaRPr lang="en-US">
              <a:solidFill>
                <a:srgbClr val="FF0000"/>
              </a:solidFill>
              <a:cs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BAA649A-855F-4524-9BF8-937F9B14667F}"/>
                  </a:ext>
                </a:extLst>
              </p14:cNvPr>
              <p14:cNvContentPartPr/>
              <p14:nvPr/>
            </p14:nvContentPartPr>
            <p14:xfrm>
              <a:off x="4248000" y="2793960"/>
              <a:ext cx="3156480" cy="29977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BAA649A-855F-4524-9BF8-937F9B1466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38640" y="2784600"/>
                <a:ext cx="3175200" cy="301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94012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80074-C44B-4E5D-8123-9CCDD9F93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Learning Curve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E1C350-CADD-4651-841E-B609AAA6C9BB}"/>
              </a:ext>
            </a:extLst>
          </p:cNvPr>
          <p:cNvSpPr/>
          <p:nvPr/>
        </p:nvSpPr>
        <p:spPr>
          <a:xfrm>
            <a:off x="1139951" y="2301239"/>
            <a:ext cx="911901" cy="2901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AB18A4-D88D-48A4-A795-661C2B4FFA19}"/>
              </a:ext>
            </a:extLst>
          </p:cNvPr>
          <p:cNvSpPr/>
          <p:nvPr/>
        </p:nvSpPr>
        <p:spPr>
          <a:xfrm>
            <a:off x="865631" y="5337047"/>
            <a:ext cx="911901" cy="2901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2DC7B2-BFB5-4AA0-AF5B-5E8AF3D2470C}"/>
              </a:ext>
            </a:extLst>
          </p:cNvPr>
          <p:cNvSpPr/>
          <p:nvPr/>
        </p:nvSpPr>
        <p:spPr>
          <a:xfrm>
            <a:off x="1048512" y="1459992"/>
            <a:ext cx="1700784" cy="384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36301C-7066-44FD-A023-D6179B53D766}"/>
              </a:ext>
            </a:extLst>
          </p:cNvPr>
          <p:cNvSpPr txBox="1"/>
          <p:nvPr/>
        </p:nvSpPr>
        <p:spPr>
          <a:xfrm>
            <a:off x="6170703" y="1688280"/>
            <a:ext cx="5532282" cy="43088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>
                <a:cs typeface="Calibri"/>
              </a:rPr>
              <a:t>Does adding more data help?</a:t>
            </a:r>
            <a:endParaRPr lang="en-US"/>
          </a:p>
        </p:txBody>
      </p:sp>
      <p:pic>
        <p:nvPicPr>
          <p:cNvPr id="5" name="Picture 11">
            <a:extLst>
              <a:ext uri="{FF2B5EF4-FFF2-40B4-BE49-F238E27FC236}">
                <a16:creationId xmlns:a16="http://schemas.microsoft.com/office/drawing/2014/main" id="{46DAB160-3DE0-4F82-B4C8-D643AC5BEB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781" t="-70" b="204"/>
          <a:stretch/>
        </p:blipFill>
        <p:spPr>
          <a:xfrm>
            <a:off x="1371600" y="1801368"/>
            <a:ext cx="3304035" cy="2930091"/>
          </a:xfrm>
          <a:prstGeom prst="rect">
            <a:avLst/>
          </a:prstGeom>
        </p:spPr>
      </p:pic>
      <p:pic>
        <p:nvPicPr>
          <p:cNvPr id="1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9CF1D75-699B-4713-B0C4-E839F4C0E6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151" r="79458" b="61644"/>
          <a:stretch/>
        </p:blipFill>
        <p:spPr>
          <a:xfrm>
            <a:off x="4431692" y="3723156"/>
            <a:ext cx="1199911" cy="359220"/>
          </a:xfrm>
          <a:prstGeom prst="rect">
            <a:avLst/>
          </a:prstGeom>
        </p:spPr>
      </p:pic>
      <p:pic>
        <p:nvPicPr>
          <p:cNvPr id="13" name="Picture 1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7CA6F3F-6CB5-4685-AAED-AAE171C685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608" t="58904" r="64718" b="16438"/>
          <a:stretch/>
        </p:blipFill>
        <p:spPr>
          <a:xfrm>
            <a:off x="4516985" y="3167119"/>
            <a:ext cx="798774" cy="4383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58EBFA-4745-4892-941F-B1D36C91C782}"/>
              </a:ext>
            </a:extLst>
          </p:cNvPr>
          <p:cNvSpPr txBox="1"/>
          <p:nvPr/>
        </p:nvSpPr>
        <p:spPr>
          <a:xfrm>
            <a:off x="1854083" y="4656194"/>
            <a:ext cx="2743200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Overfit</a:t>
            </a:r>
          </a:p>
          <a:p>
            <a:pPr algn="ctr"/>
            <a:r>
              <a:rPr lang="en-US" dirty="0">
                <a:solidFill>
                  <a:srgbClr val="FF0000"/>
                </a:solidFill>
                <a:cs typeface="Calibri"/>
              </a:rPr>
              <a:t>High Variance</a:t>
            </a:r>
          </a:p>
          <a:p>
            <a:pPr algn="ctr"/>
            <a:endParaRPr lang="en-US" dirty="0">
              <a:solidFill>
                <a:srgbClr val="FF0000"/>
              </a:solidFill>
              <a:cs typeface="Calibri"/>
            </a:endParaRPr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A4A80BD4-2A9A-43F3-8998-C9D21A5927AC}"/>
              </a:ext>
            </a:extLst>
          </p:cNvPr>
          <p:cNvCxnSpPr/>
          <p:nvPr/>
        </p:nvCxnSpPr>
        <p:spPr>
          <a:xfrm flipH="1">
            <a:off x="6528653" y="2930566"/>
            <a:ext cx="959372" cy="1301645"/>
          </a:xfrm>
          <a:prstGeom prst="curvedConnector3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7E3DE1F3-4259-4068-AE1D-14B07352AFDB}"/>
              </a:ext>
            </a:extLst>
          </p:cNvPr>
          <p:cNvCxnSpPr>
            <a:cxnSpLocks/>
          </p:cNvCxnSpPr>
          <p:nvPr/>
        </p:nvCxnSpPr>
        <p:spPr>
          <a:xfrm flipH="1">
            <a:off x="7440554" y="2174811"/>
            <a:ext cx="934389" cy="758253"/>
          </a:xfrm>
          <a:prstGeom prst="curvedConnector3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A8F0D153-26EF-414D-BCFD-316EF57005CF}"/>
              </a:ext>
            </a:extLst>
          </p:cNvPr>
          <p:cNvCxnSpPr>
            <a:cxnSpLocks/>
          </p:cNvCxnSpPr>
          <p:nvPr/>
        </p:nvCxnSpPr>
        <p:spPr>
          <a:xfrm>
            <a:off x="8374943" y="2174810"/>
            <a:ext cx="851938" cy="608352"/>
          </a:xfrm>
          <a:prstGeom prst="curvedConnector3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B73EDBE-6C2A-42E9-AF89-AB06A25496AB}"/>
              </a:ext>
            </a:extLst>
          </p:cNvPr>
          <p:cNvCxnSpPr>
            <a:cxnSpLocks/>
          </p:cNvCxnSpPr>
          <p:nvPr/>
        </p:nvCxnSpPr>
        <p:spPr>
          <a:xfrm>
            <a:off x="6444176" y="2298945"/>
            <a:ext cx="6247" cy="2123606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A8279D3-3096-41A3-AFBC-56B948993959}"/>
              </a:ext>
            </a:extLst>
          </p:cNvPr>
          <p:cNvCxnSpPr>
            <a:cxnSpLocks/>
          </p:cNvCxnSpPr>
          <p:nvPr/>
        </p:nvCxnSpPr>
        <p:spPr>
          <a:xfrm flipH="1">
            <a:off x="6444176" y="4428795"/>
            <a:ext cx="2816898" cy="2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5F7BE60-67E6-4FE7-ACCC-3336FF0594E1}"/>
              </a:ext>
            </a:extLst>
          </p:cNvPr>
          <p:cNvSpPr txBox="1"/>
          <p:nvPr/>
        </p:nvSpPr>
        <p:spPr>
          <a:xfrm rot="16200000">
            <a:off x="5715593" y="3081871"/>
            <a:ext cx="104431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Price ($)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7F9C936-72B4-43E0-B45D-71979FA9A298}"/>
              </a:ext>
            </a:extLst>
          </p:cNvPr>
          <p:cNvSpPr txBox="1"/>
          <p:nvPr/>
        </p:nvSpPr>
        <p:spPr>
          <a:xfrm>
            <a:off x="7564379" y="4368527"/>
            <a:ext cx="104431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Size (ft)</a:t>
            </a:r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DB18AEE-3917-47B7-AB50-D0DAABAEF888}"/>
              </a:ext>
            </a:extLst>
          </p:cNvPr>
          <p:cNvSpPr/>
          <p:nvPr/>
        </p:nvSpPr>
        <p:spPr>
          <a:xfrm>
            <a:off x="6854064" y="3889309"/>
            <a:ext cx="143656" cy="14365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3D82AF7-5A0F-486A-A391-27D0B4AA982E}"/>
              </a:ext>
            </a:extLst>
          </p:cNvPr>
          <p:cNvSpPr/>
          <p:nvPr/>
        </p:nvSpPr>
        <p:spPr>
          <a:xfrm>
            <a:off x="7210080" y="2933685"/>
            <a:ext cx="143656" cy="14365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FFE594A-F5EB-42DA-8B58-A64FCA0907F8}"/>
              </a:ext>
            </a:extLst>
          </p:cNvPr>
          <p:cNvSpPr/>
          <p:nvPr/>
        </p:nvSpPr>
        <p:spPr>
          <a:xfrm>
            <a:off x="7853408" y="2540194"/>
            <a:ext cx="143656" cy="14365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5D3C08D-53FC-442E-BAA1-A14A7E2079C7}"/>
              </a:ext>
            </a:extLst>
          </p:cNvPr>
          <p:cNvSpPr/>
          <p:nvPr/>
        </p:nvSpPr>
        <p:spPr>
          <a:xfrm>
            <a:off x="8715342" y="2465243"/>
            <a:ext cx="143656" cy="14365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2393FCF-2FA6-4DC8-9755-B33361CD534D}"/>
                  </a:ext>
                </a:extLst>
              </p14:cNvPr>
              <p14:cNvContentPartPr/>
              <p14:nvPr/>
            </p14:nvContentPartPr>
            <p14:xfrm>
              <a:off x="3289320" y="3238560"/>
              <a:ext cx="2698920" cy="21657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2393FCF-2FA6-4DC8-9755-B33361CD534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79960" y="3229200"/>
                <a:ext cx="2717640" cy="218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83326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BBED6E2B-1D57-4AD8-ACA1-71BB83A72B66}"/>
              </a:ext>
            </a:extLst>
          </p:cNvPr>
          <p:cNvCxnSpPr>
            <a:cxnSpLocks/>
          </p:cNvCxnSpPr>
          <p:nvPr/>
        </p:nvCxnSpPr>
        <p:spPr>
          <a:xfrm flipH="1">
            <a:off x="7550481" y="2443033"/>
            <a:ext cx="836654" cy="218208"/>
          </a:xfrm>
          <a:prstGeom prst="curvedConnector3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4D80074-C44B-4E5D-8123-9CCDD9F93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Learning Curve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E1C350-CADD-4651-841E-B609AAA6C9BB}"/>
              </a:ext>
            </a:extLst>
          </p:cNvPr>
          <p:cNvSpPr/>
          <p:nvPr/>
        </p:nvSpPr>
        <p:spPr>
          <a:xfrm>
            <a:off x="1139951" y="2301239"/>
            <a:ext cx="911901" cy="2901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AB18A4-D88D-48A4-A795-661C2B4FFA19}"/>
              </a:ext>
            </a:extLst>
          </p:cNvPr>
          <p:cNvSpPr/>
          <p:nvPr/>
        </p:nvSpPr>
        <p:spPr>
          <a:xfrm>
            <a:off x="865631" y="5337047"/>
            <a:ext cx="911901" cy="2901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2DC7B2-BFB5-4AA0-AF5B-5E8AF3D2470C}"/>
              </a:ext>
            </a:extLst>
          </p:cNvPr>
          <p:cNvSpPr/>
          <p:nvPr/>
        </p:nvSpPr>
        <p:spPr>
          <a:xfrm>
            <a:off x="1048512" y="1459992"/>
            <a:ext cx="1700784" cy="384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36301C-7066-44FD-A023-D6179B53D766}"/>
              </a:ext>
            </a:extLst>
          </p:cNvPr>
          <p:cNvSpPr txBox="1"/>
          <p:nvPr/>
        </p:nvSpPr>
        <p:spPr>
          <a:xfrm>
            <a:off x="6170703" y="1688280"/>
            <a:ext cx="5532282" cy="43088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>
                <a:cs typeface="Calibri"/>
              </a:rPr>
              <a:t>Does adding more data help?</a:t>
            </a:r>
            <a:endParaRPr lang="en-US"/>
          </a:p>
        </p:txBody>
      </p:sp>
      <p:pic>
        <p:nvPicPr>
          <p:cNvPr id="5" name="Picture 11">
            <a:extLst>
              <a:ext uri="{FF2B5EF4-FFF2-40B4-BE49-F238E27FC236}">
                <a16:creationId xmlns:a16="http://schemas.microsoft.com/office/drawing/2014/main" id="{46DAB160-3DE0-4F82-B4C8-D643AC5BEB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781" t="-70" b="204"/>
          <a:stretch/>
        </p:blipFill>
        <p:spPr>
          <a:xfrm>
            <a:off x="1371600" y="1801368"/>
            <a:ext cx="3304035" cy="2930091"/>
          </a:xfrm>
          <a:prstGeom prst="rect">
            <a:avLst/>
          </a:prstGeom>
        </p:spPr>
      </p:pic>
      <p:pic>
        <p:nvPicPr>
          <p:cNvPr id="1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9CF1D75-699B-4713-B0C4-E839F4C0E6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151" r="79458" b="61644"/>
          <a:stretch/>
        </p:blipFill>
        <p:spPr>
          <a:xfrm>
            <a:off x="4431692" y="3723156"/>
            <a:ext cx="1199911" cy="359220"/>
          </a:xfrm>
          <a:prstGeom prst="rect">
            <a:avLst/>
          </a:prstGeom>
        </p:spPr>
      </p:pic>
      <p:pic>
        <p:nvPicPr>
          <p:cNvPr id="13" name="Picture 1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7CA6F3F-6CB5-4685-AAED-AAE171C685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608" t="58904" r="64718" b="16438"/>
          <a:stretch/>
        </p:blipFill>
        <p:spPr>
          <a:xfrm>
            <a:off x="4516985" y="3167119"/>
            <a:ext cx="798774" cy="4383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58EBFA-4745-4892-941F-B1D36C91C782}"/>
              </a:ext>
            </a:extLst>
          </p:cNvPr>
          <p:cNvSpPr txBox="1"/>
          <p:nvPr/>
        </p:nvSpPr>
        <p:spPr>
          <a:xfrm>
            <a:off x="1854083" y="4656194"/>
            <a:ext cx="2743200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Overfit</a:t>
            </a:r>
          </a:p>
          <a:p>
            <a:pPr algn="ctr"/>
            <a:r>
              <a:rPr lang="en-US" dirty="0">
                <a:solidFill>
                  <a:srgbClr val="FF0000"/>
                </a:solidFill>
                <a:cs typeface="Calibri"/>
              </a:rPr>
              <a:t>High Variance</a:t>
            </a:r>
          </a:p>
          <a:p>
            <a:pPr algn="ctr"/>
            <a:endParaRPr lang="en-US" dirty="0">
              <a:solidFill>
                <a:srgbClr val="FF0000"/>
              </a:solidFill>
              <a:cs typeface="Calibri"/>
            </a:endParaRPr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A4A80BD4-2A9A-43F3-8998-C9D21A5927AC}"/>
              </a:ext>
            </a:extLst>
          </p:cNvPr>
          <p:cNvCxnSpPr/>
          <p:nvPr/>
        </p:nvCxnSpPr>
        <p:spPr>
          <a:xfrm flipH="1">
            <a:off x="6528653" y="2662342"/>
            <a:ext cx="1105676" cy="1569869"/>
          </a:xfrm>
          <a:prstGeom prst="curvedConnector3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A8F0D153-26EF-414D-BCFD-316EF57005CF}"/>
              </a:ext>
            </a:extLst>
          </p:cNvPr>
          <p:cNvCxnSpPr>
            <a:cxnSpLocks/>
          </p:cNvCxnSpPr>
          <p:nvPr/>
        </p:nvCxnSpPr>
        <p:spPr>
          <a:xfrm>
            <a:off x="8374943" y="2424746"/>
            <a:ext cx="900706" cy="212112"/>
          </a:xfrm>
          <a:prstGeom prst="curvedConnector3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B73EDBE-6C2A-42E9-AF89-AB06A25496AB}"/>
              </a:ext>
            </a:extLst>
          </p:cNvPr>
          <p:cNvCxnSpPr>
            <a:cxnSpLocks/>
          </p:cNvCxnSpPr>
          <p:nvPr/>
        </p:nvCxnSpPr>
        <p:spPr>
          <a:xfrm>
            <a:off x="6444176" y="2298945"/>
            <a:ext cx="6247" cy="2123606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A8279D3-3096-41A3-AFBC-56B948993959}"/>
              </a:ext>
            </a:extLst>
          </p:cNvPr>
          <p:cNvCxnSpPr>
            <a:cxnSpLocks/>
          </p:cNvCxnSpPr>
          <p:nvPr/>
        </p:nvCxnSpPr>
        <p:spPr>
          <a:xfrm flipH="1">
            <a:off x="6444176" y="4428795"/>
            <a:ext cx="2816898" cy="2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5F7BE60-67E6-4FE7-ACCC-3336FF0594E1}"/>
              </a:ext>
            </a:extLst>
          </p:cNvPr>
          <p:cNvSpPr txBox="1"/>
          <p:nvPr/>
        </p:nvSpPr>
        <p:spPr>
          <a:xfrm rot="16200000">
            <a:off x="5715593" y="3081871"/>
            <a:ext cx="104431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Price ($)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7F9C936-72B4-43E0-B45D-71979FA9A298}"/>
              </a:ext>
            </a:extLst>
          </p:cNvPr>
          <p:cNvSpPr txBox="1"/>
          <p:nvPr/>
        </p:nvSpPr>
        <p:spPr>
          <a:xfrm>
            <a:off x="7564379" y="4368527"/>
            <a:ext cx="104431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Size (ft)</a:t>
            </a:r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DB18AEE-3917-47B7-AB50-D0DAABAEF888}"/>
              </a:ext>
            </a:extLst>
          </p:cNvPr>
          <p:cNvSpPr/>
          <p:nvPr/>
        </p:nvSpPr>
        <p:spPr>
          <a:xfrm>
            <a:off x="6854064" y="3889309"/>
            <a:ext cx="143656" cy="14365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3D82AF7-5A0F-486A-A391-27D0B4AA982E}"/>
              </a:ext>
            </a:extLst>
          </p:cNvPr>
          <p:cNvSpPr/>
          <p:nvPr/>
        </p:nvSpPr>
        <p:spPr>
          <a:xfrm>
            <a:off x="7210080" y="2933685"/>
            <a:ext cx="143656" cy="14365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FFE594A-F5EB-42DA-8B58-A64FCA0907F8}"/>
              </a:ext>
            </a:extLst>
          </p:cNvPr>
          <p:cNvSpPr/>
          <p:nvPr/>
        </p:nvSpPr>
        <p:spPr>
          <a:xfrm>
            <a:off x="7853408" y="2540194"/>
            <a:ext cx="143656" cy="14365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5D3C08D-53FC-442E-BAA1-A14A7E2079C7}"/>
              </a:ext>
            </a:extLst>
          </p:cNvPr>
          <p:cNvSpPr/>
          <p:nvPr/>
        </p:nvSpPr>
        <p:spPr>
          <a:xfrm>
            <a:off x="8715342" y="2465243"/>
            <a:ext cx="143656" cy="14365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EF9677A-0E41-440A-9195-F67501BE5CE4}"/>
              </a:ext>
            </a:extLst>
          </p:cNvPr>
          <p:cNvSpPr/>
          <p:nvPr/>
        </p:nvSpPr>
        <p:spPr>
          <a:xfrm>
            <a:off x="6931513" y="3384640"/>
            <a:ext cx="143656" cy="143656"/>
          </a:xfrm>
          <a:prstGeom prst="ellips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AD47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40E1123-68FA-4824-8EF3-734954ABC519}"/>
              </a:ext>
            </a:extLst>
          </p:cNvPr>
          <p:cNvSpPr/>
          <p:nvPr/>
        </p:nvSpPr>
        <p:spPr>
          <a:xfrm>
            <a:off x="7510633" y="2592160"/>
            <a:ext cx="143656" cy="143656"/>
          </a:xfrm>
          <a:prstGeom prst="ellips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AD47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06B9403-A91B-4EC9-8904-69B7C7C48907}"/>
              </a:ext>
            </a:extLst>
          </p:cNvPr>
          <p:cNvSpPr/>
          <p:nvPr/>
        </p:nvSpPr>
        <p:spPr>
          <a:xfrm>
            <a:off x="8303113" y="2354416"/>
            <a:ext cx="143656" cy="143656"/>
          </a:xfrm>
          <a:prstGeom prst="ellips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AD47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4BEC4FA-578A-4569-BA6B-A06D090E07EE}"/>
              </a:ext>
            </a:extLst>
          </p:cNvPr>
          <p:cNvSpPr/>
          <p:nvPr/>
        </p:nvSpPr>
        <p:spPr>
          <a:xfrm>
            <a:off x="9223609" y="2555584"/>
            <a:ext cx="143656" cy="143656"/>
          </a:xfrm>
          <a:prstGeom prst="ellips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AD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0771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80074-C44B-4E5D-8123-9CCDD9F93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Learning Curve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AB18A4-D88D-48A4-A795-661C2B4FFA19}"/>
              </a:ext>
            </a:extLst>
          </p:cNvPr>
          <p:cNvSpPr/>
          <p:nvPr/>
        </p:nvSpPr>
        <p:spPr>
          <a:xfrm>
            <a:off x="865631" y="5337047"/>
            <a:ext cx="911901" cy="2901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2DC7B2-BFB5-4AA0-AF5B-5E8AF3D2470C}"/>
              </a:ext>
            </a:extLst>
          </p:cNvPr>
          <p:cNvSpPr/>
          <p:nvPr/>
        </p:nvSpPr>
        <p:spPr>
          <a:xfrm>
            <a:off x="1048512" y="1459992"/>
            <a:ext cx="1700784" cy="384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36301C-7066-44FD-A023-D6179B53D766}"/>
              </a:ext>
            </a:extLst>
          </p:cNvPr>
          <p:cNvSpPr txBox="1"/>
          <p:nvPr/>
        </p:nvSpPr>
        <p:spPr>
          <a:xfrm>
            <a:off x="836703" y="1688280"/>
            <a:ext cx="5532282" cy="43088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>
                <a:cs typeface="Calibri"/>
              </a:rPr>
              <a:t>Does adding more data help?</a:t>
            </a:r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DEDA24D-41C6-42ED-AB56-F9ED126326FB}"/>
              </a:ext>
            </a:extLst>
          </p:cNvPr>
          <p:cNvSpPr txBox="1"/>
          <p:nvPr/>
        </p:nvSpPr>
        <p:spPr>
          <a:xfrm>
            <a:off x="836703" y="5236152"/>
            <a:ext cx="7604922" cy="43088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>
                <a:cs typeface="Calibri"/>
              </a:rPr>
              <a:t>More data is </a:t>
            </a:r>
            <a:r>
              <a:rPr lang="en-US" sz="2200">
                <a:solidFill>
                  <a:schemeClr val="accent1"/>
                </a:solidFill>
                <a:cs typeface="Calibri"/>
              </a:rPr>
              <a:t>likely</a:t>
            </a:r>
            <a:r>
              <a:rPr lang="en-US" sz="2200">
                <a:cs typeface="Calibri"/>
              </a:rPr>
              <a:t> to help when your model has </a:t>
            </a:r>
            <a:r>
              <a:rPr lang="en-US" sz="2200">
                <a:solidFill>
                  <a:srgbClr val="FF0000"/>
                </a:solidFill>
                <a:cs typeface="Calibri"/>
              </a:rPr>
              <a:t>high variance</a:t>
            </a:r>
            <a:endParaRPr lang="en-US">
              <a:solidFill>
                <a:srgbClr val="FF0000"/>
              </a:solidFill>
              <a:cs typeface="Calibri"/>
            </a:endParaRPr>
          </a:p>
        </p:txBody>
      </p: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E7C505F3-A049-4FE2-B2DC-45AAB4C7E234}"/>
              </a:ext>
            </a:extLst>
          </p:cNvPr>
          <p:cNvCxnSpPr>
            <a:cxnSpLocks/>
          </p:cNvCxnSpPr>
          <p:nvPr/>
        </p:nvCxnSpPr>
        <p:spPr>
          <a:xfrm flipH="1">
            <a:off x="5477841" y="2699065"/>
            <a:ext cx="836654" cy="218208"/>
          </a:xfrm>
          <a:prstGeom prst="curvedConnector3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24DBFA1A-B3A2-45ED-B32E-42A824BC627D}"/>
              </a:ext>
            </a:extLst>
          </p:cNvPr>
          <p:cNvCxnSpPr/>
          <p:nvPr/>
        </p:nvCxnSpPr>
        <p:spPr>
          <a:xfrm flipH="1">
            <a:off x="4456013" y="2918374"/>
            <a:ext cx="1105676" cy="1569869"/>
          </a:xfrm>
          <a:prstGeom prst="curvedConnector3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A44D6EAC-96CB-4540-87DF-232D2D1ECB22}"/>
              </a:ext>
            </a:extLst>
          </p:cNvPr>
          <p:cNvCxnSpPr>
            <a:cxnSpLocks/>
          </p:cNvCxnSpPr>
          <p:nvPr/>
        </p:nvCxnSpPr>
        <p:spPr>
          <a:xfrm>
            <a:off x="6302303" y="2680778"/>
            <a:ext cx="900706" cy="212112"/>
          </a:xfrm>
          <a:prstGeom prst="curvedConnector3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0E78792-08B4-488F-85EE-66815FCE4A9B}"/>
              </a:ext>
            </a:extLst>
          </p:cNvPr>
          <p:cNvCxnSpPr>
            <a:cxnSpLocks/>
          </p:cNvCxnSpPr>
          <p:nvPr/>
        </p:nvCxnSpPr>
        <p:spPr>
          <a:xfrm>
            <a:off x="4371536" y="2554977"/>
            <a:ext cx="6247" cy="2123606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1BDA0E7-EBBA-4FDE-A5D5-6FE17381B1CD}"/>
              </a:ext>
            </a:extLst>
          </p:cNvPr>
          <p:cNvCxnSpPr>
            <a:cxnSpLocks/>
          </p:cNvCxnSpPr>
          <p:nvPr/>
        </p:nvCxnSpPr>
        <p:spPr>
          <a:xfrm flipH="1">
            <a:off x="4371536" y="4684827"/>
            <a:ext cx="2816898" cy="2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07340DB-65D2-42FA-B576-C0610357E270}"/>
              </a:ext>
            </a:extLst>
          </p:cNvPr>
          <p:cNvSpPr txBox="1"/>
          <p:nvPr/>
        </p:nvSpPr>
        <p:spPr>
          <a:xfrm rot="16200000">
            <a:off x="3642953" y="3337903"/>
            <a:ext cx="104431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Price ($)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DC6F6B3-F6E4-4354-81B5-CC973F542958}"/>
              </a:ext>
            </a:extLst>
          </p:cNvPr>
          <p:cNvSpPr txBox="1"/>
          <p:nvPr/>
        </p:nvSpPr>
        <p:spPr>
          <a:xfrm>
            <a:off x="5491739" y="4624559"/>
            <a:ext cx="104431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Size (ft)</a:t>
            </a:r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4178AAF-0546-425A-9858-E8B0BBF1872C}"/>
              </a:ext>
            </a:extLst>
          </p:cNvPr>
          <p:cNvSpPr/>
          <p:nvPr/>
        </p:nvSpPr>
        <p:spPr>
          <a:xfrm>
            <a:off x="4781424" y="4145341"/>
            <a:ext cx="143656" cy="14365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8EB6BBB-81DC-47D7-95A4-57417CCC392F}"/>
              </a:ext>
            </a:extLst>
          </p:cNvPr>
          <p:cNvSpPr/>
          <p:nvPr/>
        </p:nvSpPr>
        <p:spPr>
          <a:xfrm>
            <a:off x="5137440" y="3189717"/>
            <a:ext cx="143656" cy="14365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1FDDC5C-58C9-431D-AD5E-014507C8AD4B}"/>
              </a:ext>
            </a:extLst>
          </p:cNvPr>
          <p:cNvSpPr/>
          <p:nvPr/>
        </p:nvSpPr>
        <p:spPr>
          <a:xfrm>
            <a:off x="5780768" y="2796226"/>
            <a:ext cx="143656" cy="14365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5FE70BF-262C-4C3D-8C0E-9EEDF5B3E877}"/>
              </a:ext>
            </a:extLst>
          </p:cNvPr>
          <p:cNvSpPr/>
          <p:nvPr/>
        </p:nvSpPr>
        <p:spPr>
          <a:xfrm>
            <a:off x="6642702" y="2721275"/>
            <a:ext cx="143656" cy="14365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D9874E8-9830-42CD-9C64-B0062C246F1F}"/>
              </a:ext>
            </a:extLst>
          </p:cNvPr>
          <p:cNvSpPr/>
          <p:nvPr/>
        </p:nvSpPr>
        <p:spPr>
          <a:xfrm>
            <a:off x="4858873" y="3640672"/>
            <a:ext cx="143656" cy="143656"/>
          </a:xfrm>
          <a:prstGeom prst="ellips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AD47"/>
              </a:solidFill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9A445B5-C5E7-4EEE-B55B-6A6720977A01}"/>
              </a:ext>
            </a:extLst>
          </p:cNvPr>
          <p:cNvSpPr/>
          <p:nvPr/>
        </p:nvSpPr>
        <p:spPr>
          <a:xfrm>
            <a:off x="5437993" y="2848192"/>
            <a:ext cx="143656" cy="143656"/>
          </a:xfrm>
          <a:prstGeom prst="ellips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AD47"/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E92B0A6C-6209-4CC0-86F4-05531739D4AE}"/>
              </a:ext>
            </a:extLst>
          </p:cNvPr>
          <p:cNvSpPr/>
          <p:nvPr/>
        </p:nvSpPr>
        <p:spPr>
          <a:xfrm>
            <a:off x="6230473" y="2610448"/>
            <a:ext cx="143656" cy="143656"/>
          </a:xfrm>
          <a:prstGeom prst="ellips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AD47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C5BE71B-9900-4AE6-9C5B-9C5B4314869F}"/>
              </a:ext>
            </a:extLst>
          </p:cNvPr>
          <p:cNvSpPr/>
          <p:nvPr/>
        </p:nvSpPr>
        <p:spPr>
          <a:xfrm>
            <a:off x="7150969" y="2811616"/>
            <a:ext cx="143656" cy="143656"/>
          </a:xfrm>
          <a:prstGeom prst="ellips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AD47"/>
              </a:solidFill>
            </a:endParaRPr>
          </a:p>
        </p:txBody>
      </p: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C9053096-EC3A-4C75-B343-CFBBD6A4AF08}"/>
              </a:ext>
            </a:extLst>
          </p:cNvPr>
          <p:cNvCxnSpPr/>
          <p:nvPr/>
        </p:nvCxnSpPr>
        <p:spPr>
          <a:xfrm flipH="1">
            <a:off x="1097117" y="3192694"/>
            <a:ext cx="959372" cy="1301645"/>
          </a:xfrm>
          <a:prstGeom prst="curvedConnector3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90D39F83-99D6-47F5-9011-C1EE65DD6AEB}"/>
              </a:ext>
            </a:extLst>
          </p:cNvPr>
          <p:cNvCxnSpPr>
            <a:cxnSpLocks/>
          </p:cNvCxnSpPr>
          <p:nvPr/>
        </p:nvCxnSpPr>
        <p:spPr>
          <a:xfrm flipH="1">
            <a:off x="2009018" y="2436939"/>
            <a:ext cx="934389" cy="758253"/>
          </a:xfrm>
          <a:prstGeom prst="curvedConnector3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A3165507-2185-4AF4-ADC4-667DB8D2CC9F}"/>
              </a:ext>
            </a:extLst>
          </p:cNvPr>
          <p:cNvCxnSpPr>
            <a:cxnSpLocks/>
          </p:cNvCxnSpPr>
          <p:nvPr/>
        </p:nvCxnSpPr>
        <p:spPr>
          <a:xfrm>
            <a:off x="2943407" y="2436938"/>
            <a:ext cx="851938" cy="608352"/>
          </a:xfrm>
          <a:prstGeom prst="curvedConnector3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6E3640C-6E7A-4699-983D-4CAA80A666E6}"/>
              </a:ext>
            </a:extLst>
          </p:cNvPr>
          <p:cNvCxnSpPr>
            <a:cxnSpLocks/>
          </p:cNvCxnSpPr>
          <p:nvPr/>
        </p:nvCxnSpPr>
        <p:spPr>
          <a:xfrm>
            <a:off x="1012640" y="2561073"/>
            <a:ext cx="6247" cy="2123606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57C2207-645B-4AAF-A93E-B1B370CB79E8}"/>
              </a:ext>
            </a:extLst>
          </p:cNvPr>
          <p:cNvCxnSpPr>
            <a:cxnSpLocks/>
          </p:cNvCxnSpPr>
          <p:nvPr/>
        </p:nvCxnSpPr>
        <p:spPr>
          <a:xfrm flipH="1">
            <a:off x="1012640" y="4690923"/>
            <a:ext cx="2816898" cy="2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F28CED9C-787F-4524-80D5-6562B7D2942C}"/>
              </a:ext>
            </a:extLst>
          </p:cNvPr>
          <p:cNvSpPr txBox="1"/>
          <p:nvPr/>
        </p:nvSpPr>
        <p:spPr>
          <a:xfrm rot="16200000">
            <a:off x="284057" y="3343999"/>
            <a:ext cx="104431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Price ($)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AD49CF2-043C-42E3-8D03-1FB17E747F64}"/>
              </a:ext>
            </a:extLst>
          </p:cNvPr>
          <p:cNvSpPr txBox="1"/>
          <p:nvPr/>
        </p:nvSpPr>
        <p:spPr>
          <a:xfrm>
            <a:off x="2132843" y="4630655"/>
            <a:ext cx="104431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Size (ft)</a:t>
            </a:r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C80FF9F-2ADE-4C19-BAD9-BCF2D910F5AC}"/>
              </a:ext>
            </a:extLst>
          </p:cNvPr>
          <p:cNvSpPr/>
          <p:nvPr/>
        </p:nvSpPr>
        <p:spPr>
          <a:xfrm>
            <a:off x="1422528" y="4151437"/>
            <a:ext cx="143656" cy="14365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C01D811-D947-4B0B-8A0C-6CAED6914379}"/>
              </a:ext>
            </a:extLst>
          </p:cNvPr>
          <p:cNvSpPr/>
          <p:nvPr/>
        </p:nvSpPr>
        <p:spPr>
          <a:xfrm>
            <a:off x="1778544" y="3195813"/>
            <a:ext cx="143656" cy="14365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0B5A8A6D-3FC8-4C41-BCDF-B103C2C593A3}"/>
              </a:ext>
            </a:extLst>
          </p:cNvPr>
          <p:cNvSpPr/>
          <p:nvPr/>
        </p:nvSpPr>
        <p:spPr>
          <a:xfrm>
            <a:off x="2421872" y="2802322"/>
            <a:ext cx="143656" cy="14365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DD39809A-886F-464E-AF21-099E93C5643E}"/>
              </a:ext>
            </a:extLst>
          </p:cNvPr>
          <p:cNvSpPr/>
          <p:nvPr/>
        </p:nvSpPr>
        <p:spPr>
          <a:xfrm>
            <a:off x="3283806" y="2727371"/>
            <a:ext cx="143656" cy="14365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198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80074-C44B-4E5D-8123-9CCDD9F93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Debugging a learning algorithm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929C777-906C-47D6-B1A5-53923059E7C1}"/>
              </a:ext>
            </a:extLst>
          </p:cNvPr>
          <p:cNvSpPr txBox="1">
            <a:spLocks/>
          </p:cNvSpPr>
          <p:nvPr/>
        </p:nvSpPr>
        <p:spPr>
          <a:xfrm>
            <a:off x="838200" y="3148457"/>
            <a:ext cx="10515600" cy="30285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alibri"/>
              </a:rPr>
              <a:t>You have built you awesome linear regression model predicting price</a:t>
            </a:r>
          </a:p>
          <a:p>
            <a:r>
              <a:rPr lang="en-US" dirty="0">
                <a:cs typeface="Calibri"/>
              </a:rPr>
              <a:t>Work perfectly on you testing data</a:t>
            </a:r>
          </a:p>
          <a:p>
            <a:r>
              <a:rPr lang="en-US" dirty="0">
                <a:solidFill>
                  <a:srgbClr val="FF0000"/>
                </a:solidFill>
                <a:cs typeface="Calibri"/>
              </a:rPr>
              <a:t>Then it fails miserably when you test it on the new data you collected</a:t>
            </a:r>
          </a:p>
          <a:p>
            <a:r>
              <a:rPr lang="en-US" dirty="0">
                <a:solidFill>
                  <a:srgbClr val="000000"/>
                </a:solidFill>
                <a:cs typeface="Calibri"/>
              </a:rPr>
              <a:t>What to do now?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pic>
        <p:nvPicPr>
          <p:cNvPr id="14" name="Picture 14" descr="A drawing of a person&#10;&#10;Description generated with high confidence">
            <a:extLst>
              <a:ext uri="{FF2B5EF4-FFF2-40B4-BE49-F238E27FC236}">
                <a16:creationId xmlns:a16="http://schemas.microsoft.com/office/drawing/2014/main" id="{395B9656-3375-472B-B757-2D369C49D0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9617" y="1595279"/>
            <a:ext cx="7646670" cy="116052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41F50C-F763-4FEC-8578-41AA94946C43}"/>
              </a:ext>
            </a:extLst>
          </p:cNvPr>
          <p:cNvSpPr txBox="1"/>
          <p:nvPr/>
        </p:nvSpPr>
        <p:spPr>
          <a:xfrm>
            <a:off x="10133351" y="6485745"/>
            <a:ext cx="2056151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Source: Andrew Ng</a:t>
            </a:r>
          </a:p>
        </p:txBody>
      </p:sp>
    </p:spTree>
    <p:extLst>
      <p:ext uri="{BB962C8B-B14F-4D97-AF65-F5344CB8AC3E}">
        <p14:creationId xmlns:p14="http://schemas.microsoft.com/office/powerpoint/2010/main" val="23824261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EA628-39F4-43D3-ADC3-6F6D5D72F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49A0B06-A257-447D-B2E9-15F3F4B64D9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238500" y="2016284"/>
          <a:ext cx="5715000" cy="3970020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483343916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445404943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6431770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b="1">
                          <a:effectLst/>
                        </a:rPr>
                        <a:t>Algorithm</a:t>
                      </a:r>
                      <a:endParaRPr lang="en-US" b="0">
                        <a:effectLst/>
                      </a:endParaRPr>
                    </a:p>
                  </a:txBody>
                  <a:tcPr marL="142875" marR="142875" marT="95250" marB="95250" anchor="ctr">
                    <a:lnL>
                      <a:noFill/>
                    </a:lnL>
                    <a:lnR w="9525" cap="flat" cmpd="sng" algn="ctr">
                      <a:solidFill>
                        <a:srgbClr val="50E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0E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>
                          <a:effectLst/>
                        </a:rPr>
                        <a:t>Bias</a:t>
                      </a:r>
                      <a:endParaRPr lang="en-US" b="0">
                        <a:effectLst/>
                      </a:endParaRP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50E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F2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20EF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1">
                          <a:effectLst/>
                        </a:rPr>
                        <a:t>Variance</a:t>
                      </a:r>
                      <a:endParaRPr lang="en-US" b="0">
                        <a:effectLst/>
                      </a:endParaRP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50F2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F3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F0F4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359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Linear Regression</a:t>
                      </a:r>
                    </a:p>
                  </a:txBody>
                  <a:tcPr marL="142875" marR="142875" marT="95250" marB="95250" anchor="ctr">
                    <a:lnL>
                      <a:noFill/>
                    </a:lnL>
                    <a:lnR w="9525" cap="flat" cmpd="sng" algn="ctr">
                      <a:solidFill>
                        <a:srgbClr val="0000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EC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FD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High Bias</a:t>
                      </a: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0000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01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EF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FE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Less Variance</a:t>
                      </a: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B001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08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4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06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700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Decision Tree</a:t>
                      </a:r>
                    </a:p>
                  </a:txBody>
                  <a:tcPr marL="142875" marR="142875" marT="95250" marB="95250" anchor="ctr">
                    <a:lnL>
                      <a:noFill/>
                    </a:lnL>
                    <a:lnR w="9525" cap="flat" cmpd="sng" algn="ctr">
                      <a:solidFill>
                        <a:srgbClr val="900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FD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0A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Low Bias</a:t>
                      </a: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9009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05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FE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0A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High Variance</a:t>
                      </a: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7005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06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06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08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60342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Bagging</a:t>
                      </a:r>
                    </a:p>
                  </a:txBody>
                  <a:tcPr marL="142875" marR="142875" marT="95250" marB="95250" anchor="ctr">
                    <a:lnL>
                      <a:noFill/>
                    </a:lnL>
                    <a:lnR w="9525" cap="flat" cmpd="sng" algn="ctr">
                      <a:solidFill>
                        <a:srgbClr val="2016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0A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017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Low Bias</a:t>
                      </a: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2016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1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0A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14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High Variance (Less than Decision Tree)</a:t>
                      </a: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8013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17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08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26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213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Random Forest</a:t>
                      </a:r>
                    </a:p>
                  </a:txBody>
                  <a:tcPr marL="142875" marR="142875" marT="95250" marB="95250" anchor="ctr">
                    <a:lnL>
                      <a:noFill/>
                    </a:lnL>
                    <a:lnR w="9525" cap="flat" cmpd="sng" algn="ctr">
                      <a:solidFill>
                        <a:srgbClr val="B01F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17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21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Low Bias</a:t>
                      </a: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B01F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21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14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1D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>
                          <a:effectLst/>
                        </a:rPr>
                        <a:t>High Variance (Less than Decision Tree and Bagging)</a:t>
                      </a: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6021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22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26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22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929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69021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80074-C44B-4E5D-8123-9CCDD9F93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Things You Can Try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7D894-FD7B-4B64-8461-D2E9E664E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Get more data</a:t>
            </a:r>
          </a:p>
          <a:p>
            <a:pPr lvl="1"/>
            <a:r>
              <a:rPr lang="en-US">
                <a:cs typeface="Calibri"/>
              </a:rPr>
              <a:t>When you have</a:t>
            </a:r>
            <a:r>
              <a:rPr lang="en-US">
                <a:solidFill>
                  <a:srgbClr val="FF0000"/>
                </a:solidFill>
                <a:cs typeface="Calibri"/>
              </a:rPr>
              <a:t> high variance</a:t>
            </a:r>
          </a:p>
          <a:p>
            <a:r>
              <a:rPr lang="en-US" dirty="0">
                <a:cs typeface="Calibri"/>
              </a:rPr>
              <a:t>Try different features</a:t>
            </a:r>
          </a:p>
          <a:p>
            <a:pPr lvl="1"/>
            <a:r>
              <a:rPr lang="en-US">
                <a:cs typeface="Calibri"/>
              </a:rPr>
              <a:t>Adding feature helps fix </a:t>
            </a:r>
            <a:r>
              <a:rPr lang="en-US">
                <a:solidFill>
                  <a:srgbClr val="FF0000"/>
                </a:solidFill>
                <a:cs typeface="Calibri"/>
              </a:rPr>
              <a:t>high bias</a:t>
            </a:r>
          </a:p>
          <a:p>
            <a:pPr lvl="1"/>
            <a:r>
              <a:rPr lang="en-US">
                <a:cs typeface="Calibri"/>
              </a:rPr>
              <a:t>Using smaller sets of feature fix </a:t>
            </a:r>
            <a:r>
              <a:rPr lang="en-US">
                <a:solidFill>
                  <a:srgbClr val="FF0000"/>
                </a:solidFill>
                <a:cs typeface="Calibri"/>
              </a:rPr>
              <a:t>high variance</a:t>
            </a:r>
          </a:p>
          <a:p>
            <a:r>
              <a:rPr lang="en-US" dirty="0">
                <a:cs typeface="Calibri"/>
              </a:rPr>
              <a:t>Try tuning your hyperparameter</a:t>
            </a:r>
          </a:p>
          <a:p>
            <a:pPr lvl="1"/>
            <a:r>
              <a:rPr lang="en-US">
                <a:cs typeface="Calibri"/>
              </a:rPr>
              <a:t>Decrease regularization when </a:t>
            </a:r>
            <a:r>
              <a:rPr lang="en-US">
                <a:solidFill>
                  <a:srgbClr val="FF0000"/>
                </a:solidFill>
                <a:cs typeface="Calibri"/>
              </a:rPr>
              <a:t>bias is high</a:t>
            </a:r>
          </a:p>
          <a:p>
            <a:pPr lvl="1"/>
            <a:r>
              <a:rPr lang="en-US">
                <a:cs typeface="Calibri"/>
              </a:rPr>
              <a:t>Increase regularization when </a:t>
            </a:r>
            <a:r>
              <a:rPr lang="en-US">
                <a:solidFill>
                  <a:srgbClr val="FF0000"/>
                </a:solidFill>
                <a:cs typeface="Calibri"/>
              </a:rPr>
              <a:t>variance is high</a:t>
            </a:r>
          </a:p>
        </p:txBody>
      </p:sp>
    </p:spTree>
    <p:extLst>
      <p:ext uri="{BB962C8B-B14F-4D97-AF65-F5344CB8AC3E}">
        <p14:creationId xmlns:p14="http://schemas.microsoft.com/office/powerpoint/2010/main" val="20627876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80074-C44B-4E5D-8123-9CCDD9F93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Things You Can Try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7D894-FD7B-4B64-8461-D2E9E664E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Get more data</a:t>
            </a:r>
          </a:p>
          <a:p>
            <a:pPr lvl="1"/>
            <a:r>
              <a:rPr lang="en-US" dirty="0">
                <a:cs typeface="Calibri"/>
              </a:rPr>
              <a:t>When you have</a:t>
            </a:r>
            <a:r>
              <a:rPr lang="en-US" dirty="0">
                <a:solidFill>
                  <a:srgbClr val="FF0000"/>
                </a:solidFill>
                <a:cs typeface="Calibri"/>
              </a:rPr>
              <a:t> high variance</a:t>
            </a:r>
          </a:p>
          <a:p>
            <a:r>
              <a:rPr lang="en-US" dirty="0">
                <a:cs typeface="Calibri"/>
              </a:rPr>
              <a:t>Try different features</a:t>
            </a:r>
          </a:p>
          <a:p>
            <a:pPr lvl="1"/>
            <a:r>
              <a:rPr lang="en-US" dirty="0">
                <a:cs typeface="Calibri"/>
              </a:rPr>
              <a:t>Adding feature helps fix </a:t>
            </a:r>
            <a:r>
              <a:rPr lang="en-US" dirty="0">
                <a:solidFill>
                  <a:srgbClr val="FF0000"/>
                </a:solidFill>
                <a:cs typeface="Calibri"/>
              </a:rPr>
              <a:t>high bias</a:t>
            </a:r>
          </a:p>
          <a:p>
            <a:pPr lvl="1"/>
            <a:r>
              <a:rPr lang="en-US" dirty="0">
                <a:cs typeface="Calibri"/>
              </a:rPr>
              <a:t>Using smaller sets of feature fix </a:t>
            </a:r>
            <a:r>
              <a:rPr lang="en-US" dirty="0">
                <a:solidFill>
                  <a:srgbClr val="FF0000"/>
                </a:solidFill>
                <a:cs typeface="Calibri"/>
              </a:rPr>
              <a:t>high variance</a:t>
            </a:r>
          </a:p>
          <a:p>
            <a:r>
              <a:rPr lang="en-US" dirty="0">
                <a:cs typeface="Calibri"/>
              </a:rPr>
              <a:t>Try tuning your hyperparameter</a:t>
            </a:r>
          </a:p>
          <a:p>
            <a:pPr lvl="1"/>
            <a:r>
              <a:rPr lang="en-US" dirty="0">
                <a:cs typeface="Calibri"/>
              </a:rPr>
              <a:t>Decrease regularization when </a:t>
            </a:r>
            <a:r>
              <a:rPr lang="en-US" dirty="0">
                <a:solidFill>
                  <a:srgbClr val="FF0000"/>
                </a:solidFill>
                <a:cs typeface="Calibri"/>
              </a:rPr>
              <a:t>bias is high</a:t>
            </a:r>
          </a:p>
          <a:p>
            <a:pPr lvl="1"/>
            <a:r>
              <a:rPr lang="en-US" dirty="0">
                <a:cs typeface="Calibri"/>
              </a:rPr>
              <a:t>Increase regularization when </a:t>
            </a:r>
            <a:r>
              <a:rPr lang="en-US" dirty="0">
                <a:solidFill>
                  <a:srgbClr val="FF0000"/>
                </a:solidFill>
                <a:cs typeface="Calibri"/>
              </a:rPr>
              <a:t>variance is high</a:t>
            </a: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  <a:cs typeface="Calibri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  <a:cs typeface="Calibri"/>
              </a:rPr>
              <a:t>Analyze your model before you act</a:t>
            </a:r>
          </a:p>
        </p:txBody>
      </p:sp>
    </p:spTree>
    <p:extLst>
      <p:ext uri="{BB962C8B-B14F-4D97-AF65-F5344CB8AC3E}">
        <p14:creationId xmlns:p14="http://schemas.microsoft.com/office/powerpoint/2010/main" val="13262845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82137-A835-4DB4-9183-7A439D3D1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Types of Linear Regression (with Regularization Parameter)	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51326D-D8A3-4242-9141-7571E68D3E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AU" dirty="0"/>
                  <a:t>Polynomial </a:t>
                </a:r>
                <a:r>
                  <a:rPr lang="en-AU" dirty="0">
                    <a:sym typeface="Wingdings" panose="05000000000000000000" pitchFamily="2" charset="2"/>
                  </a:rPr>
                  <a:t> by changing the degree of the hypothesis</a:t>
                </a:r>
              </a:p>
              <a:p>
                <a:pPr lvl="1"/>
                <a:r>
                  <a:rPr lang="en-AU" dirty="0">
                    <a:sym typeface="Wingdings" panose="05000000000000000000" pitchFamily="2" charset="2"/>
                  </a:rPr>
                  <a:t>Y = b0 + b1x + b2x</a:t>
                </a:r>
                <a:r>
                  <a:rPr lang="en-AU" baseline="30000" dirty="0">
                    <a:sym typeface="Wingdings" panose="05000000000000000000" pitchFamily="2" charset="2"/>
                  </a:rPr>
                  <a:t>2 </a:t>
                </a:r>
                <a:r>
                  <a:rPr lang="en-AU" dirty="0">
                    <a:sym typeface="Wingdings" panose="05000000000000000000" pitchFamily="2" charset="2"/>
                  </a:rPr>
                  <a:t>+ …. </a:t>
                </a:r>
              </a:p>
              <a:p>
                <a:r>
                  <a:rPr lang="en-AU" dirty="0">
                    <a:sym typeface="Wingdings" panose="05000000000000000000" pitchFamily="2" charset="2"/>
                  </a:rPr>
                  <a:t>Lasso Regression</a:t>
                </a:r>
              </a:p>
              <a:p>
                <a:pPr lvl="1"/>
                <a:r>
                  <a:rPr lang="en-AU" dirty="0">
                    <a:sym typeface="Wingdings" panose="05000000000000000000" pitchFamily="2" charset="2"/>
                  </a:rPr>
                  <a:t>Uses L1 regularization 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AU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λ</m:t>
                        </m:r>
                      </m:num>
                      <m:den>
                        <m:r>
                          <a:rPr lang="en-AU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AU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AU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AU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𝜃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Ridge Regression</a:t>
                </a:r>
              </a:p>
              <a:p>
                <a:pPr lvl="1"/>
                <a:r>
                  <a:rPr lang="en-US" dirty="0"/>
                  <a:t>Uses L2 regularization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AU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λ</m:t>
                        </m:r>
                      </m:num>
                      <m:den>
                        <m:r>
                          <a:rPr lang="en-AU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AU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𝜃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𝑗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 err="1"/>
                  <a:t>Elasticnet</a:t>
                </a:r>
                <a:r>
                  <a:rPr lang="en-US" dirty="0"/>
                  <a:t> regression</a:t>
                </a:r>
              </a:p>
              <a:p>
                <a:pPr lvl="1"/>
                <a:r>
                  <a:rPr lang="en-US" dirty="0"/>
                  <a:t>Combines both L1 and L2 regularization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51326D-D8A3-4242-9141-7571E68D3E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8846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80074-C44B-4E5D-8123-9CCDD9F93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Things You Can Try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7D894-FD7B-4B64-8461-D2E9E664E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Get more data</a:t>
            </a:r>
          </a:p>
          <a:p>
            <a:r>
              <a:rPr lang="en-US" dirty="0">
                <a:cs typeface="Calibri"/>
              </a:rPr>
              <a:t>Try different features</a:t>
            </a:r>
          </a:p>
          <a:p>
            <a:r>
              <a:rPr lang="en-US" dirty="0">
                <a:cs typeface="Calibri"/>
              </a:rPr>
              <a:t>Try tuning your hyperparameter</a:t>
            </a:r>
          </a:p>
        </p:txBody>
      </p:sp>
    </p:spTree>
    <p:extLst>
      <p:ext uri="{BB962C8B-B14F-4D97-AF65-F5344CB8AC3E}">
        <p14:creationId xmlns:p14="http://schemas.microsoft.com/office/powerpoint/2010/main" val="1425701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80074-C44B-4E5D-8123-9CCDD9F93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Things You Can Try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7D894-FD7B-4B64-8461-D2E9E664E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Get more data</a:t>
            </a:r>
          </a:p>
          <a:p>
            <a:r>
              <a:rPr lang="en-US" dirty="0">
                <a:cs typeface="Calibri"/>
              </a:rPr>
              <a:t>Try different features</a:t>
            </a:r>
          </a:p>
          <a:p>
            <a:r>
              <a:rPr lang="en-US" dirty="0">
                <a:cs typeface="Calibri"/>
              </a:rPr>
              <a:t>Try tuning your hyperparameter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But which should I try first?</a:t>
            </a:r>
          </a:p>
        </p:txBody>
      </p:sp>
    </p:spTree>
    <p:extLst>
      <p:ext uri="{BB962C8B-B14F-4D97-AF65-F5344CB8AC3E}">
        <p14:creationId xmlns:p14="http://schemas.microsoft.com/office/powerpoint/2010/main" val="3153825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80074-C44B-4E5D-8123-9CCDD9F93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Diagnosing Machine Learning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7D894-FD7B-4B64-8461-D2E9E664E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Figure out what is wrong first</a:t>
            </a:r>
          </a:p>
          <a:p>
            <a:r>
              <a:rPr lang="en-US" dirty="0">
                <a:cs typeface="Calibri"/>
              </a:rPr>
              <a:t>Diagnosing your system takes time, but it can save your time as well</a:t>
            </a:r>
          </a:p>
          <a:p>
            <a:r>
              <a:rPr lang="en-US" dirty="0">
                <a:cs typeface="Calibri"/>
              </a:rPr>
              <a:t>Ultimate goal: </a:t>
            </a:r>
            <a:r>
              <a:rPr lang="en-US" dirty="0">
                <a:solidFill>
                  <a:srgbClr val="FF0000"/>
                </a:solidFill>
                <a:cs typeface="Calibri"/>
              </a:rPr>
              <a:t>low generalization error </a:t>
            </a:r>
            <a:r>
              <a:rPr lang="en-US" dirty="0">
                <a:solidFill>
                  <a:srgbClr val="FF0000"/>
                </a:solidFill>
                <a:cs typeface="Calibri"/>
                <a:sym typeface="Wingdings" panose="05000000000000000000" pitchFamily="2" charset="2"/>
              </a:rPr>
              <a:t> Regularization</a:t>
            </a:r>
            <a:endParaRPr lang="en-US" dirty="0">
              <a:solidFill>
                <a:srgbClr val="FF000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2394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45DA853E-C482-404B-A263-00CA14B3C204}"/>
              </a:ext>
            </a:extLst>
          </p:cNvPr>
          <p:cNvCxnSpPr/>
          <p:nvPr/>
        </p:nvCxnSpPr>
        <p:spPr>
          <a:xfrm flipH="1">
            <a:off x="7625933" y="2333158"/>
            <a:ext cx="959372" cy="1301645"/>
          </a:xfrm>
          <a:prstGeom prst="curvedConnector3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20901C63-D18F-4187-B5B5-670D4AE2A08A}"/>
              </a:ext>
            </a:extLst>
          </p:cNvPr>
          <p:cNvCxnSpPr>
            <a:cxnSpLocks/>
          </p:cNvCxnSpPr>
          <p:nvPr/>
        </p:nvCxnSpPr>
        <p:spPr>
          <a:xfrm flipH="1">
            <a:off x="8537834" y="1577403"/>
            <a:ext cx="934389" cy="758253"/>
          </a:xfrm>
          <a:prstGeom prst="curvedConnector3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05FEE8F0-33B7-4FF9-9EF1-186A9AC327B4}"/>
              </a:ext>
            </a:extLst>
          </p:cNvPr>
          <p:cNvCxnSpPr>
            <a:cxnSpLocks/>
          </p:cNvCxnSpPr>
          <p:nvPr/>
        </p:nvCxnSpPr>
        <p:spPr>
          <a:xfrm>
            <a:off x="9472223" y="1577402"/>
            <a:ext cx="851938" cy="608352"/>
          </a:xfrm>
          <a:prstGeom prst="curvedConnector3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rc 3">
            <a:extLst>
              <a:ext uri="{FF2B5EF4-FFF2-40B4-BE49-F238E27FC236}">
                <a16:creationId xmlns:a16="http://schemas.microsoft.com/office/drawing/2014/main" id="{94FD4EF9-4BF7-4FD1-8903-39C3FCCD9610}"/>
              </a:ext>
            </a:extLst>
          </p:cNvPr>
          <p:cNvSpPr/>
          <p:nvPr/>
        </p:nvSpPr>
        <p:spPr>
          <a:xfrm flipH="1">
            <a:off x="4669903" y="1909216"/>
            <a:ext cx="4166016" cy="3210391"/>
          </a:xfrm>
          <a:prstGeom prst="arc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F71F173-5F8A-426D-A709-79D6B70511A4}"/>
              </a:ext>
            </a:extLst>
          </p:cNvPr>
          <p:cNvCxnSpPr/>
          <p:nvPr/>
        </p:nvCxnSpPr>
        <p:spPr>
          <a:xfrm flipH="1">
            <a:off x="1147995" y="1603947"/>
            <a:ext cx="2417165" cy="1979950"/>
          </a:xfrm>
          <a:prstGeom prst="straightConnector1">
            <a:avLst/>
          </a:prstGeom>
          <a:ln w="57150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4D80074-C44B-4E5D-8123-9CCDD9F93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Evaluate Your Hypothesis: Regression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0D4A3DF-6341-40B4-86E2-6019E62FDE86}"/>
              </a:ext>
            </a:extLst>
          </p:cNvPr>
          <p:cNvCxnSpPr/>
          <p:nvPr/>
        </p:nvCxnSpPr>
        <p:spPr>
          <a:xfrm>
            <a:off x="1014489" y="1695292"/>
            <a:ext cx="6247" cy="2123606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A307DAC-D0F9-40B3-B928-44BF4B0370CE}"/>
              </a:ext>
            </a:extLst>
          </p:cNvPr>
          <p:cNvCxnSpPr>
            <a:cxnSpLocks/>
          </p:cNvCxnSpPr>
          <p:nvPr/>
        </p:nvCxnSpPr>
        <p:spPr>
          <a:xfrm flipH="1">
            <a:off x="1014489" y="3825142"/>
            <a:ext cx="2816898" cy="2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89EFEFB-45D0-4CC4-8434-628E61736D24}"/>
              </a:ext>
            </a:extLst>
          </p:cNvPr>
          <p:cNvSpPr txBox="1"/>
          <p:nvPr/>
        </p:nvSpPr>
        <p:spPr>
          <a:xfrm rot="-5400000">
            <a:off x="285906" y="2478218"/>
            <a:ext cx="104431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Price ($)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2EC8BA-DDA6-4970-866F-0FB51ABE67C1}"/>
              </a:ext>
            </a:extLst>
          </p:cNvPr>
          <p:cNvSpPr txBox="1"/>
          <p:nvPr/>
        </p:nvSpPr>
        <p:spPr>
          <a:xfrm>
            <a:off x="1978544" y="3739889"/>
            <a:ext cx="104431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Size (ft)</a:t>
            </a:r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2031C63-F47B-42CB-B90C-B86859F60EBE}"/>
              </a:ext>
            </a:extLst>
          </p:cNvPr>
          <p:cNvSpPr/>
          <p:nvPr/>
        </p:nvSpPr>
        <p:spPr>
          <a:xfrm>
            <a:off x="1424377" y="3285656"/>
            <a:ext cx="143656" cy="14365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A19DD01-EE30-4479-9F08-E7300B4EA6A0}"/>
              </a:ext>
            </a:extLst>
          </p:cNvPr>
          <p:cNvSpPr/>
          <p:nvPr/>
        </p:nvSpPr>
        <p:spPr>
          <a:xfrm>
            <a:off x="1780393" y="2330032"/>
            <a:ext cx="143656" cy="14365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36BE5E2-DAEF-4B3C-AC2C-59489E05C56D}"/>
              </a:ext>
            </a:extLst>
          </p:cNvPr>
          <p:cNvSpPr/>
          <p:nvPr/>
        </p:nvSpPr>
        <p:spPr>
          <a:xfrm>
            <a:off x="2423721" y="1936541"/>
            <a:ext cx="143656" cy="14365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BB65893-9448-449B-AEF9-A2CFC6E570ED}"/>
              </a:ext>
            </a:extLst>
          </p:cNvPr>
          <p:cNvSpPr/>
          <p:nvPr/>
        </p:nvSpPr>
        <p:spPr>
          <a:xfrm>
            <a:off x="3285655" y="1861590"/>
            <a:ext cx="143656" cy="14365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FBCBCAC-437F-4E0E-A00E-887291BB9D9D}"/>
              </a:ext>
            </a:extLst>
          </p:cNvPr>
          <p:cNvCxnSpPr>
            <a:cxnSpLocks/>
          </p:cNvCxnSpPr>
          <p:nvPr/>
        </p:nvCxnSpPr>
        <p:spPr>
          <a:xfrm>
            <a:off x="4299833" y="1695291"/>
            <a:ext cx="6247" cy="2123606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0EC9E4E-4E4A-4940-BF6E-06C6B22900CC}"/>
              </a:ext>
            </a:extLst>
          </p:cNvPr>
          <p:cNvCxnSpPr>
            <a:cxnSpLocks/>
          </p:cNvCxnSpPr>
          <p:nvPr/>
        </p:nvCxnSpPr>
        <p:spPr>
          <a:xfrm flipH="1">
            <a:off x="4299833" y="3825141"/>
            <a:ext cx="2816898" cy="2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E1AEE84-7722-4879-9084-4564D542E0F5}"/>
              </a:ext>
            </a:extLst>
          </p:cNvPr>
          <p:cNvSpPr txBox="1"/>
          <p:nvPr/>
        </p:nvSpPr>
        <p:spPr>
          <a:xfrm rot="16200000">
            <a:off x="3571250" y="2478217"/>
            <a:ext cx="104431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Price ($)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788B70-C168-4FBB-9D0D-E25C6538A8D3}"/>
              </a:ext>
            </a:extLst>
          </p:cNvPr>
          <p:cNvSpPr txBox="1"/>
          <p:nvPr/>
        </p:nvSpPr>
        <p:spPr>
          <a:xfrm>
            <a:off x="5257642" y="3771118"/>
            <a:ext cx="104431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Size (ft)</a:t>
            </a:r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0508451-B51B-45E9-A299-D7732DE41925}"/>
              </a:ext>
            </a:extLst>
          </p:cNvPr>
          <p:cNvSpPr/>
          <p:nvPr/>
        </p:nvSpPr>
        <p:spPr>
          <a:xfrm>
            <a:off x="4709721" y="3285655"/>
            <a:ext cx="143656" cy="14365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F1EE7EA-5541-4B4F-A6C5-3611394E23E0}"/>
              </a:ext>
            </a:extLst>
          </p:cNvPr>
          <p:cNvSpPr/>
          <p:nvPr/>
        </p:nvSpPr>
        <p:spPr>
          <a:xfrm>
            <a:off x="5065737" y="2330031"/>
            <a:ext cx="143656" cy="14365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33F44B5-067E-4C64-AC60-797E4BFB26F1}"/>
              </a:ext>
            </a:extLst>
          </p:cNvPr>
          <p:cNvSpPr/>
          <p:nvPr/>
        </p:nvSpPr>
        <p:spPr>
          <a:xfrm>
            <a:off x="5709065" y="1936540"/>
            <a:ext cx="143656" cy="14365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A34970F-D231-46B6-AD76-28FB6B448B25}"/>
              </a:ext>
            </a:extLst>
          </p:cNvPr>
          <p:cNvSpPr/>
          <p:nvPr/>
        </p:nvSpPr>
        <p:spPr>
          <a:xfrm>
            <a:off x="6570999" y="1861589"/>
            <a:ext cx="143656" cy="14365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F19B837-8046-4674-AEBE-42F4C051E63E}"/>
              </a:ext>
            </a:extLst>
          </p:cNvPr>
          <p:cNvCxnSpPr>
            <a:cxnSpLocks/>
          </p:cNvCxnSpPr>
          <p:nvPr/>
        </p:nvCxnSpPr>
        <p:spPr>
          <a:xfrm>
            <a:off x="7541456" y="1701537"/>
            <a:ext cx="6247" cy="2123606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1995F3-566C-4E1E-BA14-BD658A7AFE8C}"/>
              </a:ext>
            </a:extLst>
          </p:cNvPr>
          <p:cNvCxnSpPr>
            <a:cxnSpLocks/>
          </p:cNvCxnSpPr>
          <p:nvPr/>
        </p:nvCxnSpPr>
        <p:spPr>
          <a:xfrm flipH="1">
            <a:off x="7541456" y="3831387"/>
            <a:ext cx="2816898" cy="2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84FED48-4B8B-43C5-AEBB-B1FE35D4AE5E}"/>
              </a:ext>
            </a:extLst>
          </p:cNvPr>
          <p:cNvSpPr txBox="1"/>
          <p:nvPr/>
        </p:nvSpPr>
        <p:spPr>
          <a:xfrm rot="16200000">
            <a:off x="6812873" y="2484463"/>
            <a:ext cx="104431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Price ($)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5BB9EEC-7873-4C24-8DC4-7441074064AB}"/>
              </a:ext>
            </a:extLst>
          </p:cNvPr>
          <p:cNvSpPr txBox="1"/>
          <p:nvPr/>
        </p:nvSpPr>
        <p:spPr>
          <a:xfrm>
            <a:off x="8661659" y="3771119"/>
            <a:ext cx="104431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Size (ft)</a:t>
            </a:r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97CF2D2-DD58-46A3-B69F-0EF8490A1FFA}"/>
              </a:ext>
            </a:extLst>
          </p:cNvPr>
          <p:cNvSpPr/>
          <p:nvPr/>
        </p:nvSpPr>
        <p:spPr>
          <a:xfrm>
            <a:off x="7951344" y="3291901"/>
            <a:ext cx="143656" cy="14365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273B8F1-6B3C-4CAF-BF97-84E0E3A76F7D}"/>
              </a:ext>
            </a:extLst>
          </p:cNvPr>
          <p:cNvSpPr/>
          <p:nvPr/>
        </p:nvSpPr>
        <p:spPr>
          <a:xfrm>
            <a:off x="8307360" y="2336277"/>
            <a:ext cx="143656" cy="14365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BAFE743-CF02-47B4-A65E-0C1DA3E174B2}"/>
              </a:ext>
            </a:extLst>
          </p:cNvPr>
          <p:cNvSpPr/>
          <p:nvPr/>
        </p:nvSpPr>
        <p:spPr>
          <a:xfrm>
            <a:off x="8950688" y="1942786"/>
            <a:ext cx="143656" cy="14365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F664A78-DE4B-435B-A9C4-39F814D4CE50}"/>
              </a:ext>
            </a:extLst>
          </p:cNvPr>
          <p:cNvSpPr/>
          <p:nvPr/>
        </p:nvSpPr>
        <p:spPr>
          <a:xfrm>
            <a:off x="9812622" y="1867835"/>
            <a:ext cx="143656" cy="14365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16A192-B70A-47DE-ABF1-6B6B6EC5EC7D}"/>
              </a:ext>
            </a:extLst>
          </p:cNvPr>
          <p:cNvSpPr txBox="1"/>
          <p:nvPr/>
        </p:nvSpPr>
        <p:spPr>
          <a:xfrm>
            <a:off x="10133351" y="6485745"/>
            <a:ext cx="2056151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Source: Andrew Ng</a:t>
            </a:r>
          </a:p>
        </p:txBody>
      </p:sp>
    </p:spTree>
    <p:extLst>
      <p:ext uri="{BB962C8B-B14F-4D97-AF65-F5344CB8AC3E}">
        <p14:creationId xmlns:p14="http://schemas.microsoft.com/office/powerpoint/2010/main" val="3724834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804A8-F042-4AD1-A13C-B7A27EF88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Evaluate Your Hypothesis: Classification</a:t>
            </a:r>
            <a:endParaRPr lang="en-US" dirty="0"/>
          </a:p>
        </p:txBody>
      </p:sp>
      <p:pic>
        <p:nvPicPr>
          <p:cNvPr id="1026" name="Picture 2" descr="Lightbox">
            <a:extLst>
              <a:ext uri="{FF2B5EF4-FFF2-40B4-BE49-F238E27FC236}">
                <a16:creationId xmlns:a16="http://schemas.microsoft.com/office/drawing/2014/main" id="{9856AB57-50A7-411A-8C66-0CBD67E5D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90688"/>
            <a:ext cx="11430000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5516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</TotalTime>
  <Words>1254</Words>
  <Application>Microsoft Office PowerPoint</Application>
  <PresentationFormat>Widescreen</PresentationFormat>
  <Paragraphs>322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Wingdings</vt:lpstr>
      <vt:lpstr>office theme</vt:lpstr>
      <vt:lpstr>Diagnosing ML System: Bias, Variance and Regularization</vt:lpstr>
      <vt:lpstr>Debugging a learning algorithm</vt:lpstr>
      <vt:lpstr>Debugging a learning algorithm</vt:lpstr>
      <vt:lpstr>Debugging a learning algorithm</vt:lpstr>
      <vt:lpstr>Things You Can Try</vt:lpstr>
      <vt:lpstr>Things You Can Try</vt:lpstr>
      <vt:lpstr>Diagnosing Machine Learning System</vt:lpstr>
      <vt:lpstr>Evaluate Your Hypothesis: Regression</vt:lpstr>
      <vt:lpstr>Evaluate Your Hypothesis: Classification</vt:lpstr>
      <vt:lpstr>Regularization: A solution to Overfitting</vt:lpstr>
      <vt:lpstr>Evaluate Your Hypothesis</vt:lpstr>
      <vt:lpstr>Model Selection</vt:lpstr>
      <vt:lpstr>Cross Validation</vt:lpstr>
      <vt:lpstr>Model Selection</vt:lpstr>
      <vt:lpstr>Model Selection</vt:lpstr>
      <vt:lpstr>Model Selection</vt:lpstr>
      <vt:lpstr>Bias/Variance Trade-off</vt:lpstr>
      <vt:lpstr>Bias vs. Variance</vt:lpstr>
      <vt:lpstr>Bias/Variance Trade-off</vt:lpstr>
      <vt:lpstr>Bias/Variance Trade-off</vt:lpstr>
      <vt:lpstr>Linear Regression with Regularization</vt:lpstr>
      <vt:lpstr>Bias / Variance Trade-off</vt:lpstr>
      <vt:lpstr>Bias / Variance Trade-off</vt:lpstr>
      <vt:lpstr>Bias / Variance Trade-off with Regularization</vt:lpstr>
      <vt:lpstr>Bias / Variance Trade-off with Regularization</vt:lpstr>
      <vt:lpstr>Problem: Fail to Generalize </vt:lpstr>
      <vt:lpstr>Problem: Fail to Generalize </vt:lpstr>
      <vt:lpstr>Problem: Fail to Generalize </vt:lpstr>
      <vt:lpstr>Learning Curve</vt:lpstr>
      <vt:lpstr>Learning Curve</vt:lpstr>
      <vt:lpstr>Learning Curve</vt:lpstr>
      <vt:lpstr>Learning Curve</vt:lpstr>
      <vt:lpstr>Learning Curve</vt:lpstr>
      <vt:lpstr>Learning Curve</vt:lpstr>
      <vt:lpstr>Learning Curve</vt:lpstr>
      <vt:lpstr>Learning Curve</vt:lpstr>
      <vt:lpstr>Learning Curve</vt:lpstr>
      <vt:lpstr>Learning Curve</vt:lpstr>
      <vt:lpstr>Learning Curve</vt:lpstr>
      <vt:lpstr>PowerPoint Presentation</vt:lpstr>
      <vt:lpstr>Things You Can Try</vt:lpstr>
      <vt:lpstr>Things You Can Try</vt:lpstr>
      <vt:lpstr>Types of Linear Regression (with Regularization Parameter)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Rezwan</dc:creator>
  <cp:lastModifiedBy>Dr. Mohammad Rezwanul Huq</cp:lastModifiedBy>
  <cp:revision>1322</cp:revision>
  <dcterms:created xsi:type="dcterms:W3CDTF">2013-07-15T20:26:40Z</dcterms:created>
  <dcterms:modified xsi:type="dcterms:W3CDTF">2022-04-19T07:12:23Z</dcterms:modified>
</cp:coreProperties>
</file>