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8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9" name="Google Shape;299;p28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9" name="Google Shape;309;p29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5" name="Google Shape;36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عنوان، ونص، ومحتوى" type="txAndObj">
  <p:cSld name="TEXT_AND_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Relationship Id="rId4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jpg"/><Relationship Id="rId4" Type="http://schemas.openxmlformats.org/officeDocument/2006/relationships/image" Target="../media/image16.jpg"/><Relationship Id="rId5" Type="http://schemas.openxmlformats.org/officeDocument/2006/relationships/image" Target="../media/image8.jpg"/><Relationship Id="rId6" Type="http://schemas.openxmlformats.org/officeDocument/2006/relationships/image" Target="../media/image1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Networking Media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EIA UTP Categories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Cat 5: 4 twisted pairs; up to 4 twists per inch; pairs are also twisted; up to 100Mbps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Cat 5e: highest quality Cat 5; up to 1000Mbps (Gigabit)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Cat 6: 4 twisted pairs; each pair surrounded with aluminum foil; highest performing UTP; longer distance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Cat 7: under development; each pair is shielded; thicker jacket; fiber used instead</a:t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EIA Cable Connectors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RJ 11: 6 wire conductor; phone wire mainly; not for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RJ 45: 8 wire conductor; used for data in LANs; 2 pair used for most 10BASET LANs; all 4 pair used for 100Mbps (full duplex)</a:t>
            </a:r>
            <a:endParaRPr/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667000"/>
            <a:ext cx="3506024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Twisted-Pair Cable (continued)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1371600"/>
            <a:ext cx="5162550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Baseband and Broadband Transmission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Baseband transmission </a:t>
            </a:r>
            <a:r>
              <a:rPr lang="en-US"/>
              <a:t>uses a digital encoding scheme at a single fixed frequency, where signals take the form of discrete pulses of electricity or light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Repeaters </a:t>
            </a:r>
            <a:r>
              <a:rPr lang="en-US"/>
              <a:t>can be used to deal with “attenuation”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Broadband transmission </a:t>
            </a:r>
            <a:r>
              <a:rPr lang="en-US"/>
              <a:t>systems use </a:t>
            </a:r>
            <a:r>
              <a:rPr b="1" lang="en-US"/>
              <a:t>analog </a:t>
            </a:r>
            <a:r>
              <a:rPr lang="en-US"/>
              <a:t>techniques to encode binary 1s and 0s across a continuous range of values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Multiple analog transmission channels can operate on a single broadband cable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Amplifiers </a:t>
            </a:r>
            <a:r>
              <a:rPr lang="en-US"/>
              <a:t>can be used to deal with attenuation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Baseband Vs Broadband Transmission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a baseband transmission, the entire bandwidth of the cable is consumed by a single signal. In broadband transmission, signals are sent on multiple frequencies, allowing multiple signals to be sent simultaneously.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Baseband refers to a message signal that is transmitted and broadband refers to send the message to every one who is having a receiver.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Baseband can carry both analog and digital signal where as broadband carries analog signal.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Baseband is like point to point communication and broadband to is point to multi-point communication.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Baseband will carry single signal in a medium but broadband can carry multisignals through single medium with shared bandwidth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UTP – Pros and Cons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Advantages –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Easy to install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Less expensive than most copper media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Takes up less room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Disadvantages –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Prone to EMI and RFI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Limited distance (typically 100 meters)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Repeaters for segments that exceed 100 meters</a:t>
            </a:r>
            <a:endParaRPr/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Shielded Twisted Pair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Twisted pairs are encased in metallic shielding which in turn are encased in another metallic shield or braid and then wrapped in plastic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Less susceptible to EMI and RFI and handles higher speeds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expensive and harder to install (requires a ground wire)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Used mainly for IBM Token Ring</a:t>
            </a:r>
            <a:endParaRPr/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FTP cable3.jpg" id="215" name="Google Shape;2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609600"/>
            <a:ext cx="5379861" cy="3486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TP-cable.svg" id="216" name="Google Shape;21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3124200"/>
            <a:ext cx="4638675" cy="345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Coaxial Cable - Coax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Central Conductor - usually copper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Insulation Layer - plastic or air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Shield, braided aluminum (second conductor)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Outer Insulation - plastic or PVC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Connector – BNC (Bayonet Neill–Concelman); twist and lock</a:t>
            </a:r>
            <a:endParaRPr/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undefined" id="224" name="Google Shape;224;p3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Coaxial Cable - Coax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Advantages –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Higher Bandwidth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Greater Distances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Easy to tap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Immune from EMI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Disadvantages –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Bulky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Hard to install (large bend radius)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Security (easy to tap)</a:t>
            </a:r>
            <a:endParaRPr/>
          </a:p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Terms You Should Know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Conducted (Guided) Media – </a:t>
            </a:r>
            <a:endParaRPr i="1"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a physical path (wire or cable);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moves from end to end;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most common today</a:t>
            </a:r>
            <a:endParaRPr i="1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Radiated (Unguided) Media – </a:t>
            </a:r>
            <a:endParaRPr i="1"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transmission of waves through the air (</a:t>
            </a:r>
            <a:r>
              <a:rPr i="1" lang="en-US"/>
              <a:t>Wireless</a:t>
            </a:r>
            <a:r>
              <a:rPr lang="en-US"/>
              <a:t>), water or a vacuum.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Growing its popularity day by day.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g08_00300" id="238" name="Google Shape;2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0"/>
            <a:ext cx="6264275" cy="5027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upload.wikimedia.org/wikipedia/commons/thumb/5/5f/BNC-Technik.jpg/800px-BNC-Technik.jpg" id="239" name="Google Shape;23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4431" y="4677924"/>
            <a:ext cx="5399569" cy="218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Coaxial cable cutaway.svg" id="244" name="Google Shape;24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95250"/>
            <a:ext cx="476250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RG-59.jpg" id="245" name="Google Shape;245;p34"/>
          <p:cNvPicPr preferRelativeResize="0"/>
          <p:nvPr/>
        </p:nvPicPr>
        <p:blipFill rotWithShape="1">
          <a:blip r:embed="rId4">
            <a:alphaModFix/>
          </a:blip>
          <a:srcRect b="39959" l="0" r="0" t="0"/>
          <a:stretch/>
        </p:blipFill>
        <p:spPr>
          <a:xfrm>
            <a:off x="1524000" y="3733800"/>
            <a:ext cx="67151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Fiber Media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457200" y="1600201"/>
            <a:ext cx="7848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Optical fibers use light to send information through the optical medium.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uses the principal of total internal reflection.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Modulated light transmissions are used to transmit the signal. 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53" name="Google Shape;253;p3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800600"/>
            <a:ext cx="8569367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 Media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Total Internal Reflection</a:t>
            </a:r>
            <a:endParaRPr/>
          </a:p>
        </p:txBody>
      </p:sp>
      <p:pic>
        <p:nvPicPr>
          <p:cNvPr id="261" name="Google Shape;261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4999"/>
            <a:ext cx="8305800" cy="342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 Media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Fiber Media</a:t>
            </a:r>
            <a:endParaRPr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Light travels through the optical media by the way of total internal reflection.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Modulation scheme used is intensity modulation.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Two types of Fiber media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Multimode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Singlemode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Multimode Fiber can support less bandwidth than Singlemode Fiber.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Singlemode Fiber has a very small core and carry only one beam of light. It can support Gbps data rates over &gt; 100 Km without using repeaters.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 Media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Single and Multimode Fiber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Single-mode fiber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Carries light pulses along single path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Uses Laser Light Source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Multimode fiber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pulses of light generated by LED travel at different angles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Fig4-29" id="278" name="Google Shape;278;p3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5280" y="2590800"/>
            <a:ext cx="4646154" cy="225048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 Media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9"/>
          <p:cNvSpPr txBox="1"/>
          <p:nvPr>
            <p:ph type="title"/>
          </p:nvPr>
        </p:nvSpPr>
        <p:spPr>
          <a:xfrm>
            <a:off x="152400" y="2286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/>
              <a:t> Parts of optical fiber cable.</a:t>
            </a:r>
            <a:r>
              <a:rPr lang="en-US" sz="1200"/>
              <a:t> </a:t>
            </a: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9"/>
          <p:cNvSpPr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g08_00400" id="288" name="Google Shape;28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96988"/>
            <a:ext cx="8683625" cy="42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Optical Fiber</a:t>
            </a:r>
            <a:endParaRPr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Glass Core; radius from 9 to 62.5 microns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Glass or plastic cladding (up to 125 microns)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Plastic Covering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Optional Kevlar ( or other) strands for support</a:t>
            </a:r>
            <a:endParaRPr/>
          </a:p>
        </p:txBody>
      </p:sp>
      <p:sp>
        <p:nvSpPr>
          <p:cNvPr id="295" name="Google Shape;295;p40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Fiber-Optic Cable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457200" y="1600201"/>
            <a:ext cx="3657600" cy="228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Contains one or several glass fibers at its core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Surrounding the fibers is a layer called cladding</a:t>
            </a:r>
            <a:endParaRPr/>
          </a:p>
          <a:p>
            <a:pPr indent="-17018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Fig4-28" id="303" name="Google Shape;303;p4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114800"/>
            <a:ext cx="40386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 Media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1"/>
          <p:cNvPicPr preferRelativeResize="0"/>
          <p:nvPr/>
        </p:nvPicPr>
        <p:blipFill rotWithShape="1">
          <a:blip r:embed="rId4">
            <a:alphaModFix/>
          </a:blip>
          <a:srcRect b="3517" l="3066" r="3066" t="13302"/>
          <a:stretch/>
        </p:blipFill>
        <p:spPr>
          <a:xfrm>
            <a:off x="4274213" y="1143000"/>
            <a:ext cx="4869787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Fiber Optic Cable</a:t>
            </a:r>
            <a:endParaRPr/>
          </a:p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 Cable may have 1 to over 1000 fibers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13" name="Google Shape;31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981200"/>
            <a:ext cx="4038600" cy="427443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2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 Media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Physical Media</a:t>
            </a:r>
            <a:endParaRPr/>
          </a:p>
        </p:txBody>
      </p:sp>
      <p:pic>
        <p:nvPicPr>
          <p:cNvPr id="110" name="Google Shape;11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80445"/>
            <a:ext cx="8229600" cy="1565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 Media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Fiber-Optic Cable (Connectors)</a:t>
            </a:r>
            <a:endParaRPr/>
          </a:p>
        </p:txBody>
      </p:sp>
      <p:grpSp>
        <p:nvGrpSpPr>
          <p:cNvPr id="321" name="Google Shape;321;p43"/>
          <p:cNvGrpSpPr/>
          <p:nvPr/>
        </p:nvGrpSpPr>
        <p:grpSpPr>
          <a:xfrm>
            <a:off x="304800" y="1143000"/>
            <a:ext cx="2946400" cy="2381310"/>
            <a:chOff x="304800" y="1143000"/>
            <a:chExt cx="2946400" cy="2381310"/>
          </a:xfrm>
        </p:grpSpPr>
        <p:pic>
          <p:nvPicPr>
            <p:cNvPr descr="http://upload.wikimedia.org/wikipedia/commons/thumb/e/e0/SC-optical-fiber-connector-hdr-0a.jpg/800px-SC-optical-fiber-connector-hdr-0a.jpg" id="322" name="Google Shape;322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" y="1143000"/>
              <a:ext cx="2946400" cy="236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Google Shape;323;p43"/>
            <p:cNvSpPr/>
            <p:nvPr/>
          </p:nvSpPr>
          <p:spPr>
            <a:xfrm>
              <a:off x="381000" y="3124200"/>
              <a:ext cx="25837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SC-(Square Connector)</a:t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43"/>
          <p:cNvGrpSpPr/>
          <p:nvPr/>
        </p:nvGrpSpPr>
        <p:grpSpPr>
          <a:xfrm>
            <a:off x="4572000" y="990600"/>
            <a:ext cx="3124200" cy="2381310"/>
            <a:chOff x="4572000" y="990600"/>
            <a:chExt cx="3124200" cy="2381310"/>
          </a:xfrm>
        </p:grpSpPr>
        <p:pic>
          <p:nvPicPr>
            <p:cNvPr descr="File:ST-optical-fiber-connector-hdr-0a.jpg" id="325" name="Google Shape;325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4953000" y="609600"/>
              <a:ext cx="2362200" cy="312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p43"/>
            <p:cNvSpPr/>
            <p:nvPr/>
          </p:nvSpPr>
          <p:spPr>
            <a:xfrm>
              <a:off x="5257800" y="2971800"/>
              <a:ext cx="228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ST-(straight tip)</a:t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://upload.wikimedia.org/wikipedia/commons/thumb/b/b1/MTRJ-optical-fiber-connector-hdr-0a.jpg/800px-MTRJ-optical-fiber-connector-hdr-0a.jpg" id="327" name="Google Shape;327;p43"/>
          <p:cNvPicPr preferRelativeResize="0"/>
          <p:nvPr/>
        </p:nvPicPr>
        <p:blipFill rotWithShape="1">
          <a:blip r:embed="rId5">
            <a:alphaModFix/>
          </a:blip>
          <a:srcRect b="22500" l="24375" r="19375" t="0"/>
          <a:stretch/>
        </p:blipFill>
        <p:spPr>
          <a:xfrm>
            <a:off x="304800" y="3733800"/>
            <a:ext cx="2637692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3"/>
          <p:cNvSpPr/>
          <p:nvPr/>
        </p:nvSpPr>
        <p:spPr>
          <a:xfrm>
            <a:off x="228600" y="601980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MT-RJ (Mechanical Transfer Registered Jack or Media Termination - recommended jack)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upload.wikimedia.org/wikipedia/commons/thumb/c/c0/LC-optical-fiber-connector-hdr-0a.jpg/800px-LC-optical-fiber-connector-hdr-0a.jpg" id="329" name="Google Shape;32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0200" y="3429000"/>
            <a:ext cx="3048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3"/>
          <p:cNvSpPr/>
          <p:nvPr/>
        </p:nvSpPr>
        <p:spPr>
          <a:xfrm>
            <a:off x="4953000" y="5943600"/>
            <a:ext cx="419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LC-(Lucent Connector, Little Connector, 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Connector)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Cable Selection Criteria</a:t>
            </a:r>
            <a:endParaRPr/>
          </a:p>
        </p:txBody>
      </p:sp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Criteria to be considered for a network installation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Bandwidth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Budget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Capacity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Environmental considerations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Placement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Span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Local requirement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Existing cable plant</a:t>
            </a:r>
            <a:endParaRPr/>
          </a:p>
          <a:p>
            <a:pPr indent="-1212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Cable Selection Criteria (continued)</a:t>
            </a:r>
            <a:endParaRPr/>
          </a:p>
        </p:txBody>
      </p:sp>
      <p:sp>
        <p:nvSpPr>
          <p:cNvPr id="345" name="Google Shape;345;p45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38" y="2286001"/>
            <a:ext cx="83153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Managing and Installing the Cable Plant</a:t>
            </a:r>
            <a:endParaRPr/>
          </a:p>
        </p:txBody>
      </p:sp>
      <p:sp>
        <p:nvSpPr>
          <p:cNvPr id="353" name="Google Shape;353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Important to understand basic methods and terminology of cable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TIA/EIA developed the document “568 Commercial Building Wiring Standard,” which specifies how network media should be installed to maximize performance and efficiency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Standard defines “structured cabling”</a:t>
            </a:r>
            <a:endParaRPr/>
          </a:p>
        </p:txBody>
      </p:sp>
      <p:sp>
        <p:nvSpPr>
          <p:cNvPr id="354" name="Google Shape;354;p46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Structured Cabling</a:t>
            </a:r>
            <a:endParaRPr/>
          </a:p>
        </p:txBody>
      </p:sp>
      <p:sp>
        <p:nvSpPr>
          <p:cNvPr id="361" name="Google Shape;361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Specifies how cabling should be organized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Relies on an extended star physical topology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 be applied to any size network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Details of a cable plant have six components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 area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Horizontal wiring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Telecommunications closets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Equipment rooms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Backbone or vertical wiring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Entrance facilities</a:t>
            </a:r>
            <a:endParaRPr/>
          </a:p>
        </p:txBody>
      </p:sp>
      <p:sp>
        <p:nvSpPr>
          <p:cNvPr id="362" name="Google Shape;362;p47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Work Area</a:t>
            </a:r>
            <a:endParaRPr/>
          </a:p>
        </p:txBody>
      </p:sp>
      <p:sp>
        <p:nvSpPr>
          <p:cNvPr id="369" name="Google Shape;369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work area is where computer workstations and other user devices are located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Faceplates and wall jacks are installed in the work area, and patch cables connect computers and printers to wall jacks, which are in turn connected to a nearby telecommunications closet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Patch cables should be less than 6 meters long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TIA/EIA 568 standard calls for at least one voice and one data outlet on each faceplate in each work area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Connection between wall jack and telecommunica-tions closet is made with horizontal wiring</a:t>
            </a:r>
            <a:endParaRPr/>
          </a:p>
        </p:txBody>
      </p:sp>
      <p:sp>
        <p:nvSpPr>
          <p:cNvPr id="370" name="Google Shape;370;p48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Horizontal Wiring</a:t>
            </a:r>
            <a:endParaRPr/>
          </a:p>
        </p:txBody>
      </p:sp>
      <p:sp>
        <p:nvSpPr>
          <p:cNvPr id="377" name="Google Shape;377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Horizontal wiring runs from the work area’s wall jack to the telecommunications closet and is usually terminated at a patch panel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Acceptable horizontal wiring types include four-pair UTP (Category 5e or 6) or two fiber-optic cables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Horizontal wiring from the wall jack to the patch panel should be no longer than 90 meters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Patch cables in the work area and in the telecommunications closet can total up to 10 meters</a:t>
            </a:r>
            <a:endParaRPr/>
          </a:p>
        </p:txBody>
      </p:sp>
      <p:sp>
        <p:nvSpPr>
          <p:cNvPr id="378" name="Google Shape;378;p49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Telecommunications Closet</a:t>
            </a:r>
            <a:endParaRPr/>
          </a:p>
        </p:txBody>
      </p:sp>
      <p:sp>
        <p:nvSpPr>
          <p:cNvPr id="385" name="Google Shape;385;p50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088" y="1493838"/>
            <a:ext cx="5548312" cy="488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Equipment Rooms</a:t>
            </a:r>
            <a:endParaRPr/>
          </a:p>
        </p:txBody>
      </p:sp>
      <p:sp>
        <p:nvSpPr>
          <p:cNvPr id="393" name="Google Shape;393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equipment room houses servers, routers, switches, and other major network equipment, and serves as a connection point for backbone cabling running between TCs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 be the main cross-connect of backbone cabling for the network, or it might serve as the connecting point for backbone cabling between buildings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multibuilding installations, each building often has its own equipment room</a:t>
            </a:r>
            <a:endParaRPr/>
          </a:p>
        </p:txBody>
      </p:sp>
      <p:sp>
        <p:nvSpPr>
          <p:cNvPr id="394" name="Google Shape;394;p51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Backbone Cabling</a:t>
            </a:r>
            <a:endParaRPr/>
          </a:p>
        </p:txBody>
      </p:sp>
      <p:sp>
        <p:nvSpPr>
          <p:cNvPr id="401" name="Google Shape;401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Backbone cabling (or vertical cabling) interconnects TCs and equipment rooms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Runs between floors or wings of a building and between buildings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Frequently fiber-optic cable but can also be UTP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When it connects buildings, it is usually fiber-optic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Multimode fiber can extend up to 2000 meters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Single-mode fiber can reach distances up to 3000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equipment rooms and TCs, the distance is limited to 500 meters for both fiber-optic cable 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From the main cross-connect to equipment rooms, fiber-optic cable can run up to 1500 meters</a:t>
            </a:r>
            <a:endParaRPr/>
          </a:p>
        </p:txBody>
      </p:sp>
      <p:sp>
        <p:nvSpPr>
          <p:cNvPr id="402" name="Google Shape;402;p52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Transmission Medium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Copper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Coaxial Cable - Thick or Thin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Unshielded Twisted Pair (UTP) - CAT 3,4,5,5e&amp;6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Shielded Twisted Pair (STP)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Optical Fiber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Multi mode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Single mode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Wireless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Short Range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Medium Range (Line of Sight)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Satellite</a:t>
            </a:r>
            <a:endParaRPr/>
          </a:p>
          <a:p>
            <a:pPr indent="-17018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 Media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Entrance Facilities</a:t>
            </a:r>
            <a:endParaRPr/>
          </a:p>
        </p:txBody>
      </p:sp>
      <p:sp>
        <p:nvSpPr>
          <p:cNvPr id="409" name="Google Shape;409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 entrance facility is the location of the cabling and equipment that connects a corporate network to a third-party telecommunications provider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serve as an equipment room and the main cross-connect for all backbone cabling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It is also where a connection to a WAN is made and the point where corporate LAN equipment ends and a third-party provider’s equipment and cabling begins—also known as the “demarcation point”</a:t>
            </a:r>
            <a:endParaRPr/>
          </a:p>
          <a:p>
            <a:pPr indent="-1212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10" name="Google Shape;410;p53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Cable Characteristics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following characteristics apply network cabling: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Bandwidth rating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Frequency rating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Maximum segment length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Maximum number of segments per internetwork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Maximum number of devices per segment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Interference susceptibility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Connection hardware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Cable grade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Bend radius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Material costs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Installation costs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Unshielded Twisted Pair (UTP)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common copper medium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During transmission, wires generate an electromagnetic field which interferes with other wires in parallel (Crosstalk)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Twisting the pair reduces crosstalk (called cancellation) and hence the name “Twisted pair.”</a:t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8229600" cy="163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Figure : Twisted pair wires are the most commonly used medium for communications transmission. 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g08_00100"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746375"/>
            <a:ext cx="8683625" cy="136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UTP Cabling Categories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UTP cabling is rated according to a number of categories devised by the TIA and EIA; since 1991, ANSI has also endorsed these standards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ANSI/TIA/EIA 568 Commercial Building Wiring Standard for commercial environments includes: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Category 1 (voicegrade)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Category 2: up to 4 Mbps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Category 3: up to 10 Mbps (16 MHz)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Category 4 (datagrade): up to 16 Mbps (20 MHz)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Category 5: up to 100 Mbps (100 MHz)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Category 5e: up to 1000 Mbps (100 MHz)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Category 6: up to 10000 Mbps (200 MHz)</a:t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EIA UTP Categories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Cat 1: telephone (voice); not for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Cat 2: 4 twisted pairs; up to 4Mbps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Cat 3: 4 twisted pairs, minimum 3 twists per foot; up to 10Mbps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Cat 4: 4 twisted pairs; more twists per foot than Cat 3; up to 20Mbps</a:t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