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08" name="Google Shape;2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4" name="Google Shape;22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2" name="Google Shape;23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0" name="Google Shape;2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5" name="Google Shape;2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63" name="Google Shape;26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1" name="Google Shape;2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9" name="Google Shape;27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87" name="Google Shape;28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95" name="Google Shape;29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03" name="Google Shape;30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8" name="Google Shape;318;p24:notes"/>
          <p:cNvSpPr/>
          <p:nvPr>
            <p:ph idx="2" type="sldImg"/>
          </p:nvPr>
        </p:nvSpPr>
        <p:spPr>
          <a:xfrm>
            <a:off x="1341438" y="915988"/>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9" name="Google Shape;319;p24:notes"/>
          <p:cNvSpPr txBox="1"/>
          <p:nvPr>
            <p:ph idx="1" type="body"/>
          </p:nvPr>
        </p:nvSpPr>
        <p:spPr>
          <a:xfrm>
            <a:off x="1046163"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27" name="Google Shape;327;p25:notes"/>
          <p:cNvSpPr/>
          <p:nvPr>
            <p:ph idx="2" type="sldImg"/>
          </p:nvPr>
        </p:nvSpPr>
        <p:spPr>
          <a:xfrm>
            <a:off x="1341438" y="915988"/>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8" name="Google Shape;328;p25:notes"/>
          <p:cNvSpPr txBox="1"/>
          <p:nvPr>
            <p:ph idx="1" type="body"/>
          </p:nvPr>
        </p:nvSpPr>
        <p:spPr>
          <a:xfrm>
            <a:off x="1046163"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25" name="Google Shape;12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6" name="Google Shape;50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4" name="Google Shape;53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9" name="Google Shape;149;p7:notes"/>
          <p:cNvSpPr/>
          <p:nvPr>
            <p:ph idx="2" type="sldImg"/>
          </p:nvPr>
        </p:nvSpPr>
        <p:spPr>
          <a:xfrm>
            <a:off x="1341438" y="915988"/>
            <a:ext cx="4176712" cy="3132137"/>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0" name="Google Shape;150;p7:notes"/>
          <p:cNvSpPr txBox="1"/>
          <p:nvPr>
            <p:ph idx="1" type="body"/>
          </p:nvPr>
        </p:nvSpPr>
        <p:spPr>
          <a:xfrm>
            <a:off x="1046163" y="4352925"/>
            <a:ext cx="4770437" cy="34766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p:nvPr>
            <p:ph idx="2" type="pic"/>
          </p:nvPr>
        </p:nvSpPr>
        <p:spPr>
          <a:xfrm>
            <a:off x="1792288" y="612775"/>
            <a:ext cx="5486400" cy="4114800"/>
          </a:xfrm>
          <a:prstGeom prst="rect">
            <a:avLst/>
          </a:prstGeom>
          <a:noFill/>
          <a:ln>
            <a:noFill/>
          </a:ln>
        </p:spPr>
      </p:sp>
      <p:sp>
        <p:nvSpPr>
          <p:cNvPr id="75" name="Google Shape;75;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عنوان، ونص، ومحتوى" type="txAndObj">
  <p:cSld name="TEXT_AND_OBJECT">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5" name="Google Shape;35;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2" name="Google Shape;52;p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3" name="Google Shape;5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9" name="Google Shape;59;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0" name="Google Shape;60;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61" name="Google Shape;61;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jpg"/><Relationship Id="rId4" Type="http://schemas.openxmlformats.org/officeDocument/2006/relationships/image" Target="../media/image20.png"/><Relationship Id="rId5" Type="http://schemas.openxmlformats.org/officeDocument/2006/relationships/image" Target="../media/image14.png"/><Relationship Id="rId6" Type="http://schemas.openxmlformats.org/officeDocument/2006/relationships/image" Target="../media/image27.png"/><Relationship Id="rId7"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34.png"/><Relationship Id="rId5" Type="http://schemas.openxmlformats.org/officeDocument/2006/relationships/image" Target="../media/image21.png"/><Relationship Id="rId6" Type="http://schemas.openxmlformats.org/officeDocument/2006/relationships/image" Target="../media/image38.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5.png"/><Relationship Id="rId6"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jpg"/><Relationship Id="rId4" Type="http://schemas.openxmlformats.org/officeDocument/2006/relationships/image" Target="../media/image31.jpg"/><Relationship Id="rId5" Type="http://schemas.openxmlformats.org/officeDocument/2006/relationships/image" Target="../media/image44.jpg"/><Relationship Id="rId6" Type="http://schemas.openxmlformats.org/officeDocument/2006/relationships/image" Target="../media/image35.jpg"/><Relationship Id="rId7" Type="http://schemas.openxmlformats.org/officeDocument/2006/relationships/image" Target="../media/image42.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37.png"/><Relationship Id="rId4"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41.png"/><Relationship Id="rId4" Type="http://schemas.openxmlformats.org/officeDocument/2006/relationships/image" Target="../media/image43.png"/><Relationship Id="rId5"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11.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Wireless Networking Medium</a:t>
            </a:r>
            <a:endParaRPr/>
          </a:p>
        </p:txBody>
      </p:sp>
      <p:sp>
        <p:nvSpPr>
          <p:cNvPr id="96" name="Google Shape;96;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12" name="Google Shape;21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Wireless LAN Transmission</a:t>
            </a:r>
            <a:endParaRPr/>
          </a:p>
        </p:txBody>
      </p:sp>
      <p:sp>
        <p:nvSpPr>
          <p:cNvPr id="213" name="Google Shape;213;p23"/>
          <p:cNvSpPr txBox="1"/>
          <p:nvPr>
            <p:ph idx="1" type="body"/>
          </p:nvPr>
        </p:nvSpPr>
        <p:spPr>
          <a:xfrm>
            <a:off x="533400" y="1676400"/>
            <a:ext cx="8153400"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Wireless LANs send/receive signals broadcast through the atmosphere</a:t>
            </a:r>
            <a:endParaRPr/>
          </a:p>
          <a:p>
            <a:pPr indent="-285750" lvl="1" marL="742950" rtl="0" algn="l">
              <a:lnSpc>
                <a:spcPct val="90000"/>
              </a:lnSpc>
              <a:spcBef>
                <a:spcPts val="560"/>
              </a:spcBef>
              <a:spcAft>
                <a:spcPts val="0"/>
              </a:spcAft>
              <a:buClr>
                <a:schemeClr val="dk1"/>
              </a:buClr>
              <a:buSzPts val="2800"/>
              <a:buChar char="–"/>
            </a:pPr>
            <a:r>
              <a:rPr lang="en-US"/>
              <a:t>Waves in the electromagnetic spectrum</a:t>
            </a:r>
            <a:endParaRPr/>
          </a:p>
          <a:p>
            <a:pPr indent="-285750" lvl="1" marL="742950" rtl="0" algn="l">
              <a:lnSpc>
                <a:spcPct val="90000"/>
              </a:lnSpc>
              <a:spcBef>
                <a:spcPts val="560"/>
              </a:spcBef>
              <a:spcAft>
                <a:spcPts val="0"/>
              </a:spcAft>
              <a:buClr>
                <a:schemeClr val="dk1"/>
              </a:buClr>
              <a:buSzPts val="2800"/>
              <a:buChar char="–"/>
            </a:pPr>
            <a:r>
              <a:rPr lang="en-US"/>
              <a:t>Frequency of the wave forms is measured in </a:t>
            </a:r>
            <a:r>
              <a:rPr b="1" lang="en-US"/>
              <a:t>Hz</a:t>
            </a:r>
            <a:endParaRPr/>
          </a:p>
          <a:p>
            <a:pPr indent="-228600" lvl="2" marL="1143000" rtl="0" algn="l">
              <a:lnSpc>
                <a:spcPct val="90000"/>
              </a:lnSpc>
              <a:spcBef>
                <a:spcPts val="480"/>
              </a:spcBef>
              <a:spcAft>
                <a:spcPts val="0"/>
              </a:spcAft>
              <a:buClr>
                <a:schemeClr val="dk1"/>
              </a:buClr>
              <a:buSzPts val="2400"/>
              <a:buChar char="•"/>
            </a:pPr>
            <a:r>
              <a:rPr lang="en-US"/>
              <a:t>Affects the amount and speed of data transmission</a:t>
            </a:r>
            <a:endParaRPr/>
          </a:p>
          <a:p>
            <a:pPr indent="-228600" lvl="3" marL="1600200" rtl="0" algn="l">
              <a:lnSpc>
                <a:spcPct val="90000"/>
              </a:lnSpc>
              <a:spcBef>
                <a:spcPts val="400"/>
              </a:spcBef>
              <a:spcAft>
                <a:spcPts val="0"/>
              </a:spcAft>
              <a:buClr>
                <a:schemeClr val="dk1"/>
              </a:buClr>
              <a:buSzPts val="2000"/>
              <a:buChar char="–"/>
            </a:pPr>
            <a:r>
              <a:rPr lang="en-US" sz="2000"/>
              <a:t>Lower-frequency transmissions can carry less data more slowly over longer distances</a:t>
            </a:r>
            <a:endParaRPr/>
          </a:p>
          <a:p>
            <a:pPr indent="-228600" lvl="2" marL="1143000" rtl="0" algn="l">
              <a:lnSpc>
                <a:spcPct val="90000"/>
              </a:lnSpc>
              <a:spcBef>
                <a:spcPts val="480"/>
              </a:spcBef>
              <a:spcAft>
                <a:spcPts val="0"/>
              </a:spcAft>
              <a:buClr>
                <a:schemeClr val="dk1"/>
              </a:buClr>
              <a:buSzPts val="2400"/>
              <a:buChar char="•"/>
            </a:pPr>
            <a:r>
              <a:rPr lang="en-US"/>
              <a:t>Commonly used frequencies for wireless data communications</a:t>
            </a:r>
            <a:endParaRPr/>
          </a:p>
          <a:p>
            <a:pPr indent="-228600" lvl="3" marL="1600200" rtl="0" algn="l">
              <a:lnSpc>
                <a:spcPct val="90000"/>
              </a:lnSpc>
              <a:spcBef>
                <a:spcPts val="400"/>
              </a:spcBef>
              <a:spcAft>
                <a:spcPts val="0"/>
              </a:spcAft>
              <a:buClr>
                <a:schemeClr val="dk1"/>
              </a:buClr>
              <a:buSzPts val="2000"/>
              <a:buChar char="–"/>
            </a:pPr>
            <a:r>
              <a:rPr i="1" lang="en-US" sz="2000"/>
              <a:t>Radio</a:t>
            </a:r>
            <a:r>
              <a:rPr lang="en-US" sz="2000"/>
              <a:t>—10 KHz (kilohertz) to 1 GHz (gigahertz)</a:t>
            </a:r>
            <a:endParaRPr/>
          </a:p>
          <a:p>
            <a:pPr indent="-228600" lvl="3" marL="1600200" rtl="0" algn="l">
              <a:lnSpc>
                <a:spcPct val="90000"/>
              </a:lnSpc>
              <a:spcBef>
                <a:spcPts val="400"/>
              </a:spcBef>
              <a:spcAft>
                <a:spcPts val="0"/>
              </a:spcAft>
              <a:buClr>
                <a:schemeClr val="dk1"/>
              </a:buClr>
              <a:buSzPts val="2000"/>
              <a:buChar char="–"/>
            </a:pPr>
            <a:r>
              <a:rPr i="1" lang="en-US" sz="2000"/>
              <a:t>Microwave</a:t>
            </a:r>
            <a:r>
              <a:rPr lang="en-US" sz="2000"/>
              <a:t>—1 GHz to 500 GHz</a:t>
            </a:r>
            <a:endParaRPr/>
          </a:p>
          <a:p>
            <a:pPr indent="-228600" lvl="3" marL="1600200" rtl="0" algn="l">
              <a:lnSpc>
                <a:spcPct val="90000"/>
              </a:lnSpc>
              <a:spcBef>
                <a:spcPts val="400"/>
              </a:spcBef>
              <a:spcAft>
                <a:spcPts val="0"/>
              </a:spcAft>
              <a:buClr>
                <a:schemeClr val="dk1"/>
              </a:buClr>
              <a:buSzPts val="2000"/>
              <a:buChar char="–"/>
            </a:pPr>
            <a:r>
              <a:rPr i="1" lang="en-US" sz="2000"/>
              <a:t>Infrared</a:t>
            </a:r>
            <a:r>
              <a:rPr lang="en-US" sz="2000"/>
              <a:t>—500 GHz to 1 THz (terahertz)</a:t>
            </a:r>
            <a:endParaRPr/>
          </a:p>
          <a:p>
            <a:pPr indent="-101600" lvl="2" marL="1143000" rtl="0" algn="l">
              <a:lnSpc>
                <a:spcPct val="90000"/>
              </a:lnSpc>
              <a:spcBef>
                <a:spcPts val="4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20" name="Google Shape;22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Wireless LAN Transmission (continued)</a:t>
            </a:r>
            <a:endParaRPr/>
          </a:p>
        </p:txBody>
      </p:sp>
      <p:sp>
        <p:nvSpPr>
          <p:cNvPr id="221" name="Google Shape;22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US"/>
              <a:t>Higher-frequency technologies often use tight-beam broadcasts and require a clear line of sight between sender and receiver</a:t>
            </a:r>
            <a:endParaRPr/>
          </a:p>
          <a:p>
            <a:pPr indent="-342900" lvl="0" marL="342900" rtl="0" algn="l">
              <a:lnSpc>
                <a:spcPct val="100000"/>
              </a:lnSpc>
              <a:spcBef>
                <a:spcPts val="592"/>
              </a:spcBef>
              <a:spcAft>
                <a:spcPts val="0"/>
              </a:spcAft>
              <a:buClr>
                <a:schemeClr val="dk1"/>
              </a:buClr>
              <a:buSzPct val="100000"/>
              <a:buChar char="•"/>
            </a:pPr>
            <a:r>
              <a:rPr lang="en-US"/>
              <a:t>Wireless LANs make use of four primary technologies for transmitting and receiving data</a:t>
            </a:r>
            <a:endParaRPr/>
          </a:p>
          <a:p>
            <a:pPr indent="-285750" lvl="1" marL="742950" rtl="0" algn="l">
              <a:lnSpc>
                <a:spcPct val="100000"/>
              </a:lnSpc>
              <a:spcBef>
                <a:spcPts val="518"/>
              </a:spcBef>
              <a:spcAft>
                <a:spcPts val="0"/>
              </a:spcAft>
              <a:buClr>
                <a:schemeClr val="dk1"/>
              </a:buClr>
              <a:buSzPct val="100000"/>
              <a:buChar char="–"/>
            </a:pPr>
            <a:r>
              <a:rPr lang="en-US"/>
              <a:t>Infrared</a:t>
            </a:r>
            <a:endParaRPr/>
          </a:p>
          <a:p>
            <a:pPr indent="-285750" lvl="1" marL="742950" rtl="0" algn="l">
              <a:lnSpc>
                <a:spcPct val="100000"/>
              </a:lnSpc>
              <a:spcBef>
                <a:spcPts val="518"/>
              </a:spcBef>
              <a:spcAft>
                <a:spcPts val="0"/>
              </a:spcAft>
              <a:buClr>
                <a:schemeClr val="dk1"/>
              </a:buClr>
              <a:buSzPct val="100000"/>
              <a:buChar char="–"/>
            </a:pPr>
            <a:r>
              <a:rPr lang="en-US"/>
              <a:t>Laser</a:t>
            </a:r>
            <a:endParaRPr/>
          </a:p>
          <a:p>
            <a:pPr indent="-285750" lvl="1" marL="742950" rtl="0" algn="l">
              <a:lnSpc>
                <a:spcPct val="100000"/>
              </a:lnSpc>
              <a:spcBef>
                <a:spcPts val="518"/>
              </a:spcBef>
              <a:spcAft>
                <a:spcPts val="0"/>
              </a:spcAft>
              <a:buClr>
                <a:schemeClr val="dk1"/>
              </a:buClr>
              <a:buSzPct val="100000"/>
              <a:buChar char="–"/>
            </a:pPr>
            <a:r>
              <a:rPr lang="en-US"/>
              <a:t>Narrowband (single-frequency) radio</a:t>
            </a:r>
            <a:endParaRPr/>
          </a:p>
          <a:p>
            <a:pPr indent="-285750" lvl="1" marL="742950" rtl="0" algn="l">
              <a:lnSpc>
                <a:spcPct val="100000"/>
              </a:lnSpc>
              <a:spcBef>
                <a:spcPts val="518"/>
              </a:spcBef>
              <a:spcAft>
                <a:spcPts val="0"/>
              </a:spcAft>
              <a:buClr>
                <a:schemeClr val="dk1"/>
              </a:buClr>
              <a:buSzPct val="100000"/>
              <a:buChar char="–"/>
            </a:pPr>
            <a:r>
              <a:rPr lang="en-US"/>
              <a:t>Spread-spectrum radio</a:t>
            </a:r>
            <a:endParaRPr/>
          </a:p>
          <a:p>
            <a:pPr indent="-15494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28" name="Google Shape;22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Infrared LAN Technologies</a:t>
            </a:r>
            <a:endParaRPr/>
          </a:p>
        </p:txBody>
      </p:sp>
      <p:sp>
        <p:nvSpPr>
          <p:cNvPr id="229" name="Google Shape;22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90000"/>
              </a:lnSpc>
              <a:spcBef>
                <a:spcPts val="0"/>
              </a:spcBef>
              <a:spcAft>
                <a:spcPts val="0"/>
              </a:spcAft>
              <a:buClr>
                <a:schemeClr val="dk1"/>
              </a:buClr>
              <a:buSzPct val="100000"/>
              <a:buChar char="•"/>
            </a:pPr>
            <a:r>
              <a:rPr lang="en-US"/>
              <a:t>Infrared light beams send signals between pairs of devices</a:t>
            </a:r>
            <a:endParaRPr/>
          </a:p>
          <a:p>
            <a:pPr indent="-342900" lvl="0" marL="342900" rtl="0" algn="l">
              <a:lnSpc>
                <a:spcPct val="90000"/>
              </a:lnSpc>
              <a:spcBef>
                <a:spcPts val="592"/>
              </a:spcBef>
              <a:spcAft>
                <a:spcPts val="0"/>
              </a:spcAft>
              <a:buClr>
                <a:schemeClr val="dk1"/>
              </a:buClr>
              <a:buSzPct val="100000"/>
              <a:buChar char="•"/>
            </a:pPr>
            <a:r>
              <a:rPr lang="en-US"/>
              <a:t>High bandwidth (10 to 100 Mbps)</a:t>
            </a:r>
            <a:endParaRPr/>
          </a:p>
          <a:p>
            <a:pPr indent="-342900" lvl="0" marL="342900" rtl="0" algn="l">
              <a:lnSpc>
                <a:spcPct val="90000"/>
              </a:lnSpc>
              <a:spcBef>
                <a:spcPts val="592"/>
              </a:spcBef>
              <a:spcAft>
                <a:spcPts val="0"/>
              </a:spcAft>
              <a:buClr>
                <a:schemeClr val="dk1"/>
              </a:buClr>
              <a:buSzPct val="100000"/>
              <a:buChar char="•"/>
            </a:pPr>
            <a:r>
              <a:rPr lang="en-US"/>
              <a:t>Four main kinds of infrared LANs</a:t>
            </a:r>
            <a:endParaRPr/>
          </a:p>
          <a:p>
            <a:pPr indent="-285750" lvl="1" marL="742950" rtl="0" algn="l">
              <a:lnSpc>
                <a:spcPct val="90000"/>
              </a:lnSpc>
              <a:spcBef>
                <a:spcPts val="518"/>
              </a:spcBef>
              <a:spcAft>
                <a:spcPts val="0"/>
              </a:spcAft>
              <a:buClr>
                <a:schemeClr val="dk1"/>
              </a:buClr>
              <a:buSzPct val="100000"/>
              <a:buChar char="–"/>
            </a:pPr>
            <a:r>
              <a:rPr lang="en-US"/>
              <a:t>Line of sight networks</a:t>
            </a:r>
            <a:endParaRPr/>
          </a:p>
          <a:p>
            <a:pPr indent="-285750" lvl="1" marL="742950" rtl="0" algn="l">
              <a:lnSpc>
                <a:spcPct val="90000"/>
              </a:lnSpc>
              <a:spcBef>
                <a:spcPts val="518"/>
              </a:spcBef>
              <a:spcAft>
                <a:spcPts val="0"/>
              </a:spcAft>
              <a:buClr>
                <a:schemeClr val="dk1"/>
              </a:buClr>
              <a:buSzPct val="100000"/>
              <a:buChar char="–"/>
            </a:pPr>
            <a:r>
              <a:rPr lang="en-US"/>
              <a:t>Reflective wireless networks</a:t>
            </a:r>
            <a:endParaRPr/>
          </a:p>
          <a:p>
            <a:pPr indent="-285750" lvl="1" marL="742950" rtl="0" algn="l">
              <a:lnSpc>
                <a:spcPct val="90000"/>
              </a:lnSpc>
              <a:spcBef>
                <a:spcPts val="518"/>
              </a:spcBef>
              <a:spcAft>
                <a:spcPts val="0"/>
              </a:spcAft>
              <a:buClr>
                <a:schemeClr val="dk1"/>
              </a:buClr>
              <a:buSzPct val="100000"/>
              <a:buChar char="–"/>
            </a:pPr>
            <a:r>
              <a:rPr lang="en-US"/>
              <a:t>Scatter infrared networks</a:t>
            </a:r>
            <a:endParaRPr/>
          </a:p>
          <a:p>
            <a:pPr indent="-285750" lvl="1" marL="742950" rtl="0" algn="l">
              <a:lnSpc>
                <a:spcPct val="90000"/>
              </a:lnSpc>
              <a:spcBef>
                <a:spcPts val="518"/>
              </a:spcBef>
              <a:spcAft>
                <a:spcPts val="0"/>
              </a:spcAft>
              <a:buClr>
                <a:schemeClr val="dk1"/>
              </a:buClr>
              <a:buSzPct val="100000"/>
              <a:buChar char="–"/>
            </a:pPr>
            <a:r>
              <a:rPr lang="en-US"/>
              <a:t>Broadband optical telepoint networks</a:t>
            </a:r>
            <a:endParaRPr/>
          </a:p>
          <a:p>
            <a:pPr indent="-342900" lvl="0" marL="342900" rtl="0" algn="l">
              <a:lnSpc>
                <a:spcPct val="90000"/>
              </a:lnSpc>
              <a:spcBef>
                <a:spcPts val="592"/>
              </a:spcBef>
              <a:spcAft>
                <a:spcPts val="0"/>
              </a:spcAft>
              <a:buClr>
                <a:schemeClr val="dk1"/>
              </a:buClr>
              <a:buSzPct val="100000"/>
              <a:buChar char="•"/>
            </a:pPr>
            <a:r>
              <a:rPr lang="en-US"/>
              <a:t>Infrared transmissions are being used increasingly for </a:t>
            </a:r>
            <a:r>
              <a:rPr b="1" lang="en-US"/>
              <a:t>virtual docking</a:t>
            </a:r>
            <a:endParaRPr/>
          </a:p>
          <a:p>
            <a:pPr indent="-342900" lvl="0" marL="342900" rtl="0" algn="l">
              <a:lnSpc>
                <a:spcPct val="90000"/>
              </a:lnSpc>
              <a:spcBef>
                <a:spcPts val="592"/>
              </a:spcBef>
              <a:spcAft>
                <a:spcPts val="0"/>
              </a:spcAft>
              <a:buClr>
                <a:schemeClr val="dk1"/>
              </a:buClr>
              <a:buSzPct val="100000"/>
              <a:buChar char="•"/>
            </a:pPr>
            <a:r>
              <a:rPr b="1" lang="en-US"/>
              <a:t>IrDA:</a:t>
            </a:r>
            <a:r>
              <a:rPr lang="en-US"/>
              <a:t> Infrared Device Association</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36" name="Google Shape;23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Laser-Based LAN Technologies</a:t>
            </a:r>
            <a:endParaRPr/>
          </a:p>
        </p:txBody>
      </p:sp>
      <p:sp>
        <p:nvSpPr>
          <p:cNvPr id="237" name="Google Shape;23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Laser-based transmissions also require a clear line of sight between sender and receiver</a:t>
            </a:r>
            <a:endParaRPr/>
          </a:p>
          <a:p>
            <a:pPr indent="-342900" lvl="0" marL="342900" rtl="0" algn="l">
              <a:lnSpc>
                <a:spcPct val="100000"/>
              </a:lnSpc>
              <a:spcBef>
                <a:spcPts val="640"/>
              </a:spcBef>
              <a:spcAft>
                <a:spcPts val="0"/>
              </a:spcAft>
              <a:buClr>
                <a:schemeClr val="dk1"/>
              </a:buClr>
              <a:buSzPts val="3200"/>
              <a:buChar char="•"/>
            </a:pPr>
            <a:r>
              <a:rPr lang="en-US"/>
              <a:t>Any solid object or person blocking a beam blocks data transmissions</a:t>
            </a:r>
            <a:endParaRPr/>
          </a:p>
          <a:p>
            <a:pPr indent="-342900" lvl="0" marL="342900" rtl="0" algn="l">
              <a:lnSpc>
                <a:spcPct val="100000"/>
              </a:lnSpc>
              <a:spcBef>
                <a:spcPts val="640"/>
              </a:spcBef>
              <a:spcAft>
                <a:spcPts val="0"/>
              </a:spcAft>
              <a:buClr>
                <a:schemeClr val="dk1"/>
              </a:buClr>
              <a:buSzPts val="3200"/>
              <a:buChar char="•"/>
            </a:pPr>
            <a:r>
              <a:rPr lang="en-US"/>
              <a:t>To protect people from injury and avoid excess radiation, laser-based LAN devices are subject to many of the same limitations as infrared, but aren’t as susceptible to interference from visible light 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44" name="Google Shape;24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Narrowband Radio LAN Technologies</a:t>
            </a:r>
            <a:endParaRPr/>
          </a:p>
        </p:txBody>
      </p:sp>
      <p:pic>
        <p:nvPicPr>
          <p:cNvPr id="245" name="Google Shape;245;p27"/>
          <p:cNvPicPr preferRelativeResize="0"/>
          <p:nvPr/>
        </p:nvPicPr>
        <p:blipFill rotWithShape="1">
          <a:blip r:embed="rId3">
            <a:alphaModFix/>
          </a:blip>
          <a:srcRect b="0" l="0" r="0" t="0"/>
          <a:stretch/>
        </p:blipFill>
        <p:spPr>
          <a:xfrm>
            <a:off x="1119188" y="2085975"/>
            <a:ext cx="6905625" cy="2181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51" name="Google Shape;251;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Narrowband Radio LAN Technologies (continued)</a:t>
            </a:r>
            <a:endParaRPr/>
          </a:p>
        </p:txBody>
      </p:sp>
      <p:pic>
        <p:nvPicPr>
          <p:cNvPr id="252" name="Google Shape;252;p28"/>
          <p:cNvPicPr preferRelativeResize="0"/>
          <p:nvPr/>
        </p:nvPicPr>
        <p:blipFill rotWithShape="1">
          <a:blip r:embed="rId3">
            <a:alphaModFix/>
          </a:blip>
          <a:srcRect b="0" l="0" r="0" t="0"/>
          <a:stretch/>
        </p:blipFill>
        <p:spPr>
          <a:xfrm>
            <a:off x="1114425" y="2362200"/>
            <a:ext cx="6915150" cy="218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9"/>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59" name="Google Shape;25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Spread-Spectrum LAN Technologies</a:t>
            </a:r>
            <a:endParaRPr/>
          </a:p>
        </p:txBody>
      </p:sp>
      <p:pic>
        <p:nvPicPr>
          <p:cNvPr id="260" name="Google Shape;260;p29"/>
          <p:cNvPicPr preferRelativeResize="0"/>
          <p:nvPr/>
        </p:nvPicPr>
        <p:blipFill rotWithShape="1">
          <a:blip r:embed="rId3">
            <a:alphaModFix/>
          </a:blip>
          <a:srcRect b="0" l="0" r="0" t="0"/>
          <a:stretch/>
        </p:blipFill>
        <p:spPr>
          <a:xfrm>
            <a:off x="1119188" y="2124075"/>
            <a:ext cx="6905625" cy="2609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67" name="Google Shape;26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802.11 Wireless Networking</a:t>
            </a:r>
            <a:endParaRPr/>
          </a:p>
        </p:txBody>
      </p:sp>
      <p:sp>
        <p:nvSpPr>
          <p:cNvPr id="268" name="Google Shape;26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3000"/>
              </a:lnSpc>
              <a:spcBef>
                <a:spcPts val="0"/>
              </a:spcBef>
              <a:spcAft>
                <a:spcPts val="0"/>
              </a:spcAft>
              <a:buClr>
                <a:schemeClr val="dk1"/>
              </a:buClr>
              <a:buSzPct val="100000"/>
              <a:buChar char="•"/>
            </a:pPr>
            <a:r>
              <a:rPr lang="en-US"/>
              <a:t>The 1997 </a:t>
            </a:r>
            <a:r>
              <a:rPr b="1" lang="en-US"/>
              <a:t>802.11 standard</a:t>
            </a:r>
            <a:r>
              <a:rPr lang="en-US"/>
              <a:t> is also referred to as </a:t>
            </a:r>
            <a:r>
              <a:rPr b="1" lang="en-US"/>
              <a:t>Wireless Fidelity (Wi-Fi)</a:t>
            </a:r>
            <a:endParaRPr/>
          </a:p>
          <a:p>
            <a:pPr indent="-285750" lvl="1" marL="742950" rtl="0" algn="l">
              <a:lnSpc>
                <a:spcPct val="93000"/>
              </a:lnSpc>
              <a:spcBef>
                <a:spcPts val="518"/>
              </a:spcBef>
              <a:spcAft>
                <a:spcPts val="0"/>
              </a:spcAft>
              <a:buClr>
                <a:schemeClr val="dk1"/>
              </a:buClr>
              <a:buSzPct val="100000"/>
              <a:buChar char="–"/>
            </a:pPr>
            <a:r>
              <a:rPr lang="en-US"/>
              <a:t>Current standards include 802.11b and 802.11g running at a 2.4 GHz frequency (11 Mbps and 54 Mbps, respectively), and 802.11a, which specifies a bandwidth of 54 Mbps at a 5 GHz frequency</a:t>
            </a:r>
            <a:endParaRPr/>
          </a:p>
          <a:p>
            <a:pPr indent="-285750" lvl="1" marL="742950" rtl="0" algn="l">
              <a:lnSpc>
                <a:spcPct val="93000"/>
              </a:lnSpc>
              <a:spcBef>
                <a:spcPts val="518"/>
              </a:spcBef>
              <a:spcAft>
                <a:spcPts val="0"/>
              </a:spcAft>
              <a:buClr>
                <a:schemeClr val="dk1"/>
              </a:buClr>
              <a:buSzPct val="100000"/>
              <a:buChar char="–"/>
            </a:pPr>
            <a:r>
              <a:rPr lang="en-US"/>
              <a:t>802.11 wireless is an extension to Ethernet using airwaves as the medium; most 802.11 networks incorporate wired Ethernet segments</a:t>
            </a:r>
            <a:endParaRPr/>
          </a:p>
          <a:p>
            <a:pPr indent="-285750" lvl="1" marL="742950" rtl="0" algn="l">
              <a:lnSpc>
                <a:spcPct val="93000"/>
              </a:lnSpc>
              <a:spcBef>
                <a:spcPts val="518"/>
              </a:spcBef>
              <a:spcAft>
                <a:spcPts val="0"/>
              </a:spcAft>
              <a:buClr>
                <a:schemeClr val="dk1"/>
              </a:buClr>
              <a:buSzPct val="100000"/>
              <a:buChar char="–"/>
            </a:pPr>
            <a:r>
              <a:rPr lang="en-US"/>
              <a:t>Networks can extend to several hundred feet</a:t>
            </a:r>
            <a:endParaRPr/>
          </a:p>
          <a:p>
            <a:pPr indent="-285750" lvl="1" marL="742950" rtl="0" algn="l">
              <a:lnSpc>
                <a:spcPct val="93000"/>
              </a:lnSpc>
              <a:spcBef>
                <a:spcPts val="518"/>
              </a:spcBef>
              <a:spcAft>
                <a:spcPts val="0"/>
              </a:spcAft>
              <a:buClr>
                <a:schemeClr val="dk1"/>
              </a:buClr>
              <a:buSzPct val="100000"/>
              <a:buChar char="–"/>
            </a:pPr>
            <a:r>
              <a:rPr lang="en-US"/>
              <a:t>Many businesses are setting up Wi-Fi </a:t>
            </a:r>
            <a:r>
              <a:rPr b="1" lang="en-US"/>
              <a:t>hot spots</a:t>
            </a:r>
            <a:r>
              <a:rPr lang="en-US"/>
              <a:t>, which are localized wireless access areas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75" name="Google Shape;27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Wireless Extended LAN Technologies</a:t>
            </a:r>
            <a:endParaRPr/>
          </a:p>
        </p:txBody>
      </p:sp>
      <p:pic>
        <p:nvPicPr>
          <p:cNvPr id="276" name="Google Shape;276;p31"/>
          <p:cNvPicPr preferRelativeResize="0"/>
          <p:nvPr/>
        </p:nvPicPr>
        <p:blipFill rotWithShape="1">
          <a:blip r:embed="rId3">
            <a:alphaModFix/>
          </a:blip>
          <a:srcRect b="0" l="0" r="0" t="0"/>
          <a:stretch/>
        </p:blipFill>
        <p:spPr>
          <a:xfrm>
            <a:off x="1138238" y="2371725"/>
            <a:ext cx="6867525" cy="258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2"/>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83" name="Google Shape;28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Wireless MAN: The 802.16 Standard</a:t>
            </a:r>
            <a:endParaRPr/>
          </a:p>
        </p:txBody>
      </p:sp>
      <p:sp>
        <p:nvSpPr>
          <p:cNvPr id="284" name="Google Shape;284;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One of the latest wireless standards, 802.16 </a:t>
            </a:r>
            <a:r>
              <a:rPr b="1" lang="en-US"/>
              <a:t>Worldwide Interoperability for Microwave Access (WiMax)</a:t>
            </a:r>
            <a:r>
              <a:rPr lang="en-US"/>
              <a:t>, comes in two flavors: 802.16-2004 (previously named 802.16a), or fixed WiMax, and 802.16e, or mobile WiMax</a:t>
            </a:r>
            <a:endParaRPr/>
          </a:p>
          <a:p>
            <a:pPr indent="-285750" lvl="1" marL="742950" rtl="0" algn="l">
              <a:lnSpc>
                <a:spcPct val="100000"/>
              </a:lnSpc>
              <a:spcBef>
                <a:spcPts val="518"/>
              </a:spcBef>
              <a:spcAft>
                <a:spcPts val="0"/>
              </a:spcAft>
              <a:buClr>
                <a:schemeClr val="dk1"/>
              </a:buClr>
              <a:buSzPct val="100000"/>
              <a:buChar char="–"/>
            </a:pPr>
            <a:r>
              <a:rPr lang="en-US"/>
              <a:t>Promise wireless broadband to outlying and rural areas, where last-mile wired connections are too expensive or impractical because of rough terrain</a:t>
            </a:r>
            <a:endParaRPr/>
          </a:p>
          <a:p>
            <a:pPr indent="-285750" lvl="1" marL="742950" rtl="0" algn="l">
              <a:lnSpc>
                <a:spcPct val="100000"/>
              </a:lnSpc>
              <a:spcBef>
                <a:spcPts val="518"/>
              </a:spcBef>
              <a:spcAft>
                <a:spcPts val="0"/>
              </a:spcAft>
              <a:buClr>
                <a:schemeClr val="dk1"/>
              </a:buClr>
              <a:buSzPct val="100000"/>
              <a:buChar char="–"/>
            </a:pPr>
            <a:r>
              <a:rPr lang="en-US"/>
              <a:t>Delivers up to 70 Mbps of bandwidth at distances up to 30 miles</a:t>
            </a:r>
            <a:endParaRPr/>
          </a:p>
          <a:p>
            <a:pPr indent="-285750" lvl="1" marL="742950" rtl="0" algn="l">
              <a:lnSpc>
                <a:spcPct val="100000"/>
              </a:lnSpc>
              <a:spcBef>
                <a:spcPts val="518"/>
              </a:spcBef>
              <a:spcAft>
                <a:spcPts val="0"/>
              </a:spcAft>
              <a:buClr>
                <a:schemeClr val="dk1"/>
              </a:buClr>
              <a:buSzPct val="100000"/>
              <a:buChar char="–"/>
            </a:pPr>
            <a:r>
              <a:rPr lang="en-US"/>
              <a:t>Operates in a wide frequency range (2 to 66 GHz)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Wireless Standards</a:t>
            </a:r>
            <a:endParaRPr/>
          </a:p>
        </p:txBody>
      </p:sp>
      <p:grpSp>
        <p:nvGrpSpPr>
          <p:cNvPr id="102" name="Google Shape;102;p15"/>
          <p:cNvGrpSpPr/>
          <p:nvPr/>
        </p:nvGrpSpPr>
        <p:grpSpPr>
          <a:xfrm>
            <a:off x="152400" y="1196339"/>
            <a:ext cx="8839200" cy="5303521"/>
            <a:chOff x="0" y="205739"/>
            <a:chExt cx="8839200" cy="5303521"/>
          </a:xfrm>
        </p:grpSpPr>
        <p:sp>
          <p:nvSpPr>
            <p:cNvPr id="103" name="Google Shape;103;p15"/>
            <p:cNvSpPr/>
            <p:nvPr/>
          </p:nvSpPr>
          <p:spPr>
            <a:xfrm>
              <a:off x="0" y="205739"/>
              <a:ext cx="5303520" cy="5303520"/>
            </a:xfrm>
            <a:prstGeom prst="pie">
              <a:avLst>
                <a:gd fmla="val 5400000" name="adj1"/>
                <a:gd fmla="val 16200000" name="adj2"/>
              </a:avLst>
            </a:prstGeom>
            <a:solidFill>
              <a:schemeClr val="accent1"/>
            </a:solidFill>
            <a:ln>
              <a:noFill/>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2651760" y="205740"/>
              <a:ext cx="6187440" cy="5303520"/>
            </a:xfrm>
            <a:prstGeom prst="rect">
              <a:avLst/>
            </a:prstGeom>
            <a:solidFill>
              <a:schemeClr val="lt1">
                <a:alpha val="89411"/>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txBox="1"/>
            <p:nvPr/>
          </p:nvSpPr>
          <p:spPr>
            <a:xfrm>
              <a:off x="2651760" y="205740"/>
              <a:ext cx="6187440" cy="1126997"/>
            </a:xfrm>
            <a:prstGeom prst="rect">
              <a:avLst/>
            </a:prstGeom>
            <a:noFill/>
            <a:ln>
              <a:noFill/>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dk1"/>
                  </a:solidFill>
                  <a:latin typeface="Calibri"/>
                  <a:ea typeface="Calibri"/>
                  <a:cs typeface="Calibri"/>
                  <a:sym typeface="Calibri"/>
                </a:rPr>
                <a:t>WAN</a:t>
              </a:r>
              <a:r>
                <a:rPr b="0" i="0" lang="en-US" sz="4000" u="none" cap="none" strike="noStrike">
                  <a:solidFill>
                    <a:schemeClr val="dk1"/>
                  </a:solidFill>
                  <a:latin typeface="Calibri"/>
                  <a:ea typeface="Calibri"/>
                  <a:cs typeface="Calibri"/>
                  <a:sym typeface="Calibri"/>
                </a:rPr>
                <a:t> (802.20/16e) GSM,GPRS,EDGE,3G</a:t>
              </a:r>
              <a:endParaRPr b="0" i="0" sz="1600" u="none" cap="none" strike="noStrike">
                <a:solidFill>
                  <a:schemeClr val="dk1"/>
                </a:solidFill>
                <a:latin typeface="Calibri"/>
                <a:ea typeface="Calibri"/>
                <a:cs typeface="Calibri"/>
                <a:sym typeface="Calibri"/>
              </a:endParaRPr>
            </a:p>
          </p:txBody>
        </p:sp>
        <p:sp>
          <p:nvSpPr>
            <p:cNvPr id="106" name="Google Shape;106;p15"/>
            <p:cNvSpPr/>
            <p:nvPr/>
          </p:nvSpPr>
          <p:spPr>
            <a:xfrm>
              <a:off x="696086" y="1332737"/>
              <a:ext cx="3911346" cy="3911346"/>
            </a:xfrm>
            <a:prstGeom prst="pie">
              <a:avLst>
                <a:gd fmla="val 5400000" name="adj1"/>
                <a:gd fmla="val 16200000" name="adj2"/>
              </a:avLst>
            </a:prstGeom>
            <a:solidFill>
              <a:schemeClr val="accent1"/>
            </a:solidFill>
            <a:ln>
              <a:noFill/>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5"/>
            <p:cNvSpPr/>
            <p:nvPr/>
          </p:nvSpPr>
          <p:spPr>
            <a:xfrm>
              <a:off x="2651760" y="1332737"/>
              <a:ext cx="6187440" cy="3911346"/>
            </a:xfrm>
            <a:prstGeom prst="rect">
              <a:avLst/>
            </a:prstGeom>
            <a:solidFill>
              <a:schemeClr val="lt1">
                <a:alpha val="89411"/>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txBox="1"/>
            <p:nvPr/>
          </p:nvSpPr>
          <p:spPr>
            <a:xfrm>
              <a:off x="2651760" y="1332737"/>
              <a:ext cx="6187440" cy="1126998"/>
            </a:xfrm>
            <a:prstGeom prst="rect">
              <a:avLst/>
            </a:prstGeom>
            <a:noFill/>
            <a:ln>
              <a:noFill/>
            </a:ln>
          </p:spPr>
          <p:txBody>
            <a:bodyPr anchorCtr="0" anchor="ctr" bIns="137150" lIns="137150" spcFirstLastPara="1" rIns="137150" wrap="square" tIns="137150">
              <a:noAutofit/>
            </a:bodyPr>
            <a:lstStyle/>
            <a:p>
              <a:pPr indent="0" lvl="0" marL="0" marR="0" rtl="0" algn="ctr">
                <a:lnSpc>
                  <a:spcPct val="9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MAN (802.16 –WiMAX) </a:t>
              </a:r>
              <a:r>
                <a:rPr b="1" i="0" lang="en-US" sz="1100" u="none" cap="none" strike="noStrike">
                  <a:solidFill>
                    <a:schemeClr val="dk1"/>
                  </a:solidFill>
                  <a:latin typeface="Calibri"/>
                  <a:ea typeface="Calibri"/>
                  <a:cs typeface="Calibri"/>
                  <a:sym typeface="Calibri"/>
                </a:rPr>
                <a:t>Worldwide Interoperability for Microwave Access</a:t>
              </a:r>
              <a:endParaRPr b="0" i="0" sz="1100" u="none" cap="none" strike="noStrike">
                <a:solidFill>
                  <a:schemeClr val="dk1"/>
                </a:solidFill>
                <a:latin typeface="Calibri"/>
                <a:ea typeface="Calibri"/>
                <a:cs typeface="Calibri"/>
                <a:sym typeface="Calibri"/>
              </a:endParaRPr>
            </a:p>
          </p:txBody>
        </p:sp>
        <p:sp>
          <p:nvSpPr>
            <p:cNvPr id="109" name="Google Shape;109;p15"/>
            <p:cNvSpPr/>
            <p:nvPr/>
          </p:nvSpPr>
          <p:spPr>
            <a:xfrm>
              <a:off x="1392174" y="2459735"/>
              <a:ext cx="2519171" cy="2519172"/>
            </a:xfrm>
            <a:prstGeom prst="pie">
              <a:avLst>
                <a:gd fmla="val 5400000" name="adj1"/>
                <a:gd fmla="val 16200000" name="adj2"/>
              </a:avLst>
            </a:prstGeom>
            <a:solidFill>
              <a:schemeClr val="accent1"/>
            </a:solidFill>
            <a:ln>
              <a:noFill/>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p:nvPr/>
          </p:nvSpPr>
          <p:spPr>
            <a:xfrm>
              <a:off x="2651760" y="2459735"/>
              <a:ext cx="6187440" cy="2519172"/>
            </a:xfrm>
            <a:prstGeom prst="rect">
              <a:avLst/>
            </a:prstGeom>
            <a:solidFill>
              <a:schemeClr val="lt1">
                <a:alpha val="89411"/>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5"/>
            <p:cNvSpPr txBox="1"/>
            <p:nvPr/>
          </p:nvSpPr>
          <p:spPr>
            <a:xfrm>
              <a:off x="2651760" y="2459735"/>
              <a:ext cx="6187440" cy="1126997"/>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LAN (802.11 a/b/g/n ) WiFi </a:t>
              </a:r>
              <a:r>
                <a:rPr b="1" i="0" lang="en-US" sz="1100" u="none" cap="none" strike="noStrike">
                  <a:solidFill>
                    <a:schemeClr val="dk1"/>
                  </a:solidFill>
                  <a:latin typeface="Calibri"/>
                  <a:ea typeface="Calibri"/>
                  <a:cs typeface="Calibri"/>
                  <a:sym typeface="Calibri"/>
                </a:rPr>
                <a:t>wireless fidelity</a:t>
              </a:r>
              <a:endParaRPr b="1" i="0" sz="3600" u="none" cap="none" strike="noStrike">
                <a:solidFill>
                  <a:schemeClr val="dk1"/>
                </a:solidFill>
                <a:latin typeface="Calibri"/>
                <a:ea typeface="Calibri"/>
                <a:cs typeface="Calibri"/>
                <a:sym typeface="Calibri"/>
              </a:endParaRPr>
            </a:p>
          </p:txBody>
        </p:sp>
        <p:sp>
          <p:nvSpPr>
            <p:cNvPr id="112" name="Google Shape;112;p15"/>
            <p:cNvSpPr/>
            <p:nvPr/>
          </p:nvSpPr>
          <p:spPr>
            <a:xfrm>
              <a:off x="2088261" y="3586733"/>
              <a:ext cx="1126997" cy="1126998"/>
            </a:xfrm>
            <a:prstGeom prst="pie">
              <a:avLst>
                <a:gd fmla="val 5400000" name="adj1"/>
                <a:gd fmla="val 16200000" name="adj2"/>
              </a:avLst>
            </a:prstGeom>
            <a:solidFill>
              <a:schemeClr val="accent1"/>
            </a:solidFill>
            <a:ln>
              <a:noFill/>
            </a:ln>
            <a:effectLst>
              <a:outerShdw blurRad="40000" rotWithShape="0" dir="5400000" dist="20000">
                <a:srgbClr val="000000">
                  <a:alpha val="37254"/>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p:nvPr/>
          </p:nvSpPr>
          <p:spPr>
            <a:xfrm>
              <a:off x="2651760" y="3586733"/>
              <a:ext cx="6187440" cy="1126998"/>
            </a:xfrm>
            <a:prstGeom prst="rect">
              <a:avLst/>
            </a:prstGeom>
            <a:solidFill>
              <a:schemeClr val="lt1">
                <a:alpha val="89411"/>
              </a:scheme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txBox="1"/>
            <p:nvPr/>
          </p:nvSpPr>
          <p:spPr>
            <a:xfrm>
              <a:off x="2651760" y="3586733"/>
              <a:ext cx="6187440" cy="1126997"/>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PAN (802.15: Bluetooth) </a:t>
              </a:r>
              <a:endParaRPr b="0" i="0" sz="28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91" name="Google Shape;29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Fixed WiMax: 802.16-2004</a:t>
            </a:r>
            <a:endParaRPr/>
          </a:p>
        </p:txBody>
      </p:sp>
      <p:sp>
        <p:nvSpPr>
          <p:cNvPr id="292" name="Google Shape;292;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7000"/>
              </a:lnSpc>
              <a:spcBef>
                <a:spcPts val="0"/>
              </a:spcBef>
              <a:spcAft>
                <a:spcPts val="0"/>
              </a:spcAft>
              <a:buClr>
                <a:schemeClr val="dk1"/>
              </a:buClr>
              <a:buSzPts val="3200"/>
              <a:buChar char="•"/>
            </a:pPr>
            <a:r>
              <a:rPr lang="en-US"/>
              <a:t>Besides providing wireless network service to outlying areas, fixed WiMax is being used to deliver wireless Internet access to entire metropolitan areas rather than the limited-area hot spots available with 802.11</a:t>
            </a:r>
            <a:endParaRPr/>
          </a:p>
          <a:p>
            <a:pPr indent="-342900" lvl="0" marL="342900" rtl="0" algn="l">
              <a:lnSpc>
                <a:spcPct val="97000"/>
              </a:lnSpc>
              <a:spcBef>
                <a:spcPts val="640"/>
              </a:spcBef>
              <a:spcAft>
                <a:spcPts val="0"/>
              </a:spcAft>
              <a:buClr>
                <a:schemeClr val="dk1"/>
              </a:buClr>
              <a:buSzPts val="3200"/>
              <a:buChar char="•"/>
            </a:pPr>
            <a:r>
              <a:rPr lang="en-US"/>
              <a:t>Fixed WiMax can blanket an area up to a mile in radius, compared to just a few hundred feet for 802.11</a:t>
            </a:r>
            <a:endParaRPr/>
          </a:p>
          <a:p>
            <a:pPr indent="-139700" lvl="0" marL="342900" rtl="0" algn="l">
              <a:lnSpc>
                <a:spcPct val="97000"/>
              </a:lnSpc>
              <a:spcBef>
                <a:spcPts val="640"/>
              </a:spcBef>
              <a:spcAft>
                <a:spcPts val="0"/>
              </a:spcAft>
              <a:buClr>
                <a:schemeClr val="dk1"/>
              </a:buClr>
              <a:buSzPts val="32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99" name="Google Shape;29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Mobile WiMax: 802.16e</a:t>
            </a:r>
            <a:endParaRPr/>
          </a:p>
        </p:txBody>
      </p:sp>
      <p:sp>
        <p:nvSpPr>
          <p:cNvPr id="300" name="Google Shape;300;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Promises to bring broadband Internet roaming to the public</a:t>
            </a:r>
            <a:endParaRPr/>
          </a:p>
          <a:p>
            <a:pPr indent="-342900" lvl="0" marL="342900" rtl="0" algn="l">
              <a:lnSpc>
                <a:spcPct val="100000"/>
              </a:lnSpc>
              <a:spcBef>
                <a:spcPts val="592"/>
              </a:spcBef>
              <a:spcAft>
                <a:spcPts val="0"/>
              </a:spcAft>
              <a:buClr>
                <a:schemeClr val="dk1"/>
              </a:buClr>
              <a:buSzPct val="100000"/>
              <a:buChar char="•"/>
            </a:pPr>
            <a:r>
              <a:rPr lang="en-US"/>
              <a:t>Promises to allow users to roam from area to area without losing the connection, which offers mobility much like cell phone users enjoy</a:t>
            </a:r>
            <a:endParaRPr/>
          </a:p>
          <a:p>
            <a:pPr indent="-342900" lvl="0" marL="342900" rtl="0" algn="l">
              <a:lnSpc>
                <a:spcPct val="100000"/>
              </a:lnSpc>
              <a:spcBef>
                <a:spcPts val="592"/>
              </a:spcBef>
              <a:spcAft>
                <a:spcPts val="0"/>
              </a:spcAft>
              <a:buClr>
                <a:schemeClr val="dk1"/>
              </a:buClr>
              <a:buSzPct val="100000"/>
              <a:buChar char="•"/>
            </a:pPr>
            <a:r>
              <a:rPr lang="en-US"/>
              <a:t>The mobile WiMax standard is not yet finalized</a:t>
            </a:r>
            <a:endParaRPr/>
          </a:p>
          <a:p>
            <a:pPr indent="-285750" lvl="1" marL="742950" rtl="0" algn="l">
              <a:lnSpc>
                <a:spcPct val="100000"/>
              </a:lnSpc>
              <a:spcBef>
                <a:spcPts val="518"/>
              </a:spcBef>
              <a:spcAft>
                <a:spcPts val="0"/>
              </a:spcAft>
              <a:buClr>
                <a:schemeClr val="dk1"/>
              </a:buClr>
              <a:buSzPct val="100000"/>
              <a:buChar char="–"/>
            </a:pPr>
            <a:r>
              <a:rPr lang="en-US"/>
              <a:t>Expected to be approved in late 2005 or early 2006</a:t>
            </a:r>
            <a:endParaRPr/>
          </a:p>
          <a:p>
            <a:pPr indent="-342900" lvl="0" marL="342900" rtl="0" algn="l">
              <a:lnSpc>
                <a:spcPct val="100000"/>
              </a:lnSpc>
              <a:spcBef>
                <a:spcPts val="592"/>
              </a:spcBef>
              <a:spcAft>
                <a:spcPts val="0"/>
              </a:spcAft>
              <a:buClr>
                <a:schemeClr val="dk1"/>
              </a:buClr>
              <a:buSzPct val="100000"/>
              <a:buChar char="•"/>
            </a:pPr>
            <a:r>
              <a:rPr lang="en-US"/>
              <a:t>Fixed WiMax is expected to be the dominant technology for the next several years, but mobile WiMax will win out in the end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307" name="Google Shape;30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Microwave Networking Technologies</a:t>
            </a:r>
            <a:endParaRPr/>
          </a:p>
        </p:txBody>
      </p:sp>
      <p:pic>
        <p:nvPicPr>
          <p:cNvPr id="308" name="Google Shape;308;p35"/>
          <p:cNvPicPr preferRelativeResize="0"/>
          <p:nvPr/>
        </p:nvPicPr>
        <p:blipFill rotWithShape="1">
          <a:blip r:embed="rId3">
            <a:alphaModFix/>
          </a:blip>
          <a:srcRect b="0" l="0" r="0" t="0"/>
          <a:stretch/>
        </p:blipFill>
        <p:spPr>
          <a:xfrm>
            <a:off x="1123950" y="2019300"/>
            <a:ext cx="6896100" cy="2400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314" name="Google Shape;31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Microwave Networking Technologies (continued)</a:t>
            </a:r>
            <a:endParaRPr/>
          </a:p>
        </p:txBody>
      </p:sp>
      <p:pic>
        <p:nvPicPr>
          <p:cNvPr id="315" name="Google Shape;315;p36"/>
          <p:cNvPicPr preferRelativeResize="0"/>
          <p:nvPr/>
        </p:nvPicPr>
        <p:blipFill rotWithShape="1">
          <a:blip r:embed="rId3">
            <a:alphaModFix/>
          </a:blip>
          <a:srcRect b="0" l="0" r="0" t="0"/>
          <a:stretch/>
        </p:blipFill>
        <p:spPr>
          <a:xfrm>
            <a:off x="1119188" y="2362200"/>
            <a:ext cx="6905625" cy="2400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Terrestrial Microwave</a:t>
            </a:r>
            <a:endParaRPr/>
          </a:p>
        </p:txBody>
      </p:sp>
      <p:sp>
        <p:nvSpPr>
          <p:cNvPr id="322" name="Google Shape;322;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00000"/>
              </a:lnSpc>
              <a:spcBef>
                <a:spcPts val="0"/>
              </a:spcBef>
              <a:spcAft>
                <a:spcPts val="0"/>
              </a:spcAft>
              <a:buClr>
                <a:schemeClr val="dk1"/>
              </a:buClr>
              <a:buSzPct val="100000"/>
              <a:buChar char="•"/>
            </a:pPr>
            <a:r>
              <a:rPr lang="en-US"/>
              <a:t>Microwaves do not follow the curvature of earth</a:t>
            </a:r>
            <a:endParaRPr/>
          </a:p>
          <a:p>
            <a:pPr indent="-342900" lvl="0" marL="342900" rtl="0" algn="l">
              <a:lnSpc>
                <a:spcPct val="100000"/>
              </a:lnSpc>
              <a:spcBef>
                <a:spcPts val="544"/>
              </a:spcBef>
              <a:spcAft>
                <a:spcPts val="0"/>
              </a:spcAft>
              <a:buClr>
                <a:schemeClr val="dk1"/>
              </a:buClr>
              <a:buSzPct val="100000"/>
              <a:buChar char="•"/>
            </a:pPr>
            <a:r>
              <a:rPr lang="en-US"/>
              <a:t>Line-of-Sight transmission</a:t>
            </a:r>
            <a:endParaRPr/>
          </a:p>
          <a:p>
            <a:pPr indent="-342900" lvl="0" marL="342900" rtl="0" algn="l">
              <a:lnSpc>
                <a:spcPct val="100000"/>
              </a:lnSpc>
              <a:spcBef>
                <a:spcPts val="544"/>
              </a:spcBef>
              <a:spcAft>
                <a:spcPts val="0"/>
              </a:spcAft>
              <a:buClr>
                <a:schemeClr val="dk1"/>
              </a:buClr>
              <a:buSzPct val="100000"/>
              <a:buChar char="•"/>
            </a:pPr>
            <a:r>
              <a:rPr lang="en-US"/>
              <a:t>Height allows the signal to travel farther</a:t>
            </a:r>
            <a:endParaRPr/>
          </a:p>
          <a:p>
            <a:pPr indent="-342900" lvl="0" marL="342900" rtl="0" algn="l">
              <a:lnSpc>
                <a:spcPct val="100000"/>
              </a:lnSpc>
              <a:spcBef>
                <a:spcPts val="544"/>
              </a:spcBef>
              <a:spcAft>
                <a:spcPts val="0"/>
              </a:spcAft>
              <a:buClr>
                <a:schemeClr val="dk1"/>
              </a:buClr>
              <a:buSzPct val="100000"/>
              <a:buChar char="•"/>
            </a:pPr>
            <a:r>
              <a:rPr lang="en-US"/>
              <a:t>Two frequencies for two way communication</a:t>
            </a:r>
            <a:endParaRPr/>
          </a:p>
          <a:p>
            <a:pPr indent="-342900" lvl="0" marL="342900" rtl="0" algn="l">
              <a:lnSpc>
                <a:spcPct val="100000"/>
              </a:lnSpc>
              <a:spcBef>
                <a:spcPts val="544"/>
              </a:spcBef>
              <a:spcAft>
                <a:spcPts val="0"/>
              </a:spcAft>
              <a:buClr>
                <a:schemeClr val="dk1"/>
              </a:buClr>
              <a:buSzPct val="100000"/>
              <a:buChar char="•"/>
            </a:pPr>
            <a:r>
              <a:rPr lang="en-US"/>
              <a:t>Repeater is used to increase the distance.</a:t>
            </a:r>
            <a:endParaRPr/>
          </a:p>
          <a:p>
            <a:pPr indent="-170180" lvl="0" marL="342900" rtl="0" algn="l">
              <a:lnSpc>
                <a:spcPct val="100000"/>
              </a:lnSpc>
              <a:spcBef>
                <a:spcPts val="544"/>
              </a:spcBef>
              <a:spcAft>
                <a:spcPts val="0"/>
              </a:spcAft>
              <a:buClr>
                <a:schemeClr val="dk1"/>
              </a:buClr>
              <a:buSzPct val="100000"/>
              <a:buNone/>
            </a:pPr>
            <a:r>
              <a:t/>
            </a:r>
            <a:endParaRPr/>
          </a:p>
        </p:txBody>
      </p:sp>
      <p:pic>
        <p:nvPicPr>
          <p:cNvPr id="323" name="Google Shape;323;p37"/>
          <p:cNvPicPr preferRelativeResize="0"/>
          <p:nvPr>
            <p:ph idx="2" type="body"/>
          </p:nvPr>
        </p:nvPicPr>
        <p:blipFill rotWithShape="1">
          <a:blip r:embed="rId3">
            <a:alphaModFix/>
          </a:blip>
          <a:srcRect b="0" l="0" r="0" t="0"/>
          <a:stretch/>
        </p:blipFill>
        <p:spPr>
          <a:xfrm>
            <a:off x="4648200" y="3295957"/>
            <a:ext cx="4038600" cy="1134448"/>
          </a:xfrm>
          <a:prstGeom prst="rect">
            <a:avLst/>
          </a:prstGeom>
          <a:noFill/>
          <a:ln>
            <a:noFill/>
          </a:ln>
        </p:spPr>
      </p:pic>
      <p:sp>
        <p:nvSpPr>
          <p:cNvPr id="324" name="Google Shape;324;p37"/>
          <p:cNvSpPr txBox="1"/>
          <p:nvPr/>
        </p:nvSpPr>
        <p:spPr>
          <a:xfrm>
            <a:off x="123825" y="104775"/>
            <a:ext cx="5819775" cy="26035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810"/>
              <a:buFont typeface="Noto Sans Symbols"/>
              <a:buNone/>
            </a:pPr>
            <a:r>
              <a:rPr b="1" i="0" lang="en-US" sz="1800" u="none" cap="none" strike="noStrike">
                <a:solidFill>
                  <a:schemeClr val="lt1"/>
                </a:solidFill>
                <a:latin typeface="Calibri"/>
                <a:ea typeface="Calibri"/>
                <a:cs typeface="Calibri"/>
                <a:sym typeface="Calibri"/>
              </a:rPr>
              <a:t>Physical Media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Satellite Communication</a:t>
            </a:r>
            <a:endParaRPr/>
          </a:p>
        </p:txBody>
      </p:sp>
      <p:pic>
        <p:nvPicPr>
          <p:cNvPr id="331" name="Google Shape;331;p38"/>
          <p:cNvPicPr preferRelativeResize="0"/>
          <p:nvPr>
            <p:ph idx="1" type="body"/>
          </p:nvPr>
        </p:nvPicPr>
        <p:blipFill rotWithShape="1">
          <a:blip r:embed="rId3">
            <a:alphaModFix/>
          </a:blip>
          <a:srcRect b="0" l="0" r="0" t="0"/>
          <a:stretch/>
        </p:blipFill>
        <p:spPr>
          <a:xfrm>
            <a:off x="457200" y="1778281"/>
            <a:ext cx="8229600" cy="4169801"/>
          </a:xfrm>
          <a:prstGeom prst="rect">
            <a:avLst/>
          </a:prstGeom>
          <a:noFill/>
          <a:ln>
            <a:noFill/>
          </a:ln>
        </p:spPr>
      </p:pic>
      <p:sp>
        <p:nvSpPr>
          <p:cNvPr id="332" name="Google Shape;332;p38"/>
          <p:cNvSpPr txBox="1"/>
          <p:nvPr/>
        </p:nvSpPr>
        <p:spPr>
          <a:xfrm>
            <a:off x="123825" y="104775"/>
            <a:ext cx="5819775" cy="26035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810"/>
              <a:buFont typeface="Noto Sans Symbols"/>
              <a:buNone/>
            </a:pPr>
            <a:r>
              <a:rPr b="1" i="0" lang="en-US" sz="1800" u="none" cap="none" strike="noStrike">
                <a:solidFill>
                  <a:schemeClr val="lt1"/>
                </a:solidFill>
                <a:latin typeface="Calibri"/>
                <a:ea typeface="Calibri"/>
                <a:cs typeface="Calibri"/>
                <a:sym typeface="Calibri"/>
              </a:rPr>
              <a:t>Physical Media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457200" y="101456"/>
            <a:ext cx="8229600" cy="50814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Telecommunications Spectrum</a:t>
            </a:r>
            <a:endParaRPr/>
          </a:p>
        </p:txBody>
      </p:sp>
      <p:sp>
        <p:nvSpPr>
          <p:cNvPr id="338" name="Google Shape;33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sp>
        <p:nvSpPr>
          <p:cNvPr id="339" name="Google Shape;339;p39"/>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340" name="Google Shape;340;p39"/>
          <p:cNvPicPr preferRelativeResize="0"/>
          <p:nvPr/>
        </p:nvPicPr>
        <p:blipFill rotWithShape="1">
          <a:blip r:embed="rId3">
            <a:alphaModFix/>
          </a:blip>
          <a:srcRect b="0" l="0" r="0" t="0"/>
          <a:stretch/>
        </p:blipFill>
        <p:spPr>
          <a:xfrm>
            <a:off x="630383" y="609600"/>
            <a:ext cx="7848600" cy="583038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802.11 WLAN</a:t>
            </a:r>
            <a:endParaRPr/>
          </a:p>
        </p:txBody>
      </p:sp>
      <p:sp>
        <p:nvSpPr>
          <p:cNvPr id="346" name="Google Shape;346;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IEEE standards for wireless networking</a:t>
            </a:r>
            <a:endParaRPr/>
          </a:p>
          <a:p>
            <a:pPr indent="-342900" lvl="0" marL="342900" rtl="0" algn="l">
              <a:lnSpc>
                <a:spcPct val="100000"/>
              </a:lnSpc>
              <a:spcBef>
                <a:spcPts val="640"/>
              </a:spcBef>
              <a:spcAft>
                <a:spcPts val="0"/>
              </a:spcAft>
              <a:buClr>
                <a:schemeClr val="dk1"/>
              </a:buClr>
              <a:buSzPts val="3200"/>
              <a:buChar char="•"/>
            </a:pPr>
            <a:r>
              <a:rPr lang="en-US"/>
              <a:t>802.11a, 802.11b, 802.11g and 802.11n</a:t>
            </a:r>
            <a:endParaRPr/>
          </a:p>
          <a:p>
            <a:pPr indent="-342900" lvl="0" marL="342900" rtl="0" algn="l">
              <a:lnSpc>
                <a:spcPct val="100000"/>
              </a:lnSpc>
              <a:spcBef>
                <a:spcPts val="640"/>
              </a:spcBef>
              <a:spcAft>
                <a:spcPts val="0"/>
              </a:spcAft>
              <a:buClr>
                <a:schemeClr val="dk1"/>
              </a:buClr>
              <a:buSzPts val="3200"/>
              <a:buChar char="•"/>
            </a:pPr>
            <a:r>
              <a:rPr lang="en-US"/>
              <a:t>Differences in speeds, distance, channels and frequencies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IEEE 802.11a (Wi-Fi)</a:t>
            </a:r>
            <a:endParaRPr/>
          </a:p>
        </p:txBody>
      </p:sp>
      <p:sp>
        <p:nvSpPr>
          <p:cNvPr id="352" name="Google Shape;352;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lang="en-US"/>
              <a:t>Proposed in Sep 1999</a:t>
            </a:r>
            <a:endParaRPr/>
          </a:p>
          <a:p>
            <a:pPr indent="-342900" lvl="0" marL="342900" rtl="0" algn="l">
              <a:lnSpc>
                <a:spcPct val="100000"/>
              </a:lnSpc>
              <a:spcBef>
                <a:spcPts val="496"/>
              </a:spcBef>
              <a:spcAft>
                <a:spcPts val="0"/>
              </a:spcAft>
              <a:buClr>
                <a:schemeClr val="dk1"/>
              </a:buClr>
              <a:buSzPct val="100000"/>
              <a:buChar char="•"/>
            </a:pPr>
            <a:r>
              <a:rPr lang="en-US"/>
              <a:t>It operates in the 5 GHz band</a:t>
            </a:r>
            <a:endParaRPr/>
          </a:p>
          <a:p>
            <a:pPr indent="-342900" lvl="0" marL="342900" rtl="0" algn="l">
              <a:lnSpc>
                <a:spcPct val="100000"/>
              </a:lnSpc>
              <a:spcBef>
                <a:spcPts val="496"/>
              </a:spcBef>
              <a:spcAft>
                <a:spcPts val="0"/>
              </a:spcAft>
              <a:buClr>
                <a:schemeClr val="dk1"/>
              </a:buClr>
              <a:buSzPct val="100000"/>
              <a:buChar char="•"/>
            </a:pPr>
            <a:r>
              <a:rPr lang="en-US"/>
              <a:t>Maximum net data rate of 54 Mbit/s</a:t>
            </a:r>
            <a:endParaRPr/>
          </a:p>
          <a:p>
            <a:pPr indent="-342900" lvl="0" marL="342900" rtl="0" algn="l">
              <a:lnSpc>
                <a:spcPct val="100000"/>
              </a:lnSpc>
              <a:spcBef>
                <a:spcPts val="496"/>
              </a:spcBef>
              <a:spcAft>
                <a:spcPts val="0"/>
              </a:spcAft>
              <a:buClr>
                <a:schemeClr val="dk1"/>
              </a:buClr>
              <a:buSzPct val="100000"/>
              <a:buChar char="•"/>
            </a:pPr>
            <a:r>
              <a:rPr lang="en-US"/>
              <a:t>Approximate indoor range 35m</a:t>
            </a:r>
            <a:endParaRPr/>
          </a:p>
          <a:p>
            <a:pPr indent="-342900" lvl="0" marL="342900" rtl="0" algn="l">
              <a:lnSpc>
                <a:spcPct val="100000"/>
              </a:lnSpc>
              <a:spcBef>
                <a:spcPts val="496"/>
              </a:spcBef>
              <a:spcAft>
                <a:spcPts val="0"/>
              </a:spcAft>
              <a:buClr>
                <a:schemeClr val="dk1"/>
              </a:buClr>
              <a:buSzPct val="100000"/>
              <a:buChar char="•"/>
            </a:pPr>
            <a:r>
              <a:rPr lang="en-US"/>
              <a:t>Approximate outdoor rang 120m</a:t>
            </a:r>
            <a:endParaRPr/>
          </a:p>
          <a:p>
            <a:pPr indent="-342900" lvl="0" marL="342900" rtl="0" algn="l">
              <a:lnSpc>
                <a:spcPct val="100000"/>
              </a:lnSpc>
              <a:spcBef>
                <a:spcPts val="496"/>
              </a:spcBef>
              <a:spcAft>
                <a:spcPts val="0"/>
              </a:spcAft>
              <a:buClr>
                <a:schemeClr val="dk1"/>
              </a:buClr>
              <a:buSzPct val="100000"/>
              <a:buChar char="•"/>
            </a:pPr>
            <a:r>
              <a:rPr lang="en-US"/>
              <a:t>Effective overall range of 802.11a is less than that of 802.11b/g.</a:t>
            </a:r>
            <a:endParaRPr/>
          </a:p>
          <a:p>
            <a:pPr indent="-342900" lvl="0" marL="342900" rtl="0" algn="l">
              <a:lnSpc>
                <a:spcPct val="100000"/>
              </a:lnSpc>
              <a:spcBef>
                <a:spcPts val="496"/>
              </a:spcBef>
              <a:spcAft>
                <a:spcPts val="0"/>
              </a:spcAft>
              <a:buClr>
                <a:schemeClr val="dk1"/>
              </a:buClr>
              <a:buSzPct val="100000"/>
              <a:buChar char="•"/>
            </a:pPr>
            <a:r>
              <a:rPr lang="en-US"/>
              <a:t>Eight available channels. </a:t>
            </a:r>
            <a:endParaRPr/>
          </a:p>
          <a:p>
            <a:pPr indent="-342900" lvl="0" marL="342900" rtl="0" algn="l">
              <a:lnSpc>
                <a:spcPct val="100000"/>
              </a:lnSpc>
              <a:spcBef>
                <a:spcPts val="496"/>
              </a:spcBef>
              <a:spcAft>
                <a:spcPts val="0"/>
              </a:spcAft>
              <a:buClr>
                <a:schemeClr val="dk1"/>
              </a:buClr>
              <a:buSzPct val="100000"/>
              <a:buChar char="•"/>
            </a:pPr>
            <a:r>
              <a:rPr lang="en-US"/>
              <a:t>Better than 802.11b at supporting multimedia voice, video and large-image applications </a:t>
            </a:r>
            <a:endParaRPr/>
          </a:p>
          <a:p>
            <a:pPr indent="-342900" lvl="0" marL="342900" rtl="0" algn="l">
              <a:lnSpc>
                <a:spcPct val="100000"/>
              </a:lnSpc>
              <a:spcBef>
                <a:spcPts val="496"/>
              </a:spcBef>
              <a:spcAft>
                <a:spcPts val="0"/>
              </a:spcAft>
              <a:buClr>
                <a:schemeClr val="dk1"/>
              </a:buClr>
              <a:buSzPct val="100000"/>
              <a:buChar char="•"/>
            </a:pPr>
            <a:r>
              <a:rPr lang="en-US"/>
              <a:t>Relatively shorter range than 802.11b. </a:t>
            </a:r>
            <a:endParaRPr/>
          </a:p>
          <a:p>
            <a:pPr indent="-342900" lvl="0" marL="342900" rtl="0" algn="l">
              <a:lnSpc>
                <a:spcPct val="100000"/>
              </a:lnSpc>
              <a:spcBef>
                <a:spcPts val="496"/>
              </a:spcBef>
              <a:spcAft>
                <a:spcPts val="0"/>
              </a:spcAft>
              <a:buClr>
                <a:schemeClr val="dk1"/>
              </a:buClr>
              <a:buSzPct val="100000"/>
              <a:buChar char="•"/>
            </a:pPr>
            <a:r>
              <a:rPr lang="en-US"/>
              <a:t>Not interoperable with 802.11b.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IEEE 802.11b (Wi-Fi)</a:t>
            </a:r>
            <a:endParaRPr/>
          </a:p>
        </p:txBody>
      </p:sp>
      <p:sp>
        <p:nvSpPr>
          <p:cNvPr id="358" name="Google Shape;358;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Proposed in Oct 1999</a:t>
            </a:r>
            <a:endParaRPr/>
          </a:p>
          <a:p>
            <a:pPr indent="-342900" lvl="0" marL="342900" rtl="0" algn="l">
              <a:lnSpc>
                <a:spcPct val="100000"/>
              </a:lnSpc>
              <a:spcBef>
                <a:spcPts val="592"/>
              </a:spcBef>
              <a:spcAft>
                <a:spcPts val="0"/>
              </a:spcAft>
              <a:buClr>
                <a:schemeClr val="dk1"/>
              </a:buClr>
              <a:buSzPct val="100000"/>
              <a:buChar char="•"/>
            </a:pPr>
            <a:r>
              <a:rPr lang="en-US"/>
              <a:t>It operates in the 2.4 GHz (ISM) band</a:t>
            </a:r>
            <a:endParaRPr/>
          </a:p>
          <a:p>
            <a:pPr indent="-342900" lvl="0" marL="342900" rtl="0" algn="l">
              <a:lnSpc>
                <a:spcPct val="100000"/>
              </a:lnSpc>
              <a:spcBef>
                <a:spcPts val="592"/>
              </a:spcBef>
              <a:spcAft>
                <a:spcPts val="0"/>
              </a:spcAft>
              <a:buClr>
                <a:schemeClr val="dk1"/>
              </a:buClr>
              <a:buSzPct val="100000"/>
              <a:buChar char="•"/>
            </a:pPr>
            <a:r>
              <a:rPr lang="en-US"/>
              <a:t>Not interoperable with 802.11a.</a:t>
            </a:r>
            <a:endParaRPr/>
          </a:p>
          <a:p>
            <a:pPr indent="-342900" lvl="0" marL="342900" rtl="0" algn="l">
              <a:lnSpc>
                <a:spcPct val="100000"/>
              </a:lnSpc>
              <a:spcBef>
                <a:spcPts val="592"/>
              </a:spcBef>
              <a:spcAft>
                <a:spcPts val="0"/>
              </a:spcAft>
              <a:buClr>
                <a:schemeClr val="dk1"/>
              </a:buClr>
              <a:buSzPct val="100000"/>
              <a:buChar char="•"/>
            </a:pPr>
            <a:r>
              <a:rPr lang="en-US"/>
              <a:t>Maximum net data rate of 11 Mbit/s</a:t>
            </a:r>
            <a:endParaRPr/>
          </a:p>
          <a:p>
            <a:pPr indent="-342900" lvl="0" marL="342900" rtl="0" algn="l">
              <a:lnSpc>
                <a:spcPct val="100000"/>
              </a:lnSpc>
              <a:spcBef>
                <a:spcPts val="592"/>
              </a:spcBef>
              <a:spcAft>
                <a:spcPts val="0"/>
              </a:spcAft>
              <a:buClr>
                <a:schemeClr val="dk1"/>
              </a:buClr>
              <a:buSzPct val="100000"/>
              <a:buChar char="•"/>
            </a:pPr>
            <a:r>
              <a:rPr lang="en-US"/>
              <a:t>Approximate indoor range 38m</a:t>
            </a:r>
            <a:endParaRPr/>
          </a:p>
          <a:p>
            <a:pPr indent="-342900" lvl="0" marL="342900" rtl="0" algn="l">
              <a:lnSpc>
                <a:spcPct val="100000"/>
              </a:lnSpc>
              <a:spcBef>
                <a:spcPts val="592"/>
              </a:spcBef>
              <a:spcAft>
                <a:spcPts val="0"/>
              </a:spcAft>
              <a:buClr>
                <a:schemeClr val="dk1"/>
              </a:buClr>
              <a:buSzPct val="100000"/>
              <a:buChar char="•"/>
            </a:pPr>
            <a:r>
              <a:rPr lang="en-US"/>
              <a:t>Approximate outdoor rang 140m</a:t>
            </a:r>
            <a:endParaRPr/>
          </a:p>
          <a:p>
            <a:pPr indent="-342900" lvl="0" marL="342900" rtl="0" algn="l">
              <a:lnSpc>
                <a:spcPct val="100000"/>
              </a:lnSpc>
              <a:spcBef>
                <a:spcPts val="592"/>
              </a:spcBef>
              <a:spcAft>
                <a:spcPts val="0"/>
              </a:spcAft>
              <a:buClr>
                <a:schemeClr val="dk1"/>
              </a:buClr>
              <a:buSzPct val="100000"/>
              <a:buChar char="•"/>
            </a:pPr>
            <a:r>
              <a:rPr lang="en-US"/>
              <a:t>Requires fewer access points than 802.11a for coverage of large areas. </a:t>
            </a:r>
            <a:endParaRPr/>
          </a:p>
          <a:p>
            <a:pPr indent="-342900" lvl="0" marL="342900" rtl="0" algn="l">
              <a:lnSpc>
                <a:spcPct val="100000"/>
              </a:lnSpc>
              <a:spcBef>
                <a:spcPts val="592"/>
              </a:spcBef>
              <a:spcAft>
                <a:spcPts val="0"/>
              </a:spcAft>
              <a:buClr>
                <a:schemeClr val="dk1"/>
              </a:buClr>
              <a:buSzPct val="100000"/>
              <a:buChar char="•"/>
            </a:pPr>
            <a:r>
              <a:rPr lang="en-US"/>
              <a:t>14 channels available in the 2.4GHz band with only three non-overlapping channels.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2000" u="none" cap="none" strike="noStrike">
              <a:solidFill>
                <a:srgbClr val="888888"/>
              </a:solidFill>
              <a:latin typeface="Calibri"/>
              <a:ea typeface="Calibri"/>
              <a:cs typeface="Calibri"/>
              <a:sym typeface="Calibri"/>
            </a:endParaRPr>
          </a:p>
        </p:txBody>
      </p:sp>
      <p:sp>
        <p:nvSpPr>
          <p:cNvPr id="121" name="Google Shape;12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Wireless Networking: Intangible Media</a:t>
            </a:r>
            <a:endParaRPr/>
          </a:p>
        </p:txBody>
      </p:sp>
      <p:sp>
        <p:nvSpPr>
          <p:cNvPr id="122" name="Google Shape;122;p16"/>
          <p:cNvSpPr txBox="1"/>
          <p:nvPr>
            <p:ph idx="1" type="body"/>
          </p:nvPr>
        </p:nvSpPr>
        <p:spPr>
          <a:xfrm>
            <a:off x="533400" y="1676400"/>
            <a:ext cx="8153400" cy="4648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82000"/>
              </a:lnSpc>
              <a:spcBef>
                <a:spcPts val="0"/>
              </a:spcBef>
              <a:spcAft>
                <a:spcPts val="0"/>
              </a:spcAft>
              <a:buClr>
                <a:schemeClr val="dk1"/>
              </a:buClr>
              <a:buSzPct val="100000"/>
              <a:buChar char="•"/>
            </a:pPr>
            <a:r>
              <a:rPr b="1" lang="en-US"/>
              <a:t>Wireless </a:t>
            </a:r>
            <a:r>
              <a:rPr lang="en-US"/>
              <a:t>technologies continue to play an increasing role in all kinds of networks</a:t>
            </a:r>
            <a:endParaRPr/>
          </a:p>
          <a:p>
            <a:pPr indent="-342900" lvl="0" marL="342900" rtl="0" algn="l">
              <a:lnSpc>
                <a:spcPct val="82000"/>
              </a:lnSpc>
              <a:spcBef>
                <a:spcPts val="592"/>
              </a:spcBef>
              <a:spcAft>
                <a:spcPts val="0"/>
              </a:spcAft>
              <a:buClr>
                <a:schemeClr val="dk1"/>
              </a:buClr>
              <a:buSzPct val="100000"/>
              <a:buChar char="•"/>
            </a:pPr>
            <a:r>
              <a:rPr lang="en-US"/>
              <a:t>Since 1990, the number of wireless options has increased, and the cost continues to decrease</a:t>
            </a:r>
            <a:endParaRPr/>
          </a:p>
          <a:p>
            <a:pPr indent="-342900" lvl="0" marL="342900" rtl="0" algn="l">
              <a:lnSpc>
                <a:spcPct val="82000"/>
              </a:lnSpc>
              <a:spcBef>
                <a:spcPts val="592"/>
              </a:spcBef>
              <a:spcAft>
                <a:spcPts val="0"/>
              </a:spcAft>
              <a:buClr>
                <a:schemeClr val="dk1"/>
              </a:buClr>
              <a:buSzPct val="100000"/>
              <a:buChar char="•"/>
            </a:pPr>
            <a:r>
              <a:rPr lang="en-US"/>
              <a:t>Wireless networks can now be found in most towns and cities in the form of hot spots, and more home users have turned to wireless networks</a:t>
            </a:r>
            <a:endParaRPr/>
          </a:p>
          <a:p>
            <a:pPr indent="-342900" lvl="0" marL="342900" rtl="0" algn="l">
              <a:lnSpc>
                <a:spcPct val="82000"/>
              </a:lnSpc>
              <a:spcBef>
                <a:spcPts val="592"/>
              </a:spcBef>
              <a:spcAft>
                <a:spcPts val="0"/>
              </a:spcAft>
              <a:buClr>
                <a:schemeClr val="dk1"/>
              </a:buClr>
              <a:buSzPct val="100000"/>
              <a:buChar char="•"/>
            </a:pPr>
            <a:r>
              <a:rPr lang="en-US"/>
              <a:t>Wireless networks are often used with wired networks to interconnect geographically dispersed LANs or groups of mobile users with stationary servers and resources on a wired LAN</a:t>
            </a:r>
            <a:endParaRPr/>
          </a:p>
          <a:p>
            <a:pPr indent="-285750" lvl="1" marL="742950" rtl="0" algn="l">
              <a:lnSpc>
                <a:spcPct val="82000"/>
              </a:lnSpc>
              <a:spcBef>
                <a:spcPts val="518"/>
              </a:spcBef>
              <a:spcAft>
                <a:spcPts val="0"/>
              </a:spcAft>
              <a:buClr>
                <a:schemeClr val="dk1"/>
              </a:buClr>
              <a:buSzPct val="100000"/>
              <a:buChar char="–"/>
            </a:pPr>
            <a:r>
              <a:rPr lang="en-US"/>
              <a:t>Microsoft calls networks that include both wired and wireless components hybrid networks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IEEE 802.11g (Wi-Fi)</a:t>
            </a:r>
            <a:endParaRPr/>
          </a:p>
        </p:txBody>
      </p:sp>
      <p:sp>
        <p:nvSpPr>
          <p:cNvPr id="364" name="Google Shape;364;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Proposed in Jun 2003</a:t>
            </a:r>
            <a:endParaRPr/>
          </a:p>
          <a:p>
            <a:pPr indent="-342900" lvl="0" marL="342900" rtl="0" algn="l">
              <a:lnSpc>
                <a:spcPct val="100000"/>
              </a:lnSpc>
              <a:spcBef>
                <a:spcPts val="640"/>
              </a:spcBef>
              <a:spcAft>
                <a:spcPts val="0"/>
              </a:spcAft>
              <a:buClr>
                <a:schemeClr val="dk1"/>
              </a:buClr>
              <a:buSzPts val="3200"/>
              <a:buChar char="•"/>
            </a:pPr>
            <a:r>
              <a:rPr lang="en-US"/>
              <a:t>Up to 54Mbps in the 2.4GHz band</a:t>
            </a:r>
            <a:endParaRPr/>
          </a:p>
          <a:p>
            <a:pPr indent="-342900" lvl="0" marL="342900" rtl="0" algn="l">
              <a:lnSpc>
                <a:spcPct val="100000"/>
              </a:lnSpc>
              <a:spcBef>
                <a:spcPts val="640"/>
              </a:spcBef>
              <a:spcAft>
                <a:spcPts val="0"/>
              </a:spcAft>
              <a:buClr>
                <a:schemeClr val="dk1"/>
              </a:buClr>
              <a:buSzPts val="3200"/>
              <a:buChar char="•"/>
            </a:pPr>
            <a:r>
              <a:rPr lang="en-US"/>
              <a:t>Approximate indoor range 100m</a:t>
            </a:r>
            <a:endParaRPr/>
          </a:p>
          <a:p>
            <a:pPr indent="-342900" lvl="0" marL="342900" rtl="0" algn="l">
              <a:lnSpc>
                <a:spcPct val="100000"/>
              </a:lnSpc>
              <a:spcBef>
                <a:spcPts val="640"/>
              </a:spcBef>
              <a:spcAft>
                <a:spcPts val="0"/>
              </a:spcAft>
              <a:buClr>
                <a:schemeClr val="dk1"/>
              </a:buClr>
              <a:buSzPts val="3200"/>
              <a:buChar char="•"/>
            </a:pPr>
            <a:r>
              <a:rPr lang="en-US"/>
              <a:t>Approximate outdoor rang 450m</a:t>
            </a:r>
            <a:endParaRPr/>
          </a:p>
          <a:p>
            <a:pPr indent="-342900" lvl="0" marL="342900" rtl="0" algn="l">
              <a:lnSpc>
                <a:spcPct val="100000"/>
              </a:lnSpc>
              <a:spcBef>
                <a:spcPts val="640"/>
              </a:spcBef>
              <a:spcAft>
                <a:spcPts val="0"/>
              </a:spcAft>
              <a:buClr>
                <a:schemeClr val="dk1"/>
              </a:buClr>
              <a:buSzPts val="3200"/>
              <a:buChar char="•"/>
            </a:pPr>
            <a:r>
              <a:rPr lang="en-US"/>
              <a:t>Improved security enhancements over 802.11</a:t>
            </a:r>
            <a:endParaRPr/>
          </a:p>
          <a:p>
            <a:pPr indent="-342900" lvl="0" marL="342900" rtl="0" algn="l">
              <a:lnSpc>
                <a:spcPct val="100000"/>
              </a:lnSpc>
              <a:spcBef>
                <a:spcPts val="640"/>
              </a:spcBef>
              <a:spcAft>
                <a:spcPts val="0"/>
              </a:spcAft>
              <a:buClr>
                <a:schemeClr val="dk1"/>
              </a:buClr>
              <a:buSzPts val="3200"/>
              <a:buChar char="•"/>
            </a:pPr>
            <a:r>
              <a:rPr lang="en-US"/>
              <a:t>Compatible with 802.11b. </a:t>
            </a:r>
            <a:endParaRPr/>
          </a:p>
          <a:p>
            <a:pPr indent="-342900" lvl="0" marL="342900" rtl="0" algn="l">
              <a:lnSpc>
                <a:spcPct val="100000"/>
              </a:lnSpc>
              <a:spcBef>
                <a:spcPts val="640"/>
              </a:spcBef>
              <a:spcAft>
                <a:spcPts val="0"/>
              </a:spcAft>
              <a:buClr>
                <a:schemeClr val="dk1"/>
              </a:buClr>
              <a:buSzPts val="3200"/>
              <a:buChar char="•"/>
            </a:pPr>
            <a:r>
              <a:rPr lang="en-US"/>
              <a:t>14 channels available in the 2.4GHz band with only three non-overlapping channels.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IEEE 802.11n (Wi-Fi)</a:t>
            </a:r>
            <a:endParaRPr/>
          </a:p>
        </p:txBody>
      </p:sp>
      <p:sp>
        <p:nvSpPr>
          <p:cNvPr id="370" name="Google Shape;370;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Proposed in Oct 2009</a:t>
            </a:r>
            <a:endParaRPr/>
          </a:p>
          <a:p>
            <a:pPr indent="-342900" lvl="0" marL="342900" rtl="0" algn="l">
              <a:lnSpc>
                <a:spcPct val="100000"/>
              </a:lnSpc>
              <a:spcBef>
                <a:spcPts val="640"/>
              </a:spcBef>
              <a:spcAft>
                <a:spcPts val="0"/>
              </a:spcAft>
              <a:buClr>
                <a:schemeClr val="dk1"/>
              </a:buClr>
              <a:buSzPts val="3200"/>
              <a:buChar char="•"/>
            </a:pPr>
            <a:r>
              <a:rPr lang="en-US"/>
              <a:t>Up to 600Mbps in the 2.4GHz/5GHz band</a:t>
            </a:r>
            <a:endParaRPr/>
          </a:p>
          <a:p>
            <a:pPr indent="-342900" lvl="0" marL="342900" rtl="0" algn="l">
              <a:lnSpc>
                <a:spcPct val="100000"/>
              </a:lnSpc>
              <a:spcBef>
                <a:spcPts val="640"/>
              </a:spcBef>
              <a:spcAft>
                <a:spcPts val="0"/>
              </a:spcAft>
              <a:buClr>
                <a:schemeClr val="dk1"/>
              </a:buClr>
              <a:buSzPts val="3200"/>
              <a:buChar char="•"/>
            </a:pPr>
            <a:r>
              <a:rPr lang="en-US"/>
              <a:t>Approximate indoor range 300m</a:t>
            </a:r>
            <a:endParaRPr/>
          </a:p>
          <a:p>
            <a:pPr indent="-342900" lvl="0" marL="342900" rtl="0" algn="l">
              <a:lnSpc>
                <a:spcPct val="100000"/>
              </a:lnSpc>
              <a:spcBef>
                <a:spcPts val="640"/>
              </a:spcBef>
              <a:spcAft>
                <a:spcPts val="0"/>
              </a:spcAft>
              <a:buClr>
                <a:schemeClr val="dk1"/>
              </a:buClr>
              <a:buSzPts val="3200"/>
              <a:buChar char="•"/>
            </a:pPr>
            <a:r>
              <a:rPr lang="en-US"/>
              <a:t>Approximate outdoor rang 800m</a:t>
            </a:r>
            <a:endParaRPr/>
          </a:p>
          <a:p>
            <a:pPr indent="-342900" lvl="0" marL="342900" rtl="0" algn="l">
              <a:lnSpc>
                <a:spcPct val="100000"/>
              </a:lnSpc>
              <a:spcBef>
                <a:spcPts val="640"/>
              </a:spcBef>
              <a:spcAft>
                <a:spcPts val="0"/>
              </a:spcAft>
              <a:buClr>
                <a:schemeClr val="dk1"/>
              </a:buClr>
              <a:buSzPts val="3200"/>
              <a:buChar char="•"/>
            </a:pPr>
            <a:r>
              <a:rPr lang="en-US"/>
              <a:t>Added new standard multiple-input multiple-output antennas (MIMO)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Wireless Frequency Channels</a:t>
            </a:r>
            <a:endParaRPr/>
          </a:p>
        </p:txBody>
      </p:sp>
      <p:sp>
        <p:nvSpPr>
          <p:cNvPr id="376" name="Google Shape;376;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descr="D:\All Lecture Related\Wireless communication\800px-2.4_GHz_Wi-Fi_channels_(802.11b,g_WLAN).svg.png" id="377" name="Google Shape;377;p45"/>
          <p:cNvPicPr preferRelativeResize="0"/>
          <p:nvPr/>
        </p:nvPicPr>
        <p:blipFill rotWithShape="1">
          <a:blip r:embed="rId3">
            <a:alphaModFix/>
          </a:blip>
          <a:srcRect b="0" l="0" r="0" t="0"/>
          <a:stretch/>
        </p:blipFill>
        <p:spPr>
          <a:xfrm>
            <a:off x="533400" y="2667000"/>
            <a:ext cx="8367059" cy="2819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descr="D:\All Lecture Related\Wireless communication\660px-NonOverlappingChannels2.4GHzWLAN-en.svg.png" id="382" name="Google Shape;382;p46"/>
          <p:cNvPicPr preferRelativeResize="0"/>
          <p:nvPr/>
        </p:nvPicPr>
        <p:blipFill rotWithShape="1">
          <a:blip r:embed="rId3">
            <a:alphaModFix/>
          </a:blip>
          <a:srcRect b="0" l="0" r="0" t="0"/>
          <a:stretch/>
        </p:blipFill>
        <p:spPr>
          <a:xfrm>
            <a:off x="1428750" y="285750"/>
            <a:ext cx="6286500" cy="6286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7"/>
          <p:cNvPicPr preferRelativeResize="0"/>
          <p:nvPr/>
        </p:nvPicPr>
        <p:blipFill rotWithShape="1">
          <a:blip r:embed="rId3">
            <a:alphaModFix/>
          </a:blip>
          <a:srcRect b="0" l="0" r="0" t="0"/>
          <a:stretch/>
        </p:blipFill>
        <p:spPr>
          <a:xfrm>
            <a:off x="206375" y="2362200"/>
            <a:ext cx="8729663" cy="2139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What is Bluetooth?</a:t>
            </a:r>
            <a:endParaRPr/>
          </a:p>
        </p:txBody>
      </p:sp>
      <p:sp>
        <p:nvSpPr>
          <p:cNvPr id="393" name="Google Shape;39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Short-range communications technology</a:t>
            </a:r>
            <a:endParaRPr/>
          </a:p>
          <a:p>
            <a:pPr indent="-342900" lvl="0" marL="342900" rtl="0" algn="l">
              <a:lnSpc>
                <a:spcPct val="100000"/>
              </a:lnSpc>
              <a:spcBef>
                <a:spcPts val="640"/>
              </a:spcBef>
              <a:spcAft>
                <a:spcPts val="0"/>
              </a:spcAft>
              <a:buClr>
                <a:schemeClr val="dk1"/>
              </a:buClr>
              <a:buSzPts val="3200"/>
              <a:buChar char="•"/>
            </a:pPr>
            <a:r>
              <a:rPr lang="en-US"/>
              <a:t>Intended to replace cables connecting portable and/or fixed devices</a:t>
            </a:r>
            <a:endParaRPr/>
          </a:p>
          <a:p>
            <a:pPr indent="-342900" lvl="0" marL="342900" rtl="0" algn="l">
              <a:lnSpc>
                <a:spcPct val="100000"/>
              </a:lnSpc>
              <a:spcBef>
                <a:spcPts val="640"/>
              </a:spcBef>
              <a:spcAft>
                <a:spcPts val="0"/>
              </a:spcAft>
              <a:buClr>
                <a:schemeClr val="dk1"/>
              </a:buClr>
              <a:buSzPts val="3200"/>
              <a:buChar char="•"/>
            </a:pPr>
            <a:r>
              <a:rPr lang="en-US"/>
              <a:t>Still able to maintain a high level of security</a:t>
            </a:r>
            <a:endParaRPr/>
          </a:p>
          <a:p>
            <a:pPr indent="-342900" lvl="0" marL="342900" rtl="0" algn="l">
              <a:lnSpc>
                <a:spcPct val="100000"/>
              </a:lnSpc>
              <a:spcBef>
                <a:spcPts val="640"/>
              </a:spcBef>
              <a:spcAft>
                <a:spcPts val="0"/>
              </a:spcAft>
              <a:buClr>
                <a:schemeClr val="dk1"/>
              </a:buClr>
              <a:buSzPts val="3200"/>
              <a:buChar char="•"/>
            </a:pPr>
            <a:r>
              <a:rPr lang="en-US"/>
              <a:t>Defines uniform structure for wide range of devices to connect and communicate</a:t>
            </a:r>
            <a:endParaRPr/>
          </a:p>
          <a:p>
            <a:pPr indent="-342900" lvl="0" marL="342900" rtl="0" algn="l">
              <a:lnSpc>
                <a:spcPct val="100000"/>
              </a:lnSpc>
              <a:spcBef>
                <a:spcPts val="640"/>
              </a:spcBef>
              <a:spcAft>
                <a:spcPts val="0"/>
              </a:spcAft>
              <a:buClr>
                <a:schemeClr val="dk1"/>
              </a:buClr>
              <a:buSzPts val="3200"/>
              <a:buChar char="•"/>
            </a:pPr>
            <a:r>
              <a:rPr lang="en-US"/>
              <a:t>Key features are</a:t>
            </a:r>
            <a:endParaRPr/>
          </a:p>
          <a:p>
            <a:pPr indent="-285750" lvl="1" marL="742950" rtl="0" algn="l">
              <a:lnSpc>
                <a:spcPct val="100000"/>
              </a:lnSpc>
              <a:spcBef>
                <a:spcPts val="560"/>
              </a:spcBef>
              <a:spcAft>
                <a:spcPts val="0"/>
              </a:spcAft>
              <a:buClr>
                <a:schemeClr val="dk1"/>
              </a:buClr>
              <a:buSzPts val="2800"/>
              <a:buChar char="–"/>
            </a:pPr>
            <a:r>
              <a:rPr lang="en-US"/>
              <a:t>Robustness, low power, and cost</a:t>
            </a:r>
            <a:endParaRPr/>
          </a:p>
          <a:p>
            <a:pPr indent="-107950" lvl="1" marL="742950" rtl="0" algn="l">
              <a:lnSpc>
                <a:spcPct val="100000"/>
              </a:lnSpc>
              <a:spcBef>
                <a:spcPts val="560"/>
              </a:spcBef>
              <a:spcAft>
                <a:spcPts val="0"/>
              </a:spcAft>
              <a:buClr>
                <a:schemeClr val="dk1"/>
              </a:buClr>
              <a:buSzPts val="2800"/>
              <a:buNone/>
            </a:pPr>
            <a:r>
              <a:t/>
            </a:r>
            <a:endParaRPr/>
          </a:p>
          <a:p>
            <a:pPr indent="-107950" lvl="1" marL="742950" rtl="0" algn="l">
              <a:lnSpc>
                <a:spcPct val="100000"/>
              </a:lnSpc>
              <a:spcBef>
                <a:spcPts val="560"/>
              </a:spcBef>
              <a:spcAft>
                <a:spcPts val="0"/>
              </a:spcAft>
              <a:buClr>
                <a:schemeClr val="dk1"/>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What is Bluetooth? Cont’d</a:t>
            </a:r>
            <a:endParaRPr/>
          </a:p>
        </p:txBody>
      </p:sp>
      <p:sp>
        <p:nvSpPr>
          <p:cNvPr id="399" name="Google Shape;399;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 new global standard for data and voice</a:t>
            </a:r>
            <a:endParaRPr/>
          </a:p>
          <a:p>
            <a:pPr indent="-342900" lvl="0" marL="342900" rtl="0" algn="l">
              <a:lnSpc>
                <a:spcPct val="100000"/>
              </a:lnSpc>
              <a:spcBef>
                <a:spcPts val="640"/>
              </a:spcBef>
              <a:spcAft>
                <a:spcPts val="0"/>
              </a:spcAft>
              <a:buClr>
                <a:schemeClr val="dk1"/>
              </a:buClr>
              <a:buSzPts val="3200"/>
              <a:buChar char="•"/>
            </a:pPr>
            <a:r>
              <a:rPr lang="en-US"/>
              <a:t>Intended to create a PAN</a:t>
            </a:r>
            <a:endParaRPr/>
          </a:p>
          <a:p>
            <a:pPr indent="-342900" lvl="0" marL="342900" rtl="0" algn="l">
              <a:lnSpc>
                <a:spcPct val="100000"/>
              </a:lnSpc>
              <a:spcBef>
                <a:spcPts val="640"/>
              </a:spcBef>
              <a:spcAft>
                <a:spcPts val="0"/>
              </a:spcAft>
              <a:buClr>
                <a:schemeClr val="dk1"/>
              </a:buClr>
              <a:buSzPts val="3200"/>
              <a:buChar char="•"/>
            </a:pPr>
            <a:r>
              <a:rPr lang="en-US"/>
              <a:t>Operating range of 10 metres, with optional 100 metre mode.</a:t>
            </a:r>
            <a:endParaRPr/>
          </a:p>
          <a:p>
            <a:pPr indent="-342900" lvl="0" marL="342900" rtl="0" algn="l">
              <a:lnSpc>
                <a:spcPct val="100000"/>
              </a:lnSpc>
              <a:spcBef>
                <a:spcPts val="640"/>
              </a:spcBef>
              <a:spcAft>
                <a:spcPts val="0"/>
              </a:spcAft>
              <a:buClr>
                <a:schemeClr val="dk1"/>
              </a:buClr>
              <a:buSzPts val="3200"/>
              <a:buChar char="•"/>
            </a:pPr>
            <a:r>
              <a:rPr lang="en-US"/>
              <a:t>Transmission power of 1 mW</a:t>
            </a:r>
            <a:endParaRPr/>
          </a:p>
          <a:p>
            <a:pPr indent="-342900" lvl="0" marL="342900" rtl="0" algn="l">
              <a:lnSpc>
                <a:spcPct val="100000"/>
              </a:lnSpc>
              <a:spcBef>
                <a:spcPts val="640"/>
              </a:spcBef>
              <a:spcAft>
                <a:spcPts val="0"/>
              </a:spcAft>
              <a:buClr>
                <a:schemeClr val="dk1"/>
              </a:buClr>
              <a:buSzPts val="3200"/>
              <a:buChar char="•"/>
            </a:pPr>
            <a:r>
              <a:rPr lang="en-US"/>
              <a:t>Operates in free ISM band [2.4000 – 2.4835 GHz]</a:t>
            </a:r>
            <a:endParaRPr/>
          </a:p>
          <a:p>
            <a:pPr indent="-107950" lvl="1" marL="742950" rtl="0" algn="l">
              <a:lnSpc>
                <a:spcPct val="100000"/>
              </a:lnSpc>
              <a:spcBef>
                <a:spcPts val="560"/>
              </a:spcBef>
              <a:spcAft>
                <a:spcPts val="0"/>
              </a:spcAft>
              <a:buClr>
                <a:schemeClr val="dk1"/>
              </a:buClr>
              <a:buSzPts val="2800"/>
              <a:buNone/>
            </a:pPr>
            <a:r>
              <a:t/>
            </a:r>
            <a:endParaRPr/>
          </a:p>
          <a:p>
            <a:pPr indent="-107950" lvl="1" marL="742950" rtl="0" algn="l">
              <a:lnSpc>
                <a:spcPct val="100000"/>
              </a:lnSpc>
              <a:spcBef>
                <a:spcPts val="56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Basic Uses</a:t>
            </a:r>
            <a:endParaRPr/>
          </a:p>
        </p:txBody>
      </p:sp>
      <p:sp>
        <p:nvSpPr>
          <p:cNvPr id="405" name="Google Shape;405;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Cable replacement</a:t>
            </a:r>
            <a:endParaRPr/>
          </a:p>
          <a:p>
            <a:pPr indent="-342900" lvl="0" marL="342900" rtl="0" algn="l">
              <a:lnSpc>
                <a:spcPct val="100000"/>
              </a:lnSpc>
              <a:spcBef>
                <a:spcPts val="640"/>
              </a:spcBef>
              <a:spcAft>
                <a:spcPts val="0"/>
              </a:spcAft>
              <a:buClr>
                <a:schemeClr val="dk1"/>
              </a:buClr>
              <a:buSzPts val="3200"/>
              <a:buChar char="•"/>
            </a:pPr>
            <a:r>
              <a:rPr lang="en-US"/>
              <a:t>Voice and Data access points</a:t>
            </a:r>
            <a:endParaRPr/>
          </a:p>
          <a:p>
            <a:pPr indent="-342900" lvl="0" marL="342900" rtl="0" algn="l">
              <a:lnSpc>
                <a:spcPct val="100000"/>
              </a:lnSpc>
              <a:spcBef>
                <a:spcPts val="640"/>
              </a:spcBef>
              <a:spcAft>
                <a:spcPts val="0"/>
              </a:spcAft>
              <a:buClr>
                <a:schemeClr val="dk1"/>
              </a:buClr>
              <a:buSzPts val="3200"/>
              <a:buChar char="•"/>
            </a:pPr>
            <a:r>
              <a:rPr lang="en-US"/>
              <a:t>Ad-hoc/temporary networking</a:t>
            </a:r>
            <a:endParaRPr/>
          </a:p>
          <a:p>
            <a:pPr indent="-285750" lvl="1" marL="742950" rtl="0" algn="l">
              <a:lnSpc>
                <a:spcPct val="100000"/>
              </a:lnSpc>
              <a:spcBef>
                <a:spcPts val="560"/>
              </a:spcBef>
              <a:spcAft>
                <a:spcPts val="0"/>
              </a:spcAft>
              <a:buClr>
                <a:schemeClr val="dk1"/>
              </a:buClr>
              <a:buSzPts val="2800"/>
              <a:buChar char="–"/>
            </a:pPr>
            <a:r>
              <a:rPr lang="en-US"/>
              <a:t>Up to 8 devices can be networked at a time</a:t>
            </a:r>
            <a:endParaRPr/>
          </a:p>
          <a:p>
            <a:pPr indent="-107950" lvl="1" marL="742950" rtl="0" algn="l">
              <a:lnSpc>
                <a:spcPct val="100000"/>
              </a:lnSpc>
              <a:spcBef>
                <a:spcPts val="560"/>
              </a:spcBef>
              <a:spcAft>
                <a:spcPts val="0"/>
              </a:spcAft>
              <a:buClr>
                <a:schemeClr val="dk1"/>
              </a:buClr>
              <a:buSzPts val="2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Ultimate Headset</a:t>
            </a:r>
            <a:endParaRPr/>
          </a:p>
        </p:txBody>
      </p:sp>
      <p:sp>
        <p:nvSpPr>
          <p:cNvPr id="411" name="Google Shape;411;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Bluetooth </a:t>
            </a:r>
            <a:endParaRPr/>
          </a:p>
        </p:txBody>
      </p:sp>
      <p:sp>
        <p:nvSpPr>
          <p:cNvPr id="412" name="Google Shape;412;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Documents and Settings\anwar\My Documents\courses\Spring01\bluetooth\images\headset.jpg" id="413" name="Google Shape;413;p51"/>
          <p:cNvPicPr preferRelativeResize="0"/>
          <p:nvPr/>
        </p:nvPicPr>
        <p:blipFill rotWithShape="1">
          <a:blip r:embed="rId3">
            <a:alphaModFix/>
          </a:blip>
          <a:srcRect b="0" l="0" r="0" t="0"/>
          <a:stretch/>
        </p:blipFill>
        <p:spPr>
          <a:xfrm>
            <a:off x="3810000" y="2286000"/>
            <a:ext cx="2057400" cy="2057400"/>
          </a:xfrm>
          <a:prstGeom prst="rect">
            <a:avLst/>
          </a:prstGeom>
          <a:noFill/>
          <a:ln>
            <a:noFill/>
          </a:ln>
        </p:spPr>
      </p:pic>
      <p:pic>
        <p:nvPicPr>
          <p:cNvPr descr="C:\Documents and Settings\anwar\My Documents\courses\Spring01\bluetooth\images\ericson_phone_t.gif" id="414" name="Google Shape;414;p51"/>
          <p:cNvPicPr preferRelativeResize="0"/>
          <p:nvPr/>
        </p:nvPicPr>
        <p:blipFill rotWithShape="1">
          <a:blip r:embed="rId4">
            <a:alphaModFix/>
          </a:blip>
          <a:srcRect b="0" l="0" r="0" t="0"/>
          <a:stretch/>
        </p:blipFill>
        <p:spPr>
          <a:xfrm>
            <a:off x="7315200" y="1066800"/>
            <a:ext cx="769938" cy="2133600"/>
          </a:xfrm>
          <a:prstGeom prst="rect">
            <a:avLst/>
          </a:prstGeom>
          <a:noFill/>
          <a:ln>
            <a:noFill/>
          </a:ln>
        </p:spPr>
      </p:pic>
      <p:pic>
        <p:nvPicPr>
          <p:cNvPr descr="C:\Documents and Settings\anwar\My Documents\courses\Spring01\bluetooth\images\sony_vaio4_t.gif" id="415" name="Google Shape;415;p51"/>
          <p:cNvPicPr preferRelativeResize="0"/>
          <p:nvPr/>
        </p:nvPicPr>
        <p:blipFill rotWithShape="1">
          <a:blip r:embed="rId5">
            <a:alphaModFix/>
          </a:blip>
          <a:srcRect b="0" l="0" r="0" t="0"/>
          <a:stretch/>
        </p:blipFill>
        <p:spPr>
          <a:xfrm>
            <a:off x="304800" y="4648200"/>
            <a:ext cx="2286000" cy="1677988"/>
          </a:xfrm>
          <a:prstGeom prst="rect">
            <a:avLst/>
          </a:prstGeom>
          <a:noFill/>
          <a:ln>
            <a:noFill/>
          </a:ln>
        </p:spPr>
      </p:pic>
      <p:pic>
        <p:nvPicPr>
          <p:cNvPr descr="C:\Documents and Settings\anwar\My Documents\courses\Spring01\bluetooth\images\phone_t.gif" id="416" name="Google Shape;416;p51"/>
          <p:cNvPicPr preferRelativeResize="0"/>
          <p:nvPr/>
        </p:nvPicPr>
        <p:blipFill rotWithShape="1">
          <a:blip r:embed="rId6">
            <a:alphaModFix/>
          </a:blip>
          <a:srcRect b="0" l="0" r="0" t="0"/>
          <a:stretch/>
        </p:blipFill>
        <p:spPr>
          <a:xfrm>
            <a:off x="6705600" y="5181600"/>
            <a:ext cx="1714500" cy="1257300"/>
          </a:xfrm>
          <a:prstGeom prst="rect">
            <a:avLst/>
          </a:prstGeom>
          <a:noFill/>
          <a:ln>
            <a:noFill/>
          </a:ln>
        </p:spPr>
      </p:pic>
      <p:cxnSp>
        <p:nvCxnSpPr>
          <p:cNvPr id="417" name="Google Shape;417;p51"/>
          <p:cNvCxnSpPr/>
          <p:nvPr/>
        </p:nvCxnSpPr>
        <p:spPr>
          <a:xfrm flipH="1" rot="10800000">
            <a:off x="1905000" y="4191000"/>
            <a:ext cx="1752600" cy="990600"/>
          </a:xfrm>
          <a:prstGeom prst="straightConnector1">
            <a:avLst/>
          </a:prstGeom>
          <a:noFill/>
          <a:ln cap="flat" cmpd="sng" w="38100">
            <a:solidFill>
              <a:srgbClr val="FFFF00"/>
            </a:solidFill>
            <a:prstDash val="solid"/>
            <a:round/>
            <a:headEnd len="med" w="med" type="triangle"/>
            <a:tailEnd len="med" w="med" type="triangle"/>
          </a:ln>
        </p:spPr>
      </p:cxnSp>
      <p:pic>
        <p:nvPicPr>
          <p:cNvPr descr="C:\Documents and Settings\anwar\My Documents\courses\Spring01\bluetooth\images\speaker_t.gif" id="418" name="Google Shape;418;p51"/>
          <p:cNvPicPr preferRelativeResize="0"/>
          <p:nvPr/>
        </p:nvPicPr>
        <p:blipFill rotWithShape="1">
          <a:blip r:embed="rId7">
            <a:alphaModFix/>
          </a:blip>
          <a:srcRect b="0" l="0" r="0" t="0"/>
          <a:stretch/>
        </p:blipFill>
        <p:spPr>
          <a:xfrm>
            <a:off x="457200" y="1905000"/>
            <a:ext cx="884238" cy="1141413"/>
          </a:xfrm>
          <a:prstGeom prst="rect">
            <a:avLst/>
          </a:prstGeom>
          <a:noFill/>
          <a:ln>
            <a:noFill/>
          </a:ln>
        </p:spPr>
      </p:pic>
      <p:cxnSp>
        <p:nvCxnSpPr>
          <p:cNvPr id="419" name="Google Shape;419;p51"/>
          <p:cNvCxnSpPr/>
          <p:nvPr/>
        </p:nvCxnSpPr>
        <p:spPr>
          <a:xfrm rot="10800000">
            <a:off x="914400" y="3124200"/>
            <a:ext cx="0" cy="1447800"/>
          </a:xfrm>
          <a:prstGeom prst="straightConnector1">
            <a:avLst/>
          </a:prstGeom>
          <a:noFill/>
          <a:ln cap="flat" cmpd="sng" w="38100">
            <a:solidFill>
              <a:srgbClr val="FFFF00"/>
            </a:solidFill>
            <a:prstDash val="solid"/>
            <a:round/>
            <a:headEnd len="med" w="med" type="triangle"/>
            <a:tailEnd len="med" w="med" type="triangle"/>
          </a:ln>
        </p:spPr>
      </p:cxnSp>
      <p:cxnSp>
        <p:nvCxnSpPr>
          <p:cNvPr id="420" name="Google Shape;420;p51"/>
          <p:cNvCxnSpPr/>
          <p:nvPr/>
        </p:nvCxnSpPr>
        <p:spPr>
          <a:xfrm>
            <a:off x="5791200" y="4419600"/>
            <a:ext cx="1066800" cy="1447800"/>
          </a:xfrm>
          <a:prstGeom prst="straightConnector1">
            <a:avLst/>
          </a:prstGeom>
          <a:noFill/>
          <a:ln cap="flat" cmpd="sng" w="38100">
            <a:solidFill>
              <a:srgbClr val="FFFF00"/>
            </a:solidFill>
            <a:prstDash val="solid"/>
            <a:round/>
            <a:headEnd len="med" w="med" type="triangle"/>
            <a:tailEnd len="med" w="med" type="triangle"/>
          </a:ln>
        </p:spPr>
      </p:cxnSp>
      <p:cxnSp>
        <p:nvCxnSpPr>
          <p:cNvPr id="421" name="Google Shape;421;p51"/>
          <p:cNvCxnSpPr/>
          <p:nvPr/>
        </p:nvCxnSpPr>
        <p:spPr>
          <a:xfrm flipH="1" rot="10800000">
            <a:off x="5943600" y="2514600"/>
            <a:ext cx="1371600" cy="1066800"/>
          </a:xfrm>
          <a:prstGeom prst="straightConnector1">
            <a:avLst/>
          </a:prstGeom>
          <a:noFill/>
          <a:ln cap="flat" cmpd="sng" w="38100">
            <a:solidFill>
              <a:srgbClr val="FFFF00"/>
            </a:solidFill>
            <a:prstDash val="solid"/>
            <a:round/>
            <a:headEnd len="med" w="med" type="triangl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Cordless Computer</a:t>
            </a:r>
            <a:endParaRPr/>
          </a:p>
        </p:txBody>
      </p:sp>
      <p:sp>
        <p:nvSpPr>
          <p:cNvPr id="427" name="Google Shape;427;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Bluetooth </a:t>
            </a:r>
            <a:endParaRPr/>
          </a:p>
        </p:txBody>
      </p:sp>
      <p:sp>
        <p:nvSpPr>
          <p:cNvPr id="428" name="Google Shape;428;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Documents and Settings\anwar\My Documents\courses\Spring01\bluetooth\images\sony_vaio3.gif" id="429" name="Google Shape;429;p52"/>
          <p:cNvPicPr preferRelativeResize="0"/>
          <p:nvPr/>
        </p:nvPicPr>
        <p:blipFill rotWithShape="1">
          <a:blip r:embed="rId3">
            <a:alphaModFix/>
          </a:blip>
          <a:srcRect b="0" l="0" r="0" t="0"/>
          <a:stretch/>
        </p:blipFill>
        <p:spPr>
          <a:xfrm>
            <a:off x="3429000" y="2895600"/>
            <a:ext cx="2201863" cy="2209800"/>
          </a:xfrm>
          <a:prstGeom prst="rect">
            <a:avLst/>
          </a:prstGeom>
          <a:noFill/>
          <a:ln>
            <a:noFill/>
          </a:ln>
        </p:spPr>
      </p:pic>
      <p:pic>
        <p:nvPicPr>
          <p:cNvPr descr="C:\Documents and Settings\anwar\My Documents\courses\Spring01\bluetooth\images\disk2.gif" id="430" name="Google Shape;430;p52"/>
          <p:cNvPicPr preferRelativeResize="0"/>
          <p:nvPr/>
        </p:nvPicPr>
        <p:blipFill rotWithShape="1">
          <a:blip r:embed="rId4">
            <a:alphaModFix/>
          </a:blip>
          <a:srcRect b="0" l="0" r="0" t="0"/>
          <a:stretch/>
        </p:blipFill>
        <p:spPr>
          <a:xfrm>
            <a:off x="7086600" y="2286000"/>
            <a:ext cx="1447800" cy="944563"/>
          </a:xfrm>
          <a:prstGeom prst="rect">
            <a:avLst/>
          </a:prstGeom>
          <a:noFill/>
          <a:ln>
            <a:noFill/>
          </a:ln>
        </p:spPr>
      </p:pic>
      <p:pic>
        <p:nvPicPr>
          <p:cNvPr descr="C:\Documents and Settings\anwar\My Documents\courses\Spring01\bluetooth\images\printer.gif" id="431" name="Google Shape;431;p52"/>
          <p:cNvPicPr preferRelativeResize="0"/>
          <p:nvPr/>
        </p:nvPicPr>
        <p:blipFill rotWithShape="1">
          <a:blip r:embed="rId5">
            <a:alphaModFix/>
          </a:blip>
          <a:srcRect b="0" l="0" r="0" t="0"/>
          <a:stretch/>
        </p:blipFill>
        <p:spPr>
          <a:xfrm>
            <a:off x="304800" y="2209800"/>
            <a:ext cx="1905000" cy="1458913"/>
          </a:xfrm>
          <a:prstGeom prst="rect">
            <a:avLst/>
          </a:prstGeom>
          <a:noFill/>
          <a:ln>
            <a:noFill/>
          </a:ln>
        </p:spPr>
      </p:pic>
      <p:pic>
        <p:nvPicPr>
          <p:cNvPr descr="C:\Documents and Settings\anwar\My Documents\courses\Spring01\bluetooth\images\scanne_t.gif" id="432" name="Google Shape;432;p52"/>
          <p:cNvPicPr preferRelativeResize="0"/>
          <p:nvPr/>
        </p:nvPicPr>
        <p:blipFill rotWithShape="1">
          <a:blip r:embed="rId6">
            <a:alphaModFix/>
          </a:blip>
          <a:srcRect b="0" l="0" r="0" t="0"/>
          <a:stretch/>
        </p:blipFill>
        <p:spPr>
          <a:xfrm>
            <a:off x="6858000" y="4953000"/>
            <a:ext cx="1600200" cy="1165225"/>
          </a:xfrm>
          <a:prstGeom prst="rect">
            <a:avLst/>
          </a:prstGeom>
          <a:noFill/>
          <a:ln>
            <a:noFill/>
          </a:ln>
        </p:spPr>
      </p:pic>
      <p:pic>
        <p:nvPicPr>
          <p:cNvPr descr="C:\Documents and Settings\anwar\My Documents\courses\Spring01\bluetooth\images\speaker_t.gif" id="433" name="Google Shape;433;p52"/>
          <p:cNvPicPr preferRelativeResize="0"/>
          <p:nvPr/>
        </p:nvPicPr>
        <p:blipFill rotWithShape="1">
          <a:blip r:embed="rId7">
            <a:alphaModFix/>
          </a:blip>
          <a:srcRect b="0" l="0" r="0" t="0"/>
          <a:stretch/>
        </p:blipFill>
        <p:spPr>
          <a:xfrm>
            <a:off x="1066800" y="5181600"/>
            <a:ext cx="884238" cy="1141413"/>
          </a:xfrm>
          <a:prstGeom prst="rect">
            <a:avLst/>
          </a:prstGeom>
          <a:noFill/>
          <a:ln>
            <a:noFill/>
          </a:ln>
        </p:spPr>
      </p:pic>
      <p:cxnSp>
        <p:nvCxnSpPr>
          <p:cNvPr id="434" name="Google Shape;434;p52"/>
          <p:cNvCxnSpPr/>
          <p:nvPr/>
        </p:nvCxnSpPr>
        <p:spPr>
          <a:xfrm flipH="1" rot="10800000">
            <a:off x="2133600" y="4953000"/>
            <a:ext cx="1752600" cy="990600"/>
          </a:xfrm>
          <a:prstGeom prst="straightConnector1">
            <a:avLst/>
          </a:prstGeom>
          <a:noFill/>
          <a:ln cap="flat" cmpd="sng" w="38100">
            <a:solidFill>
              <a:srgbClr val="FFFF00"/>
            </a:solidFill>
            <a:prstDash val="solid"/>
            <a:round/>
            <a:headEnd len="med" w="med" type="triangle"/>
            <a:tailEnd len="med" w="med" type="triangle"/>
          </a:ln>
        </p:spPr>
      </p:cxnSp>
      <p:cxnSp>
        <p:nvCxnSpPr>
          <p:cNvPr id="435" name="Google Shape;435;p52"/>
          <p:cNvCxnSpPr/>
          <p:nvPr/>
        </p:nvCxnSpPr>
        <p:spPr>
          <a:xfrm>
            <a:off x="2133600" y="3429000"/>
            <a:ext cx="1524000" cy="685800"/>
          </a:xfrm>
          <a:prstGeom prst="straightConnector1">
            <a:avLst/>
          </a:prstGeom>
          <a:noFill/>
          <a:ln cap="flat" cmpd="sng" w="38100">
            <a:solidFill>
              <a:srgbClr val="FFFF00"/>
            </a:solidFill>
            <a:prstDash val="solid"/>
            <a:round/>
            <a:headEnd len="med" w="med" type="triangle"/>
            <a:tailEnd len="med" w="med" type="triangle"/>
          </a:ln>
        </p:spPr>
      </p:cxnSp>
      <p:cxnSp>
        <p:nvCxnSpPr>
          <p:cNvPr id="436" name="Google Shape;436;p52"/>
          <p:cNvCxnSpPr/>
          <p:nvPr/>
        </p:nvCxnSpPr>
        <p:spPr>
          <a:xfrm flipH="1" rot="10800000">
            <a:off x="5562600" y="3276600"/>
            <a:ext cx="1981200" cy="838200"/>
          </a:xfrm>
          <a:prstGeom prst="straightConnector1">
            <a:avLst/>
          </a:prstGeom>
          <a:noFill/>
          <a:ln cap="flat" cmpd="sng" w="38100">
            <a:solidFill>
              <a:srgbClr val="FFFF00"/>
            </a:solidFill>
            <a:prstDash val="solid"/>
            <a:round/>
            <a:headEnd len="med" w="med" type="triangle"/>
            <a:tailEnd len="med" w="med" type="triangle"/>
          </a:ln>
        </p:spPr>
      </p:cxnSp>
      <p:cxnSp>
        <p:nvCxnSpPr>
          <p:cNvPr id="437" name="Google Shape;437;p52"/>
          <p:cNvCxnSpPr/>
          <p:nvPr/>
        </p:nvCxnSpPr>
        <p:spPr>
          <a:xfrm rot="10800000">
            <a:off x="5334000" y="4724400"/>
            <a:ext cx="1371600" cy="457200"/>
          </a:xfrm>
          <a:prstGeom prst="straightConnector1">
            <a:avLst/>
          </a:prstGeom>
          <a:noFill/>
          <a:ln cap="flat" cmpd="sng" w="38100">
            <a:solidFill>
              <a:srgbClr val="FFFF00"/>
            </a:solidFill>
            <a:prstDash val="solid"/>
            <a:round/>
            <a:headEnd len="med" w="med" type="triangl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2000" u="none" cap="none" strike="noStrike">
              <a:solidFill>
                <a:srgbClr val="888888"/>
              </a:solidFill>
              <a:latin typeface="Calibri"/>
              <a:ea typeface="Calibri"/>
              <a:cs typeface="Calibri"/>
              <a:sym typeface="Calibri"/>
            </a:endParaRPr>
          </a:p>
        </p:txBody>
      </p:sp>
      <p:sp>
        <p:nvSpPr>
          <p:cNvPr id="129" name="Google Shape;12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The Wireless World</a:t>
            </a:r>
            <a:endParaRPr/>
          </a:p>
        </p:txBody>
      </p:sp>
      <p:sp>
        <p:nvSpPr>
          <p:cNvPr id="130" name="Google Shape;13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US"/>
              <a:t>Wireless networking can offer the following:</a:t>
            </a:r>
            <a:endParaRPr/>
          </a:p>
          <a:p>
            <a:pPr indent="-285750" lvl="1" marL="742950" rtl="0" algn="l">
              <a:lnSpc>
                <a:spcPct val="100000"/>
              </a:lnSpc>
              <a:spcBef>
                <a:spcPts val="518"/>
              </a:spcBef>
              <a:spcAft>
                <a:spcPts val="0"/>
              </a:spcAft>
              <a:buClr>
                <a:schemeClr val="dk1"/>
              </a:buClr>
              <a:buSzPct val="100000"/>
              <a:buChar char="–"/>
            </a:pPr>
            <a:r>
              <a:rPr lang="en-US"/>
              <a:t>Create temporary connections to existing wired networks</a:t>
            </a:r>
            <a:endParaRPr/>
          </a:p>
          <a:p>
            <a:pPr indent="-285750" lvl="1" marL="742950" rtl="0" algn="l">
              <a:lnSpc>
                <a:spcPct val="100000"/>
              </a:lnSpc>
              <a:spcBef>
                <a:spcPts val="518"/>
              </a:spcBef>
              <a:spcAft>
                <a:spcPts val="0"/>
              </a:spcAft>
              <a:buClr>
                <a:schemeClr val="dk1"/>
              </a:buClr>
              <a:buSzPct val="100000"/>
              <a:buChar char="–"/>
            </a:pPr>
            <a:r>
              <a:rPr lang="en-US"/>
              <a:t>Establish backup or contingency connectivity for existing wired networks</a:t>
            </a:r>
            <a:endParaRPr/>
          </a:p>
          <a:p>
            <a:pPr indent="-285750" lvl="1" marL="742950" rtl="0" algn="l">
              <a:lnSpc>
                <a:spcPct val="100000"/>
              </a:lnSpc>
              <a:spcBef>
                <a:spcPts val="518"/>
              </a:spcBef>
              <a:spcAft>
                <a:spcPts val="0"/>
              </a:spcAft>
              <a:buClr>
                <a:schemeClr val="dk1"/>
              </a:buClr>
              <a:buSzPct val="100000"/>
              <a:buChar char="–"/>
            </a:pPr>
            <a:r>
              <a:rPr lang="en-US"/>
              <a:t>Extend a network’s span beyond the reach of wire-based or fiber-optic cabling, especially in older buildings where rewiring might be too expensive</a:t>
            </a:r>
            <a:endParaRPr/>
          </a:p>
          <a:p>
            <a:pPr indent="-285750" lvl="1" marL="742950" rtl="0" algn="l">
              <a:lnSpc>
                <a:spcPct val="100000"/>
              </a:lnSpc>
              <a:spcBef>
                <a:spcPts val="518"/>
              </a:spcBef>
              <a:spcAft>
                <a:spcPts val="0"/>
              </a:spcAft>
              <a:buClr>
                <a:schemeClr val="dk1"/>
              </a:buClr>
              <a:buSzPct val="100000"/>
              <a:buChar char="–"/>
            </a:pPr>
            <a:r>
              <a:rPr lang="en-US"/>
              <a:t>Enable users to roam with their machines within certain limits (called “mobile networking”)</a:t>
            </a:r>
            <a:endParaRPr/>
          </a:p>
          <a:p>
            <a:pPr indent="-121284" lvl="1" marL="742950" rtl="0" algn="l">
              <a:lnSpc>
                <a:spcPct val="100000"/>
              </a:lnSpc>
              <a:spcBef>
                <a:spcPts val="518"/>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Automatic Synchronization</a:t>
            </a:r>
            <a:endParaRPr/>
          </a:p>
        </p:txBody>
      </p:sp>
      <p:pic>
        <p:nvPicPr>
          <p:cNvPr descr="C:\Documents and Settings\edalat\Application Data\Microsoft\Media Catalog\app5.gif" id="443" name="Google Shape;443;p53"/>
          <p:cNvPicPr preferRelativeResize="0"/>
          <p:nvPr>
            <p:ph idx="2" type="clipArt"/>
          </p:nvPr>
        </p:nvPicPr>
        <p:blipFill rotWithShape="1">
          <a:blip r:embed="rId3">
            <a:alphaModFix/>
          </a:blip>
          <a:srcRect b="0" l="0" r="0" t="0"/>
          <a:stretch/>
        </p:blipFill>
        <p:spPr>
          <a:xfrm>
            <a:off x="3571875" y="3244056"/>
            <a:ext cx="2000250" cy="1238250"/>
          </a:xfrm>
          <a:prstGeom prst="rect">
            <a:avLst/>
          </a:prstGeom>
          <a:noFill/>
          <a:ln>
            <a:noFill/>
          </a:ln>
        </p:spPr>
      </p:pic>
      <p:sp>
        <p:nvSpPr>
          <p:cNvPr id="444" name="Google Shape;444;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Bluetooth </a:t>
            </a:r>
            <a:endParaRPr/>
          </a:p>
        </p:txBody>
      </p:sp>
      <p:sp>
        <p:nvSpPr>
          <p:cNvPr id="445" name="Google Shape;445;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C:\Documents and Settings\edalat\Desktop\app11.gif" id="446" name="Google Shape;446;p53"/>
          <p:cNvPicPr preferRelativeResize="0"/>
          <p:nvPr/>
        </p:nvPicPr>
        <p:blipFill rotWithShape="1">
          <a:blip r:embed="rId4">
            <a:alphaModFix/>
          </a:blip>
          <a:srcRect b="0" l="0" r="0" t="0"/>
          <a:stretch/>
        </p:blipFill>
        <p:spPr>
          <a:xfrm>
            <a:off x="284163" y="4049713"/>
            <a:ext cx="2871787" cy="1852612"/>
          </a:xfrm>
          <a:prstGeom prst="rect">
            <a:avLst/>
          </a:prstGeom>
          <a:noFill/>
          <a:ln>
            <a:noFill/>
          </a:ln>
        </p:spPr>
      </p:pic>
      <p:pic>
        <p:nvPicPr>
          <p:cNvPr descr="C:\Documents and Settings\edalat\Desktop\app6.gif" id="447" name="Google Shape;447;p53"/>
          <p:cNvPicPr preferRelativeResize="0"/>
          <p:nvPr/>
        </p:nvPicPr>
        <p:blipFill rotWithShape="1">
          <a:blip r:embed="rId5">
            <a:alphaModFix/>
          </a:blip>
          <a:srcRect b="0" l="0" r="0" t="0"/>
          <a:stretch/>
        </p:blipFill>
        <p:spPr>
          <a:xfrm>
            <a:off x="5588000" y="1449388"/>
            <a:ext cx="2998788" cy="1968500"/>
          </a:xfrm>
          <a:prstGeom prst="rect">
            <a:avLst/>
          </a:prstGeom>
          <a:noFill/>
          <a:ln>
            <a:noFill/>
          </a:ln>
        </p:spPr>
      </p:pic>
      <p:sp>
        <p:nvSpPr>
          <p:cNvPr id="448" name="Google Shape;448;p53"/>
          <p:cNvSpPr txBox="1"/>
          <p:nvPr/>
        </p:nvSpPr>
        <p:spPr>
          <a:xfrm>
            <a:off x="3511550" y="1939925"/>
            <a:ext cx="2045753"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In the Office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Calibri"/>
              <a:ea typeface="Calibri"/>
              <a:cs typeface="Calibri"/>
              <a:sym typeface="Calibri"/>
            </a:endParaRPr>
          </a:p>
        </p:txBody>
      </p:sp>
      <p:sp>
        <p:nvSpPr>
          <p:cNvPr id="449" name="Google Shape;449;p53"/>
          <p:cNvSpPr txBox="1"/>
          <p:nvPr/>
        </p:nvSpPr>
        <p:spPr>
          <a:xfrm>
            <a:off x="3581400" y="4541838"/>
            <a:ext cx="1535998"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Arial"/>
                <a:ea typeface="Arial"/>
                <a:cs typeface="Arial"/>
                <a:sym typeface="Arial"/>
              </a:rPr>
              <a:t>At Home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Calibri"/>
              <a:ea typeface="Calibri"/>
              <a:cs typeface="Calibri"/>
              <a:sym typeface="Calibri"/>
            </a:endParaRPr>
          </a:p>
        </p:txBody>
      </p:sp>
      <p:pic>
        <p:nvPicPr>
          <p:cNvPr descr="C:\Documents and Settings\edalat\Desktop\app12.gif" id="450" name="Google Shape;450;p53"/>
          <p:cNvPicPr preferRelativeResize="0"/>
          <p:nvPr/>
        </p:nvPicPr>
        <p:blipFill rotWithShape="1">
          <a:blip r:embed="rId6">
            <a:alphaModFix/>
          </a:blip>
          <a:srcRect b="0" l="0" r="0" t="0"/>
          <a:stretch/>
        </p:blipFill>
        <p:spPr>
          <a:xfrm>
            <a:off x="5624513" y="4011613"/>
            <a:ext cx="2897187" cy="20129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Applications of Bluetooth</a:t>
            </a:r>
            <a:endParaRPr/>
          </a:p>
        </p:txBody>
      </p:sp>
      <p:sp>
        <p:nvSpPr>
          <p:cNvPr id="456" name="Google Shape;456;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Telephones</a:t>
            </a:r>
            <a:endParaRPr/>
          </a:p>
          <a:p>
            <a:pPr indent="-342900" lvl="0" marL="342900" rtl="0" algn="l">
              <a:lnSpc>
                <a:spcPct val="100000"/>
              </a:lnSpc>
              <a:spcBef>
                <a:spcPts val="640"/>
              </a:spcBef>
              <a:spcAft>
                <a:spcPts val="0"/>
              </a:spcAft>
              <a:buClr>
                <a:schemeClr val="dk1"/>
              </a:buClr>
              <a:buSzPts val="3200"/>
              <a:buChar char="•"/>
            </a:pPr>
            <a:r>
              <a:rPr lang="en-US"/>
              <a:t>Headsets</a:t>
            </a:r>
            <a:endParaRPr/>
          </a:p>
          <a:p>
            <a:pPr indent="-342900" lvl="0" marL="342900" rtl="0" algn="l">
              <a:lnSpc>
                <a:spcPct val="100000"/>
              </a:lnSpc>
              <a:spcBef>
                <a:spcPts val="640"/>
              </a:spcBef>
              <a:spcAft>
                <a:spcPts val="0"/>
              </a:spcAft>
              <a:buClr>
                <a:schemeClr val="dk1"/>
              </a:buClr>
              <a:buSzPts val="3200"/>
              <a:buChar char="•"/>
            </a:pPr>
            <a:r>
              <a:rPr lang="en-US"/>
              <a:t>Computers</a:t>
            </a:r>
            <a:endParaRPr/>
          </a:p>
          <a:p>
            <a:pPr indent="-342900" lvl="0" marL="342900" rtl="0" algn="l">
              <a:lnSpc>
                <a:spcPct val="100000"/>
              </a:lnSpc>
              <a:spcBef>
                <a:spcPts val="640"/>
              </a:spcBef>
              <a:spcAft>
                <a:spcPts val="0"/>
              </a:spcAft>
              <a:buClr>
                <a:schemeClr val="dk1"/>
              </a:buClr>
              <a:buSzPts val="3200"/>
              <a:buChar char="•"/>
            </a:pPr>
            <a:r>
              <a:rPr lang="en-US"/>
              <a:t>Computer accessories</a:t>
            </a:r>
            <a:endParaRPr/>
          </a:p>
          <a:p>
            <a:pPr indent="-342900" lvl="0" marL="342900" rtl="0" algn="l">
              <a:lnSpc>
                <a:spcPct val="100000"/>
              </a:lnSpc>
              <a:spcBef>
                <a:spcPts val="640"/>
              </a:spcBef>
              <a:spcAft>
                <a:spcPts val="0"/>
              </a:spcAft>
              <a:buClr>
                <a:schemeClr val="dk1"/>
              </a:buClr>
              <a:buSzPts val="3200"/>
              <a:buChar char="•"/>
            </a:pPr>
            <a:r>
              <a:rPr lang="en-US"/>
              <a:t>LAN peripherals</a:t>
            </a:r>
            <a:endParaRPr/>
          </a:p>
          <a:p>
            <a:pPr indent="-342900" lvl="0" marL="342900" rtl="0" algn="l">
              <a:lnSpc>
                <a:spcPct val="100000"/>
              </a:lnSpc>
              <a:spcBef>
                <a:spcPts val="640"/>
              </a:spcBef>
              <a:spcAft>
                <a:spcPts val="0"/>
              </a:spcAft>
              <a:buClr>
                <a:schemeClr val="dk1"/>
              </a:buClr>
              <a:buSzPts val="3200"/>
              <a:buChar char="•"/>
            </a:pPr>
            <a:r>
              <a:rPr lang="en-US"/>
              <a:t>Multimedia Devices</a:t>
            </a:r>
            <a:endParaRPr/>
          </a:p>
          <a:p>
            <a:pPr indent="-107950" lvl="1" marL="742950" rtl="0" algn="l">
              <a:lnSpc>
                <a:spcPct val="100000"/>
              </a:lnSpc>
              <a:spcBef>
                <a:spcPts val="560"/>
              </a:spcBef>
              <a:spcAft>
                <a:spcPts val="0"/>
              </a:spcAft>
              <a:buClr>
                <a:schemeClr val="dk1"/>
              </a:buClr>
              <a:buSzPts val="2800"/>
              <a:buNone/>
            </a:pPr>
            <a:r>
              <a:t/>
            </a:r>
            <a:endParaRPr/>
          </a:p>
        </p:txBody>
      </p:sp>
      <p:pic>
        <p:nvPicPr>
          <p:cNvPr descr="phone.jpg" id="457" name="Google Shape;457;p54"/>
          <p:cNvPicPr preferRelativeResize="0"/>
          <p:nvPr/>
        </p:nvPicPr>
        <p:blipFill rotWithShape="1">
          <a:blip r:embed="rId3">
            <a:alphaModFix/>
          </a:blip>
          <a:srcRect b="0" l="0" r="0" t="0"/>
          <a:stretch/>
        </p:blipFill>
        <p:spPr>
          <a:xfrm>
            <a:off x="4143372" y="1285860"/>
            <a:ext cx="2758964" cy="2714644"/>
          </a:xfrm>
          <a:prstGeom prst="rect">
            <a:avLst/>
          </a:prstGeom>
          <a:noFill/>
          <a:ln>
            <a:noFill/>
          </a:ln>
          <a:effectLst>
            <a:outerShdw blurRad="184150" sx="110000" algn="ctr" dir="11520000" dist="241300" sy="110000">
              <a:srgbClr val="000000">
                <a:alpha val="17254"/>
              </a:srgbClr>
            </a:outerShdw>
          </a:effectLst>
        </p:spPr>
      </p:pic>
      <p:pic>
        <p:nvPicPr>
          <p:cNvPr descr="pc.jpg" id="458" name="Google Shape;458;p54"/>
          <p:cNvPicPr preferRelativeResize="0"/>
          <p:nvPr/>
        </p:nvPicPr>
        <p:blipFill rotWithShape="1">
          <a:blip r:embed="rId4">
            <a:alphaModFix/>
          </a:blip>
          <a:srcRect b="0" l="0" r="0" t="0"/>
          <a:stretch/>
        </p:blipFill>
        <p:spPr>
          <a:xfrm rot="-530531">
            <a:off x="6325060" y="1822568"/>
            <a:ext cx="2585772" cy="323374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descr="camera.jpg" id="459" name="Google Shape;459;p54"/>
          <p:cNvPicPr preferRelativeResize="0"/>
          <p:nvPr/>
        </p:nvPicPr>
        <p:blipFill rotWithShape="1">
          <a:blip r:embed="rId5">
            <a:alphaModFix/>
          </a:blip>
          <a:srcRect b="0" l="0" r="0" t="0"/>
          <a:stretch/>
        </p:blipFill>
        <p:spPr>
          <a:xfrm>
            <a:off x="3000364" y="5072074"/>
            <a:ext cx="2752284" cy="1785926"/>
          </a:xfrm>
          <a:prstGeom prst="rect">
            <a:avLst/>
          </a:prstGeom>
          <a:noFill/>
          <a:ln>
            <a:noFill/>
          </a:ln>
        </p:spPr>
      </p:pic>
      <p:pic>
        <p:nvPicPr>
          <p:cNvPr descr="mouse.jpg" id="460" name="Google Shape;460;p54"/>
          <p:cNvPicPr preferRelativeResize="0"/>
          <p:nvPr/>
        </p:nvPicPr>
        <p:blipFill rotWithShape="1">
          <a:blip r:embed="rId6">
            <a:alphaModFix/>
          </a:blip>
          <a:srcRect b="20587" l="0" r="0" t="0"/>
          <a:stretch/>
        </p:blipFill>
        <p:spPr>
          <a:xfrm rot="2249335">
            <a:off x="5000628" y="4000504"/>
            <a:ext cx="2428892" cy="1928850"/>
          </a:xfrm>
          <a:prstGeom prst="rect">
            <a:avLst/>
          </a:prstGeom>
          <a:noFill/>
          <a:ln>
            <a:noFill/>
          </a:ln>
        </p:spPr>
      </p:pic>
      <p:pic>
        <p:nvPicPr>
          <p:cNvPr descr="headset.gif" id="461" name="Google Shape;461;p54"/>
          <p:cNvPicPr preferRelativeResize="0"/>
          <p:nvPr/>
        </p:nvPicPr>
        <p:blipFill rotWithShape="1">
          <a:blip r:embed="rId7">
            <a:alphaModFix/>
          </a:blip>
          <a:srcRect b="0" l="0" r="0" t="0"/>
          <a:stretch/>
        </p:blipFill>
        <p:spPr>
          <a:xfrm rot="6949176">
            <a:off x="6572264" y="4786322"/>
            <a:ext cx="2357454" cy="235745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Bluetooth v1.0 and v1.0B</a:t>
            </a:r>
            <a:endParaRPr/>
          </a:p>
        </p:txBody>
      </p:sp>
      <p:sp>
        <p:nvSpPr>
          <p:cNvPr id="467" name="Google Shape;467;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Versions 1.0 and 1.0B had many problems, and manufacturers had difficulty making their products interoperable.</a:t>
            </a:r>
            <a:endParaRPr/>
          </a:p>
          <a:p>
            <a:pPr indent="-342900" lvl="0" marL="342900" rtl="0" algn="l">
              <a:lnSpc>
                <a:spcPct val="100000"/>
              </a:lnSpc>
              <a:spcBef>
                <a:spcPts val="640"/>
              </a:spcBef>
              <a:spcAft>
                <a:spcPts val="0"/>
              </a:spcAft>
              <a:buClr>
                <a:schemeClr val="dk1"/>
              </a:buClr>
              <a:buSzPts val="3200"/>
              <a:buChar char="•"/>
            </a:pPr>
            <a:r>
              <a:rPr lang="en-US"/>
              <a:t>Versions 1.0 and 1.0B also included mandatory Bluetooth hardware device address (BD_ADDR) transmission in the Connecting process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Bluetooth v1.1</a:t>
            </a:r>
            <a:endParaRPr/>
          </a:p>
        </p:txBody>
      </p:sp>
      <p:sp>
        <p:nvSpPr>
          <p:cNvPr id="473" name="Google Shape;47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Ratified as IEEE Standard 802.15.1-2002[19]</a:t>
            </a:r>
            <a:endParaRPr/>
          </a:p>
          <a:p>
            <a:pPr indent="-342900" lvl="0" marL="342900" rtl="0" algn="l">
              <a:lnSpc>
                <a:spcPct val="100000"/>
              </a:lnSpc>
              <a:spcBef>
                <a:spcPts val="640"/>
              </a:spcBef>
              <a:spcAft>
                <a:spcPts val="0"/>
              </a:spcAft>
              <a:buClr>
                <a:schemeClr val="dk1"/>
              </a:buClr>
              <a:buSzPts val="3200"/>
              <a:buChar char="•"/>
            </a:pPr>
            <a:r>
              <a:rPr lang="en-US"/>
              <a:t>Many errors found in the 1.0B specifications were fixed.</a:t>
            </a:r>
            <a:endParaRPr/>
          </a:p>
          <a:p>
            <a:pPr indent="-342900" lvl="0" marL="342900" rtl="0" algn="l">
              <a:lnSpc>
                <a:spcPct val="100000"/>
              </a:lnSpc>
              <a:spcBef>
                <a:spcPts val="640"/>
              </a:spcBef>
              <a:spcAft>
                <a:spcPts val="0"/>
              </a:spcAft>
              <a:buClr>
                <a:schemeClr val="dk1"/>
              </a:buClr>
              <a:buSzPts val="3200"/>
              <a:buChar char="•"/>
            </a:pPr>
            <a:r>
              <a:rPr lang="en-US"/>
              <a:t>Added support for non-encrypted channels.</a:t>
            </a:r>
            <a:endParaRPr/>
          </a:p>
          <a:p>
            <a:pPr indent="-342900" lvl="0" marL="342900" rtl="0" algn="l">
              <a:lnSpc>
                <a:spcPct val="100000"/>
              </a:lnSpc>
              <a:spcBef>
                <a:spcPts val="640"/>
              </a:spcBef>
              <a:spcAft>
                <a:spcPts val="0"/>
              </a:spcAft>
              <a:buClr>
                <a:schemeClr val="dk1"/>
              </a:buClr>
              <a:buSzPts val="3200"/>
              <a:buChar char="•"/>
            </a:pPr>
            <a:r>
              <a:rPr lang="en-US"/>
              <a:t>Received Signal Strength Indicator (RSSI).</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Bluetooth v1.2</a:t>
            </a:r>
            <a:endParaRPr/>
          </a:p>
        </p:txBody>
      </p:sp>
      <p:sp>
        <p:nvSpPr>
          <p:cNvPr id="479" name="Google Shape;479;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lang="en-US"/>
              <a:t>This version is backward compatible with 1.1 and the major enhancements include the following:</a:t>
            </a:r>
            <a:endParaRPr/>
          </a:p>
          <a:p>
            <a:pPr indent="-342900" lvl="0" marL="342900" rtl="0" algn="l">
              <a:lnSpc>
                <a:spcPct val="100000"/>
              </a:lnSpc>
              <a:spcBef>
                <a:spcPts val="496"/>
              </a:spcBef>
              <a:spcAft>
                <a:spcPts val="0"/>
              </a:spcAft>
              <a:buClr>
                <a:schemeClr val="dk1"/>
              </a:buClr>
              <a:buSzPct val="100000"/>
              <a:buChar char="•"/>
            </a:pPr>
            <a:r>
              <a:rPr lang="en-US"/>
              <a:t>Faster Connection and Discovery</a:t>
            </a:r>
            <a:endParaRPr/>
          </a:p>
          <a:p>
            <a:pPr indent="-342900" lvl="0" marL="342900" rtl="0" algn="l">
              <a:lnSpc>
                <a:spcPct val="100000"/>
              </a:lnSpc>
              <a:spcBef>
                <a:spcPts val="496"/>
              </a:spcBef>
              <a:spcAft>
                <a:spcPts val="0"/>
              </a:spcAft>
              <a:buClr>
                <a:schemeClr val="dk1"/>
              </a:buClr>
              <a:buSzPct val="100000"/>
              <a:buChar char="•"/>
            </a:pPr>
            <a:r>
              <a:rPr lang="en-US"/>
              <a:t>Adaptive frequency-hopping spread spectrum (AFH) </a:t>
            </a:r>
            <a:endParaRPr/>
          </a:p>
          <a:p>
            <a:pPr indent="-342900" lvl="0" marL="342900" rtl="0" algn="l">
              <a:lnSpc>
                <a:spcPct val="100000"/>
              </a:lnSpc>
              <a:spcBef>
                <a:spcPts val="496"/>
              </a:spcBef>
              <a:spcAft>
                <a:spcPts val="0"/>
              </a:spcAft>
              <a:buClr>
                <a:schemeClr val="dk1"/>
              </a:buClr>
              <a:buSzPct val="100000"/>
              <a:buChar char="•"/>
            </a:pPr>
            <a:r>
              <a:rPr lang="en-US"/>
              <a:t>Higher transmission speeds in practice, up to 721 kbit/s than in 1.1.</a:t>
            </a:r>
            <a:endParaRPr/>
          </a:p>
          <a:p>
            <a:pPr indent="-342900" lvl="0" marL="342900" rtl="0" algn="l">
              <a:lnSpc>
                <a:spcPct val="100000"/>
              </a:lnSpc>
              <a:spcBef>
                <a:spcPts val="496"/>
              </a:spcBef>
              <a:spcAft>
                <a:spcPts val="0"/>
              </a:spcAft>
              <a:buClr>
                <a:schemeClr val="dk1"/>
              </a:buClr>
              <a:buSzPct val="100000"/>
              <a:buChar char="•"/>
            </a:pPr>
            <a:r>
              <a:rPr lang="en-US"/>
              <a:t>Extended Synchronous Connections (eSCO), which improve voice quality of audio links by allowing retransmissions of corrupted packets, and may optionally increase audio latency to provide better support for concurrent data transfer.</a:t>
            </a:r>
            <a:endParaRPr/>
          </a:p>
          <a:p>
            <a:pPr indent="-342900" lvl="0" marL="342900" rtl="0" algn="l">
              <a:lnSpc>
                <a:spcPct val="100000"/>
              </a:lnSpc>
              <a:spcBef>
                <a:spcPts val="496"/>
              </a:spcBef>
              <a:spcAft>
                <a:spcPts val="0"/>
              </a:spcAft>
              <a:buClr>
                <a:schemeClr val="dk1"/>
              </a:buClr>
              <a:buSzPct val="100000"/>
              <a:buChar char="•"/>
            </a:pPr>
            <a:r>
              <a:rPr lang="en-US"/>
              <a:t>Introduced Flow Control and Retransmission Modes for L2CAP.</a:t>
            </a:r>
            <a:endParaRPr/>
          </a:p>
          <a:p>
            <a:pPr indent="-185420" lvl="0" marL="342900" rtl="0" algn="l">
              <a:lnSpc>
                <a:spcPct val="100000"/>
              </a:lnSpc>
              <a:spcBef>
                <a:spcPts val="496"/>
              </a:spcBef>
              <a:spcAft>
                <a:spcPts val="0"/>
              </a:spcAft>
              <a:buClr>
                <a:schemeClr val="dk1"/>
              </a:buClr>
              <a:buSzPct val="1000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Bluetooth v2.0 + EDR (Enhanced Data Rate)</a:t>
            </a:r>
            <a:endParaRPr/>
          </a:p>
        </p:txBody>
      </p:sp>
      <p:sp>
        <p:nvSpPr>
          <p:cNvPr id="485" name="Google Shape;485;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This version of the Bluetooth Core Specification was released in 2004 and is backward compatible.</a:t>
            </a:r>
            <a:endParaRPr/>
          </a:p>
          <a:p>
            <a:pPr indent="-342900" lvl="0" marL="342900" rtl="0" algn="l">
              <a:lnSpc>
                <a:spcPct val="100000"/>
              </a:lnSpc>
              <a:spcBef>
                <a:spcPts val="592"/>
              </a:spcBef>
              <a:spcAft>
                <a:spcPts val="0"/>
              </a:spcAft>
              <a:buClr>
                <a:schemeClr val="dk1"/>
              </a:buClr>
              <a:buSzPct val="100000"/>
              <a:buChar char="•"/>
            </a:pPr>
            <a:r>
              <a:rPr lang="en-US"/>
              <a:t>The main difference is the introduction of an Enhanced Data Rate (EDR) for faster data transfer. </a:t>
            </a:r>
            <a:endParaRPr/>
          </a:p>
          <a:p>
            <a:pPr indent="-342900" lvl="0" marL="342900" rtl="0" algn="l">
              <a:lnSpc>
                <a:spcPct val="100000"/>
              </a:lnSpc>
              <a:spcBef>
                <a:spcPts val="592"/>
              </a:spcBef>
              <a:spcAft>
                <a:spcPts val="0"/>
              </a:spcAft>
              <a:buClr>
                <a:schemeClr val="dk1"/>
              </a:buClr>
              <a:buSzPct val="100000"/>
              <a:buChar char="•"/>
            </a:pPr>
            <a:r>
              <a:rPr lang="en-US"/>
              <a:t>The nominal rate of EDR is about 3 megabits per second, although the practical data transfer rate is 2.1 megabits per second. </a:t>
            </a:r>
            <a:endParaRPr/>
          </a:p>
          <a:p>
            <a:pPr indent="-342900" lvl="0" marL="342900" rtl="0" algn="l">
              <a:lnSpc>
                <a:spcPct val="100000"/>
              </a:lnSpc>
              <a:spcBef>
                <a:spcPts val="592"/>
              </a:spcBef>
              <a:spcAft>
                <a:spcPts val="0"/>
              </a:spcAft>
              <a:buClr>
                <a:schemeClr val="dk1"/>
              </a:buClr>
              <a:buSzPct val="100000"/>
              <a:buChar char="•"/>
            </a:pPr>
            <a:r>
              <a:rPr lang="en-US"/>
              <a:t>EDR can provide a lower power consumption .</a:t>
            </a:r>
            <a:endParaRPr/>
          </a:p>
          <a:p>
            <a:pPr indent="-342900" lvl="0" marL="342900" rtl="0" algn="l">
              <a:lnSpc>
                <a:spcPct val="100000"/>
              </a:lnSpc>
              <a:spcBef>
                <a:spcPts val="592"/>
              </a:spcBef>
              <a:spcAft>
                <a:spcPts val="0"/>
              </a:spcAft>
              <a:buClr>
                <a:schemeClr val="dk1"/>
              </a:buClr>
              <a:buSzPct val="100000"/>
              <a:buChar char="•"/>
            </a:pPr>
            <a:r>
              <a:rPr lang="en-US"/>
              <a:t>EDR is an optional feature.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Bluetooth v2.1 + EDR</a:t>
            </a:r>
            <a:endParaRPr/>
          </a:p>
        </p:txBody>
      </p:sp>
      <p:sp>
        <p:nvSpPr>
          <p:cNvPr id="491" name="Google Shape;491;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Adopted by the Bluetooth SIG on July 26, 2007</a:t>
            </a:r>
            <a:endParaRPr/>
          </a:p>
          <a:p>
            <a:pPr indent="-342900" lvl="0" marL="342900" rtl="0" algn="l">
              <a:lnSpc>
                <a:spcPct val="100000"/>
              </a:lnSpc>
              <a:spcBef>
                <a:spcPts val="592"/>
              </a:spcBef>
              <a:spcAft>
                <a:spcPts val="0"/>
              </a:spcAft>
              <a:buClr>
                <a:schemeClr val="dk1"/>
              </a:buClr>
              <a:buSzPct val="100000"/>
              <a:buChar char="•"/>
            </a:pPr>
            <a:r>
              <a:rPr lang="en-US"/>
              <a:t>The headline feature of 2.1 is secure simple pairing (SSP): this improves the pairing experience for Bluetooth devices, while increasing the use and strength of security</a:t>
            </a:r>
            <a:endParaRPr/>
          </a:p>
          <a:p>
            <a:pPr indent="-342900" lvl="0" marL="342900" rtl="0" algn="l">
              <a:lnSpc>
                <a:spcPct val="100000"/>
              </a:lnSpc>
              <a:spcBef>
                <a:spcPts val="592"/>
              </a:spcBef>
              <a:spcAft>
                <a:spcPts val="0"/>
              </a:spcAft>
              <a:buClr>
                <a:schemeClr val="dk1"/>
              </a:buClr>
              <a:buSzPct val="100000"/>
              <a:buChar char="•"/>
            </a:pPr>
            <a:r>
              <a:rPr lang="en-US"/>
              <a:t>2.1 allows various other improvements, including "Extended inquiry response" (EIR), which provides more information during the inquiry procedure to allow better filtering of devices before connection; sniff subrating, which reduces the power consumption in low-power mode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Bluetooth v3.0 + HS (High Speed)</a:t>
            </a:r>
            <a:endParaRPr/>
          </a:p>
        </p:txBody>
      </p:sp>
      <p:sp>
        <p:nvSpPr>
          <p:cNvPr id="497" name="Google Shape;497;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Adopted by the Bluetooth SIG on April 21, 2009</a:t>
            </a:r>
            <a:endParaRPr/>
          </a:p>
          <a:p>
            <a:pPr indent="-342900" lvl="0" marL="342900" rtl="0" algn="l">
              <a:lnSpc>
                <a:spcPct val="100000"/>
              </a:lnSpc>
              <a:spcBef>
                <a:spcPts val="640"/>
              </a:spcBef>
              <a:spcAft>
                <a:spcPts val="0"/>
              </a:spcAft>
              <a:buClr>
                <a:schemeClr val="dk1"/>
              </a:buClr>
              <a:buSzPts val="3200"/>
              <a:buChar char="•"/>
            </a:pPr>
            <a:r>
              <a:rPr lang="en-US"/>
              <a:t>It supports theoretical data transfer speeds of up to 24 Mbit/s.</a:t>
            </a:r>
            <a:endParaRPr/>
          </a:p>
          <a:p>
            <a:pPr indent="-342900" lvl="0" marL="342900" rtl="0" algn="l">
              <a:lnSpc>
                <a:spcPct val="100000"/>
              </a:lnSpc>
              <a:spcBef>
                <a:spcPts val="640"/>
              </a:spcBef>
              <a:spcAft>
                <a:spcPts val="0"/>
              </a:spcAft>
              <a:buClr>
                <a:schemeClr val="dk1"/>
              </a:buClr>
              <a:buSzPts val="3200"/>
              <a:buChar char="•"/>
            </a:pPr>
            <a:r>
              <a:rPr lang="en-US"/>
              <a:t>Its main new feature is AMP (Alternate MAC/PHY).</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Bluetooth v4.0</a:t>
            </a:r>
            <a:endParaRPr/>
          </a:p>
        </p:txBody>
      </p:sp>
      <p:sp>
        <p:nvSpPr>
          <p:cNvPr id="503" name="Google Shape;503;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On April 21, 2010, the Bluetooth SIG completed the Bluetooth Core Specification version 4.0, which includes Classic Bluetooth, Bluetooth high speed and Bluetooth low energy protocols.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and connection</a:t>
            </a:r>
            <a:endParaRPr/>
          </a:p>
        </p:txBody>
      </p:sp>
      <p:sp>
        <p:nvSpPr>
          <p:cNvPr id="509" name="Google Shape;509;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US"/>
              <a:t>A master Bluetooth device can communicate with up to seven devices in a Wireless User Group. </a:t>
            </a:r>
            <a:endParaRPr/>
          </a:p>
          <a:p>
            <a:pPr indent="-342900" lvl="0" marL="342900" rtl="0" algn="l">
              <a:lnSpc>
                <a:spcPct val="100000"/>
              </a:lnSpc>
              <a:spcBef>
                <a:spcPts val="592"/>
              </a:spcBef>
              <a:spcAft>
                <a:spcPts val="0"/>
              </a:spcAft>
              <a:buClr>
                <a:schemeClr val="dk1"/>
              </a:buClr>
              <a:buSzPct val="100000"/>
              <a:buChar char="•"/>
            </a:pPr>
            <a:r>
              <a:rPr lang="en-US"/>
              <a:t>This network group of up to eight devices is called a piconet. </a:t>
            </a:r>
            <a:endParaRPr/>
          </a:p>
          <a:p>
            <a:pPr indent="-342900" lvl="0" marL="342900" rtl="0" algn="l">
              <a:lnSpc>
                <a:spcPct val="100000"/>
              </a:lnSpc>
              <a:spcBef>
                <a:spcPts val="592"/>
              </a:spcBef>
              <a:spcAft>
                <a:spcPts val="0"/>
              </a:spcAft>
              <a:buClr>
                <a:schemeClr val="dk1"/>
              </a:buClr>
              <a:buSzPct val="100000"/>
              <a:buChar char="•"/>
            </a:pPr>
            <a:r>
              <a:rPr lang="en-US"/>
              <a:t>The devices can switch roles, by agreement, and the slave can become the master at any time.</a:t>
            </a:r>
            <a:endParaRPr/>
          </a:p>
          <a:p>
            <a:pPr indent="-342900" lvl="0" marL="342900" rtl="0" algn="l">
              <a:lnSpc>
                <a:spcPct val="100000"/>
              </a:lnSpc>
              <a:spcBef>
                <a:spcPts val="592"/>
              </a:spcBef>
              <a:spcAft>
                <a:spcPts val="0"/>
              </a:spcAft>
              <a:buClr>
                <a:schemeClr val="dk1"/>
              </a:buClr>
              <a:buSzPct val="100000"/>
              <a:buChar char="•"/>
            </a:pPr>
            <a:r>
              <a:rPr lang="en-US"/>
              <a:t>The Bluetooth Core Specification allows connecting two or more piconets together to form a scatternet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2000" u="none" cap="none" strike="noStrike">
              <a:solidFill>
                <a:srgbClr val="888888"/>
              </a:solidFill>
              <a:latin typeface="Calibri"/>
              <a:ea typeface="Calibri"/>
              <a:cs typeface="Calibri"/>
              <a:sym typeface="Calibri"/>
            </a:endParaRPr>
          </a:p>
        </p:txBody>
      </p:sp>
      <p:sp>
        <p:nvSpPr>
          <p:cNvPr id="137" name="Google Shape;137;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The Wireless World (continued)</a:t>
            </a:r>
            <a:endParaRPr/>
          </a:p>
        </p:txBody>
      </p:sp>
      <p:sp>
        <p:nvSpPr>
          <p:cNvPr id="138" name="Google Shape;138;p18"/>
          <p:cNvSpPr txBox="1"/>
          <p:nvPr>
            <p:ph idx="1" type="body"/>
          </p:nvPr>
        </p:nvSpPr>
        <p:spPr>
          <a:xfrm>
            <a:off x="533400" y="1676400"/>
            <a:ext cx="8229600" cy="4572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90000"/>
              </a:lnSpc>
              <a:spcBef>
                <a:spcPts val="0"/>
              </a:spcBef>
              <a:spcAft>
                <a:spcPts val="0"/>
              </a:spcAft>
              <a:buClr>
                <a:schemeClr val="dk1"/>
              </a:buClr>
              <a:buSzPct val="100000"/>
              <a:buChar char="•"/>
            </a:pPr>
            <a:r>
              <a:rPr lang="en-US"/>
              <a:t>Common wireless applications include:</a:t>
            </a:r>
            <a:endParaRPr/>
          </a:p>
          <a:p>
            <a:pPr indent="-285750" lvl="1" marL="742950" rtl="0" algn="l">
              <a:lnSpc>
                <a:spcPct val="90000"/>
              </a:lnSpc>
              <a:spcBef>
                <a:spcPts val="518"/>
              </a:spcBef>
              <a:spcAft>
                <a:spcPts val="0"/>
              </a:spcAft>
              <a:buClr>
                <a:schemeClr val="dk1"/>
              </a:buClr>
              <a:buSzPct val="100000"/>
              <a:buChar char="–"/>
            </a:pPr>
            <a:r>
              <a:rPr lang="en-US"/>
              <a:t>Ready access to data for mobile professionals</a:t>
            </a:r>
            <a:endParaRPr/>
          </a:p>
          <a:p>
            <a:pPr indent="-285750" lvl="1" marL="742950" rtl="0" algn="l">
              <a:lnSpc>
                <a:spcPct val="90000"/>
              </a:lnSpc>
              <a:spcBef>
                <a:spcPts val="518"/>
              </a:spcBef>
              <a:spcAft>
                <a:spcPts val="0"/>
              </a:spcAft>
              <a:buClr>
                <a:schemeClr val="dk1"/>
              </a:buClr>
              <a:buSzPct val="100000"/>
              <a:buChar char="–"/>
            </a:pPr>
            <a:r>
              <a:rPr lang="en-US"/>
              <a:t>Delivery of network access into isolated facilities or disaster-stricken areas</a:t>
            </a:r>
            <a:endParaRPr/>
          </a:p>
          <a:p>
            <a:pPr indent="-285750" lvl="1" marL="742950" rtl="0" algn="l">
              <a:lnSpc>
                <a:spcPct val="90000"/>
              </a:lnSpc>
              <a:spcBef>
                <a:spcPts val="518"/>
              </a:spcBef>
              <a:spcAft>
                <a:spcPts val="0"/>
              </a:spcAft>
              <a:buClr>
                <a:schemeClr val="dk1"/>
              </a:buClr>
              <a:buSzPct val="100000"/>
              <a:buChar char="–"/>
            </a:pPr>
            <a:r>
              <a:rPr lang="en-US"/>
              <a:t>Access in environments where layout and settings change constantly</a:t>
            </a:r>
            <a:endParaRPr/>
          </a:p>
          <a:p>
            <a:pPr indent="-285750" lvl="1" marL="742950" rtl="0" algn="l">
              <a:lnSpc>
                <a:spcPct val="90000"/>
              </a:lnSpc>
              <a:spcBef>
                <a:spcPts val="518"/>
              </a:spcBef>
              <a:spcAft>
                <a:spcPts val="0"/>
              </a:spcAft>
              <a:buClr>
                <a:schemeClr val="dk1"/>
              </a:buClr>
              <a:buSzPct val="100000"/>
              <a:buChar char="–"/>
            </a:pPr>
            <a:r>
              <a:rPr lang="en-US"/>
              <a:t>Improved customer services in busy areas, such as check-in or reception centers</a:t>
            </a:r>
            <a:endParaRPr/>
          </a:p>
          <a:p>
            <a:pPr indent="-285750" lvl="1" marL="742950" rtl="0" algn="l">
              <a:lnSpc>
                <a:spcPct val="90000"/>
              </a:lnSpc>
              <a:spcBef>
                <a:spcPts val="518"/>
              </a:spcBef>
              <a:spcAft>
                <a:spcPts val="0"/>
              </a:spcAft>
              <a:buClr>
                <a:schemeClr val="dk1"/>
              </a:buClr>
              <a:buSzPct val="100000"/>
              <a:buChar char="–"/>
            </a:pPr>
            <a:r>
              <a:rPr lang="en-US"/>
              <a:t>Network connectivity in structures where in-wall wiring would be impossible to install or too expensive</a:t>
            </a:r>
            <a:endParaRPr/>
          </a:p>
          <a:p>
            <a:pPr indent="-285750" lvl="1" marL="742950" rtl="0" algn="l">
              <a:lnSpc>
                <a:spcPct val="90000"/>
              </a:lnSpc>
              <a:spcBef>
                <a:spcPts val="518"/>
              </a:spcBef>
              <a:spcAft>
                <a:spcPts val="0"/>
              </a:spcAft>
              <a:buClr>
                <a:schemeClr val="dk1"/>
              </a:buClr>
              <a:buSzPct val="100000"/>
              <a:buChar char="–"/>
            </a:pPr>
            <a:r>
              <a:rPr lang="en-US"/>
              <a:t>Home networks where the installation of cables is inconvenient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Master - Slave</a:t>
            </a:r>
            <a:endParaRPr/>
          </a:p>
        </p:txBody>
      </p:sp>
      <p:sp>
        <p:nvSpPr>
          <p:cNvPr id="515" name="Google Shape;515;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Master</a:t>
            </a:r>
            <a:endParaRPr/>
          </a:p>
          <a:p>
            <a:pPr indent="-285750" lvl="1" marL="742950" rtl="0" algn="l">
              <a:lnSpc>
                <a:spcPct val="100000"/>
              </a:lnSpc>
              <a:spcBef>
                <a:spcPts val="518"/>
              </a:spcBef>
              <a:spcAft>
                <a:spcPts val="0"/>
              </a:spcAft>
              <a:buClr>
                <a:schemeClr val="dk1"/>
              </a:buClr>
              <a:buSzPct val="100000"/>
              <a:buChar char="–"/>
            </a:pPr>
            <a:r>
              <a:rPr lang="en-US"/>
              <a:t>Device in Piconet whose clock and hopping sequence are used to synchronize all other devices (slaves) in the Piconet.</a:t>
            </a:r>
            <a:endParaRPr/>
          </a:p>
          <a:p>
            <a:pPr indent="-285750" lvl="1" marL="742950" rtl="0" algn="l">
              <a:lnSpc>
                <a:spcPct val="100000"/>
              </a:lnSpc>
              <a:spcBef>
                <a:spcPts val="518"/>
              </a:spcBef>
              <a:spcAft>
                <a:spcPts val="0"/>
              </a:spcAft>
              <a:buClr>
                <a:schemeClr val="dk1"/>
              </a:buClr>
              <a:buSzPct val="100000"/>
              <a:buChar char="–"/>
            </a:pPr>
            <a:r>
              <a:rPr lang="en-US"/>
              <a:t>It also carries out Paging procedure and also Connection Establishment.</a:t>
            </a:r>
            <a:endParaRPr/>
          </a:p>
          <a:p>
            <a:pPr indent="-342900" lvl="0" marL="342900" rtl="0" algn="l">
              <a:lnSpc>
                <a:spcPct val="100000"/>
              </a:lnSpc>
              <a:spcBef>
                <a:spcPts val="592"/>
              </a:spcBef>
              <a:spcAft>
                <a:spcPts val="0"/>
              </a:spcAft>
              <a:buClr>
                <a:schemeClr val="dk1"/>
              </a:buClr>
              <a:buSzPct val="100000"/>
              <a:buChar char="•"/>
            </a:pPr>
            <a:r>
              <a:rPr lang="en-US"/>
              <a:t>Slaves</a:t>
            </a:r>
            <a:endParaRPr/>
          </a:p>
          <a:p>
            <a:pPr indent="-285750" lvl="1" marL="742950" rtl="0" algn="l">
              <a:lnSpc>
                <a:spcPct val="100000"/>
              </a:lnSpc>
              <a:spcBef>
                <a:spcPts val="518"/>
              </a:spcBef>
              <a:spcAft>
                <a:spcPts val="0"/>
              </a:spcAft>
              <a:buClr>
                <a:schemeClr val="dk1"/>
              </a:buClr>
              <a:buSzPct val="100000"/>
              <a:buChar char="–"/>
            </a:pPr>
            <a:r>
              <a:rPr lang="en-US"/>
              <a:t> Units within the piconet that are syncronized to the master via its clock and hopping sequence.</a:t>
            </a:r>
            <a:endParaRPr/>
          </a:p>
          <a:p>
            <a:pPr indent="-285750" lvl="1" marL="742950" rtl="0" algn="l">
              <a:lnSpc>
                <a:spcPct val="100000"/>
              </a:lnSpc>
              <a:spcBef>
                <a:spcPts val="518"/>
              </a:spcBef>
              <a:spcAft>
                <a:spcPts val="0"/>
              </a:spcAft>
              <a:buClr>
                <a:schemeClr val="dk1"/>
              </a:buClr>
              <a:buSzPct val="100000"/>
              <a:buChar char="–"/>
            </a:pPr>
            <a:r>
              <a:rPr lang="en-US"/>
              <a:t>After connetion establishment, Slaves are assigned a temporary 3 bit member address to reduce the no. of addresing bits required</a:t>
            </a:r>
            <a:endParaRPr/>
          </a:p>
          <a:p>
            <a:pPr indent="-154940" lvl="0" marL="342900" rtl="0" algn="l">
              <a:lnSpc>
                <a:spcPct val="100000"/>
              </a:lnSpc>
              <a:spcBef>
                <a:spcPts val="592"/>
              </a:spcBef>
              <a:spcAft>
                <a:spcPts val="0"/>
              </a:spcAft>
              <a:buClr>
                <a:schemeClr val="dk1"/>
              </a:buClr>
              <a:buSzPct val="100000"/>
              <a:buNone/>
            </a:pPr>
            <a:r>
              <a:t/>
            </a:r>
            <a:endParaRPr/>
          </a:p>
        </p:txBody>
      </p:sp>
      <p:sp>
        <p:nvSpPr>
          <p:cNvPr id="516" name="Google Shape;516;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Bluetooth </a:t>
            </a:r>
            <a:endParaRPr/>
          </a:p>
        </p:txBody>
      </p:sp>
      <p:sp>
        <p:nvSpPr>
          <p:cNvPr id="517" name="Google Shape;517;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64"/>
          <p:cNvPicPr preferRelativeResize="0"/>
          <p:nvPr/>
        </p:nvPicPr>
        <p:blipFill rotWithShape="1">
          <a:blip r:embed="rId3">
            <a:alphaModFix/>
          </a:blip>
          <a:srcRect b="0" l="0" r="0" t="0"/>
          <a:stretch/>
        </p:blipFill>
        <p:spPr>
          <a:xfrm>
            <a:off x="228600" y="228600"/>
            <a:ext cx="2286000" cy="2473656"/>
          </a:xfrm>
          <a:prstGeom prst="rect">
            <a:avLst/>
          </a:prstGeom>
          <a:noFill/>
          <a:ln>
            <a:noFill/>
          </a:ln>
        </p:spPr>
      </p:pic>
      <p:pic>
        <p:nvPicPr>
          <p:cNvPr id="523" name="Google Shape;523;p64"/>
          <p:cNvPicPr preferRelativeResize="0"/>
          <p:nvPr/>
        </p:nvPicPr>
        <p:blipFill rotWithShape="1">
          <a:blip r:embed="rId4">
            <a:alphaModFix/>
          </a:blip>
          <a:srcRect b="0" l="0" r="0" t="0"/>
          <a:stretch/>
        </p:blipFill>
        <p:spPr>
          <a:xfrm>
            <a:off x="2590800" y="2514600"/>
            <a:ext cx="5934172" cy="4062412"/>
          </a:xfrm>
          <a:prstGeom prst="rect">
            <a:avLst/>
          </a:prstGeom>
          <a:noFill/>
          <a:ln>
            <a:noFill/>
          </a:ln>
        </p:spPr>
      </p:pic>
      <p:sp>
        <p:nvSpPr>
          <p:cNvPr id="524" name="Google Shape;524;p64"/>
          <p:cNvSpPr txBox="1"/>
          <p:nvPr/>
        </p:nvSpPr>
        <p:spPr>
          <a:xfrm>
            <a:off x="2590800" y="533400"/>
            <a:ext cx="33528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FFFFF"/>
                </a:solidFill>
                <a:latin typeface="Calibri"/>
                <a:ea typeface="Calibri"/>
                <a:cs typeface="Calibri"/>
                <a:sym typeface="Calibri"/>
              </a:rPr>
              <a:t>Pico Net</a:t>
            </a:r>
            <a:endParaRPr b="0" i="0" sz="2800" u="none" cap="none" strike="noStrike">
              <a:solidFill>
                <a:srgbClr val="FFFFFF"/>
              </a:solidFill>
              <a:latin typeface="Calibri"/>
              <a:ea typeface="Calibri"/>
              <a:cs typeface="Calibri"/>
              <a:sym typeface="Calibri"/>
            </a:endParaRPr>
          </a:p>
        </p:txBody>
      </p:sp>
      <p:sp>
        <p:nvSpPr>
          <p:cNvPr id="525" name="Google Shape;525;p64"/>
          <p:cNvSpPr txBox="1"/>
          <p:nvPr/>
        </p:nvSpPr>
        <p:spPr>
          <a:xfrm>
            <a:off x="5334000" y="1981200"/>
            <a:ext cx="22098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FFFFFF"/>
                </a:solidFill>
                <a:latin typeface="Calibri"/>
                <a:ea typeface="Calibri"/>
                <a:cs typeface="Calibri"/>
                <a:sym typeface="Calibri"/>
              </a:rPr>
              <a:t>Scatter Net</a:t>
            </a:r>
            <a:endParaRPr b="0" i="0" sz="2800" u="none" cap="none" strike="noStrike">
              <a:solidFill>
                <a:srgbClr val="FFFFFF"/>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WiMAX</a:t>
            </a:r>
            <a:endParaRPr/>
          </a:p>
        </p:txBody>
      </p:sp>
      <p:sp>
        <p:nvSpPr>
          <p:cNvPr id="531" name="Google Shape;531;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US"/>
              <a:t>Worldwide Interoperability for Microwave Access</a:t>
            </a:r>
            <a:endParaRPr/>
          </a:p>
          <a:p>
            <a:pPr indent="-342900" lvl="0" marL="342900" rtl="0" algn="l">
              <a:lnSpc>
                <a:spcPct val="100000"/>
              </a:lnSpc>
              <a:spcBef>
                <a:spcPts val="592"/>
              </a:spcBef>
              <a:spcAft>
                <a:spcPts val="0"/>
              </a:spcAft>
              <a:buClr>
                <a:schemeClr val="dk1"/>
              </a:buClr>
              <a:buSzPct val="100000"/>
              <a:buChar char="•"/>
            </a:pPr>
            <a:r>
              <a:rPr lang="en-US"/>
              <a:t>It is a telecommunications protocol that provides fixed and mobile Internet access. </a:t>
            </a:r>
            <a:endParaRPr/>
          </a:p>
          <a:p>
            <a:pPr indent="-342900" lvl="0" marL="342900" rtl="0" algn="l">
              <a:lnSpc>
                <a:spcPct val="100000"/>
              </a:lnSpc>
              <a:spcBef>
                <a:spcPts val="592"/>
              </a:spcBef>
              <a:spcAft>
                <a:spcPts val="0"/>
              </a:spcAft>
              <a:buClr>
                <a:schemeClr val="dk1"/>
              </a:buClr>
              <a:buSzPct val="100000"/>
              <a:buChar char="•"/>
            </a:pPr>
            <a:r>
              <a:rPr lang="en-US"/>
              <a:t>The current WiMAX revision provides up to 40 Mbit/s with the IEEE 802.16m update expected to offer up to 1 Gbit/s fixed speeds.</a:t>
            </a:r>
            <a:endParaRPr/>
          </a:p>
          <a:p>
            <a:pPr indent="-342900" lvl="0" marL="342900" rtl="0" algn="l">
              <a:lnSpc>
                <a:spcPct val="100000"/>
              </a:lnSpc>
              <a:spcBef>
                <a:spcPts val="592"/>
              </a:spcBef>
              <a:spcAft>
                <a:spcPts val="0"/>
              </a:spcAft>
              <a:buClr>
                <a:schemeClr val="dk1"/>
              </a:buClr>
              <a:buSzPct val="100000"/>
              <a:buChar char="•"/>
            </a:pPr>
            <a:r>
              <a:rPr lang="en-US"/>
              <a:t>The name "WiMAX" was created by the WiMAX Forum, which was formed in June 2001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id="536" name="Google Shape;536;p66"/>
          <p:cNvPicPr preferRelativeResize="0"/>
          <p:nvPr/>
        </p:nvPicPr>
        <p:blipFill rotWithShape="1">
          <a:blip r:embed="rId3">
            <a:alphaModFix/>
          </a:blip>
          <a:srcRect b="0" l="0" r="0" t="0"/>
          <a:stretch/>
        </p:blipFill>
        <p:spPr>
          <a:xfrm rot="745170">
            <a:off x="3622065" y="4396284"/>
            <a:ext cx="3195888" cy="2143125"/>
          </a:xfrm>
          <a:prstGeom prst="rect">
            <a:avLst/>
          </a:prstGeom>
          <a:noFill/>
          <a:ln>
            <a:noFill/>
          </a:ln>
        </p:spPr>
      </p:pic>
      <p:pic>
        <p:nvPicPr>
          <p:cNvPr id="537" name="Google Shape;537;p66"/>
          <p:cNvPicPr preferRelativeResize="0"/>
          <p:nvPr/>
        </p:nvPicPr>
        <p:blipFill rotWithShape="1">
          <a:blip r:embed="rId4">
            <a:alphaModFix/>
          </a:blip>
          <a:srcRect b="0" l="0" r="0" t="0"/>
          <a:stretch/>
        </p:blipFill>
        <p:spPr>
          <a:xfrm>
            <a:off x="228600" y="304800"/>
            <a:ext cx="3124200" cy="4160866"/>
          </a:xfrm>
          <a:prstGeom prst="rect">
            <a:avLst/>
          </a:prstGeom>
          <a:noFill/>
          <a:ln>
            <a:noFill/>
          </a:ln>
        </p:spPr>
      </p:pic>
      <p:pic>
        <p:nvPicPr>
          <p:cNvPr id="538" name="Google Shape;538;p66"/>
          <p:cNvPicPr preferRelativeResize="0"/>
          <p:nvPr/>
        </p:nvPicPr>
        <p:blipFill rotWithShape="1">
          <a:blip r:embed="rId5">
            <a:alphaModFix/>
          </a:blip>
          <a:srcRect b="0" l="0" r="0" t="0"/>
          <a:stretch/>
        </p:blipFill>
        <p:spPr>
          <a:xfrm>
            <a:off x="3886200" y="457200"/>
            <a:ext cx="4509614" cy="3886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General packet radio service (GPRS)</a:t>
            </a:r>
            <a:endParaRPr/>
          </a:p>
        </p:txBody>
      </p:sp>
      <p:sp>
        <p:nvSpPr>
          <p:cNvPr id="544" name="Google Shape;544;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It is a packet oriented mobile data service on the 2G and 3G cellular communication systems global system for mobile communications (GSM). </a:t>
            </a:r>
            <a:endParaRPr/>
          </a:p>
          <a:p>
            <a:pPr indent="-342900" lvl="0" marL="342900" rtl="0" algn="l">
              <a:lnSpc>
                <a:spcPct val="100000"/>
              </a:lnSpc>
              <a:spcBef>
                <a:spcPts val="640"/>
              </a:spcBef>
              <a:spcAft>
                <a:spcPts val="0"/>
              </a:spcAft>
              <a:buClr>
                <a:schemeClr val="dk1"/>
              </a:buClr>
              <a:buSzPts val="3200"/>
              <a:buChar char="•"/>
            </a:pPr>
            <a:r>
              <a:rPr lang="en-US"/>
              <a:t>The service is available to users in over 200 countries.</a:t>
            </a:r>
            <a:endParaRPr/>
          </a:p>
          <a:p>
            <a:pPr indent="-342900" lvl="0" marL="342900" rtl="0" algn="l">
              <a:lnSpc>
                <a:spcPct val="100000"/>
              </a:lnSpc>
              <a:spcBef>
                <a:spcPts val="640"/>
              </a:spcBef>
              <a:spcAft>
                <a:spcPts val="0"/>
              </a:spcAft>
              <a:buClr>
                <a:schemeClr val="dk1"/>
              </a:buClr>
              <a:buSzPts val="3200"/>
              <a:buChar char="•"/>
            </a:pPr>
            <a:r>
              <a:rPr lang="en-US"/>
              <a:t>GPRS usage charging is based on volume of data, either as part of a bundle or on a pay-as-you-use basis.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Enhanced Data Rates for GSM Evolution (EDGE)</a:t>
            </a:r>
            <a:endParaRPr/>
          </a:p>
        </p:txBody>
      </p:sp>
      <p:sp>
        <p:nvSpPr>
          <p:cNvPr id="550" name="Google Shape;550;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It is a digital mobile phone technology that allows improved data transmission rates as a backward-compatible extension of GSM.</a:t>
            </a:r>
            <a:endParaRPr/>
          </a:p>
          <a:p>
            <a:pPr indent="-342900" lvl="0" marL="342900" rtl="0" algn="l">
              <a:lnSpc>
                <a:spcPct val="100000"/>
              </a:lnSpc>
              <a:spcBef>
                <a:spcPts val="640"/>
              </a:spcBef>
              <a:spcAft>
                <a:spcPts val="0"/>
              </a:spcAft>
              <a:buClr>
                <a:schemeClr val="dk1"/>
              </a:buClr>
              <a:buSzPts val="3200"/>
              <a:buChar char="•"/>
            </a:pPr>
            <a:r>
              <a:rPr lang="en-US"/>
              <a:t>EDGE/EGPRS is implemented as a bolt-on enhancement for 2.5G GSM/GPRS networks.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Evolution-Data Optimized (EV-DO)</a:t>
            </a:r>
            <a:br>
              <a:rPr lang="en-US"/>
            </a:br>
            <a:endParaRPr/>
          </a:p>
        </p:txBody>
      </p:sp>
      <p:sp>
        <p:nvSpPr>
          <p:cNvPr id="556" name="Google Shape;556;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It is a telecommunications standard for the wireless transmission of data through radio signals, typically for broadband Internet access.</a:t>
            </a:r>
            <a:endParaRPr/>
          </a:p>
          <a:p>
            <a:pPr indent="-342900" lvl="0" marL="342900" rtl="0" algn="l">
              <a:lnSpc>
                <a:spcPct val="100000"/>
              </a:lnSpc>
              <a:spcBef>
                <a:spcPts val="640"/>
              </a:spcBef>
              <a:spcAft>
                <a:spcPts val="0"/>
              </a:spcAft>
              <a:buClr>
                <a:schemeClr val="dk1"/>
              </a:buClr>
              <a:buSzPts val="3200"/>
              <a:buChar char="•"/>
            </a:pPr>
            <a:r>
              <a:rPr lang="en-US"/>
              <a:t>It uses multiplexing techniques including code division multiple access (CDMA) as well as time division multiple access (TDMA)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High-Speed Downlink Packet Access (HSDPA)</a:t>
            </a:r>
            <a:endParaRPr/>
          </a:p>
        </p:txBody>
      </p:sp>
      <p:sp>
        <p:nvSpPr>
          <p:cNvPr id="562" name="Google Shape;562;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It is an enhanced 3G (third generation) mobile telephony communications protocol in the High-Speed Packet Access (HSPA) family, </a:t>
            </a:r>
            <a:endParaRPr/>
          </a:p>
          <a:p>
            <a:pPr indent="-342900" lvl="0" marL="342900" rtl="0" algn="l">
              <a:lnSpc>
                <a:spcPct val="100000"/>
              </a:lnSpc>
              <a:spcBef>
                <a:spcPts val="592"/>
              </a:spcBef>
              <a:spcAft>
                <a:spcPts val="0"/>
              </a:spcAft>
              <a:buClr>
                <a:schemeClr val="dk1"/>
              </a:buClr>
              <a:buSzPct val="100000"/>
              <a:buChar char="•"/>
            </a:pPr>
            <a:r>
              <a:rPr lang="en-US"/>
              <a:t>Which allows networks based on Universal Mobile Telecommunications System (UMTS) to have higher data transfer speeds and capacity. </a:t>
            </a:r>
            <a:endParaRPr/>
          </a:p>
          <a:p>
            <a:pPr indent="-342900" lvl="0" marL="342900" rtl="0" algn="l">
              <a:lnSpc>
                <a:spcPct val="100000"/>
              </a:lnSpc>
              <a:spcBef>
                <a:spcPts val="592"/>
              </a:spcBef>
              <a:spcAft>
                <a:spcPts val="0"/>
              </a:spcAft>
              <a:buClr>
                <a:schemeClr val="dk1"/>
              </a:buClr>
              <a:buSzPct val="100000"/>
              <a:buChar char="•"/>
            </a:pPr>
            <a:r>
              <a:rPr lang="en-US"/>
              <a:t>Current HSDPA deployments support down-link speeds of 1.8, 3.6, 7.2 and 14.0 Megabit/s. </a:t>
            </a:r>
            <a:endParaRPr/>
          </a:p>
          <a:p>
            <a:pPr indent="-342900" lvl="0" marL="342900" rtl="0" algn="l">
              <a:lnSpc>
                <a:spcPct val="100000"/>
              </a:lnSpc>
              <a:spcBef>
                <a:spcPts val="592"/>
              </a:spcBef>
              <a:spcAft>
                <a:spcPts val="0"/>
              </a:spcAft>
              <a:buClr>
                <a:schemeClr val="dk1"/>
              </a:buClr>
              <a:buSzPct val="100000"/>
              <a:buChar char="•"/>
            </a:pPr>
            <a:r>
              <a:rPr lang="en-US"/>
              <a:t>Further speed increases are available with HSPA+, which provides speeds of up to 42 Mbit/s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2000" u="none" cap="none" strike="noStrike">
              <a:solidFill>
                <a:srgbClr val="888888"/>
              </a:solidFill>
              <a:latin typeface="Calibri"/>
              <a:ea typeface="Calibri"/>
              <a:cs typeface="Calibri"/>
              <a:sym typeface="Calibri"/>
            </a:endParaRPr>
          </a:p>
        </p:txBody>
      </p:sp>
      <p:sp>
        <p:nvSpPr>
          <p:cNvPr id="145" name="Google Shape;14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The Wireless World (continued)</a:t>
            </a:r>
            <a:endParaRPr/>
          </a:p>
        </p:txBody>
      </p:sp>
      <p:pic>
        <p:nvPicPr>
          <p:cNvPr id="146" name="Google Shape;146;p19"/>
          <p:cNvPicPr preferRelativeResize="0"/>
          <p:nvPr/>
        </p:nvPicPr>
        <p:blipFill rotWithShape="1">
          <a:blip r:embed="rId3">
            <a:alphaModFix/>
          </a:blip>
          <a:srcRect b="0" l="0" r="0" t="0"/>
          <a:stretch/>
        </p:blipFill>
        <p:spPr>
          <a:xfrm>
            <a:off x="1981200" y="2028825"/>
            <a:ext cx="5181600" cy="37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457200" y="685800"/>
            <a:ext cx="8229600" cy="1066800"/>
          </a:xfrm>
          <a:prstGeom prst="rect">
            <a:avLst/>
          </a:prstGeom>
          <a:noFill/>
          <a:ln>
            <a:noFill/>
          </a:ln>
        </p:spPr>
        <p:txBody>
          <a:bodyPr anchorCtr="0" anchor="ctr" bIns="0" lIns="0" spcFirstLastPara="1" rIns="0" wrap="square" tIns="0">
            <a:normAutofit/>
          </a:bodyPr>
          <a:lstStyle/>
          <a:p>
            <a:pPr indent="0" lvl="0" marL="0" rtl="0" algn="ctr">
              <a:lnSpc>
                <a:spcPct val="100000"/>
              </a:lnSpc>
              <a:spcBef>
                <a:spcPts val="0"/>
              </a:spcBef>
              <a:spcAft>
                <a:spcPts val="0"/>
              </a:spcAft>
              <a:buClr>
                <a:srgbClr val="E4005C"/>
              </a:buClr>
              <a:buSzPts val="4000"/>
              <a:buFont typeface="Calibri"/>
              <a:buNone/>
            </a:pPr>
            <a:r>
              <a:rPr b="1" lang="en-US" sz="4000">
                <a:solidFill>
                  <a:srgbClr val="E4005C"/>
                </a:solidFill>
              </a:rPr>
              <a:t>Wireless LAN</a:t>
            </a:r>
            <a:endParaRPr b="1" sz="4000">
              <a:solidFill>
                <a:srgbClr val="E4005C"/>
              </a:solidFill>
            </a:endParaRPr>
          </a:p>
        </p:txBody>
      </p:sp>
      <p:sp>
        <p:nvSpPr>
          <p:cNvPr id="153" name="Google Shape;153;p20"/>
          <p:cNvSpPr/>
          <p:nvPr/>
        </p:nvSpPr>
        <p:spPr>
          <a:xfrm>
            <a:off x="511175" y="1270000"/>
            <a:ext cx="247650" cy="247650"/>
          </a:xfrm>
          <a:prstGeom prst="roundRect">
            <a:avLst>
              <a:gd fmla="val 579" name="adj"/>
            </a:avLst>
          </a:prstGeom>
          <a:solidFill>
            <a:srgbClr val="214263"/>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20"/>
          <p:cNvSpPr/>
          <p:nvPr/>
        </p:nvSpPr>
        <p:spPr>
          <a:xfrm>
            <a:off x="635000" y="1371600"/>
            <a:ext cx="247650" cy="247650"/>
          </a:xfrm>
          <a:prstGeom prst="roundRect">
            <a:avLst>
              <a:gd fmla="val 579" name="adj"/>
            </a:avLst>
          </a:prstGeom>
          <a:solidFill>
            <a:srgbClr val="00B8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20"/>
          <p:cNvSpPr/>
          <p:nvPr/>
        </p:nvSpPr>
        <p:spPr>
          <a:xfrm>
            <a:off x="969963" y="1531938"/>
            <a:ext cx="7407275" cy="36512"/>
          </a:xfrm>
          <a:prstGeom prst="roundRect">
            <a:avLst>
              <a:gd fmla="val 4167" name="adj"/>
            </a:avLst>
          </a:prstGeom>
          <a:gradFill>
            <a:gsLst>
              <a:gs pos="0">
                <a:srgbClr val="800080"/>
              </a:gs>
              <a:gs pos="100000">
                <a:srgbClr val="008000"/>
              </a:gs>
            </a:gsLst>
            <a:lin ang="900000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20"/>
          <p:cNvSpPr txBox="1"/>
          <p:nvPr/>
        </p:nvSpPr>
        <p:spPr>
          <a:xfrm>
            <a:off x="123825" y="104775"/>
            <a:ext cx="5819775" cy="260350"/>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Clr>
                <a:srgbClr val="000000"/>
              </a:buClr>
              <a:buSzPts val="810"/>
              <a:buFont typeface="Noto Sans Symbols"/>
              <a:buNone/>
            </a:pPr>
            <a:r>
              <a:rPr b="1" i="0" lang="en-US" sz="1800" u="none" cap="none" strike="noStrike">
                <a:solidFill>
                  <a:schemeClr val="lt1"/>
                </a:solidFill>
                <a:latin typeface="Calibri"/>
                <a:ea typeface="Calibri"/>
                <a:cs typeface="Calibri"/>
                <a:sym typeface="Calibri"/>
              </a:rPr>
              <a:t>Physical Media</a:t>
            </a:r>
            <a:endParaRPr b="0" i="0" sz="1400" u="none" cap="none" strike="noStrike">
              <a:solidFill>
                <a:srgbClr val="000000"/>
              </a:solidFill>
              <a:latin typeface="Arial"/>
              <a:ea typeface="Arial"/>
              <a:cs typeface="Arial"/>
              <a:sym typeface="Arial"/>
            </a:endParaRPr>
          </a:p>
        </p:txBody>
      </p:sp>
      <p:sp>
        <p:nvSpPr>
          <p:cNvPr id="157" name="Google Shape;157;p20"/>
          <p:cNvSpPr/>
          <p:nvPr/>
        </p:nvSpPr>
        <p:spPr>
          <a:xfrm>
            <a:off x="0" y="3352800"/>
            <a:ext cx="1447800" cy="914400"/>
          </a:xfrm>
          <a:prstGeom prst="cloudCallout">
            <a:avLst>
              <a:gd fmla="val -10528" name="adj1"/>
              <a:gd fmla="val 44620" name="adj2"/>
            </a:avLst>
          </a:pr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br>
              <a:rPr b="1" i="0" lang="en-US" sz="1800" u="none" cap="none" strike="noStrike">
                <a:solidFill>
                  <a:schemeClr val="lt2"/>
                </a:solidFill>
                <a:latin typeface="Times New Roman"/>
                <a:ea typeface="Times New Roman"/>
                <a:cs typeface="Times New Roman"/>
                <a:sym typeface="Times New Roman"/>
              </a:rPr>
            </a:br>
            <a:endParaRPr b="1" i="0" sz="1800" u="none" cap="none" strike="noStrike">
              <a:solidFill>
                <a:schemeClr val="lt2"/>
              </a:solidFill>
              <a:latin typeface="Times New Roman"/>
              <a:ea typeface="Times New Roman"/>
              <a:cs typeface="Times New Roman"/>
              <a:sym typeface="Times New Roman"/>
            </a:endParaRPr>
          </a:p>
        </p:txBody>
      </p:sp>
      <p:sp>
        <p:nvSpPr>
          <p:cNvPr id="158" name="Google Shape;158;p20"/>
          <p:cNvSpPr/>
          <p:nvPr/>
        </p:nvSpPr>
        <p:spPr>
          <a:xfrm>
            <a:off x="228600" y="3581400"/>
            <a:ext cx="10668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2"/>
                </a:solidFill>
                <a:latin typeface="Times New Roman"/>
                <a:ea typeface="Times New Roman"/>
                <a:cs typeface="Times New Roman"/>
                <a:sym typeface="Times New Roman"/>
              </a:rPr>
              <a:t>Internet</a:t>
            </a:r>
            <a:endParaRPr b="0" i="0" sz="1400" u="none" cap="none" strike="noStrike">
              <a:solidFill>
                <a:srgbClr val="000000"/>
              </a:solidFill>
              <a:latin typeface="Arial"/>
              <a:ea typeface="Arial"/>
              <a:cs typeface="Arial"/>
              <a:sym typeface="Arial"/>
            </a:endParaRPr>
          </a:p>
        </p:txBody>
      </p:sp>
      <p:cxnSp>
        <p:nvCxnSpPr>
          <p:cNvPr id="159" name="Google Shape;159;p20"/>
          <p:cNvCxnSpPr/>
          <p:nvPr/>
        </p:nvCxnSpPr>
        <p:spPr>
          <a:xfrm>
            <a:off x="1447800" y="3733800"/>
            <a:ext cx="609600" cy="0"/>
          </a:xfrm>
          <a:prstGeom prst="straightConnector1">
            <a:avLst/>
          </a:prstGeom>
          <a:noFill/>
          <a:ln cap="flat" cmpd="sng" w="12700">
            <a:solidFill>
              <a:schemeClr val="dk1"/>
            </a:solidFill>
            <a:prstDash val="solid"/>
            <a:round/>
            <a:headEnd len="med" w="med" type="triangle"/>
            <a:tailEnd len="sm" w="sm" type="none"/>
          </a:ln>
        </p:spPr>
      </p:cxnSp>
      <p:cxnSp>
        <p:nvCxnSpPr>
          <p:cNvPr id="160" name="Google Shape;160;p20"/>
          <p:cNvCxnSpPr/>
          <p:nvPr/>
        </p:nvCxnSpPr>
        <p:spPr>
          <a:xfrm flipH="1">
            <a:off x="1752600" y="3733800"/>
            <a:ext cx="304800" cy="152400"/>
          </a:xfrm>
          <a:prstGeom prst="straightConnector1">
            <a:avLst/>
          </a:prstGeom>
          <a:noFill/>
          <a:ln cap="flat" cmpd="sng" w="12700">
            <a:solidFill>
              <a:schemeClr val="dk1"/>
            </a:solidFill>
            <a:prstDash val="solid"/>
            <a:round/>
            <a:headEnd len="sm" w="sm" type="none"/>
            <a:tailEnd len="sm" w="sm" type="none"/>
          </a:ln>
        </p:spPr>
      </p:cxnSp>
      <p:cxnSp>
        <p:nvCxnSpPr>
          <p:cNvPr id="161" name="Google Shape;161;p20"/>
          <p:cNvCxnSpPr/>
          <p:nvPr/>
        </p:nvCxnSpPr>
        <p:spPr>
          <a:xfrm>
            <a:off x="1752600" y="3886200"/>
            <a:ext cx="533400" cy="0"/>
          </a:xfrm>
          <a:prstGeom prst="straightConnector1">
            <a:avLst/>
          </a:prstGeom>
          <a:noFill/>
          <a:ln cap="flat" cmpd="sng" w="12700">
            <a:solidFill>
              <a:schemeClr val="dk1"/>
            </a:solidFill>
            <a:prstDash val="solid"/>
            <a:round/>
            <a:headEnd len="sm" w="sm" type="none"/>
            <a:tailEnd len="med" w="med" type="triangle"/>
          </a:ln>
        </p:spPr>
      </p:cxnSp>
      <p:cxnSp>
        <p:nvCxnSpPr>
          <p:cNvPr id="162" name="Google Shape;162;p20"/>
          <p:cNvCxnSpPr/>
          <p:nvPr/>
        </p:nvCxnSpPr>
        <p:spPr>
          <a:xfrm>
            <a:off x="3200400" y="3810000"/>
            <a:ext cx="381000" cy="0"/>
          </a:xfrm>
          <a:prstGeom prst="straightConnector1">
            <a:avLst/>
          </a:prstGeom>
          <a:noFill/>
          <a:ln cap="flat" cmpd="sng" w="12700">
            <a:solidFill>
              <a:schemeClr val="dk1"/>
            </a:solidFill>
            <a:prstDash val="solid"/>
            <a:round/>
            <a:headEnd len="med" w="med" type="triangle"/>
            <a:tailEnd len="med" w="med" type="triangle"/>
          </a:ln>
        </p:spPr>
      </p:cxnSp>
      <p:sp>
        <p:nvSpPr>
          <p:cNvPr descr="Parchment" id="163" name="Google Shape;163;p20"/>
          <p:cNvSpPr/>
          <p:nvPr/>
        </p:nvSpPr>
        <p:spPr>
          <a:xfrm>
            <a:off x="2286000" y="3657600"/>
            <a:ext cx="762000" cy="457200"/>
          </a:xfrm>
          <a:prstGeom prst="rect">
            <a:avLst/>
          </a:prstGeom>
          <a:blipFill rotWithShape="1">
            <a:blip r:embed="rId3">
              <a:alphaModFix/>
            </a:blip>
            <a:tile algn="tl" flip="none" tx="0" sx="100000" ty="0" sy="10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2"/>
                </a:solidFill>
                <a:latin typeface="Times New Roman"/>
                <a:ea typeface="Times New Roman"/>
                <a:cs typeface="Times New Roman"/>
                <a:sym typeface="Times New Roman"/>
              </a:rPr>
              <a:t>Router</a:t>
            </a:r>
            <a:endParaRPr b="0" i="0" sz="1400" u="none" cap="none" strike="noStrike">
              <a:solidFill>
                <a:srgbClr val="000000"/>
              </a:solidFill>
              <a:latin typeface="Arial"/>
              <a:ea typeface="Arial"/>
              <a:cs typeface="Arial"/>
              <a:sym typeface="Arial"/>
            </a:endParaRPr>
          </a:p>
        </p:txBody>
      </p:sp>
      <p:sp>
        <p:nvSpPr>
          <p:cNvPr id="164" name="Google Shape;164;p20"/>
          <p:cNvSpPr/>
          <p:nvPr/>
        </p:nvSpPr>
        <p:spPr>
          <a:xfrm>
            <a:off x="3581400" y="3429000"/>
            <a:ext cx="609600" cy="8382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65" name="Google Shape;165;p20"/>
          <p:cNvSpPr/>
          <p:nvPr/>
        </p:nvSpPr>
        <p:spPr>
          <a:xfrm>
            <a:off x="3505200" y="3657600"/>
            <a:ext cx="838200" cy="27463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lt2"/>
                </a:solidFill>
                <a:latin typeface="Times New Roman"/>
                <a:ea typeface="Times New Roman"/>
                <a:cs typeface="Times New Roman"/>
                <a:sym typeface="Times New Roman"/>
              </a:rPr>
              <a:t>Switch</a:t>
            </a:r>
            <a:endParaRPr b="0" i="0" sz="1400" u="none" cap="none" strike="noStrike">
              <a:solidFill>
                <a:srgbClr val="000000"/>
              </a:solidFill>
              <a:latin typeface="Arial"/>
              <a:ea typeface="Arial"/>
              <a:cs typeface="Arial"/>
              <a:sym typeface="Arial"/>
            </a:endParaRPr>
          </a:p>
        </p:txBody>
      </p:sp>
      <p:cxnSp>
        <p:nvCxnSpPr>
          <p:cNvPr id="166" name="Google Shape;166;p20"/>
          <p:cNvCxnSpPr/>
          <p:nvPr/>
        </p:nvCxnSpPr>
        <p:spPr>
          <a:xfrm flipH="1" rot="10800000">
            <a:off x="4191000" y="2667000"/>
            <a:ext cx="914400" cy="914400"/>
          </a:xfrm>
          <a:prstGeom prst="straightConnector1">
            <a:avLst/>
          </a:prstGeom>
          <a:noFill/>
          <a:ln cap="flat" cmpd="sng" w="12700">
            <a:solidFill>
              <a:schemeClr val="dk1"/>
            </a:solidFill>
            <a:prstDash val="solid"/>
            <a:round/>
            <a:headEnd len="med" w="med" type="stealth"/>
            <a:tailEnd len="med" w="med" type="stealth"/>
          </a:ln>
        </p:spPr>
      </p:cxnSp>
      <p:cxnSp>
        <p:nvCxnSpPr>
          <p:cNvPr id="167" name="Google Shape;167;p20"/>
          <p:cNvCxnSpPr/>
          <p:nvPr/>
        </p:nvCxnSpPr>
        <p:spPr>
          <a:xfrm>
            <a:off x="4191000" y="4114800"/>
            <a:ext cx="914400" cy="914400"/>
          </a:xfrm>
          <a:prstGeom prst="straightConnector1">
            <a:avLst/>
          </a:prstGeom>
          <a:noFill/>
          <a:ln cap="flat" cmpd="sng" w="12700">
            <a:solidFill>
              <a:schemeClr val="dk1"/>
            </a:solidFill>
            <a:prstDash val="solid"/>
            <a:round/>
            <a:headEnd len="med" w="med" type="stealth"/>
            <a:tailEnd len="med" w="med" type="stealth"/>
          </a:ln>
        </p:spPr>
      </p:cxnSp>
      <p:pic>
        <p:nvPicPr>
          <p:cNvPr descr="tew-211brp" id="168" name="Google Shape;168;p20"/>
          <p:cNvPicPr preferRelativeResize="0"/>
          <p:nvPr/>
        </p:nvPicPr>
        <p:blipFill rotWithShape="1">
          <a:blip r:embed="rId4">
            <a:alphaModFix/>
          </a:blip>
          <a:srcRect b="0" l="0" r="0" t="0"/>
          <a:stretch/>
        </p:blipFill>
        <p:spPr>
          <a:xfrm>
            <a:off x="5105400" y="2362200"/>
            <a:ext cx="990600" cy="609600"/>
          </a:xfrm>
          <a:prstGeom prst="rect">
            <a:avLst/>
          </a:prstGeom>
          <a:noFill/>
          <a:ln>
            <a:noFill/>
          </a:ln>
        </p:spPr>
      </p:pic>
      <p:sp>
        <p:nvSpPr>
          <p:cNvPr id="169" name="Google Shape;169;p20"/>
          <p:cNvSpPr/>
          <p:nvPr/>
        </p:nvSpPr>
        <p:spPr>
          <a:xfrm>
            <a:off x="4800600" y="2895600"/>
            <a:ext cx="152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Access Point</a:t>
            </a:r>
            <a:endParaRPr b="0" i="0" sz="1400" u="none" cap="none" strike="noStrike">
              <a:solidFill>
                <a:srgbClr val="000000"/>
              </a:solidFill>
              <a:latin typeface="Arial"/>
              <a:ea typeface="Arial"/>
              <a:cs typeface="Arial"/>
              <a:sym typeface="Arial"/>
            </a:endParaRPr>
          </a:p>
        </p:txBody>
      </p:sp>
      <p:pic>
        <p:nvPicPr>
          <p:cNvPr descr="tew-211brp" id="170" name="Google Shape;170;p20"/>
          <p:cNvPicPr preferRelativeResize="0"/>
          <p:nvPr/>
        </p:nvPicPr>
        <p:blipFill rotWithShape="1">
          <a:blip r:embed="rId4">
            <a:alphaModFix/>
          </a:blip>
          <a:srcRect b="0" l="0" r="0" t="0"/>
          <a:stretch/>
        </p:blipFill>
        <p:spPr>
          <a:xfrm>
            <a:off x="5105400" y="4724400"/>
            <a:ext cx="990600" cy="609600"/>
          </a:xfrm>
          <a:prstGeom prst="rect">
            <a:avLst/>
          </a:prstGeom>
          <a:noFill/>
          <a:ln>
            <a:noFill/>
          </a:ln>
        </p:spPr>
      </p:pic>
      <p:sp>
        <p:nvSpPr>
          <p:cNvPr id="171" name="Google Shape;171;p20"/>
          <p:cNvSpPr/>
          <p:nvPr/>
        </p:nvSpPr>
        <p:spPr>
          <a:xfrm>
            <a:off x="4800600" y="5257800"/>
            <a:ext cx="1524000" cy="304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Access Point</a:t>
            </a:r>
            <a:endParaRPr b="0" i="0" sz="1400" u="none" cap="none" strike="noStrike">
              <a:solidFill>
                <a:srgbClr val="000000"/>
              </a:solidFill>
              <a:latin typeface="Arial"/>
              <a:ea typeface="Arial"/>
              <a:cs typeface="Arial"/>
              <a:sym typeface="Arial"/>
            </a:endParaRPr>
          </a:p>
        </p:txBody>
      </p:sp>
      <p:pic>
        <p:nvPicPr>
          <p:cNvPr id="172" name="Google Shape;172;p20"/>
          <p:cNvPicPr preferRelativeResize="0"/>
          <p:nvPr/>
        </p:nvPicPr>
        <p:blipFill rotWithShape="1">
          <a:blip r:embed="rId5">
            <a:alphaModFix/>
          </a:blip>
          <a:srcRect b="0" l="0" r="0" t="0"/>
          <a:stretch/>
        </p:blipFill>
        <p:spPr>
          <a:xfrm>
            <a:off x="6705600" y="1905000"/>
            <a:ext cx="1044575" cy="668338"/>
          </a:xfrm>
          <a:prstGeom prst="rect">
            <a:avLst/>
          </a:prstGeom>
          <a:noFill/>
          <a:ln>
            <a:noFill/>
          </a:ln>
        </p:spPr>
      </p:pic>
      <p:cxnSp>
        <p:nvCxnSpPr>
          <p:cNvPr id="173" name="Google Shape;173;p20"/>
          <p:cNvCxnSpPr/>
          <p:nvPr/>
        </p:nvCxnSpPr>
        <p:spPr>
          <a:xfrm rot="-2212566">
            <a:off x="6067425" y="2373313"/>
            <a:ext cx="511175" cy="136525"/>
          </a:xfrm>
          <a:prstGeom prst="straightConnector1">
            <a:avLst/>
          </a:prstGeom>
          <a:noFill/>
          <a:ln cap="flat" cmpd="sng" w="12700">
            <a:solidFill>
              <a:schemeClr val="dk1"/>
            </a:solidFill>
            <a:prstDash val="dot"/>
            <a:round/>
            <a:headEnd len="med" w="med" type="triangle"/>
            <a:tailEnd len="sm" w="sm" type="none"/>
          </a:ln>
        </p:spPr>
      </p:cxnSp>
      <p:cxnSp>
        <p:nvCxnSpPr>
          <p:cNvPr id="174" name="Google Shape;174;p20"/>
          <p:cNvCxnSpPr/>
          <p:nvPr/>
        </p:nvCxnSpPr>
        <p:spPr>
          <a:xfrm flipH="1" rot="-2201938">
            <a:off x="6324600" y="2438400"/>
            <a:ext cx="304800" cy="76200"/>
          </a:xfrm>
          <a:prstGeom prst="straightConnector1">
            <a:avLst/>
          </a:prstGeom>
          <a:noFill/>
          <a:ln cap="flat" cmpd="sng" w="12700">
            <a:solidFill>
              <a:schemeClr val="dk1"/>
            </a:solidFill>
            <a:prstDash val="dot"/>
            <a:round/>
            <a:headEnd len="sm" w="sm" type="none"/>
            <a:tailEnd len="sm" w="sm" type="none"/>
          </a:ln>
        </p:spPr>
      </p:cxnSp>
      <p:cxnSp>
        <p:nvCxnSpPr>
          <p:cNvPr id="175" name="Google Shape;175;p20"/>
          <p:cNvCxnSpPr/>
          <p:nvPr/>
        </p:nvCxnSpPr>
        <p:spPr>
          <a:xfrm rot="-2203995">
            <a:off x="6346825" y="2430463"/>
            <a:ext cx="533400" cy="76200"/>
          </a:xfrm>
          <a:prstGeom prst="straightConnector1">
            <a:avLst/>
          </a:prstGeom>
          <a:noFill/>
          <a:ln cap="flat" cmpd="sng" w="12700">
            <a:solidFill>
              <a:schemeClr val="dk1"/>
            </a:solidFill>
            <a:prstDash val="dot"/>
            <a:round/>
            <a:headEnd len="sm" w="sm" type="none"/>
            <a:tailEnd len="med" w="med" type="triangle"/>
          </a:ln>
        </p:spPr>
      </p:cxnSp>
      <p:cxnSp>
        <p:nvCxnSpPr>
          <p:cNvPr id="176" name="Google Shape;176;p20"/>
          <p:cNvCxnSpPr/>
          <p:nvPr/>
        </p:nvCxnSpPr>
        <p:spPr>
          <a:xfrm>
            <a:off x="6096000" y="2895600"/>
            <a:ext cx="838200" cy="0"/>
          </a:xfrm>
          <a:prstGeom prst="straightConnector1">
            <a:avLst/>
          </a:prstGeom>
          <a:noFill/>
          <a:ln cap="flat" cmpd="sng" w="12700">
            <a:solidFill>
              <a:schemeClr val="dk1"/>
            </a:solidFill>
            <a:prstDash val="dot"/>
            <a:round/>
            <a:headEnd len="med" w="med" type="triangle"/>
            <a:tailEnd len="sm" w="sm" type="none"/>
          </a:ln>
        </p:spPr>
      </p:cxnSp>
      <p:cxnSp>
        <p:nvCxnSpPr>
          <p:cNvPr id="177" name="Google Shape;177;p20"/>
          <p:cNvCxnSpPr/>
          <p:nvPr/>
        </p:nvCxnSpPr>
        <p:spPr>
          <a:xfrm flipH="1">
            <a:off x="6629400" y="2895600"/>
            <a:ext cx="304800" cy="152400"/>
          </a:xfrm>
          <a:prstGeom prst="straightConnector1">
            <a:avLst/>
          </a:prstGeom>
          <a:noFill/>
          <a:ln cap="flat" cmpd="sng" w="12700">
            <a:solidFill>
              <a:schemeClr val="dk1"/>
            </a:solidFill>
            <a:prstDash val="dot"/>
            <a:round/>
            <a:headEnd len="sm" w="sm" type="none"/>
            <a:tailEnd len="sm" w="sm" type="none"/>
          </a:ln>
        </p:spPr>
      </p:cxnSp>
      <p:cxnSp>
        <p:nvCxnSpPr>
          <p:cNvPr id="178" name="Google Shape;178;p20"/>
          <p:cNvCxnSpPr/>
          <p:nvPr/>
        </p:nvCxnSpPr>
        <p:spPr>
          <a:xfrm>
            <a:off x="6629400" y="3048000"/>
            <a:ext cx="914400" cy="0"/>
          </a:xfrm>
          <a:prstGeom prst="straightConnector1">
            <a:avLst/>
          </a:prstGeom>
          <a:noFill/>
          <a:ln cap="flat" cmpd="sng" w="12700">
            <a:solidFill>
              <a:schemeClr val="dk1"/>
            </a:solidFill>
            <a:prstDash val="dot"/>
            <a:round/>
            <a:headEnd len="sm" w="sm" type="none"/>
            <a:tailEnd len="med" w="med" type="triangle"/>
          </a:ln>
        </p:spPr>
      </p:cxnSp>
      <p:pic>
        <p:nvPicPr>
          <p:cNvPr id="179" name="Google Shape;179;p20"/>
          <p:cNvPicPr preferRelativeResize="0"/>
          <p:nvPr/>
        </p:nvPicPr>
        <p:blipFill rotWithShape="1">
          <a:blip r:embed="rId6">
            <a:alphaModFix/>
          </a:blip>
          <a:srcRect b="0" l="0" r="0" t="0"/>
          <a:stretch/>
        </p:blipFill>
        <p:spPr>
          <a:xfrm>
            <a:off x="7467600" y="2743200"/>
            <a:ext cx="839788" cy="457200"/>
          </a:xfrm>
          <a:prstGeom prst="rect">
            <a:avLst/>
          </a:prstGeom>
          <a:noFill/>
          <a:ln>
            <a:noFill/>
          </a:ln>
        </p:spPr>
      </p:pic>
      <p:sp>
        <p:nvSpPr>
          <p:cNvPr id="180" name="Google Shape;180;p20"/>
          <p:cNvSpPr/>
          <p:nvPr/>
        </p:nvSpPr>
        <p:spPr>
          <a:xfrm>
            <a:off x="5943600" y="2392363"/>
            <a:ext cx="2667000" cy="274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New Roman"/>
                <a:ea typeface="Times New Roman"/>
                <a:cs typeface="Times New Roman"/>
                <a:sym typeface="Times New Roman"/>
              </a:rPr>
              <a:t>PC </a:t>
            </a:r>
            <a:endParaRPr b="0" i="0" sz="1400" u="none" cap="none" strike="noStrike">
              <a:solidFill>
                <a:srgbClr val="000000"/>
              </a:solidFill>
              <a:latin typeface="Arial"/>
              <a:ea typeface="Arial"/>
              <a:cs typeface="Arial"/>
              <a:sym typeface="Arial"/>
            </a:endParaRPr>
          </a:p>
        </p:txBody>
      </p:sp>
      <p:pic>
        <p:nvPicPr>
          <p:cNvPr id="181" name="Google Shape;181;p20"/>
          <p:cNvPicPr preferRelativeResize="0"/>
          <p:nvPr/>
        </p:nvPicPr>
        <p:blipFill rotWithShape="1">
          <a:blip r:embed="rId5">
            <a:alphaModFix/>
          </a:blip>
          <a:srcRect b="0" l="0" r="0" t="0"/>
          <a:stretch/>
        </p:blipFill>
        <p:spPr>
          <a:xfrm>
            <a:off x="6705600" y="4267200"/>
            <a:ext cx="1044575" cy="668338"/>
          </a:xfrm>
          <a:prstGeom prst="rect">
            <a:avLst/>
          </a:prstGeom>
          <a:noFill/>
          <a:ln>
            <a:noFill/>
          </a:ln>
        </p:spPr>
      </p:pic>
      <p:cxnSp>
        <p:nvCxnSpPr>
          <p:cNvPr id="182" name="Google Shape;182;p20"/>
          <p:cNvCxnSpPr/>
          <p:nvPr/>
        </p:nvCxnSpPr>
        <p:spPr>
          <a:xfrm rot="-2212566">
            <a:off x="6067425" y="4735513"/>
            <a:ext cx="511175" cy="136525"/>
          </a:xfrm>
          <a:prstGeom prst="straightConnector1">
            <a:avLst/>
          </a:prstGeom>
          <a:noFill/>
          <a:ln cap="flat" cmpd="sng" w="12700">
            <a:solidFill>
              <a:schemeClr val="dk1"/>
            </a:solidFill>
            <a:prstDash val="dot"/>
            <a:round/>
            <a:headEnd len="med" w="med" type="triangle"/>
            <a:tailEnd len="sm" w="sm" type="none"/>
          </a:ln>
        </p:spPr>
      </p:cxnSp>
      <p:cxnSp>
        <p:nvCxnSpPr>
          <p:cNvPr id="183" name="Google Shape;183;p20"/>
          <p:cNvCxnSpPr/>
          <p:nvPr/>
        </p:nvCxnSpPr>
        <p:spPr>
          <a:xfrm flipH="1" rot="-2201938">
            <a:off x="6324600" y="4800600"/>
            <a:ext cx="304800" cy="76200"/>
          </a:xfrm>
          <a:prstGeom prst="straightConnector1">
            <a:avLst/>
          </a:prstGeom>
          <a:noFill/>
          <a:ln cap="flat" cmpd="sng" w="12700">
            <a:solidFill>
              <a:schemeClr val="dk1"/>
            </a:solidFill>
            <a:prstDash val="dot"/>
            <a:round/>
            <a:headEnd len="sm" w="sm" type="none"/>
            <a:tailEnd len="sm" w="sm" type="none"/>
          </a:ln>
        </p:spPr>
      </p:cxnSp>
      <p:cxnSp>
        <p:nvCxnSpPr>
          <p:cNvPr id="184" name="Google Shape;184;p20"/>
          <p:cNvCxnSpPr/>
          <p:nvPr/>
        </p:nvCxnSpPr>
        <p:spPr>
          <a:xfrm rot="-2203995">
            <a:off x="6346825" y="4792663"/>
            <a:ext cx="533400" cy="76200"/>
          </a:xfrm>
          <a:prstGeom prst="straightConnector1">
            <a:avLst/>
          </a:prstGeom>
          <a:noFill/>
          <a:ln cap="flat" cmpd="sng" w="12700">
            <a:solidFill>
              <a:schemeClr val="dk1"/>
            </a:solidFill>
            <a:prstDash val="dot"/>
            <a:round/>
            <a:headEnd len="sm" w="sm" type="none"/>
            <a:tailEnd len="med" w="med" type="triangle"/>
          </a:ln>
        </p:spPr>
      </p:cxnSp>
      <p:cxnSp>
        <p:nvCxnSpPr>
          <p:cNvPr id="185" name="Google Shape;185;p20"/>
          <p:cNvCxnSpPr/>
          <p:nvPr/>
        </p:nvCxnSpPr>
        <p:spPr>
          <a:xfrm>
            <a:off x="6096000" y="5257800"/>
            <a:ext cx="838200" cy="0"/>
          </a:xfrm>
          <a:prstGeom prst="straightConnector1">
            <a:avLst/>
          </a:prstGeom>
          <a:noFill/>
          <a:ln cap="flat" cmpd="sng" w="12700">
            <a:solidFill>
              <a:schemeClr val="dk1"/>
            </a:solidFill>
            <a:prstDash val="dot"/>
            <a:round/>
            <a:headEnd len="med" w="med" type="triangle"/>
            <a:tailEnd len="sm" w="sm" type="none"/>
          </a:ln>
        </p:spPr>
      </p:cxnSp>
      <p:cxnSp>
        <p:nvCxnSpPr>
          <p:cNvPr id="186" name="Google Shape;186;p20"/>
          <p:cNvCxnSpPr/>
          <p:nvPr/>
        </p:nvCxnSpPr>
        <p:spPr>
          <a:xfrm flipH="1">
            <a:off x="6629400" y="5257800"/>
            <a:ext cx="304800" cy="152400"/>
          </a:xfrm>
          <a:prstGeom prst="straightConnector1">
            <a:avLst/>
          </a:prstGeom>
          <a:noFill/>
          <a:ln cap="flat" cmpd="sng" w="12700">
            <a:solidFill>
              <a:schemeClr val="dk1"/>
            </a:solidFill>
            <a:prstDash val="dot"/>
            <a:round/>
            <a:headEnd len="sm" w="sm" type="none"/>
            <a:tailEnd len="sm" w="sm" type="none"/>
          </a:ln>
        </p:spPr>
      </p:cxnSp>
      <p:cxnSp>
        <p:nvCxnSpPr>
          <p:cNvPr id="187" name="Google Shape;187;p20"/>
          <p:cNvCxnSpPr/>
          <p:nvPr/>
        </p:nvCxnSpPr>
        <p:spPr>
          <a:xfrm>
            <a:off x="6629400" y="5410200"/>
            <a:ext cx="914400" cy="0"/>
          </a:xfrm>
          <a:prstGeom prst="straightConnector1">
            <a:avLst/>
          </a:prstGeom>
          <a:noFill/>
          <a:ln cap="flat" cmpd="sng" w="12700">
            <a:solidFill>
              <a:schemeClr val="dk1"/>
            </a:solidFill>
            <a:prstDash val="dot"/>
            <a:round/>
            <a:headEnd len="sm" w="sm" type="none"/>
            <a:tailEnd len="med" w="med" type="triangle"/>
          </a:ln>
        </p:spPr>
      </p:cxnSp>
      <p:pic>
        <p:nvPicPr>
          <p:cNvPr id="188" name="Google Shape;188;p20"/>
          <p:cNvPicPr preferRelativeResize="0"/>
          <p:nvPr/>
        </p:nvPicPr>
        <p:blipFill rotWithShape="1">
          <a:blip r:embed="rId6">
            <a:alphaModFix/>
          </a:blip>
          <a:srcRect b="0" l="0" r="0" t="0"/>
          <a:stretch/>
        </p:blipFill>
        <p:spPr>
          <a:xfrm>
            <a:off x="7467600" y="5105400"/>
            <a:ext cx="839788" cy="457200"/>
          </a:xfrm>
          <a:prstGeom prst="rect">
            <a:avLst/>
          </a:prstGeom>
          <a:noFill/>
          <a:ln>
            <a:noFill/>
          </a:ln>
        </p:spPr>
      </p:pic>
      <p:sp>
        <p:nvSpPr>
          <p:cNvPr id="189" name="Google Shape;189;p20"/>
          <p:cNvSpPr/>
          <p:nvPr/>
        </p:nvSpPr>
        <p:spPr>
          <a:xfrm>
            <a:off x="5943600" y="4754563"/>
            <a:ext cx="2667000" cy="274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New Roman"/>
                <a:ea typeface="Times New Roman"/>
                <a:cs typeface="Times New Roman"/>
                <a:sym typeface="Times New Roman"/>
              </a:rPr>
              <a:t>PC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196" name="Google Shape;19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Types of Wireless Networks</a:t>
            </a:r>
            <a:endParaRPr/>
          </a:p>
        </p:txBody>
      </p:sp>
      <p:sp>
        <p:nvSpPr>
          <p:cNvPr id="197" name="Google Shape;19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98000"/>
              </a:lnSpc>
              <a:spcBef>
                <a:spcPts val="0"/>
              </a:spcBef>
              <a:spcAft>
                <a:spcPts val="0"/>
              </a:spcAft>
              <a:buClr>
                <a:schemeClr val="dk1"/>
              </a:buClr>
              <a:buSzPct val="100000"/>
              <a:buChar char="•"/>
            </a:pPr>
            <a:r>
              <a:rPr lang="en-US"/>
              <a:t>Three main categories</a:t>
            </a:r>
            <a:endParaRPr/>
          </a:p>
          <a:p>
            <a:pPr indent="-285750" lvl="1" marL="742950" rtl="0" algn="l">
              <a:lnSpc>
                <a:spcPct val="98000"/>
              </a:lnSpc>
              <a:spcBef>
                <a:spcPts val="518"/>
              </a:spcBef>
              <a:spcAft>
                <a:spcPts val="0"/>
              </a:spcAft>
              <a:buClr>
                <a:schemeClr val="dk1"/>
              </a:buClr>
              <a:buSzPct val="100000"/>
              <a:buChar char="–"/>
            </a:pPr>
            <a:r>
              <a:rPr lang="en-US"/>
              <a:t>Local Area Networks (LANs)</a:t>
            </a:r>
            <a:endParaRPr/>
          </a:p>
          <a:p>
            <a:pPr indent="-285750" lvl="1" marL="742950" rtl="0" algn="l">
              <a:lnSpc>
                <a:spcPct val="98000"/>
              </a:lnSpc>
              <a:spcBef>
                <a:spcPts val="518"/>
              </a:spcBef>
              <a:spcAft>
                <a:spcPts val="0"/>
              </a:spcAft>
              <a:buClr>
                <a:schemeClr val="dk1"/>
              </a:buClr>
              <a:buSzPct val="100000"/>
              <a:buChar char="–"/>
            </a:pPr>
            <a:r>
              <a:rPr lang="en-US"/>
              <a:t>Extended LANs</a:t>
            </a:r>
            <a:endParaRPr/>
          </a:p>
          <a:p>
            <a:pPr indent="-285750" lvl="1" marL="742950" rtl="0" algn="l">
              <a:lnSpc>
                <a:spcPct val="98000"/>
              </a:lnSpc>
              <a:spcBef>
                <a:spcPts val="518"/>
              </a:spcBef>
              <a:spcAft>
                <a:spcPts val="0"/>
              </a:spcAft>
              <a:buClr>
                <a:schemeClr val="dk1"/>
              </a:buClr>
              <a:buSzPct val="100000"/>
              <a:buChar char="–"/>
            </a:pPr>
            <a:r>
              <a:rPr lang="en-US"/>
              <a:t>Mobile computing</a:t>
            </a:r>
            <a:endParaRPr/>
          </a:p>
          <a:p>
            <a:pPr indent="-342900" lvl="0" marL="342900" rtl="0" algn="l">
              <a:lnSpc>
                <a:spcPct val="98000"/>
              </a:lnSpc>
              <a:spcBef>
                <a:spcPts val="592"/>
              </a:spcBef>
              <a:spcAft>
                <a:spcPts val="0"/>
              </a:spcAft>
              <a:buClr>
                <a:schemeClr val="dk1"/>
              </a:buClr>
              <a:buSzPct val="100000"/>
              <a:buChar char="•"/>
            </a:pPr>
            <a:r>
              <a:rPr lang="en-US"/>
              <a:t>An easy way to differentiate among these uses is to distinguish in-house from carrier-based facilities</a:t>
            </a:r>
            <a:endParaRPr/>
          </a:p>
          <a:p>
            <a:pPr indent="-285750" lvl="1" marL="742950" rtl="0" algn="l">
              <a:lnSpc>
                <a:spcPct val="98000"/>
              </a:lnSpc>
              <a:spcBef>
                <a:spcPts val="518"/>
              </a:spcBef>
              <a:spcAft>
                <a:spcPts val="0"/>
              </a:spcAft>
              <a:buClr>
                <a:schemeClr val="dk1"/>
              </a:buClr>
              <a:buSzPct val="100000"/>
              <a:buChar char="–"/>
            </a:pPr>
            <a:r>
              <a:rPr lang="en-US"/>
              <a:t>Mobile computing typically involves a third party that supplies transmission and reception devices to link the mobile part of a network with the wired part</a:t>
            </a:r>
            <a:endParaRPr/>
          </a:p>
          <a:p>
            <a:pPr indent="-228600" lvl="2" marL="1143000" rtl="0" algn="l">
              <a:lnSpc>
                <a:spcPct val="98000"/>
              </a:lnSpc>
              <a:spcBef>
                <a:spcPts val="444"/>
              </a:spcBef>
              <a:spcAft>
                <a:spcPts val="0"/>
              </a:spcAft>
              <a:buClr>
                <a:schemeClr val="dk1"/>
              </a:buClr>
              <a:buSzPct val="100000"/>
              <a:buChar char="•"/>
            </a:pPr>
            <a:r>
              <a:rPr lang="en-US"/>
              <a:t>Most often, the company providing these services is a </a:t>
            </a:r>
            <a:r>
              <a:rPr b="1" lang="en-US"/>
              <a:t>communications carrier </a:t>
            </a:r>
            <a:r>
              <a:rPr lang="en-US"/>
              <a:t>(such as GP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1200"/>
              <a:buNone/>
            </a:pPr>
            <a:fld id="{00000000-1234-1234-1234-123412341234}" type="slidenum">
              <a:rPr lang="en-US" sz="1200">
                <a:solidFill>
                  <a:srgbClr val="888888"/>
                </a:solidFill>
                <a:latin typeface="Calibri"/>
                <a:ea typeface="Calibri"/>
                <a:cs typeface="Calibri"/>
                <a:sym typeface="Calibri"/>
              </a:rPr>
              <a:t>‹#›</a:t>
            </a:fld>
            <a:endParaRPr sz="2000">
              <a:solidFill>
                <a:srgbClr val="888888"/>
              </a:solidFill>
              <a:latin typeface="Calibri"/>
              <a:ea typeface="Calibri"/>
              <a:cs typeface="Calibri"/>
              <a:sym typeface="Calibri"/>
            </a:endParaRPr>
          </a:p>
        </p:txBody>
      </p:sp>
      <p:sp>
        <p:nvSpPr>
          <p:cNvPr id="204" name="Google Shape;20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Wireless LAN Components</a:t>
            </a:r>
            <a:endParaRPr/>
          </a:p>
        </p:txBody>
      </p:sp>
      <p:sp>
        <p:nvSpPr>
          <p:cNvPr id="205" name="Google Shape;205;p22"/>
          <p:cNvSpPr txBox="1"/>
          <p:nvPr>
            <p:ph idx="1" type="body"/>
          </p:nvPr>
        </p:nvSpPr>
        <p:spPr>
          <a:xfrm>
            <a:off x="533400" y="1676400"/>
            <a:ext cx="8077200" cy="4800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98000"/>
              </a:lnSpc>
              <a:spcBef>
                <a:spcPts val="0"/>
              </a:spcBef>
              <a:spcAft>
                <a:spcPts val="0"/>
              </a:spcAft>
              <a:buClr>
                <a:schemeClr val="dk1"/>
              </a:buClr>
              <a:buSzPct val="100000"/>
              <a:buChar char="•"/>
            </a:pPr>
            <a:r>
              <a:rPr lang="en-US"/>
              <a:t>NIC attaches to an </a:t>
            </a:r>
            <a:r>
              <a:rPr b="1" lang="en-US"/>
              <a:t>antenna </a:t>
            </a:r>
            <a:r>
              <a:rPr lang="en-US"/>
              <a:t>and an emitter</a:t>
            </a:r>
            <a:endParaRPr/>
          </a:p>
          <a:p>
            <a:pPr indent="-342900" lvl="0" marL="342900" rtl="0" algn="l">
              <a:lnSpc>
                <a:spcPct val="98000"/>
              </a:lnSpc>
              <a:spcBef>
                <a:spcPts val="592"/>
              </a:spcBef>
              <a:spcAft>
                <a:spcPts val="0"/>
              </a:spcAft>
              <a:buClr>
                <a:schemeClr val="dk1"/>
              </a:buClr>
              <a:buSzPct val="100000"/>
              <a:buChar char="•"/>
            </a:pPr>
            <a:r>
              <a:rPr lang="en-US"/>
              <a:t>At some point on a cabled network, a transmitter/receiver device, called a </a:t>
            </a:r>
            <a:r>
              <a:rPr b="1" lang="en-US"/>
              <a:t>transceiver </a:t>
            </a:r>
            <a:r>
              <a:rPr lang="en-US"/>
              <a:t>or an access point, must be installed to translate between the wired and wireless networks</a:t>
            </a:r>
            <a:endParaRPr/>
          </a:p>
          <a:p>
            <a:pPr indent="-342900" lvl="0" marL="342900" rtl="0" algn="l">
              <a:lnSpc>
                <a:spcPct val="98000"/>
              </a:lnSpc>
              <a:spcBef>
                <a:spcPts val="592"/>
              </a:spcBef>
              <a:spcAft>
                <a:spcPts val="0"/>
              </a:spcAft>
              <a:buClr>
                <a:schemeClr val="dk1"/>
              </a:buClr>
              <a:buSzPct val="100000"/>
              <a:buChar char="•"/>
            </a:pPr>
            <a:r>
              <a:rPr lang="en-US"/>
              <a:t>An </a:t>
            </a:r>
            <a:r>
              <a:rPr b="1" lang="en-US"/>
              <a:t>access point device </a:t>
            </a:r>
            <a:r>
              <a:rPr lang="en-US"/>
              <a:t>includes an antenna and a transmitter to send and receive wireless traffic, but also connects to the wired side of the network</a:t>
            </a:r>
            <a:endParaRPr/>
          </a:p>
          <a:p>
            <a:pPr indent="-342900" lvl="0" marL="342900" rtl="0" algn="l">
              <a:lnSpc>
                <a:spcPct val="98000"/>
              </a:lnSpc>
              <a:spcBef>
                <a:spcPts val="592"/>
              </a:spcBef>
              <a:spcAft>
                <a:spcPts val="0"/>
              </a:spcAft>
              <a:buClr>
                <a:schemeClr val="dk1"/>
              </a:buClr>
              <a:buSzPct val="100000"/>
              <a:buChar char="•"/>
            </a:pPr>
            <a:r>
              <a:rPr lang="en-US"/>
              <a:t>Some wireless LANs use small transceivers, which can be wall mounted or freestanding, to attach computers or devices to a wired network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