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Constanti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" name="Google Shape;16;p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9" name="Google Shape;89;p1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  <a:defRPr b="1" sz="2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Constantia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1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89B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13"/>
          <p:cNvSpPr txBox="1"/>
          <p:nvPr>
            <p:ph idx="4294967295" type="ctrTitle"/>
          </p:nvPr>
        </p:nvSpPr>
        <p:spPr>
          <a:xfrm>
            <a:off x="645630" y="1075266"/>
            <a:ext cx="7899006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CSE 350 </a:t>
            </a:r>
            <a:b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Communication  </a:t>
            </a: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42333" y="3352800"/>
            <a:ext cx="670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1: Introduction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0" name="Google Shape;180;p22"/>
          <p:cNvSpPr txBox="1"/>
          <p:nvPr/>
        </p:nvSpPr>
        <p:spPr>
          <a:xfrm>
            <a:off x="3279140" y="417383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09600" y="1143000"/>
            <a:ext cx="7081520" cy="3442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Multipoint connection.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long cable acts as a backbone to link all the devices.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Ease of installation.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Backbone cable can be laid along the most efficient path.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uses less cable than a mesh or star topology.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reconnection and fault isolation.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fault or break in the bus cable stops all transmission.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Ethernet LAN.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612584" y="4585335"/>
            <a:ext cx="7888224" cy="14916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2598356" y="5949797"/>
            <a:ext cx="3916679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topology (three stations)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0" name="Google Shape;190;p23"/>
          <p:cNvSpPr txBox="1"/>
          <p:nvPr/>
        </p:nvSpPr>
        <p:spPr>
          <a:xfrm>
            <a:off x="3279140" y="417383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81000" y="1143000"/>
            <a:ext cx="8022590" cy="2832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Ring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connection with only the two devices on either side of it.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easy to install and reconfigure.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or delete a device requires changing only two connections.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Unidirectional traffic.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simple ring, a break in the ring can disable the entire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Token ring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246062" y="3975735"/>
            <a:ext cx="8593074" cy="20246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2650616" y="5977509"/>
            <a:ext cx="378396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4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Ring topology (six stations)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79169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00" name="Google Shape;200;p24"/>
          <p:cNvSpPr txBox="1"/>
          <p:nvPr/>
        </p:nvSpPr>
        <p:spPr>
          <a:xfrm>
            <a:off x="3279140" y="417383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231140" y="1247900"/>
            <a:ext cx="439547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star backbone with bus networks.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041400" y="1957320"/>
            <a:ext cx="6883400" cy="41480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3355975" y="5949797"/>
            <a:ext cx="266065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topology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10" name="Google Shape;210;p25"/>
          <p:cNvSpPr txBox="1"/>
          <p:nvPr/>
        </p:nvSpPr>
        <p:spPr>
          <a:xfrm>
            <a:off x="2438654" y="428560"/>
            <a:ext cx="41998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323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Categories of Networks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83539" y="1143000"/>
            <a:ext cx="5268595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Area Networks (LANs)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distances.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65" lvl="1" marL="697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provide local interconnectivity.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737360" y="2590800"/>
            <a:ext cx="5806439" cy="2971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526794" y="5824220"/>
            <a:ext cx="654304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isolated LAN connecting 12 computers to a hub in a closet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0" name="Google Shape;220;p26"/>
          <p:cNvSpPr txBox="1"/>
          <p:nvPr/>
        </p:nvSpPr>
        <p:spPr>
          <a:xfrm>
            <a:off x="2438654" y="428560"/>
            <a:ext cx="41998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323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Categories of Networks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294640" y="1315718"/>
            <a:ext cx="4684395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Area Networks (WANs)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distances.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786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connectivity over large areas.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982598" y="2365247"/>
            <a:ext cx="7551801" cy="36545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9" name="Google Shape;229;p27"/>
          <p:cNvSpPr txBox="1"/>
          <p:nvPr/>
        </p:nvSpPr>
        <p:spPr>
          <a:xfrm>
            <a:off x="2438654" y="428560"/>
            <a:ext cx="41998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323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Categories of Networks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33400" y="1524000"/>
            <a:ext cx="8377555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Metropolitan Area Networks (MANs)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connectivity over areas such as a city, a campus.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3430" marR="0" rtl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683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INTERNET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66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revolutionized many aspects of our daily lives.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affected the way we do business as well as the way we spend our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leisure time.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6604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Internet	is	a	communication	system	that	has	brought	a	wealth	of  information to our fingertips and organized it for our 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37" name="Google Shape;237;p28"/>
          <p:cNvSpPr txBox="1"/>
          <p:nvPr/>
        </p:nvSpPr>
        <p:spPr>
          <a:xfrm>
            <a:off x="3508375" y="428560"/>
            <a:ext cx="156337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Protocols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94741" y="1219200"/>
            <a:ext cx="8491220" cy="472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synonymous with rule.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consists of a set of rules that govern data communications.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termines what is communicated, how it is communicated and when it is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0" marR="0" rtl="0" algn="l">
              <a:lnSpc>
                <a:spcPct val="119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communicated.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194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a Protocol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382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or format of the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how to read the bits - field delineation.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Interprets the meaning of the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 which fields define what action.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data should be sent and what.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95400" marR="72644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at which data should be sent or speed at which it is being  received.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45" name="Google Shape;245;p29"/>
          <p:cNvSpPr txBox="1"/>
          <p:nvPr/>
        </p:nvSpPr>
        <p:spPr>
          <a:xfrm>
            <a:off x="2819400" y="2866905"/>
            <a:ext cx="28719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you</a:t>
            </a:r>
            <a:endParaRPr b="1" i="0" sz="4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04" name="Google Shape;104;p14"/>
          <p:cNvSpPr txBox="1"/>
          <p:nvPr/>
        </p:nvSpPr>
        <p:spPr>
          <a:xfrm>
            <a:off x="1832228" y="533400"/>
            <a:ext cx="548602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data communication?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38200" y="1319081"/>
            <a:ext cx="7205345" cy="508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exchange of data between two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transmission medium such as wire cable.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characteristics of a data communication system: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must deliver data to correct destination.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75628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must deliver the data accurately.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0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must deliver data in a timely manner.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Jitter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refers to the variation in packet arrival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2" name="Google Shape;112;p15"/>
          <p:cNvSpPr txBox="1"/>
          <p:nvPr/>
        </p:nvSpPr>
        <p:spPr>
          <a:xfrm>
            <a:off x="659384" y="572543"/>
            <a:ext cx="8103616" cy="443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a Data Communication System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59384" y="1110287"/>
            <a:ext cx="6658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a Data Communication System:</a:t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72440" y="1451753"/>
            <a:ext cx="7910830" cy="185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5035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–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information to be communicated.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5035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 –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device that sends the message.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5035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–	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device that receives the message.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50355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medium –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physical path by which a message travels from  sender to receiver.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5035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–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set of rules that govern data communication.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74675" y="3303651"/>
            <a:ext cx="8340725" cy="2792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2" name="Google Shape;122;p16"/>
          <p:cNvSpPr txBox="1"/>
          <p:nvPr/>
        </p:nvSpPr>
        <p:spPr>
          <a:xfrm>
            <a:off x="533400" y="476453"/>
            <a:ext cx="80803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Flow </a:t>
            </a:r>
            <a:r>
              <a:rPr b="0" i="1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(simplex, half-duplex, and full-duplex)</a:t>
            </a:r>
            <a:endParaRPr b="0" i="1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83540" y="1397253"/>
            <a:ext cx="172085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83540" y="3043554"/>
            <a:ext cx="185737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Half- duplex: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Walkie- talkies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83540" y="4415408"/>
            <a:ext cx="183197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 duplex: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Telephone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438400" y="1334578"/>
            <a:ext cx="5943600" cy="45673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3" name="Google Shape;133;p17"/>
          <p:cNvSpPr txBox="1"/>
          <p:nvPr/>
        </p:nvSpPr>
        <p:spPr>
          <a:xfrm>
            <a:off x="459740" y="1184570"/>
            <a:ext cx="8302625" cy="515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set of devices (often referred to as nodes) connected by  communication links.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can be a computer, printer, or any other device capable of sending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and/or receiving data generated by other nodes on the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link can be a cable, air, optical fiber, or any medium which can transport a  signal carrying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Criteria: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Network Elements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in terms of Delay and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rate of network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in terms of availability/robustness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protection against corruption/loss of data due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Malicious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467734" y="476453"/>
            <a:ext cx="228663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1" name="Google Shape;141;p18"/>
          <p:cNvSpPr txBox="1"/>
          <p:nvPr/>
        </p:nvSpPr>
        <p:spPr>
          <a:xfrm>
            <a:off x="3124200" y="463103"/>
            <a:ext cx="315595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Structures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32943" y="1219200"/>
            <a:ext cx="8344534" cy="1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Connection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70000" marR="508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–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dedicated link between two devices(single  transmitter and receiver).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0" lvl="1" marL="1270000" marR="1442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Multipoint 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recipients of single transmission.  share a single link.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504627" y="2832100"/>
            <a:ext cx="6395096" cy="34721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0" name="Google Shape;150;p19"/>
          <p:cNvSpPr txBox="1"/>
          <p:nvPr/>
        </p:nvSpPr>
        <p:spPr>
          <a:xfrm>
            <a:off x="762000" y="1219200"/>
            <a:ext cx="6215380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Topology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way of in which a network is laid out physically.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of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transmission - unicast, mulitcast, broadcast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154112" y="2819400"/>
            <a:ext cx="6389624" cy="2178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851594" y="5124258"/>
            <a:ext cx="299466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topology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948558" y="428560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0" name="Google Shape;160;p20"/>
          <p:cNvSpPr txBox="1"/>
          <p:nvPr/>
        </p:nvSpPr>
        <p:spPr>
          <a:xfrm>
            <a:off x="231140" y="1109557"/>
            <a:ext cx="4576445" cy="5271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Mesh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connection.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ully connected.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device connect to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Guarantees that each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 its own data load.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669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privacy and  security.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fault identification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isolation.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3124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amount of cabling and I/O  ports are needed.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telephone regional office.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4953000" y="1371600"/>
            <a:ext cx="3810000" cy="36052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4667250" y="5353710"/>
            <a:ext cx="43815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fully mesh topology (five devices)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140392" y="453766"/>
            <a:ext cx="305371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70" name="Google Shape;170;p21"/>
          <p:cNvSpPr txBox="1"/>
          <p:nvPr/>
        </p:nvSpPr>
        <p:spPr>
          <a:xfrm>
            <a:off x="3279140" y="417383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381000" y="1219200"/>
            <a:ext cx="4599940" cy="4998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connection.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controller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are not directly connect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53428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another.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marR="250571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Robustness.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fault identification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isolation.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666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 less cable than a mesh  topology.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the whole topology on one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point, Hub.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805681" y="1219072"/>
            <a:ext cx="4185920" cy="3148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4980940" y="4647311"/>
            <a:ext cx="3869054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Star topology (four stations)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2">
  <a:themeElements>
    <a:clrScheme name="Custom 3">
      <a:dk1>
        <a:srgbClr val="000000"/>
      </a:dk1>
      <a:lt1>
        <a:srgbClr val="FFFFFF"/>
      </a:lt1>
      <a:dk2>
        <a:srgbClr val="0F6FC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