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5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0" name="Google Shape;280;p15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6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3" name="Google Shape;293;p16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7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6" name="Google Shape;306;p17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8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9" name="Google Shape;319;p18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9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2" name="Google Shape;332;p19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0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8" name="Google Shape;348;p20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1" name="Google Shape;361;p21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5" name="Google Shape;375;p22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341438" y="915988"/>
            <a:ext cx="4176712" cy="31321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1046163" y="4352925"/>
            <a:ext cx="4770437" cy="347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عنوان، ونص، ومحتوى" type="txAndObj">
  <p:cSld name="TEXT_AND_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1093788" y="674688"/>
            <a:ext cx="7808912" cy="1147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E4005C"/>
              </a:solidFill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0" y="0"/>
            <a:ext cx="9144000" cy="565150"/>
          </a:xfrm>
          <a:prstGeom prst="roundRect">
            <a:avLst>
              <a:gd fmla="val 255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511175" y="1270000"/>
            <a:ext cx="247650" cy="247650"/>
          </a:xfrm>
          <a:prstGeom prst="roundRect">
            <a:avLst>
              <a:gd fmla="val 579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35000" y="1392238"/>
            <a:ext cx="247650" cy="247650"/>
          </a:xfrm>
          <a:prstGeom prst="roundRect">
            <a:avLst>
              <a:gd fmla="val 579" name="adj"/>
            </a:avLst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969963" y="1552575"/>
            <a:ext cx="7407275" cy="36513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90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23825" y="104775"/>
            <a:ext cx="5819775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0" y="4989513"/>
            <a:ext cx="106363" cy="1868487"/>
          </a:xfrm>
          <a:prstGeom prst="roundRect">
            <a:avLst>
              <a:gd fmla="val 1347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1288" lvl="0" marL="39211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rgbClr val="000066"/>
              </a:solidFill>
            </a:endParaRPr>
          </a:p>
          <a:p>
            <a:pPr indent="-293688" lvl="0" marL="392113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660066"/>
              </a:solidFill>
            </a:endParaRPr>
          </a:p>
          <a:p>
            <a:pPr indent="-293688" lvl="0" marL="392113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660066"/>
              </a:solidFill>
            </a:endParaRPr>
          </a:p>
          <a:p>
            <a:pPr indent="-293688" lvl="0" marL="392113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660066"/>
              </a:solidFill>
            </a:endParaRPr>
          </a:p>
          <a:p>
            <a:pPr indent="-293688" lvl="0" marL="392113" rtl="0" algn="ctr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CC0000"/>
              </a:buClr>
              <a:buSzPts val="4000"/>
              <a:buFont typeface="Noto Sans Symbols"/>
              <a:buNone/>
            </a:pPr>
            <a:r>
              <a:rPr b="1" lang="en-US" sz="4000">
                <a:solidFill>
                  <a:srgbClr val="E4005C"/>
                </a:solidFill>
              </a:rPr>
              <a:t>OSI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C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E4005C"/>
                </a:solidFill>
              </a:rPr>
              <a:t>OSI: A Layered Network Model</a:t>
            </a:r>
            <a:endParaRPr b="1" sz="4000">
              <a:solidFill>
                <a:srgbClr val="E4005C"/>
              </a:solidFill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0" y="0"/>
            <a:ext cx="9144000" cy="565150"/>
          </a:xfrm>
          <a:prstGeom prst="roundRect">
            <a:avLst>
              <a:gd fmla="val 255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511175" y="1270000"/>
            <a:ext cx="247650" cy="247650"/>
          </a:xfrm>
          <a:prstGeom prst="roundRect">
            <a:avLst>
              <a:gd fmla="val 579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635000" y="1392238"/>
            <a:ext cx="247650" cy="247650"/>
          </a:xfrm>
          <a:prstGeom prst="roundRect">
            <a:avLst>
              <a:gd fmla="val 579" name="adj"/>
            </a:avLst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969963" y="1552575"/>
            <a:ext cx="7407275" cy="36513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90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0" y="4989513"/>
            <a:ext cx="106363" cy="1868487"/>
          </a:xfrm>
          <a:prstGeom prst="roundRect">
            <a:avLst>
              <a:gd fmla="val 1347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752600"/>
            <a:ext cx="5715000" cy="47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C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E4005C"/>
                </a:solidFill>
              </a:rPr>
              <a:t>Physical Layer</a:t>
            </a:r>
            <a:endParaRPr b="1" sz="4000">
              <a:solidFill>
                <a:srgbClr val="E4005C"/>
              </a:solidFill>
            </a:endParaRPr>
          </a:p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457200" y="1600200"/>
            <a:ext cx="8305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8" lvl="0" marL="392113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Provides physical interface for transmission of information.</a:t>
            </a:r>
            <a:endParaRPr/>
          </a:p>
          <a:p>
            <a:pPr indent="-1412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rgbClr val="000066"/>
              </a:solidFill>
            </a:endParaRPr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Defines rules by which bits are passed from one system to another on a physical communication medium.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Covers all - mechanical, electrical, functional and procedural - aspects for physical communication.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Such characteristics as voltage levels, timing of voltage changes, physical data rates, maximum transmission distances, physical connectors, and other similar attributes are defined by physical layer specifications. </a:t>
            </a:r>
            <a:endParaRPr/>
          </a:p>
          <a:p>
            <a:pPr indent="-141288" lvl="0" marL="392113" rtl="0" algn="l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rgbClr val="000066"/>
              </a:solidFill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0" y="0"/>
            <a:ext cx="9144000" cy="565150"/>
          </a:xfrm>
          <a:prstGeom prst="roundRect">
            <a:avLst>
              <a:gd fmla="val 255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511175" y="1270000"/>
            <a:ext cx="247650" cy="247650"/>
          </a:xfrm>
          <a:prstGeom prst="roundRect">
            <a:avLst>
              <a:gd fmla="val 579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635000" y="1392238"/>
            <a:ext cx="247650" cy="247650"/>
          </a:xfrm>
          <a:prstGeom prst="roundRect">
            <a:avLst>
              <a:gd fmla="val 579" name="adj"/>
            </a:avLst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969963" y="1552575"/>
            <a:ext cx="7407275" cy="36513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90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0" y="4989513"/>
            <a:ext cx="106363" cy="1868487"/>
          </a:xfrm>
          <a:prstGeom prst="roundRect">
            <a:avLst>
              <a:gd fmla="val 1347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C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E4005C"/>
                </a:solidFill>
              </a:rPr>
              <a:t>Physical Layer</a:t>
            </a:r>
            <a:endParaRPr b="1" sz="4000">
              <a:solidFill>
                <a:srgbClr val="E4005C"/>
              </a:solidFill>
            </a:endParaRPr>
          </a:p>
        </p:txBody>
      </p:sp>
      <p:sp>
        <p:nvSpPr>
          <p:cNvPr id="244" name="Google Shape;244;p25"/>
          <p:cNvSpPr txBox="1"/>
          <p:nvPr>
            <p:ph idx="1" type="body"/>
          </p:nvPr>
        </p:nvSpPr>
        <p:spPr>
          <a:xfrm>
            <a:off x="457200" y="1600200"/>
            <a:ext cx="8305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Service Access Point (SAP)</a:t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lang="en-US" sz="2400"/>
              <a:t>Confirmed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1.Request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-2Indication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3- Response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-4 Confirm</a:t>
            </a:r>
            <a:endParaRPr sz="2400"/>
          </a:p>
          <a:p>
            <a:pPr indent="-342900" lvl="0" marL="3429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lang="en-US" sz="2400"/>
              <a:t>Unconfirmed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Request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-Indication</a:t>
            </a:r>
            <a:endParaRPr b="1" sz="2400">
              <a:solidFill>
                <a:srgbClr val="000066"/>
              </a:solidFill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0" y="0"/>
            <a:ext cx="9144000" cy="565150"/>
          </a:xfrm>
          <a:prstGeom prst="roundRect">
            <a:avLst>
              <a:gd fmla="val 255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511175" y="1270000"/>
            <a:ext cx="247650" cy="247650"/>
          </a:xfrm>
          <a:prstGeom prst="roundRect">
            <a:avLst>
              <a:gd fmla="val 579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635000" y="1392238"/>
            <a:ext cx="247650" cy="247650"/>
          </a:xfrm>
          <a:prstGeom prst="roundRect">
            <a:avLst>
              <a:gd fmla="val 579" name="adj"/>
            </a:avLst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969963" y="1552575"/>
            <a:ext cx="7407275" cy="36513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90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0" y="4989513"/>
            <a:ext cx="106363" cy="1868487"/>
          </a:xfrm>
          <a:prstGeom prst="roundRect">
            <a:avLst>
              <a:gd fmla="val 1347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C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E4005C"/>
                </a:solidFill>
              </a:rPr>
              <a:t>Data Link Layer</a:t>
            </a:r>
            <a:endParaRPr b="1" sz="4000">
              <a:solidFill>
                <a:srgbClr val="E4005C"/>
              </a:solidFill>
            </a:endParaRPr>
          </a:p>
        </p:txBody>
      </p:sp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8" lvl="0" marL="392113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Data link layer attempts to provide reliable communication over the physical layer interface. </a:t>
            </a:r>
            <a:endParaRPr/>
          </a:p>
          <a:p>
            <a:pPr indent="-141288" lvl="0" marL="392113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rgbClr val="000066"/>
              </a:solidFill>
            </a:endParaRPr>
          </a:p>
          <a:p>
            <a:pPr indent="-293688" lvl="0" marL="392113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FF0000"/>
                </a:solidFill>
              </a:rPr>
              <a:t>Breaks</a:t>
            </a:r>
            <a:r>
              <a:rPr b="1" lang="en-US" sz="2400">
                <a:solidFill>
                  <a:srgbClr val="000066"/>
                </a:solidFill>
              </a:rPr>
              <a:t> the outgoing data into </a:t>
            </a:r>
            <a:r>
              <a:rPr b="1" lang="en-US" sz="2400">
                <a:solidFill>
                  <a:srgbClr val="FF0000"/>
                </a:solidFill>
              </a:rPr>
              <a:t>frames</a:t>
            </a:r>
            <a:r>
              <a:rPr b="1" lang="en-US" sz="2400">
                <a:solidFill>
                  <a:srgbClr val="000066"/>
                </a:solidFill>
              </a:rPr>
              <a:t> and </a:t>
            </a:r>
            <a:r>
              <a:rPr b="1" lang="en-US" sz="2400">
                <a:solidFill>
                  <a:srgbClr val="FF0000"/>
                </a:solidFill>
              </a:rPr>
              <a:t>reassemble</a:t>
            </a:r>
            <a:r>
              <a:rPr b="1" lang="en-US" sz="2400">
                <a:solidFill>
                  <a:srgbClr val="000066"/>
                </a:solidFill>
              </a:rPr>
              <a:t> the received frames.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Create and detect frame boundaries.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Handle errors by implementing an acknowledgement and retransmission scheme.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Implement flow control.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Supports points-to-point as well as broadcast communication.</a:t>
            </a:r>
            <a:endParaRPr/>
          </a:p>
          <a:p>
            <a:pPr indent="-293688" lvl="0" marL="392113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FF0000"/>
                </a:solidFill>
              </a:rPr>
              <a:t>Trailer, Header</a:t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0" y="0"/>
            <a:ext cx="9144000" cy="565150"/>
          </a:xfrm>
          <a:prstGeom prst="roundRect">
            <a:avLst>
              <a:gd fmla="val 255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511175" y="1270000"/>
            <a:ext cx="247650" cy="247650"/>
          </a:xfrm>
          <a:prstGeom prst="roundRect">
            <a:avLst>
              <a:gd fmla="val 579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635000" y="1392238"/>
            <a:ext cx="247650" cy="247650"/>
          </a:xfrm>
          <a:prstGeom prst="roundRect">
            <a:avLst>
              <a:gd fmla="val 579" name="adj"/>
            </a:avLst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969963" y="1552575"/>
            <a:ext cx="7407275" cy="36513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90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123825" y="104775"/>
            <a:ext cx="58197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0" y="4989513"/>
            <a:ext cx="106363" cy="1868487"/>
          </a:xfrm>
          <a:prstGeom prst="roundRect">
            <a:avLst>
              <a:gd fmla="val 1347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C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E4005C"/>
                </a:solidFill>
              </a:rPr>
              <a:t>Network Layer</a:t>
            </a:r>
            <a:endParaRPr b="1" sz="4000">
              <a:solidFill>
                <a:srgbClr val="E4005C"/>
              </a:solidFill>
            </a:endParaRPr>
          </a:p>
        </p:txBody>
      </p:sp>
      <p:sp>
        <p:nvSpPr>
          <p:cNvPr id="270" name="Google Shape;270;p27"/>
          <p:cNvSpPr txBox="1"/>
          <p:nvPr>
            <p:ph idx="1" type="body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8" lvl="0" marL="392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Implements routing of frames (packets) through the network.</a:t>
            </a:r>
            <a:endParaRPr sz="2400"/>
          </a:p>
          <a:p>
            <a:pPr indent="-293688" lvl="0" marL="392113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Defines the most optimum path the packet should take from the source to the destination</a:t>
            </a:r>
            <a:endParaRPr/>
          </a:p>
          <a:p>
            <a:pPr indent="-293688" lvl="0" marL="392113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Defines logical addressing so that any endpoint can be identified. </a:t>
            </a:r>
            <a:endParaRPr b="1" sz="2400">
              <a:solidFill>
                <a:srgbClr val="000066"/>
              </a:solidFill>
            </a:endParaRPr>
          </a:p>
          <a:p>
            <a:pPr indent="-293688" lvl="0" marL="392113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Handles congestion (routing) in the network.</a:t>
            </a:r>
            <a:endParaRPr/>
          </a:p>
          <a:p>
            <a:pPr indent="-293688" lvl="0" marL="392113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Facilitates interconnection between heterogeneous networks (Internetworking).</a:t>
            </a:r>
            <a:endParaRPr b="1" sz="2400">
              <a:solidFill>
                <a:srgbClr val="000066"/>
              </a:solidFill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0" y="0"/>
            <a:ext cx="9144000" cy="565150"/>
          </a:xfrm>
          <a:prstGeom prst="roundRect">
            <a:avLst>
              <a:gd fmla="val 255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511175" y="1270000"/>
            <a:ext cx="247650" cy="247650"/>
          </a:xfrm>
          <a:prstGeom prst="roundRect">
            <a:avLst>
              <a:gd fmla="val 579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635000" y="1392238"/>
            <a:ext cx="247650" cy="247650"/>
          </a:xfrm>
          <a:prstGeom prst="roundRect">
            <a:avLst>
              <a:gd fmla="val 579" name="adj"/>
            </a:avLst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969963" y="1552575"/>
            <a:ext cx="7407275" cy="36513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90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0" y="4989513"/>
            <a:ext cx="106363" cy="1868487"/>
          </a:xfrm>
          <a:prstGeom prst="roundRect">
            <a:avLst>
              <a:gd fmla="val 1347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C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E4005C"/>
                </a:solidFill>
              </a:rPr>
              <a:t>Transport Layer</a:t>
            </a:r>
            <a:endParaRPr b="1" sz="4000">
              <a:solidFill>
                <a:srgbClr val="E4005C"/>
              </a:solidFill>
            </a:endParaRPr>
          </a:p>
        </p:txBody>
      </p:sp>
      <p:sp>
        <p:nvSpPr>
          <p:cNvPr id="283" name="Google Shape;283;p28"/>
          <p:cNvSpPr txBox="1"/>
          <p:nvPr>
            <p:ph idx="1" type="body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8" lvl="0" marL="392113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Purpose of this layer is to provide a reliable mechanism for the exchange of data between two processes in different computers. 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User Oriented , network oriented segments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Ensures that the data units are delivered error free.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Ensures that data units are delivered in sequence.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Ensures that there is no loss or duplication of data units.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Provides connectionless or connection oriented service.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Provides connection management.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Multiplex  multiple connection over a single channel.</a:t>
            </a:r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0" y="0"/>
            <a:ext cx="9144000" cy="565150"/>
          </a:xfrm>
          <a:prstGeom prst="roundRect">
            <a:avLst>
              <a:gd fmla="val 255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511175" y="1270000"/>
            <a:ext cx="247650" cy="247650"/>
          </a:xfrm>
          <a:prstGeom prst="roundRect">
            <a:avLst>
              <a:gd fmla="val 579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635000" y="1392238"/>
            <a:ext cx="247650" cy="247650"/>
          </a:xfrm>
          <a:prstGeom prst="roundRect">
            <a:avLst>
              <a:gd fmla="val 579" name="adj"/>
            </a:avLst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969963" y="1552575"/>
            <a:ext cx="7407275" cy="36513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90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0" y="4989513"/>
            <a:ext cx="106363" cy="1868487"/>
          </a:xfrm>
          <a:prstGeom prst="roundRect">
            <a:avLst>
              <a:gd fmla="val 1347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C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E4005C"/>
                </a:solidFill>
              </a:rPr>
              <a:t>Session Layer</a:t>
            </a:r>
            <a:endParaRPr b="1" sz="4000">
              <a:solidFill>
                <a:srgbClr val="E4005C"/>
              </a:solidFill>
            </a:endParaRPr>
          </a:p>
        </p:txBody>
      </p:sp>
      <p:sp>
        <p:nvSpPr>
          <p:cNvPr id="296" name="Google Shape;296;p29"/>
          <p:cNvSpPr txBox="1"/>
          <p:nvPr>
            <p:ph idx="1" type="body"/>
          </p:nvPr>
        </p:nvSpPr>
        <p:spPr>
          <a:xfrm>
            <a:off x="228600" y="1600200"/>
            <a:ext cx="8915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8" lvl="0" marL="392113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Session layer provides mechanism for controlling the dialogue between the two end systems. It defines how to start, control and end conversations (called sessions) between applications.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None/>
            </a:pPr>
            <a:r>
              <a:t/>
            </a:r>
            <a:endParaRPr b="1" sz="1400">
              <a:solidFill>
                <a:srgbClr val="000066"/>
              </a:solidFill>
            </a:endParaRPr>
          </a:p>
          <a:p>
            <a:pPr indent="-293688" lvl="0" marL="392113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This layer requests for a logical connection to be established on an end-user’s request.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Any necessary log-on or password validation is also handled by this layer.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Session layer is also responsible for terminating the connection.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Char char="•"/>
            </a:pPr>
            <a:r>
              <a:rPr b="1" lang="en-US" sz="2400">
                <a:solidFill>
                  <a:srgbClr val="000066"/>
                </a:solidFill>
              </a:rPr>
              <a:t>This layer provides services like dialogue discipline.</a:t>
            </a:r>
            <a:endParaRPr b="1" sz="2400">
              <a:solidFill>
                <a:srgbClr val="000066"/>
              </a:solidFill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0" y="0"/>
            <a:ext cx="9144000" cy="565150"/>
          </a:xfrm>
          <a:prstGeom prst="roundRect">
            <a:avLst>
              <a:gd fmla="val 255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511175" y="1270000"/>
            <a:ext cx="247650" cy="247650"/>
          </a:xfrm>
          <a:prstGeom prst="roundRect">
            <a:avLst>
              <a:gd fmla="val 579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635000" y="1392238"/>
            <a:ext cx="247650" cy="247650"/>
          </a:xfrm>
          <a:prstGeom prst="roundRect">
            <a:avLst>
              <a:gd fmla="val 579" name="adj"/>
            </a:avLst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969963" y="1552575"/>
            <a:ext cx="7407275" cy="36513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90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123825" y="104775"/>
            <a:ext cx="58197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9"/>
          <p:cNvSpPr/>
          <p:nvPr/>
        </p:nvSpPr>
        <p:spPr>
          <a:xfrm>
            <a:off x="0" y="4989513"/>
            <a:ext cx="106363" cy="1868487"/>
          </a:xfrm>
          <a:prstGeom prst="roundRect">
            <a:avLst>
              <a:gd fmla="val 1347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C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E4005C"/>
                </a:solidFill>
              </a:rPr>
              <a:t>Presentation Layer</a:t>
            </a:r>
            <a:endParaRPr b="1" sz="4000">
              <a:solidFill>
                <a:srgbClr val="E4005C"/>
              </a:solidFill>
            </a:endParaRPr>
          </a:p>
        </p:txBody>
      </p:sp>
      <p:sp>
        <p:nvSpPr>
          <p:cNvPr id="309" name="Google Shape;309;p30"/>
          <p:cNvSpPr txBox="1"/>
          <p:nvPr>
            <p:ph idx="1" type="body"/>
          </p:nvPr>
        </p:nvSpPr>
        <p:spPr>
          <a:xfrm>
            <a:off x="457200" y="1600200"/>
            <a:ext cx="8305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8" lvl="0" marL="392113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Presentation layer defines the format in which the data is to be exchanged between the two communicating entities. 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Also handles data compression and data encryption (cryptography). coding</a:t>
            </a:r>
            <a:endParaRPr/>
          </a:p>
          <a:p>
            <a:pPr indent="-141288" lvl="0" marL="392113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rgbClr val="000066"/>
              </a:solidFill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0" y="0"/>
            <a:ext cx="9144000" cy="565150"/>
          </a:xfrm>
          <a:prstGeom prst="roundRect">
            <a:avLst>
              <a:gd fmla="val 255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0"/>
          <p:cNvSpPr/>
          <p:nvPr/>
        </p:nvSpPr>
        <p:spPr>
          <a:xfrm>
            <a:off x="511175" y="1270000"/>
            <a:ext cx="247650" cy="247650"/>
          </a:xfrm>
          <a:prstGeom prst="roundRect">
            <a:avLst>
              <a:gd fmla="val 579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0"/>
          <p:cNvSpPr/>
          <p:nvPr/>
        </p:nvSpPr>
        <p:spPr>
          <a:xfrm>
            <a:off x="635000" y="1392238"/>
            <a:ext cx="247650" cy="247650"/>
          </a:xfrm>
          <a:prstGeom prst="roundRect">
            <a:avLst>
              <a:gd fmla="val 579" name="adj"/>
            </a:avLst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0"/>
          <p:cNvSpPr/>
          <p:nvPr/>
        </p:nvSpPr>
        <p:spPr>
          <a:xfrm>
            <a:off x="969963" y="1552575"/>
            <a:ext cx="7407275" cy="36513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90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OSI Model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0"/>
          <p:cNvSpPr/>
          <p:nvPr/>
        </p:nvSpPr>
        <p:spPr>
          <a:xfrm>
            <a:off x="0" y="4989513"/>
            <a:ext cx="106363" cy="1868487"/>
          </a:xfrm>
          <a:prstGeom prst="roundRect">
            <a:avLst>
              <a:gd fmla="val 1347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/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C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E4005C"/>
                </a:solidFill>
              </a:rPr>
              <a:t>Application Layer</a:t>
            </a:r>
            <a:endParaRPr b="1" sz="4000">
              <a:solidFill>
                <a:srgbClr val="E4005C"/>
              </a:solidFill>
            </a:endParaRPr>
          </a:p>
        </p:txBody>
      </p:sp>
      <p:sp>
        <p:nvSpPr>
          <p:cNvPr id="322" name="Google Shape;322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8" lvl="0" marL="392113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Application layer interacts with application programs and is the highest level of OSI model.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Application layer contains management functions to support distributed applications.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Examples of application layer are applications such as file transfer, electronic mail, remote login etc.</a:t>
            </a:r>
            <a:endParaRPr/>
          </a:p>
          <a:p>
            <a:pPr indent="-141288" lvl="0" marL="392113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rgbClr val="000066"/>
              </a:solidFill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0" y="0"/>
            <a:ext cx="9144000" cy="565150"/>
          </a:xfrm>
          <a:prstGeom prst="roundRect">
            <a:avLst>
              <a:gd fmla="val 255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511175" y="1270000"/>
            <a:ext cx="247650" cy="247650"/>
          </a:xfrm>
          <a:prstGeom prst="roundRect">
            <a:avLst>
              <a:gd fmla="val 579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1"/>
          <p:cNvSpPr/>
          <p:nvPr/>
        </p:nvSpPr>
        <p:spPr>
          <a:xfrm>
            <a:off x="635000" y="1392238"/>
            <a:ext cx="247650" cy="247650"/>
          </a:xfrm>
          <a:prstGeom prst="roundRect">
            <a:avLst>
              <a:gd fmla="val 579" name="adj"/>
            </a:avLst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1"/>
          <p:cNvSpPr/>
          <p:nvPr/>
        </p:nvSpPr>
        <p:spPr>
          <a:xfrm>
            <a:off x="969963" y="1552575"/>
            <a:ext cx="7407275" cy="36513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90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1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1"/>
          <p:cNvSpPr/>
          <p:nvPr/>
        </p:nvSpPr>
        <p:spPr>
          <a:xfrm>
            <a:off x="0" y="4989513"/>
            <a:ext cx="106363" cy="1868487"/>
          </a:xfrm>
          <a:prstGeom prst="roundRect">
            <a:avLst>
              <a:gd fmla="val 1347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C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E4005C"/>
                </a:solidFill>
              </a:rPr>
              <a:t>OSI in Action</a:t>
            </a:r>
            <a:endParaRPr b="1" sz="4000">
              <a:solidFill>
                <a:srgbClr val="E4005C"/>
              </a:solidFill>
            </a:endParaRPr>
          </a:p>
        </p:txBody>
      </p:sp>
      <p:sp>
        <p:nvSpPr>
          <p:cNvPr id="335" name="Google Shape;335;p32"/>
          <p:cNvSpPr txBox="1"/>
          <p:nvPr>
            <p:ph idx="1" type="body"/>
          </p:nvPr>
        </p:nvSpPr>
        <p:spPr>
          <a:xfrm>
            <a:off x="457200" y="1600200"/>
            <a:ext cx="480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8" lvl="0" marL="392113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Char char="•"/>
            </a:pPr>
            <a:r>
              <a:rPr b="1" lang="en-US" sz="2000">
                <a:solidFill>
                  <a:srgbClr val="000066"/>
                </a:solidFill>
              </a:rPr>
              <a:t>A message begins at the top application layer and moves down the OSI layers to the bottom physical layer. 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Char char="•"/>
            </a:pPr>
            <a:r>
              <a:rPr b="1" lang="en-US" sz="2000">
                <a:solidFill>
                  <a:srgbClr val="000066"/>
                </a:solidFill>
              </a:rPr>
              <a:t>As the message descends, each successive OSI model layer adds a header to it. 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Char char="•"/>
            </a:pPr>
            <a:r>
              <a:rPr b="1" lang="en-US" sz="2000">
                <a:solidFill>
                  <a:srgbClr val="000066"/>
                </a:solidFill>
              </a:rPr>
              <a:t>A header is layer-specific information that basically explains what functions the layer carried out. 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Char char="•"/>
            </a:pPr>
            <a:r>
              <a:rPr b="1" lang="en-US" sz="2000">
                <a:solidFill>
                  <a:srgbClr val="000066"/>
                </a:solidFill>
              </a:rPr>
              <a:t>Conversely, at the receiving end, headers are striped from the message as it travels up the corresponding layers.</a:t>
            </a:r>
            <a:endParaRPr/>
          </a:p>
          <a:p>
            <a:pPr indent="-166688" lvl="0" marL="392113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000066"/>
              </a:solidFill>
            </a:endParaRPr>
          </a:p>
        </p:txBody>
      </p:sp>
      <p:sp>
        <p:nvSpPr>
          <p:cNvPr id="336" name="Google Shape;336;p32"/>
          <p:cNvSpPr/>
          <p:nvPr/>
        </p:nvSpPr>
        <p:spPr>
          <a:xfrm>
            <a:off x="0" y="0"/>
            <a:ext cx="9144000" cy="565150"/>
          </a:xfrm>
          <a:prstGeom prst="roundRect">
            <a:avLst>
              <a:gd fmla="val 255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511175" y="1270000"/>
            <a:ext cx="247650" cy="247650"/>
          </a:xfrm>
          <a:prstGeom prst="roundRect">
            <a:avLst>
              <a:gd fmla="val 579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/>
          <p:nvPr/>
        </p:nvSpPr>
        <p:spPr>
          <a:xfrm>
            <a:off x="635000" y="1392238"/>
            <a:ext cx="247650" cy="247650"/>
          </a:xfrm>
          <a:prstGeom prst="roundRect">
            <a:avLst>
              <a:gd fmla="val 579" name="adj"/>
            </a:avLst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2"/>
          <p:cNvSpPr/>
          <p:nvPr/>
        </p:nvSpPr>
        <p:spPr>
          <a:xfrm>
            <a:off x="969963" y="1552575"/>
            <a:ext cx="7407275" cy="36513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90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 txBox="1"/>
          <p:nvPr/>
        </p:nvSpPr>
        <p:spPr>
          <a:xfrm>
            <a:off x="123825" y="104775"/>
            <a:ext cx="5819775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0" y="4989513"/>
            <a:ext cx="106363" cy="1868487"/>
          </a:xfrm>
          <a:prstGeom prst="roundRect">
            <a:avLst>
              <a:gd fmla="val 1347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343" name="Google Shape;3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125" y="1600200"/>
            <a:ext cx="2911475" cy="2185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2600" y="3886200"/>
            <a:ext cx="2501900" cy="21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C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E4005C"/>
                </a:solidFill>
              </a:rPr>
              <a:t>Communication Architecture</a:t>
            </a:r>
            <a:endParaRPr b="1" sz="4000">
              <a:solidFill>
                <a:srgbClr val="E4005C"/>
              </a:solidFill>
            </a:endParaRPr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8" lvl="0" marL="392113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Strategy for connecting host computers and other communicating equipment.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Defines necessary elements for data communication between devices.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A communication  architecture, therefore, defines a standard for the communicating hosts.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A programmer formats data in a manner defined by the communication architecture and passes it on to the communication software.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Separating communication functions adds flexibility, for example, we do not need to modify the entire host software to include more communication devices.</a:t>
            </a:r>
            <a:endParaRPr/>
          </a:p>
          <a:p>
            <a:pPr indent="-141288" lvl="0" marL="392113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rgbClr val="000066"/>
              </a:solidFill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0" y="0"/>
            <a:ext cx="9144000" cy="565150"/>
          </a:xfrm>
          <a:prstGeom prst="roundRect">
            <a:avLst>
              <a:gd fmla="val 255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511175" y="1270000"/>
            <a:ext cx="247650" cy="247650"/>
          </a:xfrm>
          <a:prstGeom prst="roundRect">
            <a:avLst>
              <a:gd fmla="val 579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35000" y="1392238"/>
            <a:ext cx="247650" cy="247650"/>
          </a:xfrm>
          <a:prstGeom prst="roundRect">
            <a:avLst>
              <a:gd fmla="val 579" name="adj"/>
            </a:avLst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969963" y="1552575"/>
            <a:ext cx="7407275" cy="36513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90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0" y="4989513"/>
            <a:ext cx="106363" cy="1868487"/>
          </a:xfrm>
          <a:prstGeom prst="roundRect">
            <a:avLst>
              <a:gd fmla="val 1347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type="title"/>
          </p:nvPr>
        </p:nvSpPr>
        <p:spPr>
          <a:xfrm>
            <a:off x="1093788" y="674688"/>
            <a:ext cx="7808912" cy="1147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E4005C"/>
              </a:solidFill>
            </a:endParaRPr>
          </a:p>
        </p:txBody>
      </p:sp>
      <p:sp>
        <p:nvSpPr>
          <p:cNvPr id="351" name="Google Shape;351;p33"/>
          <p:cNvSpPr/>
          <p:nvPr/>
        </p:nvSpPr>
        <p:spPr>
          <a:xfrm>
            <a:off x="0" y="0"/>
            <a:ext cx="9144000" cy="565150"/>
          </a:xfrm>
          <a:prstGeom prst="roundRect">
            <a:avLst>
              <a:gd fmla="val 255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3"/>
          <p:cNvSpPr/>
          <p:nvPr/>
        </p:nvSpPr>
        <p:spPr>
          <a:xfrm>
            <a:off x="511175" y="1270000"/>
            <a:ext cx="247650" cy="247650"/>
          </a:xfrm>
          <a:prstGeom prst="roundRect">
            <a:avLst>
              <a:gd fmla="val 579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/>
          <p:nvPr/>
        </p:nvSpPr>
        <p:spPr>
          <a:xfrm>
            <a:off x="635000" y="1392238"/>
            <a:ext cx="247650" cy="247650"/>
          </a:xfrm>
          <a:prstGeom prst="roundRect">
            <a:avLst>
              <a:gd fmla="val 579" name="adj"/>
            </a:avLst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3"/>
          <p:cNvSpPr/>
          <p:nvPr/>
        </p:nvSpPr>
        <p:spPr>
          <a:xfrm>
            <a:off x="969963" y="1552575"/>
            <a:ext cx="7407275" cy="36513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90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TCP/IP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3"/>
          <p:cNvSpPr/>
          <p:nvPr/>
        </p:nvSpPr>
        <p:spPr>
          <a:xfrm>
            <a:off x="0" y="4989513"/>
            <a:ext cx="106363" cy="1868487"/>
          </a:xfrm>
          <a:prstGeom prst="roundRect">
            <a:avLst>
              <a:gd fmla="val 1347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3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1288" lvl="0" marL="39211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rgbClr val="000066"/>
              </a:solidFill>
            </a:endParaRPr>
          </a:p>
          <a:p>
            <a:pPr indent="-293688" lvl="0" marL="392113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660066"/>
              </a:solidFill>
            </a:endParaRPr>
          </a:p>
          <a:p>
            <a:pPr indent="-293688" lvl="0" marL="392113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660066"/>
              </a:solidFill>
            </a:endParaRPr>
          </a:p>
          <a:p>
            <a:pPr indent="-293688" lvl="0" marL="392113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660066"/>
              </a:solidFill>
            </a:endParaRPr>
          </a:p>
          <a:p>
            <a:pPr indent="-293688" lvl="0" marL="392113" rtl="0" algn="ctr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rgbClr val="CC0000"/>
              </a:buClr>
              <a:buSzPts val="4000"/>
              <a:buFont typeface="Noto Sans Symbols"/>
              <a:buNone/>
            </a:pPr>
            <a:r>
              <a:rPr b="1" lang="en-US" sz="4000">
                <a:solidFill>
                  <a:srgbClr val="E4005C"/>
                </a:solidFill>
              </a:rPr>
              <a:t>TCP/IP MODEL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/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C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E4005C"/>
                </a:solidFill>
              </a:rPr>
              <a:t>OSI &amp; TCP/IP Models</a:t>
            </a:r>
            <a:endParaRPr b="1" sz="4000">
              <a:solidFill>
                <a:srgbClr val="E4005C"/>
              </a:solidFill>
            </a:endParaRPr>
          </a:p>
        </p:txBody>
      </p:sp>
      <p:sp>
        <p:nvSpPr>
          <p:cNvPr id="364" name="Google Shape;364;p34"/>
          <p:cNvSpPr/>
          <p:nvPr/>
        </p:nvSpPr>
        <p:spPr>
          <a:xfrm>
            <a:off x="0" y="0"/>
            <a:ext cx="9144000" cy="565150"/>
          </a:xfrm>
          <a:prstGeom prst="roundRect">
            <a:avLst>
              <a:gd fmla="val 255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511175" y="1270000"/>
            <a:ext cx="247650" cy="247650"/>
          </a:xfrm>
          <a:prstGeom prst="roundRect">
            <a:avLst>
              <a:gd fmla="val 579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4"/>
          <p:cNvSpPr/>
          <p:nvPr/>
        </p:nvSpPr>
        <p:spPr>
          <a:xfrm>
            <a:off x="635000" y="1392238"/>
            <a:ext cx="247650" cy="247650"/>
          </a:xfrm>
          <a:prstGeom prst="roundRect">
            <a:avLst>
              <a:gd fmla="val 579" name="adj"/>
            </a:avLst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4"/>
          <p:cNvSpPr/>
          <p:nvPr/>
        </p:nvSpPr>
        <p:spPr>
          <a:xfrm>
            <a:off x="969963" y="1552575"/>
            <a:ext cx="7407275" cy="36513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90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TCP/IP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4"/>
          <p:cNvSpPr/>
          <p:nvPr/>
        </p:nvSpPr>
        <p:spPr>
          <a:xfrm>
            <a:off x="0" y="4989513"/>
            <a:ext cx="106363" cy="1868487"/>
          </a:xfrm>
          <a:prstGeom prst="roundRect">
            <a:avLst>
              <a:gd fmla="val 1347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34"/>
          <p:cNvPicPr preferRelativeResize="0"/>
          <p:nvPr/>
        </p:nvPicPr>
        <p:blipFill rotWithShape="1">
          <a:blip r:embed="rId3">
            <a:alphaModFix/>
          </a:blip>
          <a:srcRect b="0" l="48334" r="0" t="0"/>
          <a:stretch/>
        </p:blipFill>
        <p:spPr>
          <a:xfrm>
            <a:off x="381000" y="2027238"/>
            <a:ext cx="3733800" cy="391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2474913"/>
            <a:ext cx="4648200" cy="346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/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C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E4005C"/>
                </a:solidFill>
              </a:rPr>
              <a:t>TCP/IP Model</a:t>
            </a:r>
            <a:endParaRPr b="1" sz="4000">
              <a:solidFill>
                <a:srgbClr val="E4005C"/>
              </a:solidFill>
            </a:endParaRPr>
          </a:p>
        </p:txBody>
      </p:sp>
      <p:sp>
        <p:nvSpPr>
          <p:cNvPr id="378" name="Google Shape;378;p35"/>
          <p:cNvSpPr/>
          <p:nvPr/>
        </p:nvSpPr>
        <p:spPr>
          <a:xfrm>
            <a:off x="0" y="0"/>
            <a:ext cx="9144000" cy="565150"/>
          </a:xfrm>
          <a:prstGeom prst="roundRect">
            <a:avLst>
              <a:gd fmla="val 255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5"/>
          <p:cNvSpPr/>
          <p:nvPr/>
        </p:nvSpPr>
        <p:spPr>
          <a:xfrm>
            <a:off x="511175" y="1270000"/>
            <a:ext cx="247650" cy="247650"/>
          </a:xfrm>
          <a:prstGeom prst="roundRect">
            <a:avLst>
              <a:gd fmla="val 579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635000" y="1392238"/>
            <a:ext cx="247650" cy="247650"/>
          </a:xfrm>
          <a:prstGeom prst="roundRect">
            <a:avLst>
              <a:gd fmla="val 579" name="adj"/>
            </a:avLst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5"/>
          <p:cNvSpPr/>
          <p:nvPr/>
        </p:nvSpPr>
        <p:spPr>
          <a:xfrm>
            <a:off x="969963" y="1552575"/>
            <a:ext cx="7407275" cy="36513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90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5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TCP/IP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0" y="4989513"/>
            <a:ext cx="106363" cy="1868487"/>
          </a:xfrm>
          <a:prstGeom prst="roundRect">
            <a:avLst>
              <a:gd fmla="val 1347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5"/>
          <p:cNvSpPr/>
          <p:nvPr/>
        </p:nvSpPr>
        <p:spPr>
          <a:xfrm>
            <a:off x="1066800" y="1676400"/>
            <a:ext cx="7086600" cy="762000"/>
          </a:xfrm>
          <a:prstGeom prst="rect">
            <a:avLst/>
          </a:prstGeom>
          <a:solidFill>
            <a:srgbClr val="FF66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Application Layer</a:t>
            </a:r>
            <a:endParaRPr b="0" i="0" sz="2800" u="none" cap="none" strike="noStrike">
              <a:solidFill>
                <a:srgbClr val="66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Application programs using the network</a:t>
            </a:r>
            <a:endParaRPr b="1" i="0" sz="2400" u="none" cap="none" strike="noStrike">
              <a:solidFill>
                <a:srgbClr val="66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1066800" y="2514600"/>
            <a:ext cx="7086600" cy="1143000"/>
          </a:xfrm>
          <a:prstGeom prst="rect">
            <a:avLst/>
          </a:prstGeom>
          <a:solidFill>
            <a:srgbClr val="FF99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Transport Layer (TCP/UDP)</a:t>
            </a:r>
            <a:endParaRPr b="1" i="0" sz="2400" u="none" cap="none" strike="noStrike">
              <a:solidFill>
                <a:srgbClr val="66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Management of end-to-end message transmission,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error detection and error correction</a:t>
            </a:r>
            <a:endParaRPr b="1" i="0" sz="2400" u="none" cap="none" strike="noStrike">
              <a:solidFill>
                <a:srgbClr val="66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5"/>
          <p:cNvSpPr/>
          <p:nvPr/>
        </p:nvSpPr>
        <p:spPr>
          <a:xfrm>
            <a:off x="1066800" y="3733800"/>
            <a:ext cx="7086600" cy="838200"/>
          </a:xfrm>
          <a:prstGeom prst="rect">
            <a:avLst/>
          </a:prstGeom>
          <a:solidFill>
            <a:srgbClr val="FFCC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Network Layer (IP)</a:t>
            </a:r>
            <a:endParaRPr b="1" i="0" sz="2400" u="none" cap="none" strike="noStrike">
              <a:solidFill>
                <a:srgbClr val="66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Handling of datagrams : routing and congestion</a:t>
            </a:r>
            <a:endParaRPr b="1" i="0" sz="2400" u="none" cap="none" strike="noStrike">
              <a:solidFill>
                <a:srgbClr val="66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5"/>
          <p:cNvSpPr/>
          <p:nvPr/>
        </p:nvSpPr>
        <p:spPr>
          <a:xfrm>
            <a:off x="1066800" y="4648200"/>
            <a:ext cx="7086600" cy="1066800"/>
          </a:xfrm>
          <a:prstGeom prst="rect">
            <a:avLst/>
          </a:prstGeom>
          <a:solidFill>
            <a:srgbClr val="FFCC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Data Link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Management of cost effective and reliable data delivery,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access to physical networks</a:t>
            </a:r>
            <a:endParaRPr b="1" i="0" sz="2200" u="none" cap="none" strike="noStrike">
              <a:solidFill>
                <a:srgbClr val="66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5"/>
          <p:cNvSpPr/>
          <p:nvPr/>
        </p:nvSpPr>
        <p:spPr>
          <a:xfrm>
            <a:off x="1066800" y="5791200"/>
            <a:ext cx="7086600" cy="914400"/>
          </a:xfrm>
          <a:prstGeom prst="rect">
            <a:avLst/>
          </a:prstGeom>
          <a:solidFill>
            <a:srgbClr val="FFCC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Physical Layer</a:t>
            </a:r>
            <a:endParaRPr b="1" i="0" sz="2400" u="none" cap="none" strike="noStrike">
              <a:solidFill>
                <a:srgbClr val="6600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Physical Media</a:t>
            </a:r>
            <a:endParaRPr b="1" i="0" sz="2400" u="none" cap="none" strike="noStrike">
              <a:solidFill>
                <a:srgbClr val="66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C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E4005C"/>
                </a:solidFill>
              </a:rPr>
              <a:t>Layer Architecture</a:t>
            </a:r>
            <a:endParaRPr b="1" sz="4000">
              <a:solidFill>
                <a:srgbClr val="E4005C"/>
              </a:solidFill>
            </a:endParaRPr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8" lvl="0" marL="392113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Layer architecture simplifies the network design.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It is easy to debug network applications in a layered architecture network.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The network management is easier due to the layered architecture.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Network layers follow a set of rules, called protocol.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The protocol defines the format of the data being exchanged, and the control and timing for the handshake between layers.</a:t>
            </a:r>
            <a:endParaRPr/>
          </a:p>
          <a:p>
            <a:pPr indent="-141288" lvl="0" marL="392113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rgbClr val="000066"/>
              </a:solidFill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0" y="0"/>
            <a:ext cx="9144000" cy="565150"/>
          </a:xfrm>
          <a:prstGeom prst="roundRect">
            <a:avLst>
              <a:gd fmla="val 255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511175" y="1270000"/>
            <a:ext cx="247650" cy="247650"/>
          </a:xfrm>
          <a:prstGeom prst="roundRect">
            <a:avLst>
              <a:gd fmla="val 579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635000" y="1392238"/>
            <a:ext cx="247650" cy="247650"/>
          </a:xfrm>
          <a:prstGeom prst="roundRect">
            <a:avLst>
              <a:gd fmla="val 579" name="adj"/>
            </a:avLst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969963" y="1552575"/>
            <a:ext cx="7407275" cy="36513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90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0" y="4989513"/>
            <a:ext cx="106363" cy="1868487"/>
          </a:xfrm>
          <a:prstGeom prst="roundRect">
            <a:avLst>
              <a:gd fmla="val 1347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C"/>
              </a:buClr>
              <a:buSzPct val="100000"/>
              <a:buFont typeface="Calibri"/>
              <a:buNone/>
            </a:pPr>
            <a:r>
              <a:rPr b="1" lang="en-US" sz="4000">
                <a:solidFill>
                  <a:srgbClr val="E4005C"/>
                </a:solidFill>
              </a:rPr>
              <a:t>Open Systems Interconnection (OSI) Model</a:t>
            </a:r>
            <a:endParaRPr b="1" sz="4000">
              <a:solidFill>
                <a:srgbClr val="E4005C"/>
              </a:solidFill>
            </a:endParaRPr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8" lvl="0" marL="392113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International standard organization (ISO) established a committee in 1977 to develop an architecture for computer communication.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Open Systems Interconnection (OSI) reference model is the result of this effort.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In 1984, the Open Systems Interconnection (OSI) reference model was approved as an international standard for communications architecture.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Term  “open”  denotes the ability to connect any two systems which conform to the reference model and associated standards.</a:t>
            </a:r>
            <a:endParaRPr/>
          </a:p>
          <a:p>
            <a:pPr indent="-141288" lvl="0" marL="392113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rgbClr val="000066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0" y="0"/>
            <a:ext cx="9144000" cy="565150"/>
          </a:xfrm>
          <a:prstGeom prst="roundRect">
            <a:avLst>
              <a:gd fmla="val 255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511175" y="1535113"/>
            <a:ext cx="247650" cy="247650"/>
          </a:xfrm>
          <a:prstGeom prst="roundRect">
            <a:avLst>
              <a:gd fmla="val 579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35000" y="1657350"/>
            <a:ext cx="247650" cy="247650"/>
          </a:xfrm>
          <a:prstGeom prst="roundRect">
            <a:avLst>
              <a:gd fmla="val 579" name="adj"/>
            </a:avLst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990600" y="1905000"/>
            <a:ext cx="7407275" cy="36513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90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0" y="4989513"/>
            <a:ext cx="106363" cy="1868487"/>
          </a:xfrm>
          <a:prstGeom prst="roundRect">
            <a:avLst>
              <a:gd fmla="val 1347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C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E4005C"/>
                </a:solidFill>
              </a:rPr>
              <a:t>OSI Reference Model</a:t>
            </a:r>
            <a:endParaRPr b="1" sz="4000">
              <a:solidFill>
                <a:srgbClr val="E4005C"/>
              </a:solidFill>
            </a:endParaRPr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688" lvl="0" marL="392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The OSI model is now considered the primary Architectural  model for inter-computer communications.</a:t>
            </a:r>
            <a:endParaRPr/>
          </a:p>
          <a:p>
            <a:pPr indent="-293688" lvl="0" marL="392113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The OSI model describes how information or data makes its way from application programmes (such as spreadsheets) through a network medium (such as wire) to another application programme located on another network.</a:t>
            </a:r>
            <a:endParaRPr/>
          </a:p>
          <a:p>
            <a:pPr indent="-293688" lvl="0" marL="392113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The OSI reference model divides the problem of moving information between computers over a network medium into SEVEN smaller and more manageable problems .</a:t>
            </a:r>
            <a:endParaRPr/>
          </a:p>
          <a:p>
            <a:pPr indent="-293688" lvl="0" marL="392113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This separation into smaller more manageable functions is known as layering.</a:t>
            </a:r>
            <a:endParaRPr b="1" sz="2400">
              <a:solidFill>
                <a:srgbClr val="000066"/>
              </a:solidFill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0" y="0"/>
            <a:ext cx="9144000" cy="565150"/>
          </a:xfrm>
          <a:prstGeom prst="roundRect">
            <a:avLst>
              <a:gd fmla="val 255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511175" y="1270000"/>
            <a:ext cx="247650" cy="247650"/>
          </a:xfrm>
          <a:prstGeom prst="roundRect">
            <a:avLst>
              <a:gd fmla="val 579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635000" y="1392238"/>
            <a:ext cx="247650" cy="247650"/>
          </a:xfrm>
          <a:prstGeom prst="roundRect">
            <a:avLst>
              <a:gd fmla="val 579" name="adj"/>
            </a:avLst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969963" y="1552575"/>
            <a:ext cx="7407275" cy="36513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90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0" y="4989513"/>
            <a:ext cx="106363" cy="1868487"/>
          </a:xfrm>
          <a:prstGeom prst="roundRect">
            <a:avLst>
              <a:gd fmla="val 1347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C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E4005C"/>
                </a:solidFill>
              </a:rPr>
              <a:t>OSI Reference Model: 7 Layers</a:t>
            </a:r>
            <a:endParaRPr b="1" sz="4000">
              <a:solidFill>
                <a:srgbClr val="E4005C"/>
              </a:solidFill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0" y="0"/>
            <a:ext cx="9144000" cy="565150"/>
          </a:xfrm>
          <a:prstGeom prst="roundRect">
            <a:avLst>
              <a:gd fmla="val 255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511175" y="1270000"/>
            <a:ext cx="247650" cy="247650"/>
          </a:xfrm>
          <a:prstGeom prst="roundRect">
            <a:avLst>
              <a:gd fmla="val 579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635000" y="1392238"/>
            <a:ext cx="247650" cy="247650"/>
          </a:xfrm>
          <a:prstGeom prst="roundRect">
            <a:avLst>
              <a:gd fmla="val 579" name="adj"/>
            </a:avLst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969963" y="1552575"/>
            <a:ext cx="7407275" cy="36513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90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0" y="4989513"/>
            <a:ext cx="106363" cy="1868487"/>
          </a:xfrm>
          <a:prstGeom prst="roundRect">
            <a:avLst>
              <a:gd fmla="val 1347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24050"/>
            <a:ext cx="815340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C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E4005C"/>
                </a:solidFill>
              </a:rPr>
              <a:t>OSI Reference Model: 7 Layers</a:t>
            </a:r>
            <a:endParaRPr b="1" sz="4000">
              <a:solidFill>
                <a:srgbClr val="E4005C"/>
              </a:solidFill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0" y="0"/>
            <a:ext cx="9144000" cy="565150"/>
          </a:xfrm>
          <a:prstGeom prst="roundRect">
            <a:avLst>
              <a:gd fmla="val 255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511175" y="1270000"/>
            <a:ext cx="247650" cy="247650"/>
          </a:xfrm>
          <a:prstGeom prst="roundRect">
            <a:avLst>
              <a:gd fmla="val 579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635000" y="1392238"/>
            <a:ext cx="247650" cy="247650"/>
          </a:xfrm>
          <a:prstGeom prst="roundRect">
            <a:avLst>
              <a:gd fmla="val 579" name="adj"/>
            </a:avLst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969963" y="1552575"/>
            <a:ext cx="7407275" cy="36513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90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0" y="4989513"/>
            <a:ext cx="106363" cy="1868487"/>
          </a:xfrm>
          <a:prstGeom prst="roundRect">
            <a:avLst>
              <a:gd fmla="val 1347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676400"/>
            <a:ext cx="518160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/>
          <p:nvPr/>
        </p:nvSpPr>
        <p:spPr>
          <a:xfrm>
            <a:off x="304800" y="6172200"/>
            <a:ext cx="31242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7086600" y="6248400"/>
            <a:ext cx="205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DeEncapsulation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C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E4005C"/>
                </a:solidFill>
              </a:rPr>
              <a:t>OSI Reference Model: 7 Layers</a:t>
            </a:r>
            <a:endParaRPr b="1" sz="4000">
              <a:solidFill>
                <a:srgbClr val="E4005C"/>
              </a:solidFill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0" y="0"/>
            <a:ext cx="9144000" cy="565150"/>
          </a:xfrm>
          <a:prstGeom prst="roundRect">
            <a:avLst>
              <a:gd fmla="val 255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511175" y="1270000"/>
            <a:ext cx="247650" cy="247650"/>
          </a:xfrm>
          <a:prstGeom prst="roundRect">
            <a:avLst>
              <a:gd fmla="val 579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635000" y="1392238"/>
            <a:ext cx="247650" cy="247650"/>
          </a:xfrm>
          <a:prstGeom prst="roundRect">
            <a:avLst>
              <a:gd fmla="val 579" name="adj"/>
            </a:avLst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969963" y="1552575"/>
            <a:ext cx="7407275" cy="36513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90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0" y="4989513"/>
            <a:ext cx="106363" cy="1868487"/>
          </a:xfrm>
          <a:prstGeom prst="roundRect">
            <a:avLst>
              <a:gd fmla="val 1347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447800"/>
            <a:ext cx="2895600" cy="56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/>
          <p:nvPr/>
        </p:nvSpPr>
        <p:spPr>
          <a:xfrm>
            <a:off x="1219200" y="1828800"/>
            <a:ext cx="1524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5943600" y="2514600"/>
            <a:ext cx="27432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Access Point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SAP) 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005C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E4005C"/>
                </a:solidFill>
              </a:rPr>
              <a:t>OSI: A Layered Network Model</a:t>
            </a:r>
            <a:endParaRPr b="1" sz="4000">
              <a:solidFill>
                <a:srgbClr val="E4005C"/>
              </a:solidFill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457200" y="16002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93688" lvl="0" marL="392113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The process of breaking up the functions or tasks of networking into layers reduces complexity.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Each layer provides a service to the layer above it in the protocol specification.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 Each layer communicates with the same layer’s software or hardware on other computers. 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The lower 4 layers (transport, network, data link and physical —Layers 4, 3, 2, and 1) are concerned with the flow of data from end to end through the network. 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The upper four layers of the OSI model (application, presentation and session—Layers 7, 6 and 5) are orientated more toward services to the applications. </a:t>
            </a:r>
            <a:endParaRPr/>
          </a:p>
          <a:p>
            <a:pPr indent="-293688" lvl="0" marL="392113" rtl="0" algn="just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•"/>
            </a:pPr>
            <a:r>
              <a:rPr b="1" lang="en-US" sz="2400">
                <a:solidFill>
                  <a:srgbClr val="000066"/>
                </a:solidFill>
              </a:rPr>
              <a:t>Data is Encapsulated with the necessary protocol information as it moves down the layers before network transit.</a:t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0" y="0"/>
            <a:ext cx="9144000" cy="565150"/>
          </a:xfrm>
          <a:prstGeom prst="roundRect">
            <a:avLst>
              <a:gd fmla="val 255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511175" y="1270000"/>
            <a:ext cx="247650" cy="247650"/>
          </a:xfrm>
          <a:prstGeom prst="roundRect">
            <a:avLst>
              <a:gd fmla="val 579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635000" y="1392238"/>
            <a:ext cx="247650" cy="247650"/>
          </a:xfrm>
          <a:prstGeom prst="roundRect">
            <a:avLst>
              <a:gd fmla="val 579" name="adj"/>
            </a:avLst>
          </a:prstGeom>
          <a:solidFill>
            <a:srgbClr val="00B8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969963" y="1552575"/>
            <a:ext cx="7407275" cy="36513"/>
          </a:xfrm>
          <a:prstGeom prst="roundRect">
            <a:avLst>
              <a:gd fmla="val 4167" name="adj"/>
            </a:avLst>
          </a:prstGeom>
          <a:gradFill>
            <a:gsLst>
              <a:gs pos="0">
                <a:srgbClr val="800080"/>
              </a:gs>
              <a:gs pos="100000">
                <a:srgbClr val="008000"/>
              </a:gs>
            </a:gsLst>
            <a:lin ang="90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123825" y="104775"/>
            <a:ext cx="58197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OSI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0" y="4989513"/>
            <a:ext cx="106363" cy="1868487"/>
          </a:xfrm>
          <a:prstGeom prst="roundRect">
            <a:avLst>
              <a:gd fmla="val 1347" name="adj"/>
            </a:avLst>
          </a:prstGeom>
          <a:solidFill>
            <a:srgbClr val="21426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