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onstantia"/>
      <p:regular r:id="rId34"/>
      <p:bold r:id="rId35"/>
      <p:italic r:id="rId36"/>
      <p:boldItalic r:id="rId37"/>
    </p:embeddedFont>
    <p:embeddedFont>
      <p:font typeface="Noto Sans Symbol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nstantia-bold.fntdata"/><Relationship Id="rId12" Type="http://schemas.openxmlformats.org/officeDocument/2006/relationships/slide" Target="slides/slide7.xml"/><Relationship Id="rId34" Type="http://schemas.openxmlformats.org/officeDocument/2006/relationships/font" Target="fonts/Constantia-regular.fntdata"/><Relationship Id="rId15" Type="http://schemas.openxmlformats.org/officeDocument/2006/relationships/slide" Target="slides/slide10.xml"/><Relationship Id="rId37" Type="http://schemas.openxmlformats.org/officeDocument/2006/relationships/font" Target="fonts/Constantia-boldItalic.fntdata"/><Relationship Id="rId14" Type="http://schemas.openxmlformats.org/officeDocument/2006/relationships/slide" Target="slides/slide9.xml"/><Relationship Id="rId36" Type="http://schemas.openxmlformats.org/officeDocument/2006/relationships/font" Target="fonts/Constantia-italic.fntdata"/><Relationship Id="rId17" Type="http://schemas.openxmlformats.org/officeDocument/2006/relationships/slide" Target="slides/slide12.xml"/><Relationship Id="rId39" Type="http://schemas.openxmlformats.org/officeDocument/2006/relationships/font" Target="fonts/NotoSansSymbols-bold.fntdata"/><Relationship Id="rId16" Type="http://schemas.openxmlformats.org/officeDocument/2006/relationships/slide" Target="slides/slide11.xml"/><Relationship Id="rId38" Type="http://schemas.openxmlformats.org/officeDocument/2006/relationships/font" Target="fonts/NotoSansSymbol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72" name="Google Shape;72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3" name="Google Shape;73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74" name="Google Shape;74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0" name="Google Shape;40;p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  <a:defRPr b="1" sz="2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55" name="Google Shape;55;p9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" name="Google Shape;56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7" name="Google Shape;57;p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Constantia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1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89B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idx="4294967295" type="ctrTitle"/>
          </p:nvPr>
        </p:nvSpPr>
        <p:spPr>
          <a:xfrm>
            <a:off x="1246188" y="1074738"/>
            <a:ext cx="789781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 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242332" y="3352800"/>
            <a:ext cx="79016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: Data &amp; Signals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9" name="Google Shape;159;p22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32582" y="428560"/>
            <a:ext cx="3314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Frequency Domains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459740" y="1180147"/>
            <a:ext cx="831786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domain and frequency domain of three sine waves with frequencies 0, 8,  16.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18172" y="1815782"/>
            <a:ext cx="8001000" cy="31225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79144" y="4938331"/>
            <a:ext cx="7840028" cy="139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7965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frequency domain is more compact and useful when we are dealing with more than one sine wave.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12700" marR="8763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easy to plot and conveys information that one can find in a time domain  plot.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9" name="Google Shape;169;p23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2286000" y="417383"/>
            <a:ext cx="4577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composite periodic signal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04800" y="1219200"/>
            <a:ext cx="8258809" cy="1016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composite signal is periodic, the decomposition gives a series of signals  with discrete frequencies;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2103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3971924" y="1555623"/>
            <a:ext cx="5019675" cy="13604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457199" y="2975441"/>
            <a:ext cx="5181602" cy="31967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214109" y="4693666"/>
            <a:ext cx="2446655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Decomposition of  the composite periodic  signal in the time and  frequency domains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4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07339" y="494755"/>
            <a:ext cx="8602345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and frequency domains of a non periodic signal</a:t>
            </a:r>
            <a:endParaRPr b="0" i="0" sz="2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18440" y="1066800"/>
            <a:ext cx="8834755" cy="2865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400">
            <a:spAutoFit/>
          </a:bodyPr>
          <a:lstStyle/>
          <a:p>
            <a:pPr indent="-402590" lvl="0" marL="427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nonperiodic composite signal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composite signal is nonperiodic, the decomposition gives a combination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sine waves with continuous frequencies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889635" marR="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a signal created by a microphone or a telephone set when a word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is pronounced.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88963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the composite signal cannot be periodic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939800" marR="114300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that implies that we are repeating the same word or words with exactly the  same tone.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900112" y="3700526"/>
            <a:ext cx="8015224" cy="25859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9" name="Google Shape;189;p25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3581400" y="428560"/>
            <a:ext cx="181356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27977" y="1180147"/>
            <a:ext cx="832040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bandwidth of a composite signal is the difference between the highest and  the lowest frequencies contained in that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990600" y="1981200"/>
            <a:ext cx="7467600" cy="40068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8" name="Google Shape;198;p26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2971800" y="447863"/>
            <a:ext cx="344424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83540" y="1143000"/>
            <a:ext cx="8338820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146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being represented by an analog signal, information can also be  represented by a digital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1 can be encoded as a positive voltage and a 0 as zero voltage.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794" lvl="0" marL="403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have more than two levels.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we can send more than 1 bit for each level.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704850" y="2865120"/>
            <a:ext cx="7696200" cy="34711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7" name="Google Shape;207;p27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2819400" y="417383"/>
            <a:ext cx="40259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Bit Rate and Bit Interval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609600" y="1143000"/>
            <a:ext cx="6961505" cy="185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rate –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number of bits sent in 1s.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1294" lvl="1" marL="6705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Expressed in bits per second(bps).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length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distance one bit occupies on the transmission medium.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length = propagation speed x bit duration.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228600" y="3124200"/>
            <a:ext cx="8610600" cy="2798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16" name="Google Shape;216;p28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783742" y="352360"/>
            <a:ext cx="73075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Digital Signal as a Composite Analog Signal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533400" y="1219200"/>
            <a:ext cx="8458200" cy="472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4" name="Google Shape;224;p29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406400" y="1371600"/>
            <a:ext cx="8619490" cy="374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7033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Baseband Transmission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50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sending a digital signal over a channel without changing the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59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to an analog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1308100" marR="1126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composite analog signal with an infinite 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1" marL="915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Case1: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Wide Bandwidth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08100" marR="1841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Baseband transmission of a digital signal that preserves the shape of the  digital signal is possible only if we have a low-pass channel with an  infinite or very wide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5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Case2: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Limited Bandwidth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670" lvl="2" marL="13722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baseband transmission, the required bandwidth is proportional to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0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rate; if we need to send bits faster, we need more bandwidth.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32" name="Google Shape;232;p30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685800" y="1219200"/>
            <a:ext cx="7848600" cy="20836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2269998" y="3302889"/>
            <a:ext cx="42824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 Bandwidths of two low-pass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381000" y="3810000"/>
            <a:ext cx="8305800" cy="2209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42" name="Google Shape;242;p31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59740" y="1180210"/>
            <a:ext cx="59143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Limited Bandwidth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533400" y="1571370"/>
            <a:ext cx="7924800" cy="42198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383540" y="5817819"/>
            <a:ext cx="80949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b="0" i="0" lang="en-US" sz="1800" u="none" cap="none" strike="noStrike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approximation of a digital signal using the first harmonic for worst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87" name="Google Shape;87;p14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3962400" y="447863"/>
            <a:ext cx="7937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09371" y="1143000"/>
            <a:ext cx="7767955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information that is continuous.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on continuous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270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an analog clock that has hour, minute and second hands  gives information in continuous form.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Data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information that has discrete states.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on discrete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Data are stored in computer memory in the form of 0s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52" name="Google Shape;252;p32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32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459740" y="1189480"/>
            <a:ext cx="591439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7033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Low-Pass Channel with Limited Bandwidth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915478" y="1767840"/>
            <a:ext cx="7005574" cy="41163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687703" y="5849823"/>
            <a:ext cx="56305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b="0" i="0" lang="en-US" sz="1800" u="none" cap="none" strike="noStrike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a digital signal with first three harmonics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62" name="Google Shape;262;p33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1831593" y="352360"/>
            <a:ext cx="51733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of Digital 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19100" y="1219200"/>
            <a:ext cx="8303895" cy="136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Broadband Transmission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38200" marR="0" rtl="0" algn="l">
              <a:lnSpc>
                <a:spcPct val="9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Modulation allows us to use a bandpass channel.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838200" marR="55880" rtl="0" algn="l">
              <a:lnSpc>
                <a:spcPct val="80100"/>
              </a:lnSpc>
              <a:spcBef>
                <a:spcPts val="23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✔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available channel is a bandpass channel, we cannot send the digital  signal directly to the channel; we need to convert the digital signal to an  analog signal before transmission.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463485" y="2585720"/>
            <a:ext cx="7909560" cy="33553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820670" y="5981496"/>
            <a:ext cx="396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- Modulation for Bandpass Channel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72" name="Google Shape;272;p34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535939" y="1143000"/>
            <a:ext cx="8076565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Impairment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travel through transmission media, which are not perfect.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imperfection causes signal impairment.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 the signal at the beginning of the medium is not same as the  signal at the end of the medium.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sent is not what is received.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1042987" y="3276600"/>
            <a:ext cx="6981825" cy="22051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81" name="Google Shape;281;p35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307340" y="1066800"/>
            <a:ext cx="8550275" cy="1003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Attenuation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loss of energy to overcome the resistance of the medium like as heat.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this loss, amplifiers are used to amplify the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762000" y="2362200"/>
            <a:ext cx="7696200" cy="2514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650240" y="4901946"/>
            <a:ext cx="772731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Decibel (dB)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the relative strengths of two signals or one signal  at two different points.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3581400" y="5410200"/>
            <a:ext cx="1514475" cy="6667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92" name="Google Shape;292;p36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307340" y="1219200"/>
            <a:ext cx="8587105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Distortion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signal changes its form or shape.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signal component in a composite signal has its own propagation speed.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 in delay may cause a difference in phase.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00392" y="2667000"/>
            <a:ext cx="8001000" cy="2978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01" name="Google Shape;301;p37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2273554" y="386903"/>
            <a:ext cx="4203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Transmission Impairment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307340" y="1219200"/>
            <a:ext cx="8506460" cy="1003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types of noises, such as thermal noise, induced noise, crosstalk,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impulse noise, may corrupt the signal.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07670" y="2223135"/>
            <a:ext cx="8305800" cy="205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1219200" y="4572000"/>
            <a:ext cx="5968365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311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Signal-to-Noise Ratio (SNR)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the theoretical bit rate limit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 = average signal power/average noise power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10 log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11" name="Google Shape;311;p38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38"/>
          <p:cNvSpPr txBox="1"/>
          <p:nvPr/>
        </p:nvSpPr>
        <p:spPr>
          <a:xfrm>
            <a:off x="3214370" y="428560"/>
            <a:ext cx="280543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Rate Limits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457200" y="1295400"/>
            <a:ext cx="8556625" cy="4612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93700" marR="43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very important consideration in data communications is how fast we can send  data, in bits per second, over a channel.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rate depends on three factors: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190" lvl="1" marL="9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bandwidth 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190" lvl="1" marL="9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level of the signals we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0190" lvl="1" marL="948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quality of the channel (the level of noise)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20" lvl="0" marL="413384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Noiseless channel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Nyquist Bit Rate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93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rate = 2 * Bandwidth * log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	L is number of signal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levels may cause the reliability of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Noto Sans Symbols"/>
              <a:buNone/>
            </a:pPr>
            <a:r>
              <a:t/>
            </a:r>
            <a:endParaRPr b="0" i="0" sz="2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Noisy channel: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Shannon Capacity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145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 = Bandwidth * log</a:t>
            </a:r>
            <a:r>
              <a:rPr b="0" baseline="-25000" i="0" lang="en-US" sz="19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+ SNR)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marR="4311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Shannon capacity gives us the upper limit; the Nyquist formula tells us  how many signal levels we need.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19" name="Google Shape;319;p39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3157854" y="341183"/>
            <a:ext cx="251142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307339" y="1371600"/>
            <a:ext cx="8659495" cy="419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(in two contexts)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96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in hertz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refers to the range of frequencies in a composite signal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the range of frequencies that a channel can pass.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446405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in bits per second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refers to the speed of bit transmission in a  channel or link.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0416"/>
              </a:lnSpc>
              <a:spcBef>
                <a:spcPts val="171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8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 of how fast we can actually send data through a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10416"/>
              </a:lnSpc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(Delay)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397510" rtl="0" algn="l">
              <a:lnSpc>
                <a:spcPct val="8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how long it takes for an entire message to completely arrive at the  destination from the time the first bit is sent out from the source.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= propagation time + transmission time + queuing time +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time = Distance/Propagation speed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time = Message size/Bandwidth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327" name="Google Shape;327;p40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40"/>
          <p:cNvSpPr txBox="1"/>
          <p:nvPr/>
        </p:nvSpPr>
        <p:spPr>
          <a:xfrm>
            <a:off x="2819400" y="2866905"/>
            <a:ext cx="28719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you</a:t>
            </a:r>
            <a:endParaRPr b="1" i="0" sz="4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95" name="Google Shape;95;p15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960112" y="533400"/>
            <a:ext cx="1223771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33400" y="1219200"/>
            <a:ext cx="7373620" cy="1598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Signals: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signals can have an infinite number of values in a range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Signals: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signals can have only a limited number of values.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914397" y="3048000"/>
            <a:ext cx="7315200" cy="289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4" name="Google Shape;104;p16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960112" y="533400"/>
            <a:ext cx="1223771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83540" y="1039240"/>
            <a:ext cx="8437245" cy="3396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Analog Signal: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Completes a pattern within a measurable time frame, called a period.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Repeats that pattern over subsequent identical periods.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completion of one full pattern is called 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Nonperiodic Analog Signal: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without exhibiting a pattern or cycle that repeats over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analog signals can be classified as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52768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periodic analog signal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sine wave, cannot be decomposed into  simpler signals.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2430" lvl="1" marL="576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periodic analog signal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composed of multiple sine waves.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944562" y="4546600"/>
            <a:ext cx="7075424" cy="147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3" name="Google Shape;113;p17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960112" y="533400"/>
            <a:ext cx="1223771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29574" y="1219200"/>
            <a:ext cx="8284845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Sine Wave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08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Amplitude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signal is the absolute value of its highest intensity,  proportional to the energy it carries.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 and Frequency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270000" marR="500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	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 the amount of time in seconds, a signal needs to  complete 1 cycle.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670" lvl="2" marL="13341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the number of periods in 1 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838200" y="3200400"/>
            <a:ext cx="7315200" cy="2873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2" name="Google Shape;122;p18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644899" y="414604"/>
            <a:ext cx="1745614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287223" y="1143000"/>
            <a:ext cx="6958965" cy="1856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rate of change with respect to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in a short span of time means high frequency.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034" lvl="1" marL="876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over a long span of time means low frequency.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7034" lvl="1" marL="876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signal does not change at all, its frequency is zero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034" lvl="1" marL="876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signal changes instantaneously, its frequency is infinite.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and period are the inverse of each other, f = 1/ 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62000" y="3276600"/>
            <a:ext cx="7620000" cy="28530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1" name="Google Shape;131;p19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886200" y="402141"/>
            <a:ext cx="143192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535939" y="1219200"/>
            <a:ext cx="8011795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describes the position of the waveform relative to time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128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sine waves with the same amplitude and frequency, but different  phases.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958530" y="2527044"/>
            <a:ext cx="7620000" cy="369735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0" name="Google Shape;140;p20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676400" y="428560"/>
            <a:ext cx="5257037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Wavelength and period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31140" y="1232660"/>
            <a:ext cx="864108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another characteristic of a signal traveling through a transmission medium.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870010" y="2209800"/>
            <a:ext cx="4869815" cy="636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Wavelength = Propagation speed x Period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1257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Propagation speed / Frequency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34479" y="3200400"/>
            <a:ext cx="8034401" cy="2005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0" name="Google Shape;150;p21"/>
          <p:cNvSpPr txBox="1"/>
          <p:nvPr>
            <p:ph idx="4294967295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2209800" y="463103"/>
            <a:ext cx="494728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Time and Frequency Domains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32891" y="1143000"/>
            <a:ext cx="7942580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49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sine wave in the time domain can be represented by one single  spike in the frequency domain.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 domain plot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changes in signal amplitude with respect to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domain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is concerned with only the peak value and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606742" y="2679446"/>
            <a:ext cx="8153400" cy="36718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2">
  <a:themeElements>
    <a:clrScheme name="Custom 3">
      <a:dk1>
        <a:srgbClr val="000000"/>
      </a:dk1>
      <a:lt1>
        <a:srgbClr val="FFFFFF"/>
      </a:lt1>
      <a:dk2>
        <a:srgbClr val="0F6FC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