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9144000"/>
  <p:notesSz cx="6858000" cy="9144000"/>
  <p:embeddedFontLst>
    <p:embeddedFont>
      <p:font typeface="Constantia"/>
      <p:regular r:id="rId45"/>
      <p:bold r:id="rId46"/>
      <p:italic r:id="rId47"/>
      <p:boldItalic r:id="rId48"/>
    </p:embeddedFont>
    <p:embeddedFont>
      <p:font typeface="Tahoma"/>
      <p:regular r:id="rId49"/>
      <p:bold r:id="rId50"/>
    </p:embeddedFont>
    <p:embeddedFont>
      <p:font typeface="Noto Sans Symbols"/>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Constantia-bold.fntdata"/><Relationship Id="rId45" Type="http://schemas.openxmlformats.org/officeDocument/2006/relationships/font" Target="fonts/Constanti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onstantia-boldItalic.fntdata"/><Relationship Id="rId47" Type="http://schemas.openxmlformats.org/officeDocument/2006/relationships/font" Target="fonts/Constantia-italic.fntdata"/><Relationship Id="rId49" Type="http://schemas.openxmlformats.org/officeDocument/2006/relationships/font" Target="fonts/Tahom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otoSansSymbols-regular.fntdata"/><Relationship Id="rId50" Type="http://schemas.openxmlformats.org/officeDocument/2006/relationships/font" Target="fonts/Tahoma-bold.fntdata"/><Relationship Id="rId52" Type="http://schemas.openxmlformats.org/officeDocument/2006/relationships/font" Target="fonts/NotoSansSymbols-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2" name="Google Shape;40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 name="Google Shape;41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0" name="Google Shape;42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1" name="Google Shape;43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7" name="Google Shape;44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cxnSp>
        <p:nvCxnSpPr>
          <p:cNvPr id="19" name="Google Shape;19;p2"/>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20" name="Google Shape;20;p2"/>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1"/>
          <p:cNvSpPr txBox="1"/>
          <p:nvPr>
            <p:ph idx="1" type="body"/>
          </p:nvPr>
        </p:nvSpPr>
        <p:spPr>
          <a:xfrm rot="5400000">
            <a:off x="2116836" y="-440436"/>
            <a:ext cx="4910328" cy="82296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90" name="Google Shape;90;p11"/>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1"/>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12"/>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96" name="Google Shape;96;p12"/>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2"/>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9pPr>
          </a:lstStyle>
          <a:p>
            <a:pPr indent="0" lvl="0" marL="0" rtl="0" algn="l">
              <a:spcBef>
                <a:spcPts val="0"/>
              </a:spcBef>
              <a:spcAft>
                <a:spcPts val="0"/>
              </a:spcAft>
              <a:buNone/>
            </a:pPr>
            <a:fld id="{00000000-1234-1234-1234-123412341234}" type="slidenum">
              <a:rPr lang="en-US"/>
              <a:t>‹#›</a:t>
            </a:fld>
            <a:endParaRPr/>
          </a:p>
        </p:txBody>
      </p:sp>
      <p:cxnSp>
        <p:nvCxnSpPr>
          <p:cNvPr id="99" name="Google Shape;99;p12"/>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100" name="Google Shape;100;p12"/>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cxnSp>
        <p:nvCxnSpPr>
          <p:cNvPr id="101" name="Google Shape;101;p12"/>
          <p:cNvCxnSpPr/>
          <p:nvPr/>
        </p:nvCxnSpPr>
        <p:spPr>
          <a:xfrm rot="5400000">
            <a:off x="3629607"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9pPr>
          </a:lstStyle>
          <a:p>
            <a:pPr indent="0" lvl="0" marL="0" rtl="0" algn="l">
              <a:spcBef>
                <a:spcPts val="0"/>
              </a:spcBef>
              <a:spcAft>
                <a:spcPts val="0"/>
              </a:spcAft>
              <a:buNone/>
            </a:pPr>
            <a:fld id="{00000000-1234-1234-1234-123412341234}" type="slidenum">
              <a:rPr lang="en-US"/>
              <a:t>‹#›</a:t>
            </a:fld>
            <a:endParaRPr/>
          </a:p>
        </p:txBody>
      </p:sp>
      <p:sp>
        <p:nvSpPr>
          <p:cNvPr id="26" name="Google Shape;26;p3"/>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4"/>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dk1"/>
              </a:buClr>
              <a:buSzPts val="3200"/>
              <a:buFont typeface="Calibri"/>
              <a:buNone/>
              <a:defRPr sz="3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600"/>
              </a:spcBef>
              <a:spcAft>
                <a:spcPts val="0"/>
              </a:spcAft>
              <a:buSzPts val="1520"/>
              <a:buNone/>
              <a:defRPr sz="2000">
                <a:solidFill>
                  <a:schemeClr val="dk2"/>
                </a:solidFill>
                <a:latin typeface="Calibri"/>
                <a:ea typeface="Calibri"/>
                <a:cs typeface="Calibri"/>
                <a:sym typeface="Calibri"/>
              </a:defRPr>
            </a:lvl1pPr>
            <a:lvl2pPr lvl="1" algn="ctr">
              <a:lnSpc>
                <a:spcPct val="100000"/>
              </a:lnSpc>
              <a:spcBef>
                <a:spcPts val="500"/>
              </a:spcBef>
              <a:spcAft>
                <a:spcPts val="0"/>
              </a:spcAft>
              <a:buSzPts val="1368"/>
              <a:buNone/>
              <a:defRPr/>
            </a:lvl2pPr>
            <a:lvl3pPr lvl="2" algn="ctr">
              <a:lnSpc>
                <a:spcPct val="100000"/>
              </a:lnSpc>
              <a:spcBef>
                <a:spcPts val="500"/>
              </a:spcBef>
              <a:spcAft>
                <a:spcPts val="0"/>
              </a:spcAft>
              <a:buSzPts val="1368"/>
              <a:buNone/>
              <a:defRPr/>
            </a:lvl3pPr>
            <a:lvl4pPr lvl="3" algn="ctr">
              <a:lnSpc>
                <a:spcPct val="100000"/>
              </a:lnSpc>
              <a:spcBef>
                <a:spcPts val="400"/>
              </a:spcBef>
              <a:spcAft>
                <a:spcPts val="0"/>
              </a:spcAft>
              <a:buSzPts val="1260"/>
              <a:buNone/>
              <a:defRPr/>
            </a:lvl4pPr>
            <a:lvl5pPr lvl="4" algn="ctr">
              <a:lnSpc>
                <a:spcPct val="100000"/>
              </a:lnSpc>
              <a:spcBef>
                <a:spcPts val="300"/>
              </a:spcBef>
              <a:spcAft>
                <a:spcPts val="0"/>
              </a:spcAft>
              <a:buSzPts val="1260"/>
              <a:buNone/>
              <a:defRPr/>
            </a:lvl5pPr>
            <a:lvl6pPr lvl="5" algn="ctr">
              <a:lnSpc>
                <a:spcPct val="100000"/>
              </a:lnSpc>
              <a:spcBef>
                <a:spcPts val="300"/>
              </a:spcBef>
              <a:spcAft>
                <a:spcPts val="0"/>
              </a:spcAft>
              <a:buSzPts val="1350"/>
              <a:buNone/>
              <a:defRPr/>
            </a:lvl6pPr>
            <a:lvl7pPr lvl="6" algn="ctr">
              <a:lnSpc>
                <a:spcPct val="100000"/>
              </a:lnSpc>
              <a:spcBef>
                <a:spcPts val="300"/>
              </a:spcBef>
              <a:spcAft>
                <a:spcPts val="0"/>
              </a:spcAft>
              <a:buSzPts val="1350"/>
              <a:buNone/>
              <a:defRPr/>
            </a:lvl7pPr>
            <a:lvl8pPr lvl="7" algn="ctr">
              <a:lnSpc>
                <a:spcPct val="100000"/>
              </a:lnSpc>
              <a:spcBef>
                <a:spcPts val="300"/>
              </a:spcBef>
              <a:spcAft>
                <a:spcPts val="0"/>
              </a:spcAft>
              <a:buSzPts val="1350"/>
              <a:buNone/>
              <a:defRPr/>
            </a:lvl8pPr>
            <a:lvl9pPr lvl="8" algn="ctr">
              <a:lnSpc>
                <a:spcPct val="100000"/>
              </a:lnSpc>
              <a:spcBef>
                <a:spcPts val="300"/>
              </a:spcBef>
              <a:spcAft>
                <a:spcPts val="0"/>
              </a:spcAft>
              <a:buSzPts val="1350"/>
              <a:buNone/>
              <a:defRPr/>
            </a:lvl9pPr>
          </a:lstStyle>
          <a:p/>
        </p:txBody>
      </p:sp>
      <p:sp>
        <p:nvSpPr>
          <p:cNvPr id="30" name="Google Shape;30;p4"/>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1216152" y="6355080"/>
            <a:ext cx="1219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p4"/>
          <p:cNvSpPr/>
          <p:nvPr/>
        </p:nvSpPr>
        <p:spPr>
          <a:xfrm>
            <a:off x="904875" y="3648075"/>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34" name="Google Shape;34;p4"/>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35" name="Google Shape;35;p4"/>
          <p:cNvSpPr/>
          <p:nvPr/>
        </p:nvSpPr>
        <p:spPr>
          <a:xfrm>
            <a:off x="904875" y="3648075"/>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36" name="Google Shape;36;p4"/>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9pPr>
          </a:lstStyle>
          <a:p>
            <a:pPr indent="0" lvl="0" marL="0" rtl="0" algn="l">
              <a:spcBef>
                <a:spcPts val="0"/>
              </a:spcBef>
              <a:spcAft>
                <a:spcPts val="0"/>
              </a:spcAft>
              <a:buNone/>
            </a:pPr>
            <a:r>
              <a:t/>
            </a:r>
            <a:endParaRPr/>
          </a:p>
        </p:txBody>
      </p:sp>
      <p:sp>
        <p:nvSpPr>
          <p:cNvPr id="42" name="Google Shape;42;p5"/>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6"/>
          <p:cNvSpPr txBox="1"/>
          <p:nvPr>
            <p:ph type="title"/>
          </p:nvPr>
        </p:nvSpPr>
        <p:spPr>
          <a:xfrm>
            <a:off x="1219200" y="2971800"/>
            <a:ext cx="6858000" cy="10668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dk2"/>
              </a:buClr>
              <a:buSzPts val="3200"/>
              <a:buFont typeface="Calibri"/>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 type="body"/>
          </p:nvPr>
        </p:nvSpPr>
        <p:spPr>
          <a:xfrm>
            <a:off x="1295400" y="4267200"/>
            <a:ext cx="6781800" cy="1143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600"/>
              </a:spcBef>
              <a:spcAft>
                <a:spcPts val="0"/>
              </a:spcAft>
              <a:buSzPts val="1520"/>
              <a:buNone/>
              <a:defRPr sz="2000">
                <a:solidFill>
                  <a:srgbClr val="888888"/>
                </a:solidFill>
              </a:defRPr>
            </a:lvl1pPr>
            <a:lvl2pPr indent="-228600" lvl="1" marL="914400" algn="l">
              <a:lnSpc>
                <a:spcPct val="100000"/>
              </a:lnSpc>
              <a:spcBef>
                <a:spcPts val="500"/>
              </a:spcBef>
              <a:spcAft>
                <a:spcPts val="0"/>
              </a:spcAft>
              <a:buSzPts val="1368"/>
              <a:buNone/>
              <a:defRPr sz="1800">
                <a:solidFill>
                  <a:srgbClr val="888888"/>
                </a:solidFill>
              </a:defRPr>
            </a:lvl2pPr>
            <a:lvl3pPr indent="-228600" lvl="2" marL="1371600" algn="l">
              <a:lnSpc>
                <a:spcPct val="100000"/>
              </a:lnSpc>
              <a:spcBef>
                <a:spcPts val="500"/>
              </a:spcBef>
              <a:spcAft>
                <a:spcPts val="0"/>
              </a:spcAft>
              <a:buSzPts val="1216"/>
              <a:buNone/>
              <a:defRPr sz="1600">
                <a:solidFill>
                  <a:srgbClr val="888888"/>
                </a:solidFill>
              </a:defRPr>
            </a:lvl3pPr>
            <a:lvl4pPr indent="-228600" lvl="3" marL="1828800" algn="l">
              <a:lnSpc>
                <a:spcPct val="100000"/>
              </a:lnSpc>
              <a:spcBef>
                <a:spcPts val="400"/>
              </a:spcBef>
              <a:spcAft>
                <a:spcPts val="0"/>
              </a:spcAft>
              <a:buSzPts val="980"/>
              <a:buNone/>
              <a:defRPr sz="1400">
                <a:solidFill>
                  <a:srgbClr val="888888"/>
                </a:solidFill>
              </a:defRPr>
            </a:lvl4pPr>
            <a:lvl5pPr indent="-228600" lvl="4" marL="2286000" algn="l">
              <a:lnSpc>
                <a:spcPct val="100000"/>
              </a:lnSpc>
              <a:spcBef>
                <a:spcPts val="300"/>
              </a:spcBef>
              <a:spcAft>
                <a:spcPts val="0"/>
              </a:spcAft>
              <a:buSzPts val="980"/>
              <a:buNone/>
              <a:defRPr sz="1400">
                <a:solidFill>
                  <a:srgbClr val="888888"/>
                </a:solidFill>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46" name="Google Shape;46;p6"/>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1069848" y="6355080"/>
            <a:ext cx="1520952"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9pPr>
          </a:lstStyle>
          <a:p>
            <a:pPr indent="0" lvl="0" marL="0" rtl="0" algn="l">
              <a:spcBef>
                <a:spcPts val="0"/>
              </a:spcBef>
              <a:spcAft>
                <a:spcPts val="0"/>
              </a:spcAft>
              <a:buNone/>
            </a:pPr>
            <a:fld id="{00000000-1234-1234-1234-123412341234}" type="slidenum">
              <a:rPr lang="en-US"/>
              <a:t>‹#›</a:t>
            </a:fld>
            <a:endParaRPr/>
          </a:p>
        </p:txBody>
      </p:sp>
      <p:sp>
        <p:nvSpPr>
          <p:cNvPr id="49" name="Google Shape;49;p6"/>
          <p:cNvSpPr/>
          <p:nvPr/>
        </p:nvSpPr>
        <p:spPr>
          <a:xfrm>
            <a:off x="914400" y="2819400"/>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50" name="Google Shape;50;p6"/>
          <p:cNvSpPr/>
          <p:nvPr/>
        </p:nvSpPr>
        <p:spPr>
          <a:xfrm>
            <a:off x="914400" y="2819400"/>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9pPr>
          </a:lstStyle>
          <a:p>
            <a:pPr indent="0" lvl="0" marL="0" rtl="0" algn="l">
              <a:spcBef>
                <a:spcPts val="0"/>
              </a:spcBef>
              <a:spcAft>
                <a:spcPts val="0"/>
              </a:spcAft>
              <a:buNone/>
            </a:pPr>
            <a:fld id="{00000000-1234-1234-1234-123412341234}" type="slidenum">
              <a:rPr lang="en-US"/>
              <a:t>‹#›</a:t>
            </a:fld>
            <a:endParaRPr/>
          </a:p>
        </p:txBody>
      </p:sp>
      <p:sp>
        <p:nvSpPr>
          <p:cNvPr id="56" name="Google Shape;56;p7"/>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57" name="Google Shape;57;p7"/>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8"/>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3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00"/>
              </a:spcBef>
              <a:spcAft>
                <a:spcPts val="0"/>
              </a:spcAft>
              <a:buSzPts val="1824"/>
              <a:buNone/>
              <a:defRPr b="1" sz="2400">
                <a:solidFill>
                  <a:schemeClr val="accent2"/>
                </a:solidFill>
              </a:defRPr>
            </a:lvl1pPr>
            <a:lvl2pPr indent="-228600" lvl="1" marL="914400" algn="l">
              <a:lnSpc>
                <a:spcPct val="100000"/>
              </a:lnSpc>
              <a:spcBef>
                <a:spcPts val="500"/>
              </a:spcBef>
              <a:spcAft>
                <a:spcPts val="0"/>
              </a:spcAft>
              <a:buSzPts val="1520"/>
              <a:buNone/>
              <a:defRPr b="1" sz="2000"/>
            </a:lvl2pPr>
            <a:lvl3pPr indent="-228600" lvl="2" marL="1371600" algn="l">
              <a:lnSpc>
                <a:spcPct val="100000"/>
              </a:lnSpc>
              <a:spcBef>
                <a:spcPts val="500"/>
              </a:spcBef>
              <a:spcAft>
                <a:spcPts val="0"/>
              </a:spcAft>
              <a:buSzPts val="1368"/>
              <a:buNone/>
              <a:defRPr b="1" sz="1800"/>
            </a:lvl3pPr>
            <a:lvl4pPr indent="-228600" lvl="3" marL="1828800" algn="l">
              <a:lnSpc>
                <a:spcPct val="100000"/>
              </a:lnSpc>
              <a:spcBef>
                <a:spcPts val="400"/>
              </a:spcBef>
              <a:spcAft>
                <a:spcPts val="0"/>
              </a:spcAft>
              <a:buSzPts val="1120"/>
              <a:buNone/>
              <a:defRPr b="1" sz="1600"/>
            </a:lvl4pPr>
            <a:lvl5pPr indent="-228600" lvl="4" marL="2286000" algn="l">
              <a:lnSpc>
                <a:spcPct val="100000"/>
              </a:lnSpc>
              <a:spcBef>
                <a:spcPts val="300"/>
              </a:spcBef>
              <a:spcAft>
                <a:spcPts val="0"/>
              </a:spcAft>
              <a:buSzPts val="1120"/>
              <a:buNone/>
              <a:defRPr b="1" sz="16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61" name="Google Shape;61;p8"/>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600"/>
              </a:spcBef>
              <a:spcAft>
                <a:spcPts val="0"/>
              </a:spcAft>
              <a:buSzPts val="1824"/>
              <a:buNone/>
              <a:defRPr b="1" sz="2400">
                <a:solidFill>
                  <a:schemeClr val="accent2"/>
                </a:solidFill>
              </a:defRPr>
            </a:lvl1pPr>
            <a:lvl2pPr indent="-228600" lvl="1" marL="914400" algn="l">
              <a:lnSpc>
                <a:spcPct val="100000"/>
              </a:lnSpc>
              <a:spcBef>
                <a:spcPts val="500"/>
              </a:spcBef>
              <a:spcAft>
                <a:spcPts val="0"/>
              </a:spcAft>
              <a:buSzPts val="1520"/>
              <a:buNone/>
              <a:defRPr b="1" sz="2000"/>
            </a:lvl2pPr>
            <a:lvl3pPr indent="-228600" lvl="2" marL="1371600" algn="l">
              <a:lnSpc>
                <a:spcPct val="100000"/>
              </a:lnSpc>
              <a:spcBef>
                <a:spcPts val="500"/>
              </a:spcBef>
              <a:spcAft>
                <a:spcPts val="0"/>
              </a:spcAft>
              <a:buSzPts val="1368"/>
              <a:buNone/>
              <a:defRPr b="1" sz="1800"/>
            </a:lvl3pPr>
            <a:lvl4pPr indent="-228600" lvl="3" marL="1828800" algn="l">
              <a:lnSpc>
                <a:spcPct val="100000"/>
              </a:lnSpc>
              <a:spcBef>
                <a:spcPts val="400"/>
              </a:spcBef>
              <a:spcAft>
                <a:spcPts val="0"/>
              </a:spcAft>
              <a:buSzPts val="1120"/>
              <a:buNone/>
              <a:defRPr b="1" sz="1600"/>
            </a:lvl4pPr>
            <a:lvl5pPr indent="-228600" lvl="4" marL="2286000" algn="l">
              <a:lnSpc>
                <a:spcPct val="100000"/>
              </a:lnSpc>
              <a:spcBef>
                <a:spcPts val="300"/>
              </a:spcBef>
              <a:spcAft>
                <a:spcPts val="0"/>
              </a:spcAft>
              <a:buSzPts val="1120"/>
              <a:buNone/>
              <a:defRPr b="1" sz="16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62" name="Google Shape;62;p8"/>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9pPr>
          </a:lstStyle>
          <a:p>
            <a:pPr indent="0" lvl="0" marL="0" rtl="0" algn="l">
              <a:spcBef>
                <a:spcPts val="0"/>
              </a:spcBef>
              <a:spcAft>
                <a:spcPts val="0"/>
              </a:spcAft>
              <a:buNone/>
            </a:pPr>
            <a:fld id="{00000000-1234-1234-1234-123412341234}" type="slidenum">
              <a:rPr lang="en-US"/>
              <a:t>‹#›</a:t>
            </a:fld>
            <a:endParaRPr/>
          </a:p>
        </p:txBody>
      </p:sp>
      <p:sp>
        <p:nvSpPr>
          <p:cNvPr id="65" name="Google Shape;65;p8"/>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66" name="Google Shape;66;p8"/>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9"/>
          <p:cNvSpPr txBox="1"/>
          <p:nvPr>
            <p:ph type="title"/>
          </p:nvPr>
        </p:nvSpPr>
        <p:spPr>
          <a:xfrm>
            <a:off x="6324600" y="304800"/>
            <a:ext cx="2514600" cy="838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2000"/>
              <a:buFont typeface="Constantia"/>
              <a:buNone/>
              <a:defRPr b="1" sz="200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p:nvPr>
            <p:ph idx="1" type="body"/>
          </p:nvPr>
        </p:nvSpPr>
        <p:spPr>
          <a:xfrm>
            <a:off x="6324600" y="1219200"/>
            <a:ext cx="2514600" cy="4843463"/>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lnSpc>
                <a:spcPct val="100000"/>
              </a:lnSpc>
              <a:spcBef>
                <a:spcPts val="1000"/>
              </a:spcBef>
              <a:spcAft>
                <a:spcPts val="0"/>
              </a:spcAft>
              <a:buSzPts val="912"/>
              <a:buNone/>
              <a:defRPr sz="1200"/>
            </a:lvl2pPr>
            <a:lvl3pPr indent="-228600" lvl="2" marL="1371600" algn="l">
              <a:lnSpc>
                <a:spcPct val="100000"/>
              </a:lnSpc>
              <a:spcBef>
                <a:spcPts val="500"/>
              </a:spcBef>
              <a:spcAft>
                <a:spcPts val="0"/>
              </a:spcAft>
              <a:buSzPts val="760"/>
              <a:buNone/>
              <a:defRPr sz="1000"/>
            </a:lvl3pPr>
            <a:lvl4pPr indent="-228600" lvl="3" marL="1828800" algn="l">
              <a:lnSpc>
                <a:spcPct val="100000"/>
              </a:lnSpc>
              <a:spcBef>
                <a:spcPts val="400"/>
              </a:spcBef>
              <a:spcAft>
                <a:spcPts val="0"/>
              </a:spcAft>
              <a:buSzPts val="630"/>
              <a:buNone/>
              <a:defRPr sz="900"/>
            </a:lvl4pPr>
            <a:lvl5pPr indent="-228600" lvl="4" marL="2286000" algn="l">
              <a:lnSpc>
                <a:spcPct val="100000"/>
              </a:lnSpc>
              <a:spcBef>
                <a:spcPts val="300"/>
              </a:spcBef>
              <a:spcAft>
                <a:spcPts val="0"/>
              </a:spcAft>
              <a:buSzPts val="630"/>
              <a:buNone/>
              <a:defRPr sz="9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70" name="Google Shape;70;p9"/>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9pPr>
          </a:lstStyle>
          <a:p>
            <a:pPr indent="0" lvl="0" marL="0" rtl="0" algn="l">
              <a:spcBef>
                <a:spcPts val="0"/>
              </a:spcBef>
              <a:spcAft>
                <a:spcPts val="0"/>
              </a:spcAft>
              <a:buNone/>
            </a:pPr>
            <a:fld id="{00000000-1234-1234-1234-123412341234}" type="slidenum">
              <a:rPr lang="en-US"/>
              <a:t>‹#›</a:t>
            </a:fld>
            <a:endParaRPr/>
          </a:p>
        </p:txBody>
      </p:sp>
      <p:cxnSp>
        <p:nvCxnSpPr>
          <p:cNvPr id="73" name="Google Shape;73;p9"/>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74" name="Google Shape;74;p9"/>
          <p:cNvCxnSpPr/>
          <p:nvPr/>
        </p:nvCxnSpPr>
        <p:spPr>
          <a:xfrm rot="5400000">
            <a:off x="3160645"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75" name="Google Shape;75;p9"/>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76" name="Google Shape;76;p9"/>
          <p:cNvSpPr txBox="1"/>
          <p:nvPr>
            <p:ph idx="2" type="body"/>
          </p:nvPr>
        </p:nvSpPr>
        <p:spPr>
          <a:xfrm>
            <a:off x="304800" y="304800"/>
            <a:ext cx="5715000" cy="57150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10"/>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lnSpc>
                <a:spcPct val="100000"/>
              </a:lnSpc>
              <a:spcBef>
                <a:spcPts val="0"/>
              </a:spcBef>
              <a:spcAft>
                <a:spcPts val="0"/>
              </a:spcAft>
              <a:buClr>
                <a:schemeClr val="dk1"/>
              </a:buClr>
              <a:buSzPts val="2000"/>
              <a:buFont typeface="Calibri"/>
              <a:buNone/>
              <a:defRPr b="0" sz="2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p:nvPr>
            <p:ph idx="2" type="pic"/>
          </p:nvPr>
        </p:nvSpPr>
        <p:spPr>
          <a:xfrm>
            <a:off x="457200" y="1905000"/>
            <a:ext cx="8229600" cy="4270248"/>
          </a:xfrm>
          <a:prstGeom prst="rect">
            <a:avLst/>
          </a:prstGeom>
          <a:solidFill>
            <a:schemeClr val="dk1"/>
          </a:solidFill>
          <a:ln>
            <a:noFill/>
          </a:ln>
        </p:spPr>
      </p:sp>
      <p:sp>
        <p:nvSpPr>
          <p:cNvPr id="80" name="Google Shape;80;p10"/>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600"/>
              </a:spcBef>
              <a:spcAft>
                <a:spcPts val="0"/>
              </a:spcAft>
              <a:buSzPts val="1064"/>
              <a:buFont typeface="Constantia"/>
              <a:buNone/>
              <a:defRPr sz="1400"/>
            </a:lvl1pPr>
            <a:lvl2pPr indent="-286512" lvl="1" marL="914400" algn="l">
              <a:lnSpc>
                <a:spcPct val="100000"/>
              </a:lnSpc>
              <a:spcBef>
                <a:spcPts val="500"/>
              </a:spcBef>
              <a:spcAft>
                <a:spcPts val="0"/>
              </a:spcAft>
              <a:buSzPts val="912"/>
              <a:buChar char="?"/>
              <a:defRPr sz="1200"/>
            </a:lvl2pPr>
            <a:lvl3pPr indent="-276860" lvl="2" marL="1371600" algn="l">
              <a:lnSpc>
                <a:spcPct val="100000"/>
              </a:lnSpc>
              <a:spcBef>
                <a:spcPts val="500"/>
              </a:spcBef>
              <a:spcAft>
                <a:spcPts val="0"/>
              </a:spcAft>
              <a:buSzPts val="760"/>
              <a:buChar char="?"/>
              <a:defRPr sz="1000"/>
            </a:lvl3pPr>
            <a:lvl4pPr indent="-268605" lvl="3" marL="1828800" algn="l">
              <a:lnSpc>
                <a:spcPct val="100000"/>
              </a:lnSpc>
              <a:spcBef>
                <a:spcPts val="400"/>
              </a:spcBef>
              <a:spcAft>
                <a:spcPts val="0"/>
              </a:spcAft>
              <a:buSzPts val="630"/>
              <a:buChar char="◻"/>
              <a:defRPr sz="900"/>
            </a:lvl4pPr>
            <a:lvl5pPr indent="-268604" lvl="4" marL="2286000" algn="l">
              <a:lnSpc>
                <a:spcPct val="100000"/>
              </a:lnSpc>
              <a:spcBef>
                <a:spcPts val="300"/>
              </a:spcBef>
              <a:spcAft>
                <a:spcPts val="0"/>
              </a:spcAft>
              <a:buSzPts val="630"/>
              <a:buChar char="◻"/>
              <a:defRPr sz="9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81" name="Google Shape;81;p10"/>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0"/>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9pPr>
          </a:lstStyle>
          <a:p>
            <a:pPr indent="0" lvl="0" marL="0" rtl="0" algn="l">
              <a:spcBef>
                <a:spcPts val="0"/>
              </a:spcBef>
              <a:spcAft>
                <a:spcPts val="0"/>
              </a:spcAft>
              <a:buNone/>
            </a:pPr>
            <a:fld id="{00000000-1234-1234-1234-123412341234}" type="slidenum">
              <a:rPr lang="en-US"/>
              <a:t>‹#›</a:t>
            </a:fld>
            <a:endParaRPr/>
          </a:p>
        </p:txBody>
      </p:sp>
      <p:cxnSp>
        <p:nvCxnSpPr>
          <p:cNvPr id="84" name="Google Shape;84;p10"/>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85" name="Google Shape;85;p10"/>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86" name="Google Shape;86;p10"/>
          <p:cNvSpPr/>
          <p:nvPr/>
        </p:nvSpPr>
        <p:spPr>
          <a:xfrm>
            <a:off x="457200" y="500856"/>
            <a:ext cx="18288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2"/>
              </a:buClr>
              <a:buSzPts val="3200"/>
              <a:buFont typeface="Calibri"/>
              <a:buNone/>
              <a:defRPr b="0" i="0" sz="32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219200"/>
            <a:ext cx="8229600" cy="4910328"/>
          </a:xfrm>
          <a:prstGeom prst="rect">
            <a:avLst/>
          </a:prstGeom>
          <a:noFill/>
          <a:ln>
            <a:noFill/>
          </a:ln>
        </p:spPr>
        <p:txBody>
          <a:bodyPr anchorCtr="0" anchor="t" bIns="45700" lIns="91425" spcFirstLastPara="1" rIns="91425" wrap="square" tIns="45700">
            <a:normAutofit/>
          </a:bodyPr>
          <a:lstStyle>
            <a:lvl1pPr indent="-354076" lvl="0" marL="457200" marR="0" rtl="0" algn="l">
              <a:lnSpc>
                <a:spcPct val="100000"/>
              </a:lnSpc>
              <a:spcBef>
                <a:spcPts val="600"/>
              </a:spcBef>
              <a:spcAft>
                <a:spcPts val="0"/>
              </a:spcAft>
              <a:buClr>
                <a:schemeClr val="accent1"/>
              </a:buClr>
              <a:buSzPts val="1976"/>
              <a:buFont typeface="Noto Sans Symbols"/>
              <a:buChar char="🞂"/>
              <a:defRPr b="0" i="0" sz="2600" u="none" cap="none" strike="noStrike">
                <a:solidFill>
                  <a:schemeClr val="dk1"/>
                </a:solidFill>
                <a:latin typeface="Constantia"/>
                <a:ea typeface="Constantia"/>
                <a:cs typeface="Constantia"/>
                <a:sym typeface="Constantia"/>
              </a:defRPr>
            </a:lvl1pPr>
            <a:lvl2pPr indent="-339597" lvl="1" marL="914400" marR="0" rtl="0" algn="l">
              <a:lnSpc>
                <a:spcPct val="100000"/>
              </a:lnSpc>
              <a:spcBef>
                <a:spcPts val="500"/>
              </a:spcBef>
              <a:spcAft>
                <a:spcPts val="0"/>
              </a:spcAft>
              <a:buClr>
                <a:schemeClr val="accent2"/>
              </a:buClr>
              <a:buSzPts val="1748"/>
              <a:buFont typeface="Noto Sans Symbols"/>
              <a:buChar char="🞂"/>
              <a:defRPr b="0" i="0" sz="2300" u="none" cap="none" strike="noStrike">
                <a:solidFill>
                  <a:schemeClr val="dk2"/>
                </a:solidFill>
                <a:latin typeface="Constantia"/>
                <a:ea typeface="Constantia"/>
                <a:cs typeface="Constantia"/>
                <a:sym typeface="Constantia"/>
              </a:defRPr>
            </a:lvl2pPr>
            <a:lvl3pPr indent="-325119" lvl="2" marL="1371600" marR="0" rtl="0" algn="l">
              <a:lnSpc>
                <a:spcPct val="100000"/>
              </a:lnSpc>
              <a:spcBef>
                <a:spcPts val="500"/>
              </a:spcBef>
              <a:spcAft>
                <a:spcPts val="0"/>
              </a:spcAft>
              <a:buClr>
                <a:srgbClr val="BABABA"/>
              </a:buClr>
              <a:buSzPts val="1520"/>
              <a:buFont typeface="Noto Sans Symbols"/>
              <a:buChar char="🞂"/>
              <a:defRPr b="0" i="0" sz="2000" u="none" cap="none" strike="noStrike">
                <a:solidFill>
                  <a:schemeClr val="dk1"/>
                </a:solidFill>
                <a:latin typeface="Constantia"/>
                <a:ea typeface="Constantia"/>
                <a:cs typeface="Constantia"/>
                <a:sym typeface="Constantia"/>
              </a:defRPr>
            </a:lvl3pPr>
            <a:lvl4pPr indent="-308610" lvl="3" marL="1828800" marR="0" rtl="0" algn="l">
              <a:lnSpc>
                <a:spcPct val="100000"/>
              </a:lnSpc>
              <a:spcBef>
                <a:spcPts val="400"/>
              </a:spcBef>
              <a:spcAft>
                <a:spcPts val="0"/>
              </a:spcAft>
              <a:buClr>
                <a:srgbClr val="0089BE"/>
              </a:buClr>
              <a:buSzPts val="1260"/>
              <a:buFont typeface="Noto Sans Symbols"/>
              <a:buChar char="◻"/>
              <a:defRPr b="0" i="0" sz="1800" u="none" cap="none" strike="noStrike">
                <a:solidFill>
                  <a:schemeClr val="dk1"/>
                </a:solidFill>
                <a:latin typeface="Constantia"/>
                <a:ea typeface="Constantia"/>
                <a:cs typeface="Constantia"/>
                <a:sym typeface="Constantia"/>
              </a:defRPr>
            </a:lvl4pPr>
            <a:lvl5pPr indent="-299720" lvl="4" marL="2286000" marR="0" rtl="0" algn="l">
              <a:lnSpc>
                <a:spcPct val="100000"/>
              </a:lnSpc>
              <a:spcBef>
                <a:spcPts val="300"/>
              </a:spcBef>
              <a:spcAft>
                <a:spcPts val="0"/>
              </a:spcAft>
              <a:buClr>
                <a:schemeClr val="accent2"/>
              </a:buClr>
              <a:buSzPts val="1120"/>
              <a:buFont typeface="Noto Sans Symbols"/>
              <a:buChar char="◻"/>
              <a:defRPr b="0" i="0" sz="1600" u="none" cap="none" strike="noStrike">
                <a:solidFill>
                  <a:schemeClr val="dk1"/>
                </a:solidFill>
                <a:latin typeface="Constantia"/>
                <a:ea typeface="Constantia"/>
                <a:cs typeface="Constantia"/>
                <a:sym typeface="Constantia"/>
              </a:defRPr>
            </a:lvl5pPr>
            <a:lvl6pPr indent="-304800" lvl="5" marL="2743200" marR="0" rtl="0" algn="l">
              <a:lnSpc>
                <a:spcPct val="100000"/>
              </a:lnSpc>
              <a:spcBef>
                <a:spcPts val="300"/>
              </a:spcBef>
              <a:spcAft>
                <a:spcPts val="0"/>
              </a:spcAft>
              <a:buClr>
                <a:srgbClr val="8BA1B3"/>
              </a:buClr>
              <a:buSzPts val="1200"/>
              <a:buFont typeface="Noto Sans Symbols"/>
              <a:buChar char="🞂"/>
              <a:defRPr b="0" i="0" sz="1600" u="none" cap="none" strike="noStrike">
                <a:solidFill>
                  <a:schemeClr val="dk1"/>
                </a:solidFill>
                <a:latin typeface="Constantia"/>
                <a:ea typeface="Constantia"/>
                <a:cs typeface="Constantia"/>
                <a:sym typeface="Constantia"/>
              </a:defRPr>
            </a:lvl6pPr>
            <a:lvl7pPr indent="-295275" lvl="6" marL="3200400" marR="0" rtl="0" algn="l">
              <a:lnSpc>
                <a:spcPct val="100000"/>
              </a:lnSpc>
              <a:spcBef>
                <a:spcPts val="300"/>
              </a:spcBef>
              <a:spcAft>
                <a:spcPts val="0"/>
              </a:spcAft>
              <a:buClr>
                <a:srgbClr val="646C8F"/>
              </a:buClr>
              <a:buSzPts val="1050"/>
              <a:buFont typeface="Noto Sans Symbols"/>
              <a:buChar char="🞂"/>
              <a:defRPr b="0" i="0" sz="1400" u="none" cap="none" strike="noStrike">
                <a:solidFill>
                  <a:schemeClr val="dk1"/>
                </a:solidFill>
                <a:latin typeface="Constantia"/>
                <a:ea typeface="Constantia"/>
                <a:cs typeface="Constantia"/>
                <a:sym typeface="Constantia"/>
              </a:defRPr>
            </a:lvl7pPr>
            <a:lvl8pPr indent="-295275" lvl="7" marL="3657600" marR="0" rtl="0" algn="l">
              <a:lnSpc>
                <a:spcPct val="100000"/>
              </a:lnSpc>
              <a:spcBef>
                <a:spcPts val="300"/>
              </a:spcBef>
              <a:spcAft>
                <a:spcPts val="0"/>
              </a:spcAft>
              <a:buClr>
                <a:srgbClr val="BABABA"/>
              </a:buClr>
              <a:buSzPts val="1050"/>
              <a:buFont typeface="Noto Sans Symbols"/>
              <a:buChar char="🞂"/>
              <a:defRPr b="0" i="0" sz="1400" u="none" cap="none" strike="noStrike">
                <a:solidFill>
                  <a:schemeClr val="dk1"/>
                </a:solidFill>
                <a:latin typeface="Constantia"/>
                <a:ea typeface="Constantia"/>
                <a:cs typeface="Constantia"/>
                <a:sym typeface="Constantia"/>
              </a:defRPr>
            </a:lvl8pPr>
            <a:lvl9pPr indent="-285750" lvl="8" marL="4114800" marR="0" rtl="0" algn="l">
              <a:lnSpc>
                <a:spcPct val="100000"/>
              </a:lnSpc>
              <a:spcBef>
                <a:spcPts val="300"/>
              </a:spcBef>
              <a:spcAft>
                <a:spcPts val="0"/>
              </a:spcAft>
              <a:buClr>
                <a:srgbClr val="9FB8CD"/>
              </a:buClr>
              <a:buSzPts val="900"/>
              <a:buFont typeface="Noto Sans Symbols"/>
              <a:buChar char="🞂"/>
              <a:defRPr b="0" i="0" sz="1200" u="none" cap="none" strike="noStrike">
                <a:solidFill>
                  <a:schemeClr val="dk1"/>
                </a:solidFill>
                <a:latin typeface="Constantia"/>
                <a:ea typeface="Constantia"/>
                <a:cs typeface="Constantia"/>
                <a:sym typeface="Constantia"/>
              </a:defRPr>
            </a:lvl9pPr>
          </a:lstStyle>
          <a:p/>
        </p:txBody>
      </p:sp>
      <p:sp>
        <p:nvSpPr>
          <p:cNvPr id="12" name="Google Shape;12;p1"/>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9pPr>
          </a:lstStyle>
          <a:p/>
        </p:txBody>
      </p:sp>
      <p:sp>
        <p:nvSpPr>
          <p:cNvPr id="13" name="Google Shape;13;p1"/>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9pPr>
          </a:lstStyle>
          <a:p/>
        </p:txBody>
      </p:sp>
      <p:sp>
        <p:nvSpPr>
          <p:cNvPr id="14" name="Google Shape;14;p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Constantia"/>
                <a:ea typeface="Constantia"/>
                <a:cs typeface="Constantia"/>
                <a:sym typeface="Constantia"/>
              </a:defRPr>
            </a:lvl9pPr>
          </a:lstStyle>
          <a:p>
            <a:pPr indent="0" lvl="0" marL="0" rtl="0" algn="l">
              <a:spcBef>
                <a:spcPts val="0"/>
              </a:spcBef>
              <a:spcAft>
                <a:spcPts val="0"/>
              </a:spcAft>
              <a:buNone/>
            </a:pPr>
            <a:fld id="{00000000-1234-1234-1234-123412341234}" type="slidenum">
              <a:rPr lang="en-US"/>
              <a:t>‹#›</a:t>
            </a:fld>
            <a:endParaRPr/>
          </a:p>
        </p:txBody>
      </p:sp>
      <p:cxnSp>
        <p:nvCxnSpPr>
          <p:cNvPr id="15" name="Google Shape;15;p1"/>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6" name="Google Shape;16;p1"/>
          <p:cNvCxnSpPr/>
          <p:nvPr/>
        </p:nvCxnSpPr>
        <p:spPr>
          <a:xfrm>
            <a:off x="457200" y="1143000"/>
            <a:ext cx="8229600" cy="0"/>
          </a:xfrm>
          <a:prstGeom prst="straightConnector1">
            <a:avLst/>
          </a:prstGeom>
          <a:noFill/>
          <a:ln cap="flat" cmpd="sng" w="9525">
            <a:solidFill>
              <a:schemeClr val="accent2"/>
            </a:solidFill>
            <a:prstDash val="dash"/>
            <a:round/>
            <a:headEnd len="sm" w="sm" type="none"/>
            <a:tailEnd len="sm" w="sm" type="none"/>
          </a:ln>
        </p:spPr>
      </p:cxnSp>
      <p:sp>
        <p:nvSpPr>
          <p:cNvPr id="17" name="Google Shape;17;p1"/>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ph idx="4294967295"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07" name="Google Shape;107;p13"/>
          <p:cNvSpPr txBox="1"/>
          <p:nvPr>
            <p:ph idx="4294967295" type="ctrTitle"/>
          </p:nvPr>
        </p:nvSpPr>
        <p:spPr>
          <a:xfrm>
            <a:off x="645630" y="1075266"/>
            <a:ext cx="7899006" cy="2514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5400"/>
              <a:buFont typeface="Calibri"/>
              <a:buNone/>
            </a:pPr>
            <a:r>
              <a:rPr b="1" i="0" lang="en-US" sz="5400" u="none" cap="none" strike="noStrike">
                <a:solidFill>
                  <a:schemeClr val="dk2"/>
                </a:solidFill>
                <a:latin typeface="Calibri"/>
                <a:ea typeface="Calibri"/>
                <a:cs typeface="Calibri"/>
                <a:sym typeface="Calibri"/>
              </a:rPr>
              <a:t>CSE 350 </a:t>
            </a:r>
            <a:br>
              <a:rPr b="1" i="0" lang="en-US" sz="5400" u="none" cap="none" strike="noStrike">
                <a:solidFill>
                  <a:schemeClr val="dk2"/>
                </a:solidFill>
                <a:latin typeface="Calibri"/>
                <a:ea typeface="Calibri"/>
                <a:cs typeface="Calibri"/>
                <a:sym typeface="Calibri"/>
              </a:rPr>
            </a:br>
            <a:r>
              <a:rPr b="0" i="0" lang="en-US" sz="5400" u="none" cap="none" strike="noStrike">
                <a:solidFill>
                  <a:schemeClr val="dk2"/>
                </a:solidFill>
                <a:latin typeface="Calibri"/>
                <a:ea typeface="Calibri"/>
                <a:cs typeface="Calibri"/>
                <a:sym typeface="Calibri"/>
              </a:rPr>
              <a:t>Data Communication  </a:t>
            </a:r>
            <a:br>
              <a:rPr b="0" i="0" lang="en-US" sz="5400" u="none" cap="none" strike="noStrike">
                <a:solidFill>
                  <a:schemeClr val="dk2"/>
                </a:solidFill>
                <a:latin typeface="Calibri"/>
                <a:ea typeface="Calibri"/>
                <a:cs typeface="Calibri"/>
                <a:sym typeface="Calibri"/>
              </a:rPr>
            </a:br>
            <a:br>
              <a:rPr b="0" i="0" lang="en-US" sz="5400" u="none" cap="none" strike="noStrike">
                <a:solidFill>
                  <a:schemeClr val="dk2"/>
                </a:solidFill>
                <a:latin typeface="Calibri"/>
                <a:ea typeface="Calibri"/>
                <a:cs typeface="Calibri"/>
                <a:sym typeface="Calibri"/>
              </a:rPr>
            </a:br>
            <a:endParaRPr b="0" i="0" sz="5400" u="none" cap="none" strike="noStrike">
              <a:solidFill>
                <a:srgbClr val="0070C0"/>
              </a:solidFill>
              <a:latin typeface="Calibri"/>
              <a:ea typeface="Calibri"/>
              <a:cs typeface="Calibri"/>
              <a:sym typeface="Calibri"/>
            </a:endParaRPr>
          </a:p>
        </p:txBody>
      </p:sp>
      <p:sp>
        <p:nvSpPr>
          <p:cNvPr id="108" name="Google Shape;108;p13"/>
          <p:cNvSpPr txBox="1"/>
          <p:nvPr/>
        </p:nvSpPr>
        <p:spPr>
          <a:xfrm>
            <a:off x="381000" y="3352800"/>
            <a:ext cx="8077199"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Times New Roman"/>
                <a:ea typeface="Times New Roman"/>
                <a:cs typeface="Times New Roman"/>
                <a:sym typeface="Times New Roman"/>
              </a:rPr>
              <a:t>Lecture 3: Data &amp; Signals Math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86" name="Google Shape;186;p22"/>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187" name="Google Shape;187;p22"/>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3.19</a:t>
            </a:r>
            <a:endParaRPr b="0" i="0" sz="3200" u="none" cap="none" strike="noStrike">
              <a:solidFill>
                <a:schemeClr val="dk2"/>
              </a:solidFill>
              <a:latin typeface="Calibri"/>
              <a:ea typeface="Calibri"/>
              <a:cs typeface="Calibri"/>
              <a:sym typeface="Calibri"/>
            </a:endParaRPr>
          </a:p>
        </p:txBody>
      </p:sp>
      <p:sp>
        <p:nvSpPr>
          <p:cNvPr id="188" name="Google Shape;188;p22"/>
          <p:cNvSpPr txBox="1"/>
          <p:nvPr/>
        </p:nvSpPr>
        <p:spPr>
          <a:xfrm>
            <a:off x="307340" y="1240281"/>
            <a:ext cx="8378825" cy="2343785"/>
          </a:xfrm>
          <a:prstGeom prst="rect">
            <a:avLst/>
          </a:prstGeom>
          <a:noFill/>
          <a:ln>
            <a:noFill/>
          </a:ln>
        </p:spPr>
        <p:txBody>
          <a:bodyPr anchorCtr="0" anchor="t" bIns="0" lIns="0" spcFirstLastPara="1" rIns="0" wrap="square" tIns="12050">
            <a:spAutoFit/>
          </a:bodyPr>
          <a:lstStyle/>
          <a:p>
            <a:pPr indent="0" lvl="0" marL="12700" marR="1016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What is the bit rate for high-definition TV (HDTV)?  </a:t>
            </a:r>
            <a:r>
              <a:rPr b="1" i="1" lang="en-US" sz="2800" u="none" cap="none" strike="noStrike">
                <a:solidFill>
                  <a:srgbClr val="FF0000"/>
                </a:solidFill>
                <a:latin typeface="Times New Roman"/>
                <a:ea typeface="Times New Roman"/>
                <a:cs typeface="Times New Roman"/>
                <a:sym typeface="Times New Roman"/>
              </a:rPr>
              <a:t>Solution</a:t>
            </a:r>
            <a:endParaRPr b="0" i="0" sz="2800" u="none" cap="none" strike="noStrike">
              <a:solidFill>
                <a:schemeClr val="dk1"/>
              </a:solidFill>
              <a:latin typeface="Times New Roman"/>
              <a:ea typeface="Times New Roman"/>
              <a:cs typeface="Times New Roman"/>
              <a:sym typeface="Times New Roman"/>
            </a:endParaRPr>
          </a:p>
          <a:p>
            <a:pPr indent="0" lvl="0" marL="12700" marR="5080" rtl="0" algn="just">
              <a:lnSpc>
                <a:spcPct val="100000"/>
              </a:lnSpc>
              <a:spcBef>
                <a:spcPts val="20"/>
              </a:spcBef>
              <a:spcAft>
                <a:spcPts val="0"/>
              </a:spcAft>
              <a:buClr>
                <a:srgbClr val="000000"/>
              </a:buClr>
              <a:buSzPts val="2400"/>
              <a:buFont typeface="Arial"/>
              <a:buNone/>
            </a:pPr>
            <a:r>
              <a:rPr b="1" i="1" lang="en-US" sz="2400" u="none" cap="none" strike="noStrike">
                <a:solidFill>
                  <a:schemeClr val="dk1"/>
                </a:solidFill>
                <a:latin typeface="Times New Roman"/>
                <a:ea typeface="Times New Roman"/>
                <a:cs typeface="Times New Roman"/>
                <a:sym typeface="Times New Roman"/>
              </a:rPr>
              <a:t>HDTV uses digital signals to broadcast high quality video signals.  The HDTV screen is normally a ratio of 16 : 9. There are 1920 by  1080 pixels per screen, and the screen is renewed 30 times per  second. 24 bits represents one color pixel.</a:t>
            </a:r>
            <a:endParaRPr b="0" i="0" sz="2400" u="none" cap="none" strike="noStrike">
              <a:solidFill>
                <a:schemeClr val="dk1"/>
              </a:solidFill>
              <a:latin typeface="Times New Roman"/>
              <a:ea typeface="Times New Roman"/>
              <a:cs typeface="Times New Roman"/>
              <a:sym typeface="Times New Roman"/>
            </a:endParaRPr>
          </a:p>
        </p:txBody>
      </p:sp>
      <p:sp>
        <p:nvSpPr>
          <p:cNvPr id="189" name="Google Shape;189;p22"/>
          <p:cNvSpPr/>
          <p:nvPr/>
        </p:nvSpPr>
        <p:spPr>
          <a:xfrm>
            <a:off x="1447800" y="3962400"/>
            <a:ext cx="6194425" cy="70802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190" name="Google Shape;190;p22"/>
          <p:cNvSpPr txBox="1"/>
          <p:nvPr/>
        </p:nvSpPr>
        <p:spPr>
          <a:xfrm>
            <a:off x="357187" y="5194706"/>
            <a:ext cx="8375650" cy="87884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The	TV	stations	reduce	this	rate	to	20	to	40	Mbps  through compression.</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96" name="Google Shape;196;p23"/>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197" name="Google Shape;197;p23"/>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 </a:t>
            </a:r>
            <a:endParaRPr b="0" i="0" sz="3200" u="none" cap="none" strike="noStrike">
              <a:solidFill>
                <a:schemeClr val="dk2"/>
              </a:solidFill>
              <a:latin typeface="Calibri"/>
              <a:ea typeface="Calibri"/>
              <a:cs typeface="Calibri"/>
              <a:sym typeface="Calibri"/>
            </a:endParaRPr>
          </a:p>
        </p:txBody>
      </p:sp>
      <p:sp>
        <p:nvSpPr>
          <p:cNvPr id="198" name="Google Shape;198;p23"/>
          <p:cNvSpPr txBox="1"/>
          <p:nvPr/>
        </p:nvSpPr>
        <p:spPr>
          <a:xfrm>
            <a:off x="495300" y="2590800"/>
            <a:ext cx="8115300" cy="2041525"/>
          </a:xfrm>
          <a:prstGeom prst="rect">
            <a:avLst/>
          </a:prstGeom>
          <a:solidFill>
            <a:srgbClr val="99FF33"/>
          </a:solidFill>
          <a:ln>
            <a:noFill/>
          </a:ln>
        </p:spPr>
        <p:txBody>
          <a:bodyPr anchorCtr="0" anchor="t" bIns="0" lIns="0" spcFirstLastPara="1" rIns="0" wrap="square" tIns="34275">
            <a:spAutoFit/>
          </a:bodyPr>
          <a:lstStyle/>
          <a:p>
            <a:pPr indent="-1267" lvl="0" marL="177165" marR="130175"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Arial"/>
                <a:ea typeface="Arial"/>
                <a:cs typeface="Arial"/>
                <a:sym typeface="Arial"/>
              </a:rPr>
              <a:t>In baseband transmission, the required  bandwidth is proportional to the bit rate;  if we need to send bits faster, we need  more bandwidth.</a:t>
            </a:r>
            <a:endParaRPr b="0" i="0" sz="3200" u="none" cap="none" strike="noStrike">
              <a:solidFill>
                <a:schemeClr val="dk1"/>
              </a:solidFill>
              <a:latin typeface="Arial"/>
              <a:ea typeface="Arial"/>
              <a:cs typeface="Arial"/>
              <a:sym typeface="Arial"/>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04" name="Google Shape;204;p24"/>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205" name="Google Shape;205;p24"/>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 </a:t>
            </a:r>
            <a:endParaRPr b="0" i="0" sz="3200" u="none" cap="none" strike="noStrike">
              <a:solidFill>
                <a:schemeClr val="dk2"/>
              </a:solidFill>
              <a:latin typeface="Calibri"/>
              <a:ea typeface="Calibri"/>
              <a:cs typeface="Calibri"/>
              <a:sym typeface="Calibri"/>
            </a:endParaRPr>
          </a:p>
        </p:txBody>
      </p:sp>
      <p:sp>
        <p:nvSpPr>
          <p:cNvPr id="206" name="Google Shape;206;p24"/>
          <p:cNvSpPr txBox="1"/>
          <p:nvPr/>
        </p:nvSpPr>
        <p:spPr>
          <a:xfrm>
            <a:off x="526491" y="1775205"/>
            <a:ext cx="6012180" cy="391160"/>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3333CC"/>
              </a:buClr>
              <a:buSzPts val="2400"/>
              <a:buFont typeface="Times New Roman"/>
              <a:buNone/>
            </a:pPr>
            <a:r>
              <a:rPr b="0" i="0" lang="en-US" sz="2400" u="none" cap="none" strike="noStrike">
                <a:solidFill>
                  <a:srgbClr val="3333CC"/>
                </a:solidFill>
                <a:latin typeface="Times New Roman"/>
                <a:ea typeface="Times New Roman"/>
                <a:cs typeface="Times New Roman"/>
                <a:sym typeface="Times New Roman"/>
              </a:rPr>
              <a:t>Table 3.2	</a:t>
            </a:r>
            <a:r>
              <a:rPr b="0" i="0" lang="en-US" sz="2000" u="none" cap="none" strike="noStrike">
                <a:solidFill>
                  <a:schemeClr val="dk1"/>
                </a:solidFill>
                <a:latin typeface="Calibri"/>
                <a:ea typeface="Calibri"/>
                <a:cs typeface="Calibri"/>
                <a:sym typeface="Calibri"/>
              </a:rPr>
              <a:t>Bandwidth requirements for different bitrate</a:t>
            </a:r>
            <a:endParaRPr b="0" i="0" sz="2000" u="none" cap="none" strike="noStrike">
              <a:solidFill>
                <a:schemeClr val="dk1"/>
              </a:solidFill>
              <a:latin typeface="Times New Roman"/>
              <a:ea typeface="Times New Roman"/>
              <a:cs typeface="Times New Roman"/>
              <a:sym typeface="Times New Roman"/>
            </a:endParaRPr>
          </a:p>
        </p:txBody>
      </p:sp>
      <p:sp>
        <p:nvSpPr>
          <p:cNvPr id="207" name="Google Shape;207;p24"/>
          <p:cNvSpPr/>
          <p:nvPr/>
        </p:nvSpPr>
        <p:spPr>
          <a:xfrm>
            <a:off x="381429" y="2353255"/>
            <a:ext cx="8361507" cy="21423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13" name="Google Shape;213;p25"/>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214" name="Google Shape;214;p25"/>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3.22</a:t>
            </a:r>
            <a:endParaRPr b="0" i="0" sz="3200" u="none" cap="none" strike="noStrike">
              <a:solidFill>
                <a:schemeClr val="dk2"/>
              </a:solidFill>
              <a:latin typeface="Calibri"/>
              <a:ea typeface="Calibri"/>
              <a:cs typeface="Calibri"/>
              <a:sym typeface="Calibri"/>
            </a:endParaRPr>
          </a:p>
        </p:txBody>
      </p:sp>
      <p:sp>
        <p:nvSpPr>
          <p:cNvPr id="215" name="Google Shape;215;p25"/>
          <p:cNvSpPr txBox="1"/>
          <p:nvPr/>
        </p:nvSpPr>
        <p:spPr>
          <a:xfrm>
            <a:off x="307340" y="1225762"/>
            <a:ext cx="8606790" cy="515493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What is the required bandwidth of a low-pass channel if  we need to send 1 Mbps by using baseband transmission?</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rgbClr val="000000"/>
              </a:buClr>
              <a:buSzPts val="2900"/>
              <a:buFont typeface="Arial"/>
              <a:buNone/>
            </a:pPr>
            <a:r>
              <a:t/>
            </a:r>
            <a:endParaRPr b="0" i="0" sz="29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5"/>
              </a:spcBef>
              <a:spcAft>
                <a:spcPts val="0"/>
              </a:spcAft>
              <a:buClr>
                <a:srgbClr val="000000"/>
              </a:buClr>
              <a:buSzPts val="2800"/>
              <a:buFont typeface="Arial"/>
              <a:buNone/>
            </a:pPr>
            <a:r>
              <a:rPr b="1" i="1" lang="en-US" sz="2800" u="none" cap="none" strike="noStrike">
                <a:solidFill>
                  <a:srgbClr val="FF0000"/>
                </a:solidFill>
                <a:latin typeface="Times New Roman"/>
                <a:ea typeface="Times New Roman"/>
                <a:cs typeface="Times New Roman"/>
                <a:sym typeface="Times New Roman"/>
              </a:rPr>
              <a:t>Solution</a:t>
            </a:r>
            <a:endParaRPr b="0" i="0" sz="28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The answer depends on the accuracy desired.</a:t>
            </a:r>
            <a:endParaRPr b="0" i="0" sz="2800" u="none" cap="none" strike="noStrike">
              <a:solidFill>
                <a:schemeClr val="dk1"/>
              </a:solidFill>
              <a:latin typeface="Times New Roman"/>
              <a:ea typeface="Times New Roman"/>
              <a:cs typeface="Times New Roman"/>
              <a:sym typeface="Times New Roman"/>
            </a:endParaRPr>
          </a:p>
          <a:p>
            <a:pPr indent="-355600" lvl="0" marL="367665" marR="0" rtl="0" algn="l">
              <a:lnSpc>
                <a:spcPct val="100000"/>
              </a:lnSpc>
              <a:spcBef>
                <a:spcPts val="0"/>
              </a:spcBef>
              <a:spcAft>
                <a:spcPts val="0"/>
              </a:spcAft>
              <a:buClr>
                <a:srgbClr val="FF0000"/>
              </a:buClr>
              <a:buSzPts val="2800"/>
              <a:buFont typeface="Times New Roman"/>
              <a:buAutoNum type="alphaLcPeriod"/>
            </a:pPr>
            <a:r>
              <a:rPr b="1" i="1" lang="en-US" sz="2800" u="none" cap="none" strike="noStrike">
                <a:solidFill>
                  <a:schemeClr val="dk1"/>
                </a:solidFill>
                <a:latin typeface="Times New Roman"/>
                <a:ea typeface="Times New Roman"/>
                <a:cs typeface="Times New Roman"/>
                <a:sym typeface="Times New Roman"/>
              </a:rPr>
              <a:t>The minimum bandwidth, is B = bit rate /2, or 500 kHz.</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Clr>
                <a:srgbClr val="FF0000"/>
              </a:buClr>
              <a:buSzPts val="2950"/>
              <a:buFont typeface="Times New Roman"/>
              <a:buNone/>
            </a:pPr>
            <a:r>
              <a:t/>
            </a:r>
            <a:endParaRPr b="0" i="0" sz="2950" u="none" cap="none" strike="noStrike">
              <a:solidFill>
                <a:schemeClr val="dk1"/>
              </a:solidFill>
              <a:latin typeface="Times New Roman"/>
              <a:ea typeface="Times New Roman"/>
              <a:cs typeface="Times New Roman"/>
              <a:sym typeface="Times New Roman"/>
            </a:endParaRPr>
          </a:p>
          <a:p>
            <a:pPr indent="-355600" lvl="0" marL="367665" marR="1355090" rtl="0" algn="l">
              <a:lnSpc>
                <a:spcPct val="115254"/>
              </a:lnSpc>
              <a:spcBef>
                <a:spcPts val="5"/>
              </a:spcBef>
              <a:spcAft>
                <a:spcPts val="0"/>
              </a:spcAft>
              <a:buClr>
                <a:srgbClr val="FF0000"/>
              </a:buClr>
              <a:buSzPts val="2800"/>
              <a:buFont typeface="Times New Roman"/>
              <a:buAutoNum type="alphaLcPeriod"/>
            </a:pPr>
            <a:r>
              <a:rPr b="1" i="1" lang="en-US" sz="2800" u="none" cap="none" strike="noStrike">
                <a:solidFill>
                  <a:schemeClr val="dk1"/>
                </a:solidFill>
                <a:latin typeface="Times New Roman"/>
                <a:ea typeface="Times New Roman"/>
                <a:cs typeface="Times New Roman"/>
                <a:sym typeface="Times New Roman"/>
              </a:rPr>
              <a:t>A better solution is to use the first and the third  harmonics with	B = 3 </a:t>
            </a:r>
            <a:r>
              <a:rPr b="1" i="1" lang="en-US" sz="2950" u="none" cap="none" strike="noStrike">
                <a:solidFill>
                  <a:schemeClr val="dk1"/>
                </a:solidFill>
                <a:latin typeface="MS PGothic"/>
                <a:ea typeface="MS PGothic"/>
                <a:cs typeface="MS PGothic"/>
                <a:sym typeface="MS PGothic"/>
              </a:rPr>
              <a:t>× </a:t>
            </a:r>
            <a:r>
              <a:rPr b="1" i="1" lang="en-US" sz="2800" u="none" cap="none" strike="noStrike">
                <a:solidFill>
                  <a:schemeClr val="dk1"/>
                </a:solidFill>
                <a:latin typeface="Times New Roman"/>
                <a:ea typeface="Times New Roman"/>
                <a:cs typeface="Times New Roman"/>
                <a:sym typeface="Times New Roman"/>
              </a:rPr>
              <a:t>500 kHz = 1.5 MHz.</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00"/>
              </a:buClr>
              <a:buSzPts val="2850"/>
              <a:buFont typeface="Times New Roman"/>
              <a:buNone/>
            </a:pPr>
            <a:r>
              <a:t/>
            </a:r>
            <a:endParaRPr b="0" i="0" sz="2850" u="none" cap="none" strike="noStrike">
              <a:solidFill>
                <a:schemeClr val="dk1"/>
              </a:solidFill>
              <a:latin typeface="Times New Roman"/>
              <a:ea typeface="Times New Roman"/>
              <a:cs typeface="Times New Roman"/>
              <a:sym typeface="Times New Roman"/>
            </a:endParaRPr>
          </a:p>
          <a:p>
            <a:pPr indent="-347980" lvl="0" marL="347980" marR="367665" rtl="0" algn="l">
              <a:lnSpc>
                <a:spcPct val="115254"/>
              </a:lnSpc>
              <a:spcBef>
                <a:spcPts val="5"/>
              </a:spcBef>
              <a:spcAft>
                <a:spcPts val="0"/>
              </a:spcAft>
              <a:buClr>
                <a:srgbClr val="FF0000"/>
              </a:buClr>
              <a:buSzPts val="2800"/>
              <a:buFont typeface="Times New Roman"/>
              <a:buAutoNum type="alphaLcPeriod"/>
            </a:pPr>
            <a:r>
              <a:rPr b="1" i="1" lang="en-US" sz="2800" u="none" cap="none" strike="noStrike">
                <a:solidFill>
                  <a:schemeClr val="dk1"/>
                </a:solidFill>
                <a:latin typeface="Times New Roman"/>
                <a:ea typeface="Times New Roman"/>
                <a:cs typeface="Times New Roman"/>
                <a:sym typeface="Times New Roman"/>
              </a:rPr>
              <a:t>Still a better solution is to use the first, third, and fifth  harmonics with B = 5 </a:t>
            </a:r>
            <a:r>
              <a:rPr b="1" i="1" lang="en-US" sz="2950" u="none" cap="none" strike="noStrike">
                <a:solidFill>
                  <a:schemeClr val="dk1"/>
                </a:solidFill>
                <a:latin typeface="MS PGothic"/>
                <a:ea typeface="MS PGothic"/>
                <a:cs typeface="MS PGothic"/>
                <a:sym typeface="MS PGothic"/>
              </a:rPr>
              <a:t>× </a:t>
            </a:r>
            <a:r>
              <a:rPr b="1" i="1" lang="en-US" sz="2800" u="none" cap="none" strike="noStrike">
                <a:solidFill>
                  <a:schemeClr val="dk1"/>
                </a:solidFill>
                <a:latin typeface="Times New Roman"/>
                <a:ea typeface="Times New Roman"/>
                <a:cs typeface="Times New Roman"/>
                <a:sym typeface="Times New Roman"/>
              </a:rPr>
              <a:t>500 kHz = 2.5 MHz</a:t>
            </a:r>
            <a:r>
              <a:rPr b="1" i="1" lang="en-US" sz="2400" u="none" cap="none" strike="noStrike">
                <a:solidFill>
                  <a:schemeClr val="dk1"/>
                </a:solidFill>
                <a:latin typeface="Times New Roman"/>
                <a:ea typeface="Times New Roman"/>
                <a:cs typeface="Times New Roman"/>
                <a:sym typeface="Times New Roman"/>
              </a:rPr>
              <a:t>.</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21" name="Google Shape;221;p26"/>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222" name="Google Shape;222;p26"/>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 </a:t>
            </a:r>
            <a:endParaRPr b="0" i="0" sz="3200" u="none" cap="none" strike="noStrike">
              <a:solidFill>
                <a:schemeClr val="dk2"/>
              </a:solidFill>
              <a:latin typeface="Calibri"/>
              <a:ea typeface="Calibri"/>
              <a:cs typeface="Calibri"/>
              <a:sym typeface="Calibri"/>
            </a:endParaRPr>
          </a:p>
        </p:txBody>
      </p:sp>
      <p:sp>
        <p:nvSpPr>
          <p:cNvPr id="223" name="Google Shape;223;p26"/>
          <p:cNvSpPr txBox="1"/>
          <p:nvPr/>
        </p:nvSpPr>
        <p:spPr>
          <a:xfrm>
            <a:off x="780389" y="2247138"/>
            <a:ext cx="7510145" cy="2465070"/>
          </a:xfrm>
          <a:prstGeom prst="rect">
            <a:avLst/>
          </a:prstGeom>
          <a:solidFill>
            <a:schemeClr val="accent5"/>
          </a:solidFill>
          <a:ln>
            <a:noFill/>
          </a:ln>
        </p:spPr>
        <p:txBody>
          <a:bodyPr anchorCtr="0" anchor="t" bIns="0" lIns="0" spcFirstLastPara="1" rIns="0" wrap="square" tIns="13325">
            <a:spAutoFit/>
          </a:bodyPr>
          <a:lstStyle/>
          <a:p>
            <a:pPr indent="635" lvl="0" marL="12065" marR="508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Arial"/>
                <a:ea typeface="Arial"/>
                <a:cs typeface="Arial"/>
                <a:sym typeface="Arial"/>
              </a:rPr>
              <a:t>If the available channel is a bandpass  channel, we cannot send the digital  signal directly to the channel (</a:t>
            </a:r>
            <a:r>
              <a:rPr b="1" i="0" lang="en-US" sz="3200" u="none" cap="none" strike="noStrike">
                <a:solidFill>
                  <a:srgbClr val="FF0000"/>
                </a:solidFill>
                <a:latin typeface="Arial"/>
                <a:ea typeface="Arial"/>
                <a:cs typeface="Arial"/>
                <a:sym typeface="Arial"/>
              </a:rPr>
              <a:t>why?</a:t>
            </a:r>
            <a:r>
              <a:rPr b="1" i="0" lang="en-US" sz="3200" u="none" cap="none" strike="noStrike">
                <a:solidFill>
                  <a:schemeClr val="dk1"/>
                </a:solidFill>
                <a:latin typeface="Arial"/>
                <a:ea typeface="Arial"/>
                <a:cs typeface="Arial"/>
                <a:sym typeface="Arial"/>
              </a:rPr>
              <a:t>);  we need to convert the digital signal to  an analog signal before transmission.</a:t>
            </a:r>
            <a:endParaRPr b="0" i="0" sz="3200" u="none" cap="none" strike="noStrike">
              <a:solidFill>
                <a:schemeClr val="dk1"/>
              </a:solidFill>
              <a:latin typeface="Arial"/>
              <a:ea typeface="Arial"/>
              <a:cs typeface="Arial"/>
              <a:sym typeface="Arial"/>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29" name="Google Shape;229;p27"/>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230" name="Google Shape;230;p27"/>
          <p:cNvSpPr txBox="1"/>
          <p:nvPr/>
        </p:nvSpPr>
        <p:spPr>
          <a:xfrm>
            <a:off x="535940" y="304622"/>
            <a:ext cx="5038725" cy="697230"/>
          </a:xfrm>
          <a:prstGeom prst="rect">
            <a:avLst/>
          </a:prstGeom>
          <a:noFill/>
          <a:ln>
            <a:noFill/>
          </a:ln>
        </p:spPr>
        <p:txBody>
          <a:bodyPr anchorCtr="0" anchor="b" bIns="0" lIns="0" spcFirstLastPara="1" rIns="0" wrap="square" tIns="13325">
            <a:spAutoFit/>
          </a:bodyPr>
          <a:lstStyle/>
          <a:p>
            <a:pPr indent="0" lvl="0" marL="12700" marR="0" rtl="0" algn="l">
              <a:lnSpc>
                <a:spcPct val="100000"/>
              </a:lnSpc>
              <a:spcBef>
                <a:spcPts val="0"/>
              </a:spcBef>
              <a:spcAft>
                <a:spcPts val="0"/>
              </a:spcAft>
              <a:buClr>
                <a:srgbClr val="333399"/>
              </a:buClr>
              <a:buSzPts val="4400"/>
              <a:buFont typeface="Tahoma"/>
              <a:buNone/>
            </a:pPr>
            <a:r>
              <a:rPr b="0" i="0" lang="en-US" sz="4400" u="none" cap="none" strike="noStrike">
                <a:solidFill>
                  <a:srgbClr val="333399"/>
                </a:solidFill>
                <a:latin typeface="Tahoma"/>
                <a:ea typeface="Tahoma"/>
                <a:cs typeface="Tahoma"/>
                <a:sym typeface="Tahoma"/>
              </a:rPr>
              <a:t>Attenuation: Decibel</a:t>
            </a:r>
            <a:endParaRPr b="0" i="0" sz="4400" u="none" cap="none" strike="noStrike">
              <a:solidFill>
                <a:schemeClr val="dk2"/>
              </a:solidFill>
              <a:latin typeface="Tahoma"/>
              <a:ea typeface="Tahoma"/>
              <a:cs typeface="Tahoma"/>
              <a:sym typeface="Tahoma"/>
            </a:endParaRPr>
          </a:p>
        </p:txBody>
      </p:sp>
      <p:sp>
        <p:nvSpPr>
          <p:cNvPr id="231" name="Google Shape;231;p27"/>
          <p:cNvSpPr txBox="1"/>
          <p:nvPr/>
        </p:nvSpPr>
        <p:spPr>
          <a:xfrm>
            <a:off x="535940" y="1631949"/>
            <a:ext cx="3743325" cy="4037329"/>
          </a:xfrm>
          <a:prstGeom prst="rect">
            <a:avLst/>
          </a:prstGeom>
          <a:noFill/>
          <a:ln>
            <a:noFill/>
          </a:ln>
        </p:spPr>
        <p:txBody>
          <a:bodyPr anchorCtr="0" anchor="t" bIns="0" lIns="0" spcFirstLastPara="1" rIns="0" wrap="square" tIns="12050">
            <a:spAutoFit/>
          </a:bodyPr>
          <a:lstStyle/>
          <a:p>
            <a:pPr indent="-342900" lvl="0" marL="355600" marR="27940" rtl="0" algn="l">
              <a:lnSpc>
                <a:spcPct val="100000"/>
              </a:lnSpc>
              <a:spcBef>
                <a:spcPts val="0"/>
              </a:spcBef>
              <a:spcAft>
                <a:spcPts val="0"/>
              </a:spcAft>
              <a:buClr>
                <a:srgbClr val="3333CC"/>
              </a:buClr>
              <a:buSzPts val="1532"/>
              <a:buFont typeface="Noto Sans Symbols"/>
              <a:buChar char="■"/>
            </a:pPr>
            <a:r>
              <a:rPr b="0" i="0" lang="en-US" sz="2600" u="none" cap="none" strike="noStrike">
                <a:solidFill>
                  <a:schemeClr val="dk1"/>
                </a:solidFill>
                <a:latin typeface="Constantia"/>
                <a:ea typeface="Constantia"/>
                <a:cs typeface="Constantia"/>
                <a:sym typeface="Constantia"/>
              </a:rPr>
              <a:t>Measures the relative  strength	of two  signals.</a:t>
            </a:r>
            <a:endParaRPr b="0" i="0" sz="1400" u="none" cap="none" strike="noStrike">
              <a:solidFill>
                <a:srgbClr val="000000"/>
              </a:solidFill>
              <a:latin typeface="Arial"/>
              <a:ea typeface="Arial"/>
              <a:cs typeface="Arial"/>
              <a:sym typeface="Arial"/>
            </a:endParaRPr>
          </a:p>
          <a:p>
            <a:pPr indent="-342900" lvl="0" marL="355600" marR="192405" rtl="0" algn="l">
              <a:lnSpc>
                <a:spcPct val="100000"/>
              </a:lnSpc>
              <a:spcBef>
                <a:spcPts val="675"/>
              </a:spcBef>
              <a:spcAft>
                <a:spcPts val="0"/>
              </a:spcAft>
              <a:buClr>
                <a:srgbClr val="3333CC"/>
              </a:buClr>
              <a:buSzPts val="1532"/>
              <a:buFont typeface="Noto Sans Symbols"/>
              <a:buChar char="■"/>
            </a:pPr>
            <a:r>
              <a:rPr b="0" i="0" lang="en-US" sz="2600" u="none" cap="none" strike="noStrike">
                <a:solidFill>
                  <a:schemeClr val="dk1"/>
                </a:solidFill>
                <a:latin typeface="Constantia"/>
                <a:ea typeface="Constantia"/>
                <a:cs typeface="Constantia"/>
                <a:sym typeface="Constantia"/>
              </a:rPr>
              <a:t>Or one signal at two  different points  (attenuation).</a:t>
            </a:r>
            <a:endParaRPr b="0" i="0" sz="1400" u="none" cap="none" strike="noStrike">
              <a:solidFill>
                <a:srgbClr val="000000"/>
              </a:solidFill>
              <a:latin typeface="Arial"/>
              <a:ea typeface="Arial"/>
              <a:cs typeface="Arial"/>
              <a:sym typeface="Arial"/>
            </a:endParaRPr>
          </a:p>
          <a:p>
            <a:pPr indent="-342900" lvl="0" marL="355600" marR="5080" rtl="0" algn="l">
              <a:lnSpc>
                <a:spcPct val="100000"/>
              </a:lnSpc>
              <a:spcBef>
                <a:spcPts val="675"/>
              </a:spcBef>
              <a:spcAft>
                <a:spcPts val="0"/>
              </a:spcAft>
              <a:buClr>
                <a:srgbClr val="3333CC"/>
              </a:buClr>
              <a:buSzPts val="1532"/>
              <a:buFont typeface="Noto Sans Symbols"/>
              <a:buChar char="■"/>
            </a:pPr>
            <a:r>
              <a:rPr b="0" i="0" lang="en-US" sz="2600" u="none" cap="none" strike="noStrike">
                <a:solidFill>
                  <a:schemeClr val="dk1"/>
                </a:solidFill>
                <a:latin typeface="Constantia"/>
                <a:ea typeface="Constantia"/>
                <a:cs typeface="Constantia"/>
                <a:sym typeface="Constantia"/>
              </a:rPr>
              <a:t>P1,P2: power of  signal at points 1 and  2, respectively.</a:t>
            </a:r>
            <a:endParaRPr b="0" i="0" sz="2600" u="none" cap="none" strike="noStrike">
              <a:solidFill>
                <a:schemeClr val="dk1"/>
              </a:solidFill>
              <a:latin typeface="Constantia"/>
              <a:ea typeface="Constantia"/>
              <a:cs typeface="Constantia"/>
              <a:sym typeface="Constantia"/>
            </a:endParaRPr>
          </a:p>
        </p:txBody>
      </p:sp>
      <p:sp>
        <p:nvSpPr>
          <p:cNvPr id="232" name="Google Shape;232;p27"/>
          <p:cNvSpPr txBox="1"/>
          <p:nvPr/>
        </p:nvSpPr>
        <p:spPr>
          <a:xfrm>
            <a:off x="5337428" y="3602812"/>
            <a:ext cx="3170555" cy="87884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Clr>
                <a:srgbClr val="000000"/>
              </a:buClr>
              <a:buSzPts val="2800"/>
              <a:buFont typeface="Arial"/>
              <a:buNone/>
            </a:pPr>
            <a:r>
              <a:rPr b="1" i="1" lang="en-US" sz="2800" u="none" cap="none" strike="noStrike">
                <a:solidFill>
                  <a:srgbClr val="FF0000"/>
                </a:solidFill>
                <a:latin typeface="Times New Roman"/>
                <a:ea typeface="Times New Roman"/>
                <a:cs typeface="Times New Roman"/>
                <a:sym typeface="Times New Roman"/>
              </a:rPr>
              <a:t>P2: Power at receiver  P1: Power at sender</a:t>
            </a:r>
            <a:endParaRPr b="0" i="0" sz="2800" u="none" cap="none" strike="noStrike">
              <a:solidFill>
                <a:schemeClr val="dk1"/>
              </a:solidFill>
              <a:latin typeface="Times New Roman"/>
              <a:ea typeface="Times New Roman"/>
              <a:cs typeface="Times New Roman"/>
              <a:sym typeface="Times New Roman"/>
            </a:endParaRPr>
          </a:p>
        </p:txBody>
      </p:sp>
      <p:sp>
        <p:nvSpPr>
          <p:cNvPr id="233" name="Google Shape;233;p27"/>
          <p:cNvSpPr/>
          <p:nvPr/>
        </p:nvSpPr>
        <p:spPr>
          <a:xfrm>
            <a:off x="5715000" y="2155825"/>
            <a:ext cx="2133600" cy="777875"/>
          </a:xfrm>
          <a:custGeom>
            <a:rect b="b" l="l" r="r" t="t"/>
            <a:pathLst>
              <a:path extrusionOk="0" h="777875" w="2133600">
                <a:moveTo>
                  <a:pt x="0" y="777875"/>
                </a:moveTo>
                <a:lnTo>
                  <a:pt x="2133600" y="777875"/>
                </a:lnTo>
                <a:lnTo>
                  <a:pt x="2133600" y="0"/>
                </a:lnTo>
                <a:lnTo>
                  <a:pt x="0" y="0"/>
                </a:lnTo>
                <a:lnTo>
                  <a:pt x="0" y="777875"/>
                </a:lnTo>
                <a:close/>
              </a:path>
            </a:pathLst>
          </a:custGeom>
          <a:solidFill>
            <a:srgbClr val="CCCC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234" name="Google Shape;234;p27"/>
          <p:cNvSpPr txBox="1"/>
          <p:nvPr/>
        </p:nvSpPr>
        <p:spPr>
          <a:xfrm>
            <a:off x="5715000" y="2352357"/>
            <a:ext cx="1374140" cy="384810"/>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Clr>
                <a:srgbClr val="000000"/>
              </a:buClr>
              <a:buSzPts val="2350"/>
              <a:buFont typeface="Arial"/>
              <a:buNone/>
            </a:pPr>
            <a:r>
              <a:rPr b="0" i="1" lang="en-US" sz="2350" u="none" cap="none" strike="noStrike">
                <a:solidFill>
                  <a:schemeClr val="dk1"/>
                </a:solidFill>
                <a:latin typeface="Times New Roman"/>
                <a:ea typeface="Times New Roman"/>
                <a:cs typeface="Times New Roman"/>
                <a:sym typeface="Times New Roman"/>
              </a:rPr>
              <a:t>dB </a:t>
            </a:r>
            <a:r>
              <a:rPr b="0" i="0" lang="en-US" sz="2350" u="none" cap="none" strike="noStrike">
                <a:solidFill>
                  <a:schemeClr val="dk1"/>
                </a:solidFill>
                <a:latin typeface="Noto Sans Symbols"/>
                <a:ea typeface="Noto Sans Symbols"/>
                <a:cs typeface="Noto Sans Symbols"/>
                <a:sym typeface="Noto Sans Symbols"/>
              </a:rPr>
              <a:t>=</a:t>
            </a:r>
            <a:r>
              <a:rPr b="0" i="0" lang="en-US" sz="2350" u="none" cap="none" strike="noStrike">
                <a:solidFill>
                  <a:schemeClr val="dk1"/>
                </a:solidFill>
                <a:latin typeface="Times New Roman"/>
                <a:ea typeface="Times New Roman"/>
                <a:cs typeface="Times New Roman"/>
                <a:sym typeface="Times New Roman"/>
              </a:rPr>
              <a:t> 10log</a:t>
            </a:r>
            <a:endParaRPr b="0" i="0" sz="2350" u="none" cap="none" strike="noStrike">
              <a:solidFill>
                <a:schemeClr val="dk1"/>
              </a:solidFill>
              <a:latin typeface="Times New Roman"/>
              <a:ea typeface="Times New Roman"/>
              <a:cs typeface="Times New Roman"/>
              <a:sym typeface="Times New Roman"/>
            </a:endParaRPr>
          </a:p>
        </p:txBody>
      </p:sp>
      <p:sp>
        <p:nvSpPr>
          <p:cNvPr id="235" name="Google Shape;235;p27"/>
          <p:cNvSpPr txBox="1"/>
          <p:nvPr/>
        </p:nvSpPr>
        <p:spPr>
          <a:xfrm>
            <a:off x="6995160" y="2542712"/>
            <a:ext cx="187960" cy="234950"/>
          </a:xfrm>
          <a:prstGeom prst="rect">
            <a:avLst/>
          </a:prstGeom>
          <a:noFill/>
          <a:ln>
            <a:noFill/>
          </a:ln>
        </p:spPr>
        <p:txBody>
          <a:bodyPr anchorCtr="0" anchor="t" bIns="0" lIns="0" spcFirstLastPara="1" rIns="0" wrap="square" tIns="15225">
            <a:spAutoFit/>
          </a:bodyPr>
          <a:lstStyle/>
          <a:p>
            <a:pPr indent="0" lvl="0" marL="0" marR="0" rtl="0" algn="l">
              <a:lnSpc>
                <a:spcPct val="100000"/>
              </a:lnSpc>
              <a:spcBef>
                <a:spcPts val="0"/>
              </a:spcBef>
              <a:spcAft>
                <a:spcPts val="0"/>
              </a:spcAft>
              <a:buClr>
                <a:srgbClr val="000000"/>
              </a:buClr>
              <a:buSzPts val="1350"/>
              <a:buFont typeface="Arial"/>
              <a:buNone/>
            </a:pPr>
            <a:r>
              <a:rPr b="0" i="0" lang="en-US" sz="1350" u="none" cap="none" strike="noStrike">
                <a:solidFill>
                  <a:schemeClr val="dk1"/>
                </a:solidFill>
                <a:latin typeface="Times New Roman"/>
                <a:ea typeface="Times New Roman"/>
                <a:cs typeface="Times New Roman"/>
                <a:sym typeface="Times New Roman"/>
              </a:rPr>
              <a:t>10</a:t>
            </a:r>
            <a:endParaRPr b="0" i="0" sz="1350" u="none" cap="none" strike="noStrike">
              <a:solidFill>
                <a:schemeClr val="dk1"/>
              </a:solidFill>
              <a:latin typeface="Times New Roman"/>
              <a:ea typeface="Times New Roman"/>
              <a:cs typeface="Times New Roman"/>
              <a:sym typeface="Times New Roman"/>
            </a:endParaRPr>
          </a:p>
        </p:txBody>
      </p:sp>
      <p:sp>
        <p:nvSpPr>
          <p:cNvPr id="236" name="Google Shape;236;p27"/>
          <p:cNvSpPr txBox="1"/>
          <p:nvPr/>
        </p:nvSpPr>
        <p:spPr>
          <a:xfrm>
            <a:off x="7332568" y="2068962"/>
            <a:ext cx="363220" cy="870585"/>
          </a:xfrm>
          <a:prstGeom prst="rect">
            <a:avLst/>
          </a:prstGeom>
          <a:noFill/>
          <a:ln>
            <a:noFill/>
          </a:ln>
        </p:spPr>
        <p:txBody>
          <a:bodyPr anchorCtr="0" anchor="t" bIns="0" lIns="0" spcFirstLastPara="1" rIns="0" wrap="square" tIns="12050">
            <a:spAutoFit/>
          </a:bodyPr>
          <a:lstStyle/>
          <a:p>
            <a:pPr indent="-22860" lvl="0" marL="22860" marR="5080" rtl="0" algn="l">
              <a:lnSpc>
                <a:spcPct val="118000"/>
              </a:lnSpc>
              <a:spcBef>
                <a:spcPts val="0"/>
              </a:spcBef>
              <a:spcAft>
                <a:spcPts val="0"/>
              </a:spcAft>
              <a:buClr>
                <a:srgbClr val="000000"/>
              </a:buClr>
              <a:buSzPts val="2350"/>
              <a:buFont typeface="Arial"/>
              <a:buNone/>
            </a:pPr>
            <a:r>
              <a:rPr b="0" i="1" lang="en-US" sz="2350" u="none" cap="none" strike="noStrike">
                <a:solidFill>
                  <a:schemeClr val="dk1"/>
                </a:solidFill>
                <a:latin typeface="Times New Roman"/>
                <a:ea typeface="Times New Roman"/>
                <a:cs typeface="Times New Roman"/>
                <a:sym typeface="Times New Roman"/>
              </a:rPr>
              <a:t>P</a:t>
            </a:r>
            <a:r>
              <a:rPr b="0" i="0" lang="en-US" sz="2350" u="none" cap="none" strike="noStrike">
                <a:solidFill>
                  <a:schemeClr val="dk1"/>
                </a:solidFill>
                <a:latin typeface="Times New Roman"/>
                <a:ea typeface="Times New Roman"/>
                <a:cs typeface="Times New Roman"/>
                <a:sym typeface="Times New Roman"/>
              </a:rPr>
              <a:t>2  </a:t>
            </a:r>
            <a:r>
              <a:rPr b="0" i="1" lang="en-US" sz="2350" u="none" cap="none" strike="noStrike">
                <a:solidFill>
                  <a:schemeClr val="dk1"/>
                </a:solidFill>
                <a:latin typeface="Times New Roman"/>
                <a:ea typeface="Times New Roman"/>
                <a:cs typeface="Times New Roman"/>
                <a:sym typeface="Times New Roman"/>
              </a:rPr>
              <a:t>P</a:t>
            </a:r>
            <a:r>
              <a:rPr b="0" i="0" lang="en-US" sz="2350" u="none" cap="none" strike="noStrike">
                <a:solidFill>
                  <a:schemeClr val="dk1"/>
                </a:solidFill>
                <a:latin typeface="Times New Roman"/>
                <a:ea typeface="Times New Roman"/>
                <a:cs typeface="Times New Roman"/>
                <a:sym typeface="Times New Roman"/>
              </a:rPr>
              <a:t>1</a:t>
            </a:r>
            <a:endParaRPr b="0" i="0" sz="2350" u="none" cap="none" strike="noStrike">
              <a:solidFill>
                <a:schemeClr val="dk1"/>
              </a:solidFill>
              <a:latin typeface="Times New Roman"/>
              <a:ea typeface="Times New Roman"/>
              <a:cs typeface="Times New Roman"/>
              <a:sym typeface="Times New Roman"/>
            </a:endParaRPr>
          </a:p>
        </p:txBody>
      </p:sp>
      <p:cxnSp>
        <p:nvCxnSpPr>
          <p:cNvPr id="237" name="Google Shape;237;p27"/>
          <p:cNvCxnSpPr>
            <a:stCxn id="236" idx="1"/>
          </p:cNvCxnSpPr>
          <p:nvPr/>
        </p:nvCxnSpPr>
        <p:spPr>
          <a:xfrm>
            <a:off x="7332568" y="2504255"/>
            <a:ext cx="516000" cy="0"/>
          </a:xfrm>
          <a:prstGeom prst="straightConnector1">
            <a:avLst/>
          </a:prstGeom>
          <a:noFill/>
          <a:ln cap="flat" cmpd="sng" w="9525">
            <a:solidFill>
              <a:srgbClr val="096CC5"/>
            </a:solidFill>
            <a:prstDash val="solid"/>
            <a:round/>
            <a:headEnd len="sm" w="sm" type="none"/>
            <a:tailEnd len="sm" w="sm" type="none"/>
          </a:ln>
        </p:spPr>
      </p:cxn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43" name="Google Shape;243;p28"/>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244" name="Google Shape;244;p28"/>
          <p:cNvSpPr txBox="1"/>
          <p:nvPr/>
        </p:nvSpPr>
        <p:spPr>
          <a:xfrm>
            <a:off x="535940" y="304622"/>
            <a:ext cx="5038725" cy="697230"/>
          </a:xfrm>
          <a:prstGeom prst="rect">
            <a:avLst/>
          </a:prstGeom>
          <a:noFill/>
          <a:ln>
            <a:noFill/>
          </a:ln>
        </p:spPr>
        <p:txBody>
          <a:bodyPr anchorCtr="0" anchor="b" bIns="0" lIns="0" spcFirstLastPara="1" rIns="0" wrap="square" tIns="13325">
            <a:spAutoFit/>
          </a:bodyPr>
          <a:lstStyle/>
          <a:p>
            <a:pPr indent="0" lvl="0" marL="12700" marR="0" rtl="0" algn="l">
              <a:lnSpc>
                <a:spcPct val="100000"/>
              </a:lnSpc>
              <a:spcBef>
                <a:spcPts val="0"/>
              </a:spcBef>
              <a:spcAft>
                <a:spcPts val="0"/>
              </a:spcAft>
              <a:buClr>
                <a:srgbClr val="333399"/>
              </a:buClr>
              <a:buSzPts val="4400"/>
              <a:buFont typeface="Tahoma"/>
              <a:buNone/>
            </a:pPr>
            <a:r>
              <a:rPr b="0" i="0" lang="en-US" sz="4400" u="none" cap="none" strike="noStrike">
                <a:solidFill>
                  <a:srgbClr val="333399"/>
                </a:solidFill>
                <a:latin typeface="Tahoma"/>
                <a:ea typeface="Tahoma"/>
                <a:cs typeface="Tahoma"/>
                <a:sym typeface="Tahoma"/>
              </a:rPr>
              <a:t>Attenuation: Decibel</a:t>
            </a:r>
            <a:endParaRPr b="0" i="0" sz="4400" u="none" cap="none" strike="noStrike">
              <a:solidFill>
                <a:schemeClr val="dk2"/>
              </a:solidFill>
              <a:latin typeface="Tahoma"/>
              <a:ea typeface="Tahoma"/>
              <a:cs typeface="Tahoma"/>
              <a:sym typeface="Tahoma"/>
            </a:endParaRPr>
          </a:p>
        </p:txBody>
      </p:sp>
      <p:sp>
        <p:nvSpPr>
          <p:cNvPr id="245" name="Google Shape;245;p28"/>
          <p:cNvSpPr txBox="1"/>
          <p:nvPr/>
        </p:nvSpPr>
        <p:spPr>
          <a:xfrm>
            <a:off x="535940" y="1630426"/>
            <a:ext cx="6264910" cy="1002030"/>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Clr>
                <a:srgbClr val="3333CC"/>
              </a:buClr>
              <a:buSzPts val="1900"/>
              <a:buFont typeface="Noto Sans Symbols"/>
              <a:buChar char="■"/>
            </a:pPr>
            <a:r>
              <a:rPr b="0" i="0" lang="en-US" sz="3200" u="none" cap="none" strike="noStrike">
                <a:solidFill>
                  <a:schemeClr val="dk1"/>
                </a:solidFill>
                <a:latin typeface="Tahoma"/>
                <a:ea typeface="Tahoma"/>
                <a:cs typeface="Tahoma"/>
                <a:sym typeface="Tahoma"/>
              </a:rPr>
              <a:t>Some books define dB in term of  voltage of signal</a:t>
            </a:r>
            <a:endParaRPr b="0" i="0" sz="1400" u="none" cap="none" strike="noStrike">
              <a:solidFill>
                <a:srgbClr val="000000"/>
              </a:solidFill>
              <a:latin typeface="Arial"/>
              <a:ea typeface="Arial"/>
              <a:cs typeface="Arial"/>
              <a:sym typeface="Arial"/>
            </a:endParaRPr>
          </a:p>
        </p:txBody>
      </p:sp>
      <p:sp>
        <p:nvSpPr>
          <p:cNvPr id="246" name="Google Shape;246;p28"/>
          <p:cNvSpPr/>
          <p:nvPr/>
        </p:nvSpPr>
        <p:spPr>
          <a:xfrm>
            <a:off x="2211451" y="2819400"/>
            <a:ext cx="3268599" cy="72072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247" name="Google Shape;247;p28"/>
          <p:cNvSpPr txBox="1"/>
          <p:nvPr/>
        </p:nvSpPr>
        <p:spPr>
          <a:xfrm>
            <a:off x="535940" y="3874084"/>
            <a:ext cx="7036434" cy="1002030"/>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Clr>
                <a:srgbClr val="3333CC"/>
              </a:buClr>
              <a:buSzPts val="1900"/>
              <a:buFont typeface="Noto Sans Symbols"/>
              <a:buChar char="■"/>
            </a:pPr>
            <a:r>
              <a:rPr b="0" i="0" lang="en-US" sz="3200" u="none" cap="none" strike="noStrike">
                <a:solidFill>
                  <a:schemeClr val="dk1"/>
                </a:solidFill>
                <a:latin typeface="Tahoma"/>
                <a:ea typeface="Tahoma"/>
                <a:cs typeface="Tahoma"/>
                <a:sym typeface="Tahoma"/>
              </a:rPr>
              <a:t>This is because power is proportional  to square of voltage</a:t>
            </a:r>
            <a:endParaRPr b="0" i="0" sz="3200" u="none" cap="none" strike="noStrike">
              <a:solidFill>
                <a:schemeClr val="dk1"/>
              </a:solidFill>
              <a:latin typeface="Tahoma"/>
              <a:ea typeface="Tahoma"/>
              <a:cs typeface="Tahoma"/>
              <a:sym typeface="Tahoma"/>
            </a:endParaRPr>
          </a:p>
        </p:txBody>
      </p:sp>
      <p:sp>
        <p:nvSpPr>
          <p:cNvPr id="248" name="Google Shape;248;p28"/>
          <p:cNvSpPr/>
          <p:nvPr/>
        </p:nvSpPr>
        <p:spPr>
          <a:xfrm>
            <a:off x="977137" y="4724400"/>
            <a:ext cx="5737225" cy="144297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54" name="Google Shape;254;p29"/>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255" name="Google Shape;255;p29"/>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3.26</a:t>
            </a:r>
            <a:endParaRPr b="0" i="0" sz="3200" u="none" cap="none" strike="noStrike">
              <a:solidFill>
                <a:schemeClr val="dk2"/>
              </a:solidFill>
              <a:latin typeface="Calibri"/>
              <a:ea typeface="Calibri"/>
              <a:cs typeface="Calibri"/>
              <a:sym typeface="Calibri"/>
            </a:endParaRPr>
          </a:p>
        </p:txBody>
      </p:sp>
      <p:sp>
        <p:nvSpPr>
          <p:cNvPr id="256" name="Google Shape;256;p29"/>
          <p:cNvSpPr txBox="1"/>
          <p:nvPr/>
        </p:nvSpPr>
        <p:spPr>
          <a:xfrm>
            <a:off x="281940" y="1468881"/>
            <a:ext cx="8427720" cy="1732280"/>
          </a:xfrm>
          <a:prstGeom prst="rect">
            <a:avLst/>
          </a:prstGeom>
          <a:noFill/>
          <a:ln>
            <a:noFill/>
          </a:ln>
        </p:spPr>
        <p:txBody>
          <a:bodyPr anchorCtr="0" anchor="t" bIns="0" lIns="0" spcFirstLastPara="1" rIns="0" wrap="square" tIns="12050">
            <a:spAutoFit/>
          </a:bodyPr>
          <a:lstStyle/>
          <a:p>
            <a:pPr indent="0" lvl="0" marL="38100" marR="304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Suppose a signal travels through a transmission medium  and its power is reduced to one-half. This means that P</a:t>
            </a:r>
            <a:r>
              <a:rPr b="1" baseline="-25000" i="1" lang="en-US" sz="2775" u="none" cap="none" strike="noStrike">
                <a:solidFill>
                  <a:schemeClr val="dk1"/>
                </a:solidFill>
                <a:latin typeface="Times New Roman"/>
                <a:ea typeface="Times New Roman"/>
                <a:cs typeface="Times New Roman"/>
                <a:sym typeface="Times New Roman"/>
              </a:rPr>
              <a:t>2  </a:t>
            </a:r>
            <a:r>
              <a:rPr b="1" i="1" lang="en-US" sz="2800" u="none" cap="none" strike="noStrike">
                <a:solidFill>
                  <a:schemeClr val="dk1"/>
                </a:solidFill>
                <a:latin typeface="Times New Roman"/>
                <a:ea typeface="Times New Roman"/>
                <a:cs typeface="Times New Roman"/>
                <a:sym typeface="Times New Roman"/>
              </a:rPr>
              <a:t>is (1/2)P</a:t>
            </a:r>
            <a:r>
              <a:rPr b="1" baseline="-25000" i="1" lang="en-US" sz="2775" u="none" cap="none" strike="noStrike">
                <a:solidFill>
                  <a:schemeClr val="dk1"/>
                </a:solidFill>
                <a:latin typeface="Times New Roman"/>
                <a:ea typeface="Times New Roman"/>
                <a:cs typeface="Times New Roman"/>
                <a:sym typeface="Times New Roman"/>
              </a:rPr>
              <a:t>1</a:t>
            </a:r>
            <a:r>
              <a:rPr b="1" i="1" lang="en-US" sz="2800" u="none" cap="none" strike="noStrike">
                <a:solidFill>
                  <a:schemeClr val="dk1"/>
                </a:solidFill>
                <a:latin typeface="Times New Roman"/>
                <a:ea typeface="Times New Roman"/>
                <a:cs typeface="Times New Roman"/>
                <a:sym typeface="Times New Roman"/>
              </a:rPr>
              <a:t>. In this case, the attenuation (loss of power)  can be calculated as</a:t>
            </a:r>
            <a:endParaRPr b="0" i="0" sz="2800" u="none" cap="none" strike="noStrike">
              <a:solidFill>
                <a:schemeClr val="dk1"/>
              </a:solidFill>
              <a:latin typeface="Times New Roman"/>
              <a:ea typeface="Times New Roman"/>
              <a:cs typeface="Times New Roman"/>
              <a:sym typeface="Times New Roman"/>
            </a:endParaRPr>
          </a:p>
        </p:txBody>
      </p:sp>
      <p:sp>
        <p:nvSpPr>
          <p:cNvPr id="257" name="Google Shape;257;p29"/>
          <p:cNvSpPr/>
          <p:nvPr/>
        </p:nvSpPr>
        <p:spPr>
          <a:xfrm>
            <a:off x="762000" y="3733800"/>
            <a:ext cx="7342124" cy="6000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258" name="Google Shape;258;p29"/>
          <p:cNvSpPr txBox="1"/>
          <p:nvPr/>
        </p:nvSpPr>
        <p:spPr>
          <a:xfrm>
            <a:off x="231140" y="4920386"/>
            <a:ext cx="8375650" cy="87884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A loss	of	3	dB	(–3	dB)	is	equivalent	to	losing	one-half  the power. (</a:t>
            </a:r>
            <a:r>
              <a:rPr b="1" i="1" lang="en-US" sz="2800" u="none" cap="none" strike="noStrike">
                <a:solidFill>
                  <a:srgbClr val="FF0000"/>
                </a:solidFill>
                <a:latin typeface="Times New Roman"/>
                <a:ea typeface="Times New Roman"/>
                <a:cs typeface="Times New Roman"/>
                <a:sym typeface="Times New Roman"/>
              </a:rPr>
              <a:t>what does a gain of 3dB means?</a:t>
            </a:r>
            <a:r>
              <a:rPr b="1" i="1" lang="en-US" sz="2800" u="none" cap="none" strike="noStrike">
                <a:solidFill>
                  <a:schemeClr val="dk1"/>
                </a:solidFill>
                <a:latin typeface="Times New Roman"/>
                <a:ea typeface="Times New Roman"/>
                <a:cs typeface="Times New Roman"/>
                <a:sym typeface="Times New Roman"/>
              </a:rPr>
              <a:t>)</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64" name="Google Shape;264;p30"/>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265" name="Google Shape;265;p30"/>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3.27</a:t>
            </a:r>
            <a:endParaRPr b="0" i="0" sz="3200" u="none" cap="none" strike="noStrike">
              <a:solidFill>
                <a:schemeClr val="dk2"/>
              </a:solidFill>
              <a:latin typeface="Calibri"/>
              <a:ea typeface="Calibri"/>
              <a:cs typeface="Calibri"/>
              <a:sym typeface="Calibri"/>
            </a:endParaRPr>
          </a:p>
        </p:txBody>
      </p:sp>
      <p:sp>
        <p:nvSpPr>
          <p:cNvPr id="266" name="Google Shape;266;p30"/>
          <p:cNvSpPr txBox="1"/>
          <p:nvPr/>
        </p:nvSpPr>
        <p:spPr>
          <a:xfrm>
            <a:off x="281940" y="1468881"/>
            <a:ext cx="8429625" cy="1732280"/>
          </a:xfrm>
          <a:prstGeom prst="rect">
            <a:avLst/>
          </a:prstGeom>
          <a:noFill/>
          <a:ln>
            <a:noFill/>
          </a:ln>
        </p:spPr>
        <p:txBody>
          <a:bodyPr anchorCtr="0" anchor="t" bIns="0" lIns="0" spcFirstLastPara="1" rIns="0" wrap="square" tIns="12050">
            <a:spAutoFit/>
          </a:bodyPr>
          <a:lstStyle/>
          <a:p>
            <a:pPr indent="0" lvl="0" marL="38100" marR="304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A signal travels through an amplifier, and its power is  increased 10 times. This means that P</a:t>
            </a:r>
            <a:r>
              <a:rPr b="1" baseline="-25000" i="1" lang="en-US" sz="2775" u="none" cap="none" strike="noStrike">
                <a:solidFill>
                  <a:schemeClr val="dk1"/>
                </a:solidFill>
                <a:latin typeface="Times New Roman"/>
                <a:ea typeface="Times New Roman"/>
                <a:cs typeface="Times New Roman"/>
                <a:sym typeface="Times New Roman"/>
              </a:rPr>
              <a:t>2 </a:t>
            </a:r>
            <a:r>
              <a:rPr b="1" i="1" lang="en-US" sz="2800" u="none" cap="none" strike="noStrike">
                <a:solidFill>
                  <a:schemeClr val="dk1"/>
                </a:solidFill>
                <a:latin typeface="Times New Roman"/>
                <a:ea typeface="Times New Roman"/>
                <a:cs typeface="Times New Roman"/>
                <a:sym typeface="Times New Roman"/>
              </a:rPr>
              <a:t>= 10P</a:t>
            </a:r>
            <a:r>
              <a:rPr b="1" baseline="-25000" i="1" lang="en-US" sz="2775" u="none" cap="none" strike="noStrike">
                <a:solidFill>
                  <a:schemeClr val="dk1"/>
                </a:solidFill>
                <a:latin typeface="Times New Roman"/>
                <a:ea typeface="Times New Roman"/>
                <a:cs typeface="Times New Roman"/>
                <a:sym typeface="Times New Roman"/>
              </a:rPr>
              <a:t>1 </a:t>
            </a:r>
            <a:r>
              <a:rPr b="1" i="1" lang="en-US" sz="2800" u="none" cap="none" strike="noStrike">
                <a:solidFill>
                  <a:schemeClr val="dk1"/>
                </a:solidFill>
                <a:latin typeface="Times New Roman"/>
                <a:ea typeface="Times New Roman"/>
                <a:cs typeface="Times New Roman"/>
                <a:sym typeface="Times New Roman"/>
              </a:rPr>
              <a:t>. In this  case, the amplification (gain of power) can be calculated  as</a:t>
            </a:r>
            <a:endParaRPr b="0" i="0" sz="2800" u="none" cap="none" strike="noStrike">
              <a:solidFill>
                <a:schemeClr val="dk1"/>
              </a:solidFill>
              <a:latin typeface="Times New Roman"/>
              <a:ea typeface="Times New Roman"/>
              <a:cs typeface="Times New Roman"/>
              <a:sym typeface="Times New Roman"/>
            </a:endParaRPr>
          </a:p>
        </p:txBody>
      </p:sp>
      <p:sp>
        <p:nvSpPr>
          <p:cNvPr id="267" name="Google Shape;267;p30"/>
          <p:cNvSpPr/>
          <p:nvPr/>
        </p:nvSpPr>
        <p:spPr>
          <a:xfrm>
            <a:off x="1874520" y="3674458"/>
            <a:ext cx="5164201" cy="63658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268" name="Google Shape;268;p30"/>
          <p:cNvSpPr txBox="1"/>
          <p:nvPr/>
        </p:nvSpPr>
        <p:spPr>
          <a:xfrm>
            <a:off x="362267" y="4999316"/>
            <a:ext cx="8268970" cy="757555"/>
          </a:xfrm>
          <a:prstGeom prst="rect">
            <a:avLst/>
          </a:prstGeom>
          <a:noFill/>
          <a:ln>
            <a:noFill/>
          </a:ln>
        </p:spPr>
        <p:txBody>
          <a:bodyPr anchorCtr="0" anchor="t" bIns="0" lIns="0" spcFirstLastPara="1" rIns="0" wrap="square" tIns="12700">
            <a:spAutoFit/>
          </a:bodyPr>
          <a:lstStyle/>
          <a:p>
            <a:pPr indent="-1219835" lvl="0" marL="1231900" marR="5080" rtl="0" algn="l">
              <a:lnSpc>
                <a:spcPct val="100000"/>
              </a:lnSpc>
              <a:spcBef>
                <a:spcPts val="0"/>
              </a:spcBef>
              <a:spcAft>
                <a:spcPts val="0"/>
              </a:spcAft>
              <a:buClr>
                <a:srgbClr val="000000"/>
              </a:buClr>
              <a:buSzPts val="2400"/>
              <a:buFont typeface="Arial"/>
              <a:buNone/>
            </a:pPr>
            <a:r>
              <a:rPr b="1" i="1" lang="en-US" sz="2400" u="none" cap="none" strike="noStrike">
                <a:solidFill>
                  <a:srgbClr val="FF0000"/>
                </a:solidFill>
                <a:latin typeface="Times New Roman"/>
                <a:ea typeface="Times New Roman"/>
                <a:cs typeface="Times New Roman"/>
                <a:sym typeface="Times New Roman"/>
              </a:rPr>
              <a:t>Concept:		3dB means power decrease by half (increase by double)  10dB means 10 times increase/decrease</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74" name="Google Shape;274;p31"/>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275" name="Google Shape;275;p31"/>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3.29</a:t>
            </a:r>
            <a:endParaRPr b="0" i="0" sz="3200" u="none" cap="none" strike="noStrike">
              <a:solidFill>
                <a:schemeClr val="dk2"/>
              </a:solidFill>
              <a:latin typeface="Calibri"/>
              <a:ea typeface="Calibri"/>
              <a:cs typeface="Calibri"/>
              <a:sym typeface="Calibri"/>
            </a:endParaRPr>
          </a:p>
        </p:txBody>
      </p:sp>
      <p:sp>
        <p:nvSpPr>
          <p:cNvPr id="276" name="Google Shape;276;p31"/>
          <p:cNvSpPr txBox="1"/>
          <p:nvPr/>
        </p:nvSpPr>
        <p:spPr>
          <a:xfrm>
            <a:off x="269240" y="1297381"/>
            <a:ext cx="8454390" cy="3439160"/>
          </a:xfrm>
          <a:prstGeom prst="rect">
            <a:avLst/>
          </a:prstGeom>
          <a:noFill/>
          <a:ln>
            <a:noFill/>
          </a:ln>
        </p:spPr>
        <p:txBody>
          <a:bodyPr anchorCtr="0" anchor="t" bIns="0" lIns="0" spcFirstLastPara="1" rIns="0" wrap="square" tIns="12050">
            <a:spAutoFit/>
          </a:bodyPr>
          <a:lstStyle/>
          <a:p>
            <a:pPr indent="0" lvl="0" marL="50800" marR="431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Sometimes the decibel is used to measure signal power  in milliwatts. In this case, it is referred to as </a:t>
            </a:r>
            <a:r>
              <a:rPr b="1" i="1" lang="en-US" sz="2800" u="none" cap="none" strike="noStrike">
                <a:solidFill>
                  <a:srgbClr val="FF0000"/>
                </a:solidFill>
                <a:latin typeface="Times New Roman"/>
                <a:ea typeface="Times New Roman"/>
                <a:cs typeface="Times New Roman"/>
                <a:sym typeface="Times New Roman"/>
              </a:rPr>
              <a:t>dBm </a:t>
            </a:r>
            <a:r>
              <a:rPr b="1" i="1" lang="en-US" sz="2800" u="none" cap="none" strike="noStrike">
                <a:solidFill>
                  <a:schemeClr val="dk1"/>
                </a:solidFill>
                <a:latin typeface="Times New Roman"/>
                <a:ea typeface="Times New Roman"/>
                <a:cs typeface="Times New Roman"/>
                <a:sym typeface="Times New Roman"/>
              </a:rPr>
              <a:t>and is  calculated as dBm = 10 log</a:t>
            </a:r>
            <a:r>
              <a:rPr b="1" baseline="-25000" i="1" lang="en-US" sz="2775" u="none" cap="none" strike="noStrike">
                <a:solidFill>
                  <a:schemeClr val="dk1"/>
                </a:solidFill>
                <a:latin typeface="Times New Roman"/>
                <a:ea typeface="Times New Roman"/>
                <a:cs typeface="Times New Roman"/>
                <a:sym typeface="Times New Roman"/>
              </a:rPr>
              <a:t>10 </a:t>
            </a:r>
            <a:r>
              <a:rPr b="1" i="1" lang="en-US" sz="2800" u="none" cap="none" strike="noStrike">
                <a:solidFill>
                  <a:schemeClr val="dk1"/>
                </a:solidFill>
                <a:latin typeface="Times New Roman"/>
                <a:ea typeface="Times New Roman"/>
                <a:cs typeface="Times New Roman"/>
                <a:sym typeface="Times New Roman"/>
              </a:rPr>
              <a:t>P</a:t>
            </a:r>
            <a:r>
              <a:rPr b="1" baseline="-25000" i="1" lang="en-US" sz="2775" u="none" cap="none" strike="noStrike">
                <a:solidFill>
                  <a:schemeClr val="dk1"/>
                </a:solidFill>
                <a:latin typeface="Times New Roman"/>
                <a:ea typeface="Times New Roman"/>
                <a:cs typeface="Times New Roman"/>
                <a:sym typeface="Times New Roman"/>
              </a:rPr>
              <a:t>m </a:t>
            </a:r>
            <a:r>
              <a:rPr b="1" i="1" lang="en-US" sz="2800" u="none" cap="none" strike="noStrike">
                <a:solidFill>
                  <a:schemeClr val="dk1"/>
                </a:solidFill>
                <a:latin typeface="Times New Roman"/>
                <a:ea typeface="Times New Roman"/>
                <a:cs typeface="Times New Roman"/>
                <a:sym typeface="Times New Roman"/>
              </a:rPr>
              <a:t>, where P</a:t>
            </a:r>
            <a:r>
              <a:rPr b="1" baseline="-25000" i="1" lang="en-US" sz="2775" u="none" cap="none" strike="noStrike">
                <a:solidFill>
                  <a:schemeClr val="dk1"/>
                </a:solidFill>
                <a:latin typeface="Times New Roman"/>
                <a:ea typeface="Times New Roman"/>
                <a:cs typeface="Times New Roman"/>
                <a:sym typeface="Times New Roman"/>
              </a:rPr>
              <a:t>m </a:t>
            </a:r>
            <a:r>
              <a:rPr b="1" i="1" lang="en-US" sz="2800" u="none" cap="none" strike="noStrike">
                <a:solidFill>
                  <a:schemeClr val="dk1"/>
                </a:solidFill>
                <a:latin typeface="Times New Roman"/>
                <a:ea typeface="Times New Roman"/>
                <a:cs typeface="Times New Roman"/>
                <a:sym typeface="Times New Roman"/>
              </a:rPr>
              <a:t>is the power  in milliwatts. Represent the power in milliwatts of a  signal with -30dBm.</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2900"/>
              <a:buFont typeface="Arial"/>
              <a:buNone/>
            </a:pPr>
            <a:r>
              <a:t/>
            </a:r>
            <a:endParaRPr b="0" i="0" sz="2900" u="none" cap="none" strike="noStrike">
              <a:solidFill>
                <a:schemeClr val="dk1"/>
              </a:solidFill>
              <a:latin typeface="Times New Roman"/>
              <a:ea typeface="Times New Roman"/>
              <a:cs typeface="Times New Roman"/>
              <a:sym typeface="Times New Roman"/>
            </a:endParaRPr>
          </a:p>
          <a:p>
            <a:pPr indent="0" lvl="0" marL="50800" marR="0" rtl="0" algn="l">
              <a:lnSpc>
                <a:spcPct val="100000"/>
              </a:lnSpc>
              <a:spcBef>
                <a:spcPts val="0"/>
              </a:spcBef>
              <a:spcAft>
                <a:spcPts val="0"/>
              </a:spcAft>
              <a:buClr>
                <a:srgbClr val="000000"/>
              </a:buClr>
              <a:buSzPts val="2800"/>
              <a:buFont typeface="Arial"/>
              <a:buNone/>
            </a:pPr>
            <a:r>
              <a:rPr b="1" i="1" lang="en-US" sz="2800" u="none" cap="none" strike="noStrike">
                <a:solidFill>
                  <a:srgbClr val="FF0000"/>
                </a:solidFill>
                <a:latin typeface="Times New Roman"/>
                <a:ea typeface="Times New Roman"/>
                <a:cs typeface="Times New Roman"/>
                <a:sym typeface="Times New Roman"/>
              </a:rPr>
              <a:t>Solution</a:t>
            </a:r>
            <a:endParaRPr b="0" i="0" sz="2800" u="none" cap="none" strike="noStrike">
              <a:solidFill>
                <a:schemeClr val="dk1"/>
              </a:solidFill>
              <a:latin typeface="Times New Roman"/>
              <a:ea typeface="Times New Roman"/>
              <a:cs typeface="Times New Roman"/>
              <a:sym typeface="Times New Roman"/>
            </a:endParaRPr>
          </a:p>
          <a:p>
            <a:pPr indent="0" lvl="0" marL="50800"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We can calculate the power in the signal as</a:t>
            </a:r>
            <a:endParaRPr b="0" i="0" sz="2800" u="none" cap="none" strike="noStrike">
              <a:solidFill>
                <a:schemeClr val="dk1"/>
              </a:solidFill>
              <a:latin typeface="Times New Roman"/>
              <a:ea typeface="Times New Roman"/>
              <a:cs typeface="Times New Roman"/>
              <a:sym typeface="Times New Roman"/>
            </a:endParaRPr>
          </a:p>
        </p:txBody>
      </p:sp>
      <p:sp>
        <p:nvSpPr>
          <p:cNvPr id="277" name="Google Shape;277;p31"/>
          <p:cNvSpPr/>
          <p:nvPr/>
        </p:nvSpPr>
        <p:spPr>
          <a:xfrm>
            <a:off x="1752600" y="5029200"/>
            <a:ext cx="5953125" cy="7524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14" name="Google Shape;114;p14"/>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115" name="Google Shape;115;p14"/>
          <p:cNvSpPr txBox="1"/>
          <p:nvPr/>
        </p:nvSpPr>
        <p:spPr>
          <a:xfrm>
            <a:off x="1371600" y="447357"/>
            <a:ext cx="2331085"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3.10</a:t>
            </a:r>
            <a:endParaRPr b="0" i="0" sz="3200" u="none" cap="none" strike="noStrike">
              <a:solidFill>
                <a:schemeClr val="dk2"/>
              </a:solidFill>
              <a:latin typeface="Calibri"/>
              <a:ea typeface="Calibri"/>
              <a:cs typeface="Calibri"/>
              <a:sym typeface="Calibri"/>
            </a:endParaRPr>
          </a:p>
        </p:txBody>
      </p:sp>
      <p:sp>
        <p:nvSpPr>
          <p:cNvPr id="116" name="Google Shape;116;p14"/>
          <p:cNvSpPr txBox="1"/>
          <p:nvPr/>
        </p:nvSpPr>
        <p:spPr>
          <a:xfrm>
            <a:off x="281940" y="1316481"/>
            <a:ext cx="8428355" cy="3013075"/>
          </a:xfrm>
          <a:prstGeom prst="rect">
            <a:avLst/>
          </a:prstGeom>
          <a:noFill/>
          <a:ln>
            <a:noFill/>
          </a:ln>
        </p:spPr>
        <p:txBody>
          <a:bodyPr anchorCtr="0" anchor="t" bIns="0" lIns="0" spcFirstLastPara="1" rIns="0" wrap="square" tIns="12050">
            <a:spAutoFit/>
          </a:bodyPr>
          <a:lstStyle/>
          <a:p>
            <a:pPr indent="0" lvl="0" marL="38100" marR="3048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If	a	periodic	signal		is	decomposed	into	five	sine	waves  with frequencies of 100, 300, 500, 700, and 900 Hz, what  is		its	bandwidth?	Draw	the	spectrum,	assuming	all  components have a maximum amplitude of 10 V.  </a:t>
            </a:r>
            <a:r>
              <a:rPr b="1" i="1" lang="en-US" sz="2800" u="none" cap="none" strike="noStrike">
                <a:solidFill>
                  <a:srgbClr val="FF0000"/>
                </a:solidFill>
                <a:latin typeface="Times New Roman"/>
                <a:ea typeface="Times New Roman"/>
                <a:cs typeface="Times New Roman"/>
                <a:sym typeface="Times New Roman"/>
              </a:rPr>
              <a:t>Solution</a:t>
            </a:r>
            <a:endParaRPr b="0" i="0" sz="2800" u="none" cap="none" strike="noStrike">
              <a:solidFill>
                <a:schemeClr val="dk1"/>
              </a:solidFill>
              <a:latin typeface="Times New Roman"/>
              <a:ea typeface="Times New Roman"/>
              <a:cs typeface="Times New Roman"/>
              <a:sym typeface="Times New Roman"/>
            </a:endParaRPr>
          </a:p>
          <a:p>
            <a:pPr indent="0" lvl="0" marL="38100" marR="33655"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Let </a:t>
            </a:r>
            <a:r>
              <a:rPr b="1" i="1" lang="en-US" sz="2800" u="none" cap="none" strike="noStrike">
                <a:solidFill>
                  <a:srgbClr val="FF0000"/>
                </a:solidFill>
                <a:latin typeface="Times New Roman"/>
                <a:ea typeface="Times New Roman"/>
                <a:cs typeface="Times New Roman"/>
                <a:sym typeface="Times New Roman"/>
              </a:rPr>
              <a:t>f</a:t>
            </a:r>
            <a:r>
              <a:rPr b="1" baseline="-25000" i="1" lang="en-US" sz="2775" u="none" cap="none" strike="noStrike">
                <a:solidFill>
                  <a:srgbClr val="FF0000"/>
                </a:solidFill>
                <a:latin typeface="Times New Roman"/>
                <a:ea typeface="Times New Roman"/>
                <a:cs typeface="Times New Roman"/>
                <a:sym typeface="Times New Roman"/>
              </a:rPr>
              <a:t>h	</a:t>
            </a:r>
            <a:r>
              <a:rPr b="1" i="1" lang="en-US" sz="2800" u="none" cap="none" strike="noStrike">
                <a:solidFill>
                  <a:schemeClr val="dk1"/>
                </a:solidFill>
                <a:latin typeface="Times New Roman"/>
                <a:ea typeface="Times New Roman"/>
                <a:cs typeface="Times New Roman"/>
                <a:sym typeface="Times New Roman"/>
              </a:rPr>
              <a:t>be the highest  frequency, </a:t>
            </a:r>
            <a:r>
              <a:rPr b="1" i="1" lang="en-US" sz="2800" u="none" cap="none" strike="noStrike">
                <a:solidFill>
                  <a:srgbClr val="FF0000"/>
                </a:solidFill>
                <a:latin typeface="Times New Roman"/>
                <a:ea typeface="Times New Roman"/>
                <a:cs typeface="Times New Roman"/>
                <a:sym typeface="Times New Roman"/>
              </a:rPr>
              <a:t>f</a:t>
            </a:r>
            <a:r>
              <a:rPr b="1" baseline="-25000" i="1" lang="en-US" sz="2775" u="none" cap="none" strike="noStrike">
                <a:solidFill>
                  <a:srgbClr val="FF0000"/>
                </a:solidFill>
                <a:latin typeface="Times New Roman"/>
                <a:ea typeface="Times New Roman"/>
                <a:cs typeface="Times New Roman"/>
                <a:sym typeface="Times New Roman"/>
              </a:rPr>
              <a:t>l	</a:t>
            </a:r>
            <a:r>
              <a:rPr b="1" i="1" lang="en-US" sz="2800" u="none" cap="none" strike="noStrike">
                <a:solidFill>
                  <a:schemeClr val="dk1"/>
                </a:solidFill>
                <a:latin typeface="Times New Roman"/>
                <a:ea typeface="Times New Roman"/>
                <a:cs typeface="Times New Roman"/>
                <a:sym typeface="Times New Roman"/>
              </a:rPr>
              <a:t>the lowest frequency,  and </a:t>
            </a:r>
            <a:r>
              <a:rPr b="1" i="1" lang="en-US" sz="2800" u="none" cap="none" strike="noStrike">
                <a:solidFill>
                  <a:srgbClr val="FF0000"/>
                </a:solidFill>
                <a:latin typeface="Times New Roman"/>
                <a:ea typeface="Times New Roman"/>
                <a:cs typeface="Times New Roman"/>
                <a:sym typeface="Times New Roman"/>
              </a:rPr>
              <a:t>B </a:t>
            </a:r>
            <a:r>
              <a:rPr b="1" i="1" lang="en-US" sz="2800" u="none" cap="none" strike="noStrike">
                <a:solidFill>
                  <a:schemeClr val="dk1"/>
                </a:solidFill>
                <a:latin typeface="Times New Roman"/>
                <a:ea typeface="Times New Roman"/>
                <a:cs typeface="Times New Roman"/>
                <a:sym typeface="Times New Roman"/>
              </a:rPr>
              <a:t>the bandwidth. Then</a:t>
            </a:r>
            <a:endParaRPr b="0" i="0" sz="2800" u="none" cap="none" strike="noStrike">
              <a:solidFill>
                <a:schemeClr val="dk1"/>
              </a:solidFill>
              <a:latin typeface="Times New Roman"/>
              <a:ea typeface="Times New Roman"/>
              <a:cs typeface="Times New Roman"/>
              <a:sym typeface="Times New Roman"/>
            </a:endParaRPr>
          </a:p>
        </p:txBody>
      </p:sp>
      <p:sp>
        <p:nvSpPr>
          <p:cNvPr id="117" name="Google Shape;117;p14"/>
          <p:cNvSpPr/>
          <p:nvPr/>
        </p:nvSpPr>
        <p:spPr>
          <a:xfrm>
            <a:off x="2649601" y="4692717"/>
            <a:ext cx="3834348" cy="45878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83" name="Google Shape;283;p32"/>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284" name="Google Shape;284;p32"/>
          <p:cNvSpPr txBox="1"/>
          <p:nvPr/>
        </p:nvSpPr>
        <p:spPr>
          <a:xfrm>
            <a:off x="535940" y="334721"/>
            <a:ext cx="6814184" cy="697230"/>
          </a:xfrm>
          <a:prstGeom prst="rect">
            <a:avLst/>
          </a:prstGeom>
          <a:noFill/>
          <a:ln>
            <a:noFill/>
          </a:ln>
        </p:spPr>
        <p:txBody>
          <a:bodyPr anchorCtr="0" anchor="b" bIns="0" lIns="0" spcFirstLastPara="1" rIns="0" wrap="square" tIns="13325">
            <a:spAutoFit/>
          </a:bodyPr>
          <a:lstStyle/>
          <a:p>
            <a:pPr indent="0" lvl="0" marL="12700" marR="0" rtl="0" algn="l">
              <a:lnSpc>
                <a:spcPct val="100000"/>
              </a:lnSpc>
              <a:spcBef>
                <a:spcPts val="0"/>
              </a:spcBef>
              <a:spcAft>
                <a:spcPts val="0"/>
              </a:spcAft>
              <a:buClr>
                <a:srgbClr val="333399"/>
              </a:buClr>
              <a:buSzPts val="4400"/>
              <a:buFont typeface="Tahoma"/>
              <a:buNone/>
            </a:pPr>
            <a:r>
              <a:rPr b="0" i="0" lang="en-US" sz="4400" u="none" cap="none" strike="noStrike">
                <a:solidFill>
                  <a:srgbClr val="333399"/>
                </a:solidFill>
                <a:latin typeface="Tahoma"/>
                <a:ea typeface="Tahoma"/>
                <a:cs typeface="Tahoma"/>
                <a:sym typeface="Tahoma"/>
              </a:rPr>
              <a:t>Signal-to-Noise Ratio (SNR)</a:t>
            </a:r>
            <a:endParaRPr b="0" i="0" sz="4400" u="none" cap="none" strike="noStrike">
              <a:solidFill>
                <a:schemeClr val="dk2"/>
              </a:solidFill>
              <a:latin typeface="Tahoma"/>
              <a:ea typeface="Tahoma"/>
              <a:cs typeface="Tahoma"/>
              <a:sym typeface="Tahoma"/>
            </a:endParaRPr>
          </a:p>
        </p:txBody>
      </p:sp>
      <p:sp>
        <p:nvSpPr>
          <p:cNvPr id="285" name="Google Shape;285;p32"/>
          <p:cNvSpPr txBox="1"/>
          <p:nvPr/>
        </p:nvSpPr>
        <p:spPr>
          <a:xfrm>
            <a:off x="1703324" y="1295400"/>
            <a:ext cx="4965700" cy="3516629"/>
          </a:xfrm>
          <a:prstGeom prst="rect">
            <a:avLst/>
          </a:prstGeom>
          <a:noFill/>
          <a:ln>
            <a:noFill/>
          </a:ln>
        </p:spPr>
        <p:txBody>
          <a:bodyPr anchorCtr="0" anchor="t" bIns="0" lIns="0" spcFirstLastPara="1" rIns="0" wrap="square" tIns="100950">
            <a:spAutoFit/>
          </a:bodyPr>
          <a:lstStyle/>
          <a:p>
            <a:pPr indent="0" lvl="0" marL="1236980" marR="0" rtl="0" algn="l">
              <a:lnSpc>
                <a:spcPct val="100000"/>
              </a:lnSpc>
              <a:spcBef>
                <a:spcPts val="0"/>
              </a:spcBef>
              <a:spcAft>
                <a:spcPts val="0"/>
              </a:spcAft>
              <a:buClr>
                <a:srgbClr val="000000"/>
              </a:buClr>
              <a:buSzPts val="4875"/>
              <a:buFont typeface="Arial"/>
              <a:buNone/>
            </a:pPr>
            <a:r>
              <a:rPr b="0" baseline="-25000" i="1" lang="en-US" sz="4875" u="none" cap="none" strike="noStrike">
                <a:solidFill>
                  <a:schemeClr val="dk1"/>
                </a:solidFill>
                <a:latin typeface="Times New Roman"/>
                <a:ea typeface="Times New Roman"/>
                <a:cs typeface="Times New Roman"/>
                <a:sym typeface="Times New Roman"/>
              </a:rPr>
              <a:t>SNR </a:t>
            </a:r>
            <a:r>
              <a:rPr b="0" baseline="-25000" i="0" lang="en-US" sz="4875" u="none" cap="none" strike="noStrike">
                <a:solidFill>
                  <a:schemeClr val="dk1"/>
                </a:solidFill>
                <a:latin typeface="Noto Sans Symbols"/>
                <a:ea typeface="Noto Sans Symbols"/>
                <a:cs typeface="Noto Sans Symbols"/>
                <a:sym typeface="Noto Sans Symbols"/>
              </a:rPr>
              <a:t>=</a:t>
            </a:r>
            <a:r>
              <a:rPr b="0" baseline="-25000" i="0" lang="en-US" sz="4875" u="none" cap="none" strike="noStrike">
                <a:solidFill>
                  <a:schemeClr val="dk1"/>
                </a:solidFill>
                <a:latin typeface="Times New Roman"/>
                <a:ea typeface="Times New Roman"/>
                <a:cs typeface="Times New Roman"/>
                <a:sym typeface="Times New Roman"/>
              </a:rPr>
              <a:t>	</a:t>
            </a:r>
            <a:r>
              <a:rPr b="0" i="1" lang="en-US" sz="3250" u="none" cap="none" strike="noStrike">
                <a:solidFill>
                  <a:schemeClr val="dk1"/>
                </a:solidFill>
                <a:latin typeface="Times New Roman"/>
                <a:ea typeface="Times New Roman"/>
                <a:cs typeface="Times New Roman"/>
                <a:sym typeface="Times New Roman"/>
              </a:rPr>
              <a:t>avsp</a:t>
            </a:r>
            <a:endParaRPr b="0" i="0" sz="3250" u="none" cap="none" strike="noStrike">
              <a:solidFill>
                <a:schemeClr val="dk1"/>
              </a:solidFill>
              <a:latin typeface="Times New Roman"/>
              <a:ea typeface="Times New Roman"/>
              <a:cs typeface="Times New Roman"/>
              <a:sym typeface="Times New Roman"/>
            </a:endParaRPr>
          </a:p>
          <a:p>
            <a:pPr indent="0" lvl="0" marL="889635" marR="0" rtl="0" algn="ctr">
              <a:lnSpc>
                <a:spcPct val="100000"/>
              </a:lnSpc>
              <a:spcBef>
                <a:spcPts val="690"/>
              </a:spcBef>
              <a:spcAft>
                <a:spcPts val="0"/>
              </a:spcAft>
              <a:buClr>
                <a:srgbClr val="000000"/>
              </a:buClr>
              <a:buSzPts val="3250"/>
              <a:buFont typeface="Arial"/>
              <a:buNone/>
            </a:pPr>
            <a:r>
              <a:rPr b="0" i="1" lang="en-US" sz="3250" u="none" cap="none" strike="noStrike">
                <a:solidFill>
                  <a:schemeClr val="dk1"/>
                </a:solidFill>
                <a:latin typeface="Times New Roman"/>
                <a:ea typeface="Times New Roman"/>
                <a:cs typeface="Times New Roman"/>
                <a:sym typeface="Times New Roman"/>
              </a:rPr>
              <a:t>avnp</a:t>
            </a:r>
            <a:endParaRPr b="0" i="0" sz="3250" u="none" cap="none" strike="noStrike">
              <a:solidFill>
                <a:schemeClr val="dk1"/>
              </a:solidFill>
              <a:latin typeface="Times New Roman"/>
              <a:ea typeface="Times New Roman"/>
              <a:cs typeface="Times New Roman"/>
              <a:sym typeface="Times New Roman"/>
            </a:endParaRPr>
          </a:p>
          <a:p>
            <a:pPr indent="-342900" lvl="0" marL="381000" marR="0" rtl="0" algn="l">
              <a:lnSpc>
                <a:spcPct val="100000"/>
              </a:lnSpc>
              <a:spcBef>
                <a:spcPts val="2845"/>
              </a:spcBef>
              <a:spcAft>
                <a:spcPts val="0"/>
              </a:spcAft>
              <a:buClr>
                <a:srgbClr val="3333CC"/>
              </a:buClr>
              <a:buSzPts val="1650"/>
              <a:buFont typeface="Noto Sans Symbols"/>
              <a:buChar char="■"/>
            </a:pPr>
            <a:r>
              <a:rPr b="0" i="0" lang="en-US" sz="2800" u="none" cap="none" strike="noStrike">
                <a:solidFill>
                  <a:schemeClr val="dk1"/>
                </a:solidFill>
                <a:latin typeface="Tahoma"/>
                <a:ea typeface="Tahoma"/>
                <a:cs typeface="Tahoma"/>
                <a:sym typeface="Tahoma"/>
              </a:rPr>
              <a:t>avsp = average signal power</a:t>
            </a:r>
            <a:endParaRPr b="0" i="0" sz="2800" u="none" cap="none" strike="noStrike">
              <a:solidFill>
                <a:schemeClr val="dk1"/>
              </a:solidFill>
              <a:latin typeface="Tahoma"/>
              <a:ea typeface="Tahoma"/>
              <a:cs typeface="Tahoma"/>
              <a:sym typeface="Tahoma"/>
            </a:endParaRPr>
          </a:p>
          <a:p>
            <a:pPr indent="-342900" lvl="0" marL="381000" marR="0" rtl="0" algn="l">
              <a:lnSpc>
                <a:spcPct val="100000"/>
              </a:lnSpc>
              <a:spcBef>
                <a:spcPts val="675"/>
              </a:spcBef>
              <a:spcAft>
                <a:spcPts val="0"/>
              </a:spcAft>
              <a:buClr>
                <a:srgbClr val="3333CC"/>
              </a:buClr>
              <a:buSzPts val="1650"/>
              <a:buFont typeface="Noto Sans Symbols"/>
              <a:buChar char="■"/>
            </a:pPr>
            <a:r>
              <a:rPr b="0" i="0" lang="en-US" sz="2800" u="none" cap="none" strike="noStrike">
                <a:solidFill>
                  <a:schemeClr val="dk1"/>
                </a:solidFill>
                <a:latin typeface="Tahoma"/>
                <a:ea typeface="Tahoma"/>
                <a:cs typeface="Tahoma"/>
                <a:sym typeface="Tahoma"/>
              </a:rPr>
              <a:t>avnp = average noise power</a:t>
            </a:r>
            <a:endParaRPr b="0" i="0" sz="2800" u="none" cap="none" strike="noStrike">
              <a:solidFill>
                <a:schemeClr val="dk1"/>
              </a:solidFill>
              <a:latin typeface="Tahoma"/>
              <a:ea typeface="Tahoma"/>
              <a:cs typeface="Tahoma"/>
              <a:sym typeface="Tahoma"/>
            </a:endParaRPr>
          </a:p>
          <a:p>
            <a:pPr indent="0" lvl="0" marL="0" marR="0" rtl="0" algn="l">
              <a:lnSpc>
                <a:spcPct val="100000"/>
              </a:lnSpc>
              <a:spcBef>
                <a:spcPts val="45"/>
              </a:spcBef>
              <a:spcAft>
                <a:spcPts val="0"/>
              </a:spcAft>
              <a:buClr>
                <a:srgbClr val="3333CC"/>
              </a:buClr>
              <a:buSzPts val="4050"/>
              <a:buFont typeface="Noto Sans Symbols"/>
              <a:buNone/>
            </a:pPr>
            <a:r>
              <a:t/>
            </a:r>
            <a:endParaRPr b="0" i="0" sz="4050" u="none" cap="none" strike="noStrike">
              <a:solidFill>
                <a:schemeClr val="dk1"/>
              </a:solidFill>
              <a:latin typeface="Times New Roman"/>
              <a:ea typeface="Times New Roman"/>
              <a:cs typeface="Times New Roman"/>
              <a:sym typeface="Times New Roman"/>
            </a:endParaRPr>
          </a:p>
          <a:p>
            <a:pPr indent="-342900" lvl="0" marL="381000" marR="0" rtl="0" algn="l">
              <a:lnSpc>
                <a:spcPct val="100000"/>
              </a:lnSpc>
              <a:spcBef>
                <a:spcPts val="0"/>
              </a:spcBef>
              <a:spcAft>
                <a:spcPts val="0"/>
              </a:spcAft>
              <a:buClr>
                <a:srgbClr val="3333CC"/>
              </a:buClr>
              <a:buSzPts val="1650"/>
              <a:buFont typeface="Noto Sans Symbols"/>
              <a:buChar char="■"/>
            </a:pPr>
            <a:r>
              <a:rPr b="0" i="0" lang="en-US" sz="2800" u="none" cap="none" strike="noStrike">
                <a:solidFill>
                  <a:schemeClr val="dk1"/>
                </a:solidFill>
                <a:latin typeface="Tahoma"/>
                <a:ea typeface="Tahoma"/>
                <a:cs typeface="Tahoma"/>
                <a:sym typeface="Tahoma"/>
              </a:rPr>
              <a:t>Decibel unit:</a:t>
            </a:r>
            <a:endParaRPr b="0" i="0" sz="2800" u="none" cap="none" strike="noStrike">
              <a:solidFill>
                <a:schemeClr val="dk1"/>
              </a:solidFill>
              <a:latin typeface="Tahoma"/>
              <a:ea typeface="Tahoma"/>
              <a:cs typeface="Tahoma"/>
              <a:sym typeface="Tahoma"/>
            </a:endParaRPr>
          </a:p>
        </p:txBody>
      </p:sp>
      <p:cxnSp>
        <p:nvCxnSpPr>
          <p:cNvPr id="286" name="Google Shape;286;p32"/>
          <p:cNvCxnSpPr/>
          <p:nvPr/>
        </p:nvCxnSpPr>
        <p:spPr>
          <a:xfrm>
            <a:off x="4186174" y="1981200"/>
            <a:ext cx="843026" cy="0"/>
          </a:xfrm>
          <a:prstGeom prst="straightConnector1">
            <a:avLst/>
          </a:prstGeom>
          <a:noFill/>
          <a:ln cap="flat" cmpd="sng" w="9525">
            <a:solidFill>
              <a:srgbClr val="096CC5"/>
            </a:solidFill>
            <a:prstDash val="solid"/>
            <a:round/>
            <a:headEnd len="sm" w="sm" type="none"/>
            <a:tailEnd len="sm" w="sm" type="none"/>
          </a:ln>
        </p:spPr>
      </p:cxnSp>
      <p:sp>
        <p:nvSpPr>
          <p:cNvPr id="287" name="Google Shape;287;p32"/>
          <p:cNvSpPr txBox="1"/>
          <p:nvPr/>
        </p:nvSpPr>
        <p:spPr>
          <a:xfrm>
            <a:off x="2257425" y="5153025"/>
            <a:ext cx="4019550" cy="642620"/>
          </a:xfrm>
          <a:prstGeom prst="rect">
            <a:avLst/>
          </a:prstGeom>
          <a:solidFill>
            <a:srgbClr val="CCCCFF"/>
          </a:solidFill>
          <a:ln cap="flat" cmpd="sng" w="34275">
            <a:solidFill>
              <a:srgbClr val="333399"/>
            </a:solidFill>
            <a:prstDash val="solid"/>
            <a:round/>
            <a:headEnd len="sm" w="sm" type="none"/>
            <a:tailEnd len="sm" w="sm" type="none"/>
          </a:ln>
        </p:spPr>
        <p:txBody>
          <a:bodyPr anchorCtr="0" anchor="t" bIns="0" lIns="0" spcFirstLastPara="1" rIns="0" wrap="square" tIns="0">
            <a:spAutoFit/>
          </a:bodyPr>
          <a:lstStyle/>
          <a:p>
            <a:pPr indent="0" lvl="0" marL="101600" marR="0" rtl="0" algn="l">
              <a:lnSpc>
                <a:spcPct val="118840"/>
              </a:lnSpc>
              <a:spcBef>
                <a:spcPts val="0"/>
              </a:spcBef>
              <a:spcAft>
                <a:spcPts val="0"/>
              </a:spcAft>
              <a:buClr>
                <a:srgbClr val="000000"/>
              </a:buClr>
              <a:buSzPts val="3450"/>
              <a:buFont typeface="Arial"/>
              <a:buNone/>
            </a:pPr>
            <a:r>
              <a:rPr b="0" i="1" lang="en-US" sz="3450" u="none" cap="none" strike="noStrike">
                <a:solidFill>
                  <a:schemeClr val="dk1"/>
                </a:solidFill>
                <a:latin typeface="Times New Roman"/>
                <a:ea typeface="Times New Roman"/>
                <a:cs typeface="Times New Roman"/>
                <a:sym typeface="Times New Roman"/>
              </a:rPr>
              <a:t>SNR</a:t>
            </a:r>
            <a:r>
              <a:rPr b="0" baseline="-25000" i="1" lang="en-US" sz="3000" u="none" cap="none" strike="noStrike">
                <a:solidFill>
                  <a:schemeClr val="dk1"/>
                </a:solidFill>
                <a:latin typeface="Times New Roman"/>
                <a:ea typeface="Times New Roman"/>
                <a:cs typeface="Times New Roman"/>
                <a:sym typeface="Times New Roman"/>
              </a:rPr>
              <a:t>dB	</a:t>
            </a:r>
            <a:r>
              <a:rPr b="0" i="0" lang="en-US" sz="3450" u="none" cap="none" strike="noStrike">
                <a:solidFill>
                  <a:schemeClr val="dk1"/>
                </a:solidFill>
                <a:latin typeface="Noto Sans Symbols"/>
                <a:ea typeface="Noto Sans Symbols"/>
                <a:cs typeface="Noto Sans Symbols"/>
                <a:sym typeface="Noto Sans Symbols"/>
              </a:rPr>
              <a:t>=</a:t>
            </a:r>
            <a:r>
              <a:rPr b="0" i="0" lang="en-US" sz="3450" u="none" cap="none" strike="noStrike">
                <a:solidFill>
                  <a:schemeClr val="dk1"/>
                </a:solidFill>
                <a:latin typeface="Times New Roman"/>
                <a:ea typeface="Times New Roman"/>
                <a:cs typeface="Times New Roman"/>
                <a:sym typeface="Times New Roman"/>
              </a:rPr>
              <a:t> 10log</a:t>
            </a:r>
            <a:r>
              <a:rPr b="0" baseline="-25000" i="0" lang="en-US" sz="3000" u="none" cap="none" strike="noStrike">
                <a:solidFill>
                  <a:schemeClr val="dk1"/>
                </a:solidFill>
                <a:latin typeface="Times New Roman"/>
                <a:ea typeface="Times New Roman"/>
                <a:cs typeface="Times New Roman"/>
                <a:sym typeface="Times New Roman"/>
              </a:rPr>
              <a:t>10 </a:t>
            </a:r>
            <a:r>
              <a:rPr b="0" i="1" lang="en-US" sz="3450" u="none" cap="none" strike="noStrike">
                <a:solidFill>
                  <a:schemeClr val="dk1"/>
                </a:solidFill>
                <a:latin typeface="Times New Roman"/>
                <a:ea typeface="Times New Roman"/>
                <a:cs typeface="Times New Roman"/>
                <a:sym typeface="Times New Roman"/>
              </a:rPr>
              <a:t>SNR</a:t>
            </a:r>
            <a:endParaRPr b="0" i="0" sz="345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93" name="Google Shape;293;p33"/>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294" name="Google Shape;294;p33"/>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3.31</a:t>
            </a:r>
            <a:endParaRPr b="0" i="0" sz="3200" u="none" cap="none" strike="noStrike">
              <a:solidFill>
                <a:schemeClr val="dk2"/>
              </a:solidFill>
              <a:latin typeface="Calibri"/>
              <a:ea typeface="Calibri"/>
              <a:cs typeface="Calibri"/>
              <a:sym typeface="Calibri"/>
            </a:endParaRPr>
          </a:p>
        </p:txBody>
      </p:sp>
      <p:sp>
        <p:nvSpPr>
          <p:cNvPr id="295" name="Google Shape;295;p33"/>
          <p:cNvSpPr txBox="1"/>
          <p:nvPr/>
        </p:nvSpPr>
        <p:spPr>
          <a:xfrm>
            <a:off x="205740" y="1392681"/>
            <a:ext cx="8428990" cy="878840"/>
          </a:xfrm>
          <a:prstGeom prst="rect">
            <a:avLst/>
          </a:prstGeom>
          <a:noFill/>
          <a:ln>
            <a:noFill/>
          </a:ln>
        </p:spPr>
        <p:txBody>
          <a:bodyPr anchorCtr="0" anchor="t" bIns="0" lIns="0" spcFirstLastPara="1" rIns="0" wrap="square" tIns="12050">
            <a:spAutoFit/>
          </a:bodyPr>
          <a:lstStyle/>
          <a:p>
            <a:pPr indent="0" lvl="0" marL="38100" marR="3048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The	power	of	a	signal	is	10	mW	and	the	power	of	the  noise is 1 μW; what are the values of SNR and SNR</a:t>
            </a:r>
            <a:r>
              <a:rPr b="1" baseline="-25000" i="1" lang="en-US" sz="2775" u="none" cap="none" strike="noStrike">
                <a:solidFill>
                  <a:schemeClr val="dk1"/>
                </a:solidFill>
                <a:latin typeface="Times New Roman"/>
                <a:ea typeface="Times New Roman"/>
                <a:cs typeface="Times New Roman"/>
                <a:sym typeface="Times New Roman"/>
              </a:rPr>
              <a:t>dB </a:t>
            </a:r>
            <a:r>
              <a:rPr b="1" i="1" lang="en-US" sz="2800" u="none" cap="none" strike="noStrike">
                <a:solidFill>
                  <a:schemeClr val="dk1"/>
                </a:solidFill>
                <a:latin typeface="Times New Roman"/>
                <a:ea typeface="Times New Roman"/>
                <a:cs typeface="Times New Roman"/>
                <a:sym typeface="Times New Roman"/>
              </a:rPr>
              <a:t>?</a:t>
            </a:r>
            <a:endParaRPr b="0" i="0" sz="2800" u="none" cap="none" strike="noStrike">
              <a:solidFill>
                <a:schemeClr val="dk1"/>
              </a:solidFill>
              <a:latin typeface="Times New Roman"/>
              <a:ea typeface="Times New Roman"/>
              <a:cs typeface="Times New Roman"/>
              <a:sym typeface="Times New Roman"/>
            </a:endParaRPr>
          </a:p>
        </p:txBody>
      </p:sp>
      <p:sp>
        <p:nvSpPr>
          <p:cNvPr id="296" name="Google Shape;296;p33"/>
          <p:cNvSpPr txBox="1"/>
          <p:nvPr/>
        </p:nvSpPr>
        <p:spPr>
          <a:xfrm>
            <a:off x="205740" y="2673223"/>
            <a:ext cx="5008880" cy="1305560"/>
          </a:xfrm>
          <a:prstGeom prst="rect">
            <a:avLst/>
          </a:prstGeom>
          <a:noFill/>
          <a:ln>
            <a:noFill/>
          </a:ln>
        </p:spPr>
        <p:txBody>
          <a:bodyPr anchorCtr="0" anchor="t" bIns="0" lIns="0" spcFirstLastPara="1" rIns="0" wrap="square" tIns="12050">
            <a:spAutoFit/>
          </a:bodyPr>
          <a:lstStyle/>
          <a:p>
            <a:pPr indent="0" lvl="0" marL="38100"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Solution</a:t>
            </a:r>
            <a:endParaRPr b="0" i="0" sz="2800" u="none" cap="none" strike="noStrike">
              <a:solidFill>
                <a:schemeClr val="dk1"/>
              </a:solidFill>
              <a:latin typeface="Times New Roman"/>
              <a:ea typeface="Times New Roman"/>
              <a:cs typeface="Times New Roman"/>
              <a:sym typeface="Times New Roman"/>
            </a:endParaRPr>
          </a:p>
          <a:p>
            <a:pPr indent="0" lvl="0" marL="38100" marR="3048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The	values	of	SNR	and	SNR</a:t>
            </a:r>
            <a:r>
              <a:rPr b="1" baseline="-25000" i="1" lang="en-US" sz="2775" u="none" cap="none" strike="noStrike">
                <a:solidFill>
                  <a:schemeClr val="dk1"/>
                </a:solidFill>
                <a:latin typeface="Times New Roman"/>
                <a:ea typeface="Times New Roman"/>
                <a:cs typeface="Times New Roman"/>
                <a:sym typeface="Times New Roman"/>
              </a:rPr>
              <a:t>dB  </a:t>
            </a:r>
            <a:r>
              <a:rPr b="1" i="1" lang="en-US" sz="2800" u="none" cap="none" strike="noStrike">
                <a:solidFill>
                  <a:schemeClr val="dk1"/>
                </a:solidFill>
                <a:latin typeface="Times New Roman"/>
                <a:ea typeface="Times New Roman"/>
                <a:cs typeface="Times New Roman"/>
                <a:sym typeface="Times New Roman"/>
              </a:rPr>
              <a:t>follows:</a:t>
            </a:r>
            <a:endParaRPr b="0" i="0" sz="2800" u="none" cap="none" strike="noStrike">
              <a:solidFill>
                <a:schemeClr val="dk1"/>
              </a:solidFill>
              <a:latin typeface="Times New Roman"/>
              <a:ea typeface="Times New Roman"/>
              <a:cs typeface="Times New Roman"/>
              <a:sym typeface="Times New Roman"/>
            </a:endParaRPr>
          </a:p>
        </p:txBody>
      </p:sp>
      <p:sp>
        <p:nvSpPr>
          <p:cNvPr id="297" name="Google Shape;297;p33"/>
          <p:cNvSpPr txBox="1"/>
          <p:nvPr/>
        </p:nvSpPr>
        <p:spPr>
          <a:xfrm>
            <a:off x="5346572" y="3099942"/>
            <a:ext cx="326199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can	be	calculated	as</a:t>
            </a:r>
            <a:endParaRPr b="0" i="0" sz="2800" u="none" cap="none" strike="noStrike">
              <a:solidFill>
                <a:schemeClr val="dk1"/>
              </a:solidFill>
              <a:latin typeface="Times New Roman"/>
              <a:ea typeface="Times New Roman"/>
              <a:cs typeface="Times New Roman"/>
              <a:sym typeface="Times New Roman"/>
            </a:endParaRPr>
          </a:p>
        </p:txBody>
      </p:sp>
      <p:sp>
        <p:nvSpPr>
          <p:cNvPr id="298" name="Google Shape;298;p33"/>
          <p:cNvSpPr/>
          <p:nvPr/>
        </p:nvSpPr>
        <p:spPr>
          <a:xfrm>
            <a:off x="1600200" y="4114863"/>
            <a:ext cx="6257925" cy="124618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304" name="Google Shape;304;p34"/>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305" name="Google Shape;305;p34"/>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3.32</a:t>
            </a:r>
            <a:endParaRPr b="0" i="0" sz="3200" u="none" cap="none" strike="noStrike">
              <a:solidFill>
                <a:schemeClr val="dk2"/>
              </a:solidFill>
              <a:latin typeface="Calibri"/>
              <a:ea typeface="Calibri"/>
              <a:cs typeface="Calibri"/>
              <a:sym typeface="Calibri"/>
            </a:endParaRPr>
          </a:p>
        </p:txBody>
      </p:sp>
      <p:sp>
        <p:nvSpPr>
          <p:cNvPr id="306" name="Google Shape;306;p34"/>
          <p:cNvSpPr txBox="1"/>
          <p:nvPr/>
        </p:nvSpPr>
        <p:spPr>
          <a:xfrm>
            <a:off x="281940" y="1468881"/>
            <a:ext cx="8427720" cy="878840"/>
          </a:xfrm>
          <a:prstGeom prst="rect">
            <a:avLst/>
          </a:prstGeom>
          <a:noFill/>
          <a:ln>
            <a:noFill/>
          </a:ln>
        </p:spPr>
        <p:txBody>
          <a:bodyPr anchorCtr="0" anchor="t" bIns="0" lIns="0" spcFirstLastPara="1" rIns="0" wrap="square" tIns="12050">
            <a:spAutoFit/>
          </a:bodyPr>
          <a:lstStyle/>
          <a:p>
            <a:pPr indent="0" lvl="0" marL="38100" marR="3048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The	values	of	SNR	and	SNR</a:t>
            </a:r>
            <a:r>
              <a:rPr b="1" baseline="-25000" i="1" lang="en-US" sz="2775" u="none" cap="none" strike="noStrike">
                <a:solidFill>
                  <a:schemeClr val="dk1"/>
                </a:solidFill>
                <a:latin typeface="Times New Roman"/>
                <a:ea typeface="Times New Roman"/>
                <a:cs typeface="Times New Roman"/>
                <a:sym typeface="Times New Roman"/>
              </a:rPr>
              <a:t>dB	</a:t>
            </a:r>
            <a:r>
              <a:rPr b="1" i="1" lang="en-US" sz="2800" u="none" cap="none" strike="noStrike">
                <a:solidFill>
                  <a:schemeClr val="dk1"/>
                </a:solidFill>
                <a:latin typeface="Times New Roman"/>
                <a:ea typeface="Times New Roman"/>
                <a:cs typeface="Times New Roman"/>
                <a:sym typeface="Times New Roman"/>
              </a:rPr>
              <a:t>for	a	noiseless	channel  are</a:t>
            </a:r>
            <a:endParaRPr b="0" i="0" sz="2800" u="none" cap="none" strike="noStrike">
              <a:solidFill>
                <a:schemeClr val="dk1"/>
              </a:solidFill>
              <a:latin typeface="Times New Roman"/>
              <a:ea typeface="Times New Roman"/>
              <a:cs typeface="Times New Roman"/>
              <a:sym typeface="Times New Roman"/>
            </a:endParaRPr>
          </a:p>
        </p:txBody>
      </p:sp>
      <p:sp>
        <p:nvSpPr>
          <p:cNvPr id="307" name="Google Shape;307;p34"/>
          <p:cNvSpPr/>
          <p:nvPr/>
        </p:nvSpPr>
        <p:spPr>
          <a:xfrm>
            <a:off x="2992501" y="2811471"/>
            <a:ext cx="3141196" cy="99846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308" name="Google Shape;308;p34"/>
          <p:cNvSpPr txBox="1"/>
          <p:nvPr/>
        </p:nvSpPr>
        <p:spPr>
          <a:xfrm>
            <a:off x="307340" y="4227067"/>
            <a:ext cx="827976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We can never achieve this ratio in real life; it is an ideal.</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314" name="Google Shape;314;p35"/>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315" name="Google Shape;315;p35"/>
          <p:cNvSpPr txBox="1"/>
          <p:nvPr/>
        </p:nvSpPr>
        <p:spPr>
          <a:xfrm>
            <a:off x="535940" y="304622"/>
            <a:ext cx="4092575" cy="697230"/>
          </a:xfrm>
          <a:prstGeom prst="rect">
            <a:avLst/>
          </a:prstGeom>
          <a:noFill/>
          <a:ln>
            <a:noFill/>
          </a:ln>
        </p:spPr>
        <p:txBody>
          <a:bodyPr anchorCtr="0" anchor="b" bIns="0" lIns="0" spcFirstLastPara="1" rIns="0" wrap="square" tIns="13325">
            <a:spAutoFit/>
          </a:bodyPr>
          <a:lstStyle/>
          <a:p>
            <a:pPr indent="0" lvl="0" marL="12700" marR="0" rtl="0" algn="l">
              <a:lnSpc>
                <a:spcPct val="100000"/>
              </a:lnSpc>
              <a:spcBef>
                <a:spcPts val="0"/>
              </a:spcBef>
              <a:spcAft>
                <a:spcPts val="0"/>
              </a:spcAft>
              <a:buClr>
                <a:srgbClr val="333399"/>
              </a:buClr>
              <a:buSzPts val="4400"/>
              <a:buFont typeface="Tahoma"/>
              <a:buNone/>
            </a:pPr>
            <a:r>
              <a:rPr b="0" i="0" lang="en-US" sz="4400" u="none" cap="none" strike="noStrike">
                <a:solidFill>
                  <a:srgbClr val="333399"/>
                </a:solidFill>
                <a:latin typeface="Tahoma"/>
                <a:ea typeface="Tahoma"/>
                <a:cs typeface="Tahoma"/>
                <a:sym typeface="Tahoma"/>
              </a:rPr>
              <a:t>Nyquist theorem</a:t>
            </a:r>
            <a:endParaRPr b="0" i="0" sz="4400" u="none" cap="none" strike="noStrike">
              <a:solidFill>
                <a:schemeClr val="dk2"/>
              </a:solidFill>
              <a:latin typeface="Tahoma"/>
              <a:ea typeface="Tahoma"/>
              <a:cs typeface="Tahoma"/>
              <a:sym typeface="Tahoma"/>
            </a:endParaRPr>
          </a:p>
        </p:txBody>
      </p:sp>
      <p:sp>
        <p:nvSpPr>
          <p:cNvPr id="316" name="Google Shape;316;p35"/>
          <p:cNvSpPr txBox="1"/>
          <p:nvPr/>
        </p:nvSpPr>
        <p:spPr>
          <a:xfrm>
            <a:off x="510540" y="1526384"/>
            <a:ext cx="6793865" cy="2289175"/>
          </a:xfrm>
          <a:prstGeom prst="rect">
            <a:avLst/>
          </a:prstGeom>
          <a:noFill/>
          <a:ln>
            <a:noFill/>
          </a:ln>
        </p:spPr>
        <p:txBody>
          <a:bodyPr anchorCtr="0" anchor="t" bIns="0" lIns="0" spcFirstLastPara="1" rIns="0" wrap="square" tIns="91425">
            <a:spAutoFit/>
          </a:bodyPr>
          <a:lstStyle/>
          <a:p>
            <a:pPr indent="-342900" lvl="0" marL="381000" marR="0" rtl="0" algn="l">
              <a:lnSpc>
                <a:spcPct val="100000"/>
              </a:lnSpc>
              <a:spcBef>
                <a:spcPts val="0"/>
              </a:spcBef>
              <a:spcAft>
                <a:spcPts val="0"/>
              </a:spcAft>
              <a:buClr>
                <a:srgbClr val="3333CC"/>
              </a:buClr>
              <a:buSzPts val="2150"/>
              <a:buFont typeface="Noto Sans Symbols"/>
              <a:buChar char="■"/>
            </a:pPr>
            <a:r>
              <a:rPr b="0" i="1" lang="en-US" sz="3800" u="none" cap="none" strike="noStrike">
                <a:solidFill>
                  <a:schemeClr val="dk1"/>
                </a:solidFill>
                <a:latin typeface="Tahoma"/>
                <a:ea typeface="Tahoma"/>
                <a:cs typeface="Tahoma"/>
                <a:sym typeface="Tahoma"/>
              </a:rPr>
              <a:t>For a noiseless channel:</a:t>
            </a:r>
            <a:endParaRPr b="0" i="0" sz="3800" u="none" cap="none" strike="noStrike">
              <a:solidFill>
                <a:schemeClr val="dk1"/>
              </a:solidFill>
              <a:latin typeface="Tahoma"/>
              <a:ea typeface="Tahoma"/>
              <a:cs typeface="Tahoma"/>
              <a:sym typeface="Tahoma"/>
            </a:endParaRPr>
          </a:p>
          <a:p>
            <a:pPr indent="-287019" lvl="1" marL="781685" marR="0" rtl="0" algn="l">
              <a:lnSpc>
                <a:spcPct val="100000"/>
              </a:lnSpc>
              <a:spcBef>
                <a:spcPts val="585"/>
              </a:spcBef>
              <a:spcAft>
                <a:spcPts val="0"/>
              </a:spcAft>
              <a:buClr>
                <a:srgbClr val="FF0000"/>
              </a:buClr>
              <a:buSzPts val="1750"/>
              <a:buFont typeface="Noto Sans Symbols"/>
              <a:buChar char="■"/>
            </a:pPr>
            <a:r>
              <a:rPr b="0" i="1" lang="en-US" sz="3350" u="none" cap="none" strike="noStrike">
                <a:solidFill>
                  <a:schemeClr val="dk1"/>
                </a:solidFill>
                <a:latin typeface="Tahoma"/>
                <a:ea typeface="Tahoma"/>
                <a:cs typeface="Tahoma"/>
                <a:sym typeface="Tahoma"/>
              </a:rPr>
              <a:t>Theoretic Max BitRate = 2Blog</a:t>
            </a:r>
            <a:r>
              <a:rPr b="0" baseline="-25000" i="1" lang="en-US" sz="3375" u="none" cap="none" strike="noStrike">
                <a:solidFill>
                  <a:schemeClr val="dk1"/>
                </a:solidFill>
                <a:latin typeface="Tahoma"/>
                <a:ea typeface="Tahoma"/>
                <a:cs typeface="Tahoma"/>
                <a:sym typeface="Tahoma"/>
              </a:rPr>
              <a:t>2 </a:t>
            </a:r>
            <a:r>
              <a:rPr b="0" i="1" lang="en-US" sz="3350" u="none" cap="none" strike="noStrike">
                <a:solidFill>
                  <a:schemeClr val="dk1"/>
                </a:solidFill>
                <a:latin typeface="Tahoma"/>
                <a:ea typeface="Tahoma"/>
                <a:cs typeface="Tahoma"/>
                <a:sym typeface="Tahoma"/>
              </a:rPr>
              <a:t>L</a:t>
            </a:r>
            <a:endParaRPr b="0" i="0" sz="3350" u="none" cap="none" strike="noStrike">
              <a:solidFill>
                <a:schemeClr val="dk1"/>
              </a:solidFill>
              <a:latin typeface="Tahoma"/>
              <a:ea typeface="Tahoma"/>
              <a:cs typeface="Tahoma"/>
              <a:sym typeface="Tahoma"/>
            </a:endParaRPr>
          </a:p>
          <a:p>
            <a:pPr indent="-229235" lvl="2" marL="1181100" marR="0" rtl="0" algn="l">
              <a:lnSpc>
                <a:spcPct val="100000"/>
              </a:lnSpc>
              <a:spcBef>
                <a:spcPts val="645"/>
              </a:spcBef>
              <a:spcAft>
                <a:spcPts val="0"/>
              </a:spcAft>
              <a:buClr>
                <a:srgbClr val="3333CC"/>
              </a:buClr>
              <a:buSzPts val="1400"/>
              <a:buFont typeface="Noto Sans Symbols"/>
              <a:buChar char="■"/>
            </a:pPr>
            <a:r>
              <a:rPr b="0" i="0" lang="en-US" sz="2800" u="none" cap="none" strike="noStrike">
                <a:solidFill>
                  <a:schemeClr val="dk1"/>
                </a:solidFill>
                <a:latin typeface="Tahoma"/>
                <a:ea typeface="Tahoma"/>
                <a:cs typeface="Tahoma"/>
                <a:sym typeface="Tahoma"/>
              </a:rPr>
              <a:t>B: bandwidth (Hz)</a:t>
            </a:r>
            <a:endParaRPr b="0" i="0" sz="2800" u="none" cap="none" strike="noStrike">
              <a:solidFill>
                <a:schemeClr val="dk1"/>
              </a:solidFill>
              <a:latin typeface="Tahoma"/>
              <a:ea typeface="Tahoma"/>
              <a:cs typeface="Tahoma"/>
              <a:sym typeface="Tahoma"/>
            </a:endParaRPr>
          </a:p>
          <a:p>
            <a:pPr indent="-229235" lvl="2" marL="1181100" marR="0" rtl="0" algn="l">
              <a:lnSpc>
                <a:spcPct val="100000"/>
              </a:lnSpc>
              <a:spcBef>
                <a:spcPts val="670"/>
              </a:spcBef>
              <a:spcAft>
                <a:spcPts val="0"/>
              </a:spcAft>
              <a:buClr>
                <a:srgbClr val="3333CC"/>
              </a:buClr>
              <a:buSzPts val="1400"/>
              <a:buFont typeface="Noto Sans Symbols"/>
              <a:buChar char="■"/>
            </a:pPr>
            <a:r>
              <a:rPr b="0" i="0" lang="en-US" sz="2800" u="none" cap="none" strike="noStrike">
                <a:solidFill>
                  <a:schemeClr val="dk1"/>
                </a:solidFill>
                <a:latin typeface="Tahoma"/>
                <a:ea typeface="Tahoma"/>
                <a:cs typeface="Tahoma"/>
                <a:sym typeface="Tahoma"/>
              </a:rPr>
              <a:t>L: number of levels</a:t>
            </a:r>
            <a:endParaRPr b="0" i="0" sz="2800" u="none" cap="none" strike="noStrike">
              <a:solidFill>
                <a:schemeClr val="dk1"/>
              </a:solidFill>
              <a:latin typeface="Tahoma"/>
              <a:ea typeface="Tahoma"/>
              <a:cs typeface="Tahoma"/>
              <a:sym typeface="Tahoma"/>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322" name="Google Shape;322;p36"/>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323" name="Google Shape;323;p36"/>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3.34</a:t>
            </a:r>
            <a:endParaRPr b="0" i="0" sz="3200" u="none" cap="none" strike="noStrike">
              <a:solidFill>
                <a:schemeClr val="dk2"/>
              </a:solidFill>
              <a:latin typeface="Calibri"/>
              <a:ea typeface="Calibri"/>
              <a:cs typeface="Calibri"/>
              <a:sym typeface="Calibri"/>
            </a:endParaRPr>
          </a:p>
        </p:txBody>
      </p:sp>
      <p:sp>
        <p:nvSpPr>
          <p:cNvPr id="324" name="Google Shape;324;p36"/>
          <p:cNvSpPr txBox="1"/>
          <p:nvPr/>
        </p:nvSpPr>
        <p:spPr>
          <a:xfrm>
            <a:off x="307340" y="1468881"/>
            <a:ext cx="8376920" cy="1305560"/>
          </a:xfrm>
          <a:prstGeom prst="rect">
            <a:avLst/>
          </a:prstGeom>
          <a:noFill/>
          <a:ln>
            <a:noFill/>
          </a:ln>
        </p:spPr>
        <p:txBody>
          <a:bodyPr anchorCtr="0" anchor="t" bIns="0" lIns="0" spcFirstLastPara="1" rIns="0" wrap="square" tIns="12050">
            <a:spAutoFit/>
          </a:bodyPr>
          <a:lstStyle/>
          <a:p>
            <a:pPr indent="0" lvl="0" marL="12700" marR="50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Consider a noiseless channel with a bandwidth of 3000  Hz transmitting a signal with two signal levels. The  maximum bit rate can be calculated as</a:t>
            </a:r>
            <a:endParaRPr b="0" i="0" sz="2800" u="none" cap="none" strike="noStrike">
              <a:solidFill>
                <a:schemeClr val="dk1"/>
              </a:solidFill>
              <a:latin typeface="Times New Roman"/>
              <a:ea typeface="Times New Roman"/>
              <a:cs typeface="Times New Roman"/>
              <a:sym typeface="Times New Roman"/>
            </a:endParaRPr>
          </a:p>
        </p:txBody>
      </p:sp>
      <p:sp>
        <p:nvSpPr>
          <p:cNvPr id="325" name="Google Shape;325;p36"/>
          <p:cNvSpPr/>
          <p:nvPr/>
        </p:nvSpPr>
        <p:spPr>
          <a:xfrm>
            <a:off x="1222044" y="3962400"/>
            <a:ext cx="5540375" cy="86042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331" name="Google Shape;331;p37"/>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332" name="Google Shape;332;p37"/>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3.35</a:t>
            </a:r>
            <a:endParaRPr b="0" i="0" sz="3200" u="none" cap="none" strike="noStrike">
              <a:solidFill>
                <a:schemeClr val="dk2"/>
              </a:solidFill>
              <a:latin typeface="Calibri"/>
              <a:ea typeface="Calibri"/>
              <a:cs typeface="Calibri"/>
              <a:sym typeface="Calibri"/>
            </a:endParaRPr>
          </a:p>
        </p:txBody>
      </p:sp>
      <p:sp>
        <p:nvSpPr>
          <p:cNvPr id="333" name="Google Shape;333;p37"/>
          <p:cNvSpPr txBox="1"/>
          <p:nvPr/>
        </p:nvSpPr>
        <p:spPr>
          <a:xfrm>
            <a:off x="307340" y="1391158"/>
            <a:ext cx="8378190" cy="1305560"/>
          </a:xfrm>
          <a:prstGeom prst="rect">
            <a:avLst/>
          </a:prstGeom>
          <a:noFill/>
          <a:ln>
            <a:noFill/>
          </a:ln>
        </p:spPr>
        <p:txBody>
          <a:bodyPr anchorCtr="0" anchor="t" bIns="0" lIns="0" spcFirstLastPara="1" rIns="0" wrap="square" tIns="12050">
            <a:spAutoFit/>
          </a:bodyPr>
          <a:lstStyle/>
          <a:p>
            <a:pPr indent="0" lvl="0" marL="12700" marR="50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Consider the same noiseless channel transmitting a  signal with four signal levels (for each level, we send 2  bits). The maximum bit rate can be calculated as</a:t>
            </a:r>
            <a:endParaRPr b="0" i="0" sz="2800" u="none" cap="none" strike="noStrike">
              <a:solidFill>
                <a:schemeClr val="dk1"/>
              </a:solidFill>
              <a:latin typeface="Times New Roman"/>
              <a:ea typeface="Times New Roman"/>
              <a:cs typeface="Times New Roman"/>
              <a:sym typeface="Times New Roman"/>
            </a:endParaRPr>
          </a:p>
        </p:txBody>
      </p:sp>
      <p:sp>
        <p:nvSpPr>
          <p:cNvPr id="334" name="Google Shape;334;p37"/>
          <p:cNvSpPr/>
          <p:nvPr/>
        </p:nvSpPr>
        <p:spPr>
          <a:xfrm>
            <a:off x="914400" y="3810000"/>
            <a:ext cx="6902450" cy="698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340" name="Google Shape;340;p38"/>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341" name="Google Shape;341;p38"/>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3.36</a:t>
            </a:r>
            <a:endParaRPr b="0" i="0" sz="3200" u="none" cap="none" strike="noStrike">
              <a:solidFill>
                <a:schemeClr val="dk2"/>
              </a:solidFill>
              <a:latin typeface="Calibri"/>
              <a:ea typeface="Calibri"/>
              <a:cs typeface="Calibri"/>
              <a:sym typeface="Calibri"/>
            </a:endParaRPr>
          </a:p>
        </p:txBody>
      </p:sp>
      <p:sp>
        <p:nvSpPr>
          <p:cNvPr id="342" name="Google Shape;342;p38"/>
          <p:cNvSpPr txBox="1"/>
          <p:nvPr/>
        </p:nvSpPr>
        <p:spPr>
          <a:xfrm>
            <a:off x="269240" y="1143000"/>
            <a:ext cx="8453120" cy="2159000"/>
          </a:xfrm>
          <a:prstGeom prst="rect">
            <a:avLst/>
          </a:prstGeom>
          <a:noFill/>
          <a:ln>
            <a:noFill/>
          </a:ln>
        </p:spPr>
        <p:txBody>
          <a:bodyPr anchorCtr="0" anchor="t" bIns="0" lIns="0" spcFirstLastPara="1" rIns="0" wrap="square" tIns="12050">
            <a:spAutoFit/>
          </a:bodyPr>
          <a:lstStyle/>
          <a:p>
            <a:pPr indent="0" lvl="0" marL="50800" marR="431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We need to send 265 kbps over a noiseless channel with  a bandwidth of 20 kHz. How many signal levels do we  need? (hint: signal level needs to be 2</a:t>
            </a:r>
            <a:r>
              <a:rPr b="1" baseline="30000" i="1" lang="en-US" sz="2775" u="none" cap="none" strike="noStrike">
                <a:solidFill>
                  <a:schemeClr val="dk1"/>
                </a:solidFill>
                <a:latin typeface="Times New Roman"/>
                <a:ea typeface="Times New Roman"/>
                <a:cs typeface="Times New Roman"/>
                <a:sym typeface="Times New Roman"/>
              </a:rPr>
              <a:t>l</a:t>
            </a:r>
            <a:r>
              <a:rPr b="1" i="1" lang="en-US" sz="2800" u="none" cap="none" strike="noStrike">
                <a:solidFill>
                  <a:schemeClr val="dk1"/>
                </a:solidFill>
                <a:latin typeface="Times New Roman"/>
                <a:ea typeface="Times New Roman"/>
                <a:cs typeface="Times New Roman"/>
                <a:sym typeface="Times New Roman"/>
              </a:rPr>
              <a:t>)</a:t>
            </a:r>
            <a:endParaRPr b="0" i="0" sz="2800" u="none" cap="none" strike="noStrike">
              <a:solidFill>
                <a:schemeClr val="dk1"/>
              </a:solidFill>
              <a:latin typeface="Times New Roman"/>
              <a:ea typeface="Times New Roman"/>
              <a:cs typeface="Times New Roman"/>
              <a:sym typeface="Times New Roman"/>
            </a:endParaRPr>
          </a:p>
          <a:p>
            <a:pPr indent="0" lvl="0" marL="50800" marR="0" rtl="0" algn="l">
              <a:lnSpc>
                <a:spcPct val="100000"/>
              </a:lnSpc>
              <a:spcBef>
                <a:spcPts val="5"/>
              </a:spcBef>
              <a:spcAft>
                <a:spcPts val="0"/>
              </a:spcAft>
              <a:buClr>
                <a:srgbClr val="000000"/>
              </a:buClr>
              <a:buSzPts val="2800"/>
              <a:buFont typeface="Arial"/>
              <a:buNone/>
            </a:pPr>
            <a:r>
              <a:rPr b="1" i="1" lang="en-US" sz="2800" u="none" cap="none" strike="noStrike">
                <a:solidFill>
                  <a:srgbClr val="FF0000"/>
                </a:solidFill>
                <a:latin typeface="Times New Roman"/>
                <a:ea typeface="Times New Roman"/>
                <a:cs typeface="Times New Roman"/>
                <a:sym typeface="Times New Roman"/>
              </a:rPr>
              <a:t>Solution</a:t>
            </a:r>
            <a:endParaRPr b="0" i="0" sz="2800" u="none" cap="none" strike="noStrike">
              <a:solidFill>
                <a:schemeClr val="dk1"/>
              </a:solidFill>
              <a:latin typeface="Times New Roman"/>
              <a:ea typeface="Times New Roman"/>
              <a:cs typeface="Times New Roman"/>
              <a:sym typeface="Times New Roman"/>
            </a:endParaRPr>
          </a:p>
          <a:p>
            <a:pPr indent="0" lvl="0" marL="50800"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We can use the Nyquist formula as shown:</a:t>
            </a:r>
            <a:endParaRPr b="0" i="0" sz="2800" u="none" cap="none" strike="noStrike">
              <a:solidFill>
                <a:schemeClr val="dk1"/>
              </a:solidFill>
              <a:latin typeface="Times New Roman"/>
              <a:ea typeface="Times New Roman"/>
              <a:cs typeface="Times New Roman"/>
              <a:sym typeface="Times New Roman"/>
            </a:endParaRPr>
          </a:p>
        </p:txBody>
      </p:sp>
      <p:sp>
        <p:nvSpPr>
          <p:cNvPr id="343" name="Google Shape;343;p38"/>
          <p:cNvSpPr/>
          <p:nvPr/>
        </p:nvSpPr>
        <p:spPr>
          <a:xfrm>
            <a:off x="1523999" y="3302000"/>
            <a:ext cx="5737225" cy="2959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349" name="Google Shape;349;p39"/>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350" name="Google Shape;350;p39"/>
          <p:cNvSpPr txBox="1"/>
          <p:nvPr/>
        </p:nvSpPr>
        <p:spPr>
          <a:xfrm>
            <a:off x="535940" y="306146"/>
            <a:ext cx="7542530" cy="635000"/>
          </a:xfrm>
          <a:prstGeom prst="rect">
            <a:avLst/>
          </a:prstGeom>
          <a:noFill/>
          <a:ln>
            <a:noFill/>
          </a:ln>
        </p:spPr>
        <p:txBody>
          <a:bodyPr anchorCtr="0" anchor="b" bIns="0" lIns="0" spcFirstLastPara="1" rIns="0" wrap="square" tIns="12050">
            <a:spAutoFit/>
          </a:bodyPr>
          <a:lstStyle/>
          <a:p>
            <a:pPr indent="0" lvl="0" marL="12700" marR="0" rtl="0" algn="l">
              <a:lnSpc>
                <a:spcPct val="100000"/>
              </a:lnSpc>
              <a:spcBef>
                <a:spcPts val="0"/>
              </a:spcBef>
              <a:spcAft>
                <a:spcPts val="0"/>
              </a:spcAft>
              <a:buClr>
                <a:srgbClr val="333399"/>
              </a:buClr>
              <a:buSzPts val="4000"/>
              <a:buFont typeface="Tahoma"/>
              <a:buNone/>
            </a:pPr>
            <a:r>
              <a:rPr b="0" i="0" lang="en-US" sz="4000" u="none" cap="none" strike="noStrike">
                <a:solidFill>
                  <a:srgbClr val="333399"/>
                </a:solidFill>
                <a:latin typeface="Tahoma"/>
                <a:ea typeface="Tahoma"/>
                <a:cs typeface="Tahoma"/>
                <a:sym typeface="Tahoma"/>
              </a:rPr>
              <a:t>Noisy Channel: Shannon Capacity</a:t>
            </a:r>
            <a:endParaRPr b="0" i="0" sz="4000" u="none" cap="none" strike="noStrike">
              <a:solidFill>
                <a:schemeClr val="dk2"/>
              </a:solidFill>
              <a:latin typeface="Tahoma"/>
              <a:ea typeface="Tahoma"/>
              <a:cs typeface="Tahoma"/>
              <a:sym typeface="Tahoma"/>
            </a:endParaRPr>
          </a:p>
        </p:txBody>
      </p:sp>
      <p:sp>
        <p:nvSpPr>
          <p:cNvPr id="351" name="Google Shape;351;p39"/>
          <p:cNvSpPr txBox="1"/>
          <p:nvPr/>
        </p:nvSpPr>
        <p:spPr>
          <a:xfrm>
            <a:off x="510540" y="1509538"/>
            <a:ext cx="7905115" cy="3854450"/>
          </a:xfrm>
          <a:prstGeom prst="rect">
            <a:avLst/>
          </a:prstGeom>
          <a:noFill/>
          <a:ln>
            <a:noFill/>
          </a:ln>
        </p:spPr>
        <p:txBody>
          <a:bodyPr anchorCtr="0" anchor="t" bIns="0" lIns="0" spcFirstLastPara="1" rIns="0" wrap="square" tIns="114925">
            <a:spAutoFit/>
          </a:bodyPr>
          <a:lstStyle/>
          <a:p>
            <a:pPr indent="-342900" lvl="0" marL="381000" marR="0" rtl="0" algn="l">
              <a:lnSpc>
                <a:spcPct val="100000"/>
              </a:lnSpc>
              <a:spcBef>
                <a:spcPts val="0"/>
              </a:spcBef>
              <a:spcAft>
                <a:spcPts val="0"/>
              </a:spcAft>
              <a:buClr>
                <a:srgbClr val="3333CC"/>
              </a:buClr>
              <a:buSzPts val="1900"/>
              <a:buFont typeface="Noto Sans Symbols"/>
              <a:buChar char="■"/>
            </a:pPr>
            <a:r>
              <a:rPr b="0" i="1" lang="en-US" sz="3350" u="none" cap="none" strike="noStrike">
                <a:solidFill>
                  <a:schemeClr val="dk1"/>
                </a:solidFill>
                <a:latin typeface="Tahoma"/>
                <a:ea typeface="Tahoma"/>
                <a:cs typeface="Tahoma"/>
                <a:sym typeface="Tahoma"/>
              </a:rPr>
              <a:t>Max bitRate C = B log</a:t>
            </a:r>
            <a:r>
              <a:rPr b="0" baseline="-25000" i="1" lang="en-US" sz="3375" u="none" cap="none" strike="noStrike">
                <a:solidFill>
                  <a:schemeClr val="dk1"/>
                </a:solidFill>
                <a:latin typeface="Tahoma"/>
                <a:ea typeface="Tahoma"/>
                <a:cs typeface="Tahoma"/>
                <a:sym typeface="Tahoma"/>
              </a:rPr>
              <a:t>2 </a:t>
            </a:r>
            <a:r>
              <a:rPr b="0" i="1" lang="en-US" sz="3350" u="none" cap="none" strike="noStrike">
                <a:solidFill>
                  <a:schemeClr val="dk1"/>
                </a:solidFill>
                <a:latin typeface="Tahoma"/>
                <a:ea typeface="Tahoma"/>
                <a:cs typeface="Tahoma"/>
                <a:sym typeface="Tahoma"/>
              </a:rPr>
              <a:t>(1+SNR)</a:t>
            </a:r>
            <a:endParaRPr b="0" i="0" sz="3350" u="none" cap="none" strike="noStrike">
              <a:solidFill>
                <a:schemeClr val="dk1"/>
              </a:solidFill>
              <a:latin typeface="Tahoma"/>
              <a:ea typeface="Tahoma"/>
              <a:cs typeface="Tahoma"/>
              <a:sym typeface="Tahoma"/>
            </a:endParaRPr>
          </a:p>
          <a:p>
            <a:pPr indent="-287019" lvl="1" marL="781685" marR="0" rtl="0" algn="l">
              <a:lnSpc>
                <a:spcPct val="100000"/>
              </a:lnSpc>
              <a:spcBef>
                <a:spcPts val="650"/>
              </a:spcBef>
              <a:spcAft>
                <a:spcPts val="0"/>
              </a:spcAft>
              <a:buClr>
                <a:srgbClr val="FF0000"/>
              </a:buClr>
              <a:buSzPts val="1500"/>
              <a:buFont typeface="Noto Sans Symbols"/>
              <a:buChar char="■"/>
            </a:pPr>
            <a:r>
              <a:rPr b="0" i="0" lang="en-US" sz="2800" u="none" cap="none" strike="noStrike">
                <a:solidFill>
                  <a:schemeClr val="dk1"/>
                </a:solidFill>
                <a:latin typeface="Tahoma"/>
                <a:ea typeface="Tahoma"/>
                <a:cs typeface="Tahoma"/>
                <a:sym typeface="Tahoma"/>
              </a:rPr>
              <a:t>B : bandwidth (Hz)</a:t>
            </a:r>
            <a:endParaRPr b="0" i="0" sz="2800" u="none" cap="none" strike="noStrike">
              <a:solidFill>
                <a:schemeClr val="dk1"/>
              </a:solidFill>
              <a:latin typeface="Tahoma"/>
              <a:ea typeface="Tahoma"/>
              <a:cs typeface="Tahoma"/>
              <a:sym typeface="Tahoma"/>
            </a:endParaRPr>
          </a:p>
          <a:p>
            <a:pPr indent="-287019" lvl="1" marL="781685" marR="0" rtl="0" algn="l">
              <a:lnSpc>
                <a:spcPct val="100000"/>
              </a:lnSpc>
              <a:spcBef>
                <a:spcPts val="670"/>
              </a:spcBef>
              <a:spcAft>
                <a:spcPts val="0"/>
              </a:spcAft>
              <a:buClr>
                <a:srgbClr val="FF0000"/>
              </a:buClr>
              <a:buSzPts val="1500"/>
              <a:buFont typeface="Noto Sans Symbols"/>
              <a:buChar char="■"/>
            </a:pPr>
            <a:r>
              <a:rPr b="0" i="0" lang="en-US" sz="2800" u="none" cap="none" strike="noStrike">
                <a:solidFill>
                  <a:schemeClr val="dk1"/>
                </a:solidFill>
                <a:latin typeface="Tahoma"/>
                <a:ea typeface="Tahoma"/>
                <a:cs typeface="Tahoma"/>
                <a:sym typeface="Tahoma"/>
              </a:rPr>
              <a:t>SNR: signal-to-noise ratio</a:t>
            </a:r>
            <a:endParaRPr b="0" i="0" sz="2800" u="none" cap="none" strike="noStrike">
              <a:solidFill>
                <a:schemeClr val="dk1"/>
              </a:solidFill>
              <a:latin typeface="Tahoma"/>
              <a:ea typeface="Tahoma"/>
              <a:cs typeface="Tahoma"/>
              <a:sym typeface="Tahoma"/>
            </a:endParaRPr>
          </a:p>
          <a:p>
            <a:pPr indent="-287019" lvl="1" marL="781685" marR="0" rtl="0" algn="l">
              <a:lnSpc>
                <a:spcPct val="100000"/>
              </a:lnSpc>
              <a:spcBef>
                <a:spcPts val="670"/>
              </a:spcBef>
              <a:spcAft>
                <a:spcPts val="0"/>
              </a:spcAft>
              <a:buClr>
                <a:srgbClr val="FF0000"/>
              </a:buClr>
              <a:buSzPts val="1500"/>
              <a:buFont typeface="Noto Sans Symbols"/>
              <a:buChar char="■"/>
            </a:pPr>
            <a:r>
              <a:rPr b="0" i="0" lang="en-US" sz="2800" u="none" cap="none" strike="noStrike">
                <a:solidFill>
                  <a:schemeClr val="dk1"/>
                </a:solidFill>
                <a:latin typeface="Tahoma"/>
                <a:ea typeface="Tahoma"/>
                <a:cs typeface="Tahoma"/>
                <a:sym typeface="Tahoma"/>
              </a:rPr>
              <a:t>No matter how many levels we use for signal</a:t>
            </a:r>
            <a:endParaRPr b="0" i="0" sz="2800" u="none" cap="none" strike="noStrike">
              <a:solidFill>
                <a:schemeClr val="dk1"/>
              </a:solidFill>
              <a:latin typeface="Tahoma"/>
              <a:ea typeface="Tahoma"/>
              <a:cs typeface="Tahoma"/>
              <a:sym typeface="Tahoma"/>
            </a:endParaRPr>
          </a:p>
          <a:p>
            <a:pPr indent="-228600" lvl="2" marL="1181100" marR="76200" rtl="0" algn="l">
              <a:lnSpc>
                <a:spcPct val="100000"/>
              </a:lnSpc>
              <a:spcBef>
                <a:spcPts val="585"/>
              </a:spcBef>
              <a:spcAft>
                <a:spcPts val="0"/>
              </a:spcAft>
              <a:buClr>
                <a:srgbClr val="3333CC"/>
              </a:buClr>
              <a:buSzPts val="1200"/>
              <a:buFont typeface="Noto Sans Symbols"/>
              <a:buChar char="■"/>
            </a:pPr>
            <a:r>
              <a:rPr b="0" i="0" lang="en-US" sz="2400" u="none" cap="none" strike="noStrike">
                <a:solidFill>
                  <a:schemeClr val="dk1"/>
                </a:solidFill>
                <a:latin typeface="Tahoma"/>
                <a:ea typeface="Tahoma"/>
                <a:cs typeface="Tahoma"/>
                <a:sym typeface="Tahoma"/>
              </a:rPr>
              <a:t>Intuition: if noise is bigger, signal level cannot be  too bigger in order to correctly read received  signal.</a:t>
            </a:r>
            <a:endParaRPr b="0" i="0" sz="2400" u="none" cap="none" strike="noStrike">
              <a:solidFill>
                <a:schemeClr val="dk1"/>
              </a:solidFill>
              <a:latin typeface="Tahoma"/>
              <a:ea typeface="Tahoma"/>
              <a:cs typeface="Tahoma"/>
              <a:sym typeface="Tahoma"/>
            </a:endParaRPr>
          </a:p>
          <a:p>
            <a:pPr indent="-287019" lvl="1" marL="781685" marR="0" rtl="0" algn="l">
              <a:lnSpc>
                <a:spcPct val="100000"/>
              </a:lnSpc>
              <a:spcBef>
                <a:spcPts val="665"/>
              </a:spcBef>
              <a:spcAft>
                <a:spcPts val="0"/>
              </a:spcAft>
              <a:buClr>
                <a:srgbClr val="FF0000"/>
              </a:buClr>
              <a:buSzPts val="1500"/>
              <a:buFont typeface="Noto Sans Symbols"/>
              <a:buChar char="■"/>
            </a:pPr>
            <a:r>
              <a:rPr b="0" i="0" lang="en-US" sz="2800" u="none" cap="none" strike="noStrike">
                <a:solidFill>
                  <a:schemeClr val="dk1"/>
                </a:solidFill>
                <a:latin typeface="Tahoma"/>
                <a:ea typeface="Tahoma"/>
                <a:cs typeface="Tahoma"/>
                <a:sym typeface="Tahoma"/>
              </a:rPr>
              <a:t>Question: what is the minimum SNR?</a:t>
            </a:r>
            <a:endParaRPr b="0" i="0" sz="2800" u="none" cap="none" strike="noStrike">
              <a:solidFill>
                <a:schemeClr val="dk1"/>
              </a:solidFill>
              <a:latin typeface="Tahoma"/>
              <a:ea typeface="Tahoma"/>
              <a:cs typeface="Tahoma"/>
              <a:sym typeface="Tahoma"/>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357" name="Google Shape;357;p40"/>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358" name="Google Shape;358;p40"/>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3.37</a:t>
            </a:r>
            <a:endParaRPr b="0" i="0" sz="3200" u="none" cap="none" strike="noStrike">
              <a:solidFill>
                <a:schemeClr val="dk2"/>
              </a:solidFill>
              <a:latin typeface="Calibri"/>
              <a:ea typeface="Calibri"/>
              <a:cs typeface="Calibri"/>
              <a:sym typeface="Calibri"/>
            </a:endParaRPr>
          </a:p>
        </p:txBody>
      </p:sp>
      <p:sp>
        <p:nvSpPr>
          <p:cNvPr id="359" name="Google Shape;359;p40"/>
          <p:cNvSpPr txBox="1"/>
          <p:nvPr/>
        </p:nvSpPr>
        <p:spPr>
          <a:xfrm>
            <a:off x="307340" y="1392681"/>
            <a:ext cx="8376920" cy="1732280"/>
          </a:xfrm>
          <a:prstGeom prst="rect">
            <a:avLst/>
          </a:prstGeom>
          <a:noFill/>
          <a:ln>
            <a:noFill/>
          </a:ln>
        </p:spPr>
        <p:txBody>
          <a:bodyPr anchorCtr="0" anchor="t" bIns="0" lIns="0" spcFirstLastPara="1" rIns="0" wrap="square" tIns="12050">
            <a:spAutoFit/>
          </a:bodyPr>
          <a:lstStyle/>
          <a:p>
            <a:pPr indent="0" lvl="0" marL="12700" marR="50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Consider an extremely noisy channel in which the value  of the signal-to-noise ratio is almost zero. In other  words, the noise is so strong that the signal is faint. For  this channel the capacity C is calculated as</a:t>
            </a:r>
            <a:endParaRPr b="0" i="0" sz="2800" u="none" cap="none" strike="noStrike">
              <a:solidFill>
                <a:schemeClr val="dk1"/>
              </a:solidFill>
              <a:latin typeface="Times New Roman"/>
              <a:ea typeface="Times New Roman"/>
              <a:cs typeface="Times New Roman"/>
              <a:sym typeface="Times New Roman"/>
            </a:endParaRPr>
          </a:p>
        </p:txBody>
      </p:sp>
      <p:sp>
        <p:nvSpPr>
          <p:cNvPr id="360" name="Google Shape;360;p40"/>
          <p:cNvSpPr/>
          <p:nvPr/>
        </p:nvSpPr>
        <p:spPr>
          <a:xfrm>
            <a:off x="1209675" y="3476625"/>
            <a:ext cx="6723126" cy="3333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361" name="Google Shape;361;p40"/>
          <p:cNvSpPr txBox="1"/>
          <p:nvPr/>
        </p:nvSpPr>
        <p:spPr>
          <a:xfrm>
            <a:off x="307340" y="4211192"/>
            <a:ext cx="8377555" cy="1305560"/>
          </a:xfrm>
          <a:prstGeom prst="rect">
            <a:avLst/>
          </a:prstGeom>
          <a:noFill/>
          <a:ln>
            <a:noFill/>
          </a:ln>
        </p:spPr>
        <p:txBody>
          <a:bodyPr anchorCtr="0" anchor="t" bIns="0" lIns="0" spcFirstLastPara="1" rIns="0" wrap="square" tIns="12050">
            <a:spAutoFit/>
          </a:bodyPr>
          <a:lstStyle/>
          <a:p>
            <a:pPr indent="0" lvl="0" marL="12700" marR="50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This means that the capacity of this channel is zero  regardless of the bandwidth. In other words, we cannot  receive any data through this channel.</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367" name="Google Shape;367;p41"/>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368" name="Google Shape;368;p41"/>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3.38</a:t>
            </a:r>
            <a:endParaRPr b="0" i="0" sz="3200" u="none" cap="none" strike="noStrike">
              <a:solidFill>
                <a:schemeClr val="dk2"/>
              </a:solidFill>
              <a:latin typeface="Calibri"/>
              <a:ea typeface="Calibri"/>
              <a:cs typeface="Calibri"/>
              <a:sym typeface="Calibri"/>
            </a:endParaRPr>
          </a:p>
        </p:txBody>
      </p:sp>
      <p:sp>
        <p:nvSpPr>
          <p:cNvPr id="369" name="Google Shape;369;p41"/>
          <p:cNvSpPr txBox="1"/>
          <p:nvPr/>
        </p:nvSpPr>
        <p:spPr>
          <a:xfrm>
            <a:off x="307340" y="1253109"/>
            <a:ext cx="8378825" cy="2159000"/>
          </a:xfrm>
          <a:prstGeom prst="rect">
            <a:avLst/>
          </a:prstGeom>
          <a:noFill/>
          <a:ln>
            <a:noFill/>
          </a:ln>
        </p:spPr>
        <p:txBody>
          <a:bodyPr anchorCtr="0" anchor="t" bIns="0" lIns="0" spcFirstLastPara="1" rIns="0" wrap="square" tIns="12050">
            <a:spAutoFit/>
          </a:bodyPr>
          <a:lstStyle/>
          <a:p>
            <a:pPr indent="0" lvl="0" marL="12700" marR="50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We can calculate the theoretical highest bit rate of a  regular telephone line. A telephone line normally has a  bandwidth of 3000Hz. The signal-to-noise ratio is  usually 3162. For this channel the capacity is calculated  as</a:t>
            </a:r>
            <a:endParaRPr b="0" i="0" sz="2800" u="none" cap="none" strike="noStrike">
              <a:solidFill>
                <a:schemeClr val="dk1"/>
              </a:solidFill>
              <a:latin typeface="Times New Roman"/>
              <a:ea typeface="Times New Roman"/>
              <a:cs typeface="Times New Roman"/>
              <a:sym typeface="Times New Roman"/>
            </a:endParaRPr>
          </a:p>
        </p:txBody>
      </p:sp>
      <p:sp>
        <p:nvSpPr>
          <p:cNvPr id="370" name="Google Shape;370;p41"/>
          <p:cNvSpPr/>
          <p:nvPr/>
        </p:nvSpPr>
        <p:spPr>
          <a:xfrm>
            <a:off x="685800" y="3429000"/>
            <a:ext cx="7467600" cy="1066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371" name="Google Shape;371;p41"/>
          <p:cNvSpPr txBox="1"/>
          <p:nvPr/>
        </p:nvSpPr>
        <p:spPr>
          <a:xfrm>
            <a:off x="307340" y="4900041"/>
            <a:ext cx="8378190" cy="1123315"/>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This means that the highest bit rate for a telephone line is 34.860  kbps. If we want to send data faster than this, we can either increase  the bandwidth of the line or improve the signal-to-noise ratio.</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23" name="Google Shape;123;p15"/>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124" name="Google Shape;124;p15"/>
          <p:cNvSpPr txBox="1"/>
          <p:nvPr/>
        </p:nvSpPr>
        <p:spPr>
          <a:xfrm>
            <a:off x="383540" y="489140"/>
            <a:ext cx="6285484" cy="382156"/>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3333CC"/>
              </a:buClr>
              <a:buSzPts val="2400"/>
              <a:buFont typeface="Times New Roman"/>
              <a:buNone/>
            </a:pPr>
            <a:r>
              <a:rPr b="0" i="0" lang="en-US" sz="2400" u="none" cap="none" strike="noStrike">
                <a:solidFill>
                  <a:srgbClr val="3333CC"/>
                </a:solidFill>
                <a:latin typeface="Times New Roman"/>
                <a:ea typeface="Times New Roman"/>
                <a:cs typeface="Times New Roman"/>
                <a:sym typeface="Times New Roman"/>
              </a:rPr>
              <a:t>Figure 3.13	</a:t>
            </a:r>
            <a:r>
              <a:rPr b="0" i="0" lang="en-US" sz="2400" u="none" cap="none" strike="noStrike">
                <a:solidFill>
                  <a:schemeClr val="dk2"/>
                </a:solidFill>
                <a:latin typeface="Calibri"/>
                <a:ea typeface="Calibri"/>
                <a:cs typeface="Calibri"/>
                <a:sym typeface="Calibri"/>
              </a:rPr>
              <a:t>The bandwidth for Example 3.10</a:t>
            </a:r>
            <a:endParaRPr b="0" i="0" sz="2400" u="none" cap="none" strike="noStrike">
              <a:solidFill>
                <a:schemeClr val="dk2"/>
              </a:solidFill>
              <a:latin typeface="Times New Roman"/>
              <a:ea typeface="Times New Roman"/>
              <a:cs typeface="Times New Roman"/>
              <a:sym typeface="Times New Roman"/>
            </a:endParaRPr>
          </a:p>
        </p:txBody>
      </p:sp>
      <p:sp>
        <p:nvSpPr>
          <p:cNvPr id="125" name="Google Shape;125;p15"/>
          <p:cNvSpPr txBox="1"/>
          <p:nvPr/>
        </p:nvSpPr>
        <p:spPr>
          <a:xfrm>
            <a:off x="228600" y="1603501"/>
            <a:ext cx="8376284" cy="8788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The spectrum has only five spikes, at 100, 300, 500, 700,</a:t>
            </a:r>
            <a:endParaRPr b="0" i="0" sz="28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and 900 Hz.</a:t>
            </a:r>
            <a:endParaRPr b="0" i="0" sz="2800" u="none" cap="none" strike="noStrike">
              <a:solidFill>
                <a:schemeClr val="dk1"/>
              </a:solidFill>
              <a:latin typeface="Times New Roman"/>
              <a:ea typeface="Times New Roman"/>
              <a:cs typeface="Times New Roman"/>
              <a:sym typeface="Times New Roman"/>
            </a:endParaRPr>
          </a:p>
        </p:txBody>
      </p:sp>
      <p:sp>
        <p:nvSpPr>
          <p:cNvPr id="126" name="Google Shape;126;p15"/>
          <p:cNvSpPr/>
          <p:nvPr/>
        </p:nvSpPr>
        <p:spPr>
          <a:xfrm>
            <a:off x="1190574" y="2667000"/>
            <a:ext cx="6916775" cy="22231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377" name="Google Shape;377;p42"/>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378" name="Google Shape;378;p42"/>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3.39</a:t>
            </a:r>
            <a:endParaRPr b="0" i="0" sz="3200" u="none" cap="none" strike="noStrike">
              <a:solidFill>
                <a:schemeClr val="dk2"/>
              </a:solidFill>
              <a:latin typeface="Calibri"/>
              <a:ea typeface="Calibri"/>
              <a:cs typeface="Calibri"/>
              <a:sym typeface="Calibri"/>
            </a:endParaRPr>
          </a:p>
        </p:txBody>
      </p:sp>
      <p:sp>
        <p:nvSpPr>
          <p:cNvPr id="379" name="Google Shape;379;p42"/>
          <p:cNvSpPr txBox="1"/>
          <p:nvPr/>
        </p:nvSpPr>
        <p:spPr>
          <a:xfrm>
            <a:off x="281940" y="1240281"/>
            <a:ext cx="8429625" cy="1732280"/>
          </a:xfrm>
          <a:prstGeom prst="rect">
            <a:avLst/>
          </a:prstGeom>
          <a:noFill/>
          <a:ln>
            <a:noFill/>
          </a:ln>
        </p:spPr>
        <p:txBody>
          <a:bodyPr anchorCtr="0" anchor="t" bIns="0" lIns="0" spcFirstLastPara="1" rIns="0" wrap="square" tIns="12050">
            <a:spAutoFit/>
          </a:bodyPr>
          <a:lstStyle/>
          <a:p>
            <a:pPr indent="0" lvl="0" marL="38100" marR="304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The signal-to-noise ratio is often given in decibels.  Assume that SNR</a:t>
            </a:r>
            <a:r>
              <a:rPr b="1" baseline="-25000" i="1" lang="en-US" sz="2775" u="none" cap="none" strike="noStrike">
                <a:solidFill>
                  <a:schemeClr val="dk1"/>
                </a:solidFill>
                <a:latin typeface="Times New Roman"/>
                <a:ea typeface="Times New Roman"/>
                <a:cs typeface="Times New Roman"/>
                <a:sym typeface="Times New Roman"/>
              </a:rPr>
              <a:t>dB </a:t>
            </a:r>
            <a:r>
              <a:rPr b="1" i="1" lang="en-US" sz="2800" u="none" cap="none" strike="noStrike">
                <a:solidFill>
                  <a:schemeClr val="dk1"/>
                </a:solidFill>
                <a:latin typeface="Times New Roman"/>
                <a:ea typeface="Times New Roman"/>
                <a:cs typeface="Times New Roman"/>
                <a:sym typeface="Times New Roman"/>
              </a:rPr>
              <a:t>= 36 dB and the channel bandwidth  is 2 MHz. The theoretical channel capacity can be  calculated as</a:t>
            </a:r>
            <a:endParaRPr b="0" i="0" sz="2800" u="none" cap="none" strike="noStrike">
              <a:solidFill>
                <a:schemeClr val="dk1"/>
              </a:solidFill>
              <a:latin typeface="Times New Roman"/>
              <a:ea typeface="Times New Roman"/>
              <a:cs typeface="Times New Roman"/>
              <a:sym typeface="Times New Roman"/>
            </a:endParaRPr>
          </a:p>
        </p:txBody>
      </p:sp>
      <p:sp>
        <p:nvSpPr>
          <p:cNvPr id="380" name="Google Shape;380;p42"/>
          <p:cNvSpPr/>
          <p:nvPr/>
        </p:nvSpPr>
        <p:spPr>
          <a:xfrm>
            <a:off x="838200" y="3200400"/>
            <a:ext cx="7718425" cy="1752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386" name="Google Shape;386;p43"/>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387" name="Google Shape;387;p43"/>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3.42</a:t>
            </a:r>
            <a:endParaRPr b="0" i="0" sz="3200" u="none" cap="none" strike="noStrike">
              <a:solidFill>
                <a:schemeClr val="dk2"/>
              </a:solidFill>
              <a:latin typeface="Calibri"/>
              <a:ea typeface="Calibri"/>
              <a:cs typeface="Calibri"/>
              <a:sym typeface="Calibri"/>
            </a:endParaRPr>
          </a:p>
        </p:txBody>
      </p:sp>
      <p:sp>
        <p:nvSpPr>
          <p:cNvPr id="388" name="Google Shape;388;p43"/>
          <p:cNvSpPr txBox="1"/>
          <p:nvPr/>
        </p:nvSpPr>
        <p:spPr>
          <a:xfrm>
            <a:off x="307340" y="1468881"/>
            <a:ext cx="8378825" cy="3013075"/>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The bandwidth of a subscriber line is 4 kHz for voice or  data. The bandwidth of this line for data transmission  can be up to 56,000 bps using a sophisticated modem to  change the digital signal to analog.</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2900"/>
              <a:buFont typeface="Arial"/>
              <a:buNone/>
            </a:pPr>
            <a:r>
              <a:t/>
            </a:r>
            <a:endParaRPr b="0" i="0" sz="2900" u="none" cap="none" strike="noStrike">
              <a:solidFill>
                <a:schemeClr val="dk1"/>
              </a:solidFill>
              <a:latin typeface="Times New Roman"/>
              <a:ea typeface="Times New Roman"/>
              <a:cs typeface="Times New Roman"/>
              <a:sym typeface="Times New Roman"/>
            </a:endParaRPr>
          </a:p>
          <a:p>
            <a:pPr indent="0" lvl="0" marL="12700" marR="5080" rtl="0" algn="l">
              <a:lnSpc>
                <a:spcPct val="100000"/>
              </a:lnSpc>
              <a:spcBef>
                <a:spcPts val="0"/>
              </a:spcBef>
              <a:spcAft>
                <a:spcPts val="0"/>
              </a:spcAft>
              <a:buClr>
                <a:srgbClr val="000000"/>
              </a:buClr>
              <a:buSzPts val="2800"/>
              <a:buFont typeface="Arial"/>
              <a:buNone/>
            </a:pPr>
            <a:r>
              <a:rPr b="1" i="1" lang="en-US" sz="2800" u="none" cap="none" strike="noStrike">
                <a:solidFill>
                  <a:srgbClr val="FF0000"/>
                </a:solidFill>
                <a:latin typeface="Times New Roman"/>
                <a:ea typeface="Times New Roman"/>
                <a:cs typeface="Times New Roman"/>
                <a:sym typeface="Times New Roman"/>
              </a:rPr>
              <a:t>What is the max bit rate if the signal level is 2 (binary  signal) under noiseless condition?</a:t>
            </a:r>
            <a:endParaRPr b="0" i="0" sz="2800" u="none" cap="none" strike="noStrike">
              <a:solidFill>
                <a:schemeClr val="dk1"/>
              </a:solidFill>
              <a:latin typeface="Times New Roman"/>
              <a:ea typeface="Times New Roman"/>
              <a:cs typeface="Times New Roman"/>
              <a:sym typeface="Times New Roman"/>
            </a:endParaRPr>
          </a:p>
        </p:txBody>
      </p:sp>
      <p:sp>
        <p:nvSpPr>
          <p:cNvPr id="389" name="Google Shape;389;p43"/>
          <p:cNvSpPr/>
          <p:nvPr/>
        </p:nvSpPr>
        <p:spPr>
          <a:xfrm>
            <a:off x="899160" y="4800600"/>
            <a:ext cx="6840474" cy="10842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395" name="Google Shape;395;p44"/>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396" name="Google Shape;396;p44"/>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3.44</a:t>
            </a:r>
            <a:endParaRPr b="0" i="0" sz="3200" u="none" cap="none" strike="noStrike">
              <a:solidFill>
                <a:schemeClr val="dk2"/>
              </a:solidFill>
              <a:latin typeface="Calibri"/>
              <a:ea typeface="Calibri"/>
              <a:cs typeface="Calibri"/>
              <a:sym typeface="Calibri"/>
            </a:endParaRPr>
          </a:p>
        </p:txBody>
      </p:sp>
      <p:sp>
        <p:nvSpPr>
          <p:cNvPr id="397" name="Google Shape;397;p44"/>
          <p:cNvSpPr txBox="1"/>
          <p:nvPr/>
        </p:nvSpPr>
        <p:spPr>
          <a:xfrm>
            <a:off x="307340" y="1316481"/>
            <a:ext cx="8378825" cy="3013075"/>
          </a:xfrm>
          <a:prstGeom prst="rect">
            <a:avLst/>
          </a:prstGeom>
          <a:noFill/>
          <a:ln>
            <a:noFill/>
          </a:ln>
        </p:spPr>
        <p:txBody>
          <a:bodyPr anchorCtr="0" anchor="t" bIns="0" lIns="0" spcFirstLastPara="1" rIns="0" wrap="square" tIns="12050">
            <a:spAutoFit/>
          </a:bodyPr>
          <a:lstStyle/>
          <a:p>
            <a:pPr indent="0" lvl="0" marL="12700" marR="50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A network with bandwidth of 10 Mbps can pass only an  average of 12,000 frames per minute with each frame  carrying an average of 10,000 bits. What is the  </a:t>
            </a:r>
            <a:r>
              <a:rPr b="1" i="1" lang="en-US" sz="2800" u="none" cap="none" strike="noStrike">
                <a:solidFill>
                  <a:srgbClr val="FF0000"/>
                </a:solidFill>
                <a:latin typeface="Times New Roman"/>
                <a:ea typeface="Times New Roman"/>
                <a:cs typeface="Times New Roman"/>
                <a:sym typeface="Times New Roman"/>
              </a:rPr>
              <a:t>throughput </a:t>
            </a:r>
            <a:r>
              <a:rPr b="1" i="1" lang="en-US" sz="2800" u="none" cap="none" strike="noStrike">
                <a:solidFill>
                  <a:schemeClr val="dk1"/>
                </a:solidFill>
                <a:latin typeface="Times New Roman"/>
                <a:ea typeface="Times New Roman"/>
                <a:cs typeface="Times New Roman"/>
                <a:sym typeface="Times New Roman"/>
              </a:rPr>
              <a:t>of this network?</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rgbClr val="000000"/>
              </a:buClr>
              <a:buSzPts val="2900"/>
              <a:buFont typeface="Arial"/>
              <a:buNone/>
            </a:pPr>
            <a:r>
              <a:t/>
            </a:r>
            <a:endParaRPr b="0" i="0" sz="29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5"/>
              </a:spcBef>
              <a:spcAft>
                <a:spcPts val="0"/>
              </a:spcAft>
              <a:buClr>
                <a:srgbClr val="000000"/>
              </a:buClr>
              <a:buSzPts val="2800"/>
              <a:buFont typeface="Arial"/>
              <a:buNone/>
            </a:pPr>
            <a:r>
              <a:rPr b="1" i="1" lang="en-US" sz="2800" u="none" cap="none" strike="noStrike">
                <a:solidFill>
                  <a:srgbClr val="FF0000"/>
                </a:solidFill>
                <a:latin typeface="Times New Roman"/>
                <a:ea typeface="Times New Roman"/>
                <a:cs typeface="Times New Roman"/>
                <a:sym typeface="Times New Roman"/>
              </a:rPr>
              <a:t>Solution</a:t>
            </a:r>
            <a:endParaRPr b="0" i="0" sz="28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We can calculate the throughput as</a:t>
            </a:r>
            <a:endParaRPr b="0" i="0" sz="2800" u="none" cap="none" strike="noStrike">
              <a:solidFill>
                <a:schemeClr val="dk1"/>
              </a:solidFill>
              <a:latin typeface="Times New Roman"/>
              <a:ea typeface="Times New Roman"/>
              <a:cs typeface="Times New Roman"/>
              <a:sym typeface="Times New Roman"/>
            </a:endParaRPr>
          </a:p>
        </p:txBody>
      </p:sp>
      <p:sp>
        <p:nvSpPr>
          <p:cNvPr id="398" name="Google Shape;398;p44"/>
          <p:cNvSpPr/>
          <p:nvPr/>
        </p:nvSpPr>
        <p:spPr>
          <a:xfrm>
            <a:off x="914400" y="4419600"/>
            <a:ext cx="6993001" cy="9588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399" name="Google Shape;399;p44"/>
          <p:cNvSpPr txBox="1"/>
          <p:nvPr/>
        </p:nvSpPr>
        <p:spPr>
          <a:xfrm>
            <a:off x="307340" y="5584647"/>
            <a:ext cx="8376920" cy="87884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The throughput is almost one-fifth of the bandwidth in  this case.</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405" name="Google Shape;405;p45"/>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406" name="Google Shape;406;p45"/>
          <p:cNvSpPr txBox="1"/>
          <p:nvPr/>
        </p:nvSpPr>
        <p:spPr>
          <a:xfrm>
            <a:off x="535940" y="304622"/>
            <a:ext cx="3835400" cy="697230"/>
          </a:xfrm>
          <a:prstGeom prst="rect">
            <a:avLst/>
          </a:prstGeom>
          <a:noFill/>
          <a:ln>
            <a:noFill/>
          </a:ln>
        </p:spPr>
        <p:txBody>
          <a:bodyPr anchorCtr="0" anchor="b" bIns="0" lIns="0" spcFirstLastPara="1" rIns="0" wrap="square" tIns="13325">
            <a:spAutoFit/>
          </a:bodyPr>
          <a:lstStyle/>
          <a:p>
            <a:pPr indent="0" lvl="0" marL="12700" marR="0" rtl="0" algn="l">
              <a:lnSpc>
                <a:spcPct val="100000"/>
              </a:lnSpc>
              <a:spcBef>
                <a:spcPts val="0"/>
              </a:spcBef>
              <a:spcAft>
                <a:spcPts val="0"/>
              </a:spcAft>
              <a:buClr>
                <a:srgbClr val="333399"/>
              </a:buClr>
              <a:buSzPts val="4400"/>
              <a:buFont typeface="Tahoma"/>
              <a:buNone/>
            </a:pPr>
            <a:r>
              <a:rPr b="0" i="0" lang="en-US" sz="4400" u="none" cap="none" strike="noStrike">
                <a:solidFill>
                  <a:srgbClr val="333399"/>
                </a:solidFill>
                <a:latin typeface="Tahoma"/>
                <a:ea typeface="Tahoma"/>
                <a:cs typeface="Tahoma"/>
                <a:sym typeface="Tahoma"/>
              </a:rPr>
              <a:t>Latency (delay)</a:t>
            </a:r>
            <a:endParaRPr b="0" i="0" sz="4400" u="none" cap="none" strike="noStrike">
              <a:solidFill>
                <a:schemeClr val="dk2"/>
              </a:solidFill>
              <a:latin typeface="Tahoma"/>
              <a:ea typeface="Tahoma"/>
              <a:cs typeface="Tahoma"/>
              <a:sym typeface="Tahoma"/>
            </a:endParaRPr>
          </a:p>
        </p:txBody>
      </p:sp>
      <p:sp>
        <p:nvSpPr>
          <p:cNvPr id="407" name="Google Shape;407;p45"/>
          <p:cNvSpPr txBox="1"/>
          <p:nvPr/>
        </p:nvSpPr>
        <p:spPr>
          <a:xfrm>
            <a:off x="535940" y="1630426"/>
            <a:ext cx="8027670" cy="3054985"/>
          </a:xfrm>
          <a:prstGeom prst="rect">
            <a:avLst/>
          </a:prstGeom>
          <a:noFill/>
          <a:ln>
            <a:noFill/>
          </a:ln>
        </p:spPr>
        <p:txBody>
          <a:bodyPr anchorCtr="0" anchor="t" bIns="0" lIns="0" spcFirstLastPara="1" rIns="0" wrap="square" tIns="13325">
            <a:spAutoFit/>
          </a:bodyPr>
          <a:lstStyle/>
          <a:p>
            <a:pPr indent="-342900" lvl="0" marL="355600" marR="615315" rtl="0" algn="l">
              <a:lnSpc>
                <a:spcPct val="100000"/>
              </a:lnSpc>
              <a:spcBef>
                <a:spcPts val="0"/>
              </a:spcBef>
              <a:spcAft>
                <a:spcPts val="0"/>
              </a:spcAft>
              <a:buClr>
                <a:srgbClr val="3333CC"/>
              </a:buClr>
              <a:buSzPts val="1900"/>
              <a:buFont typeface="Noto Sans Symbols"/>
              <a:buChar char="■"/>
            </a:pPr>
            <a:r>
              <a:rPr b="0" i="0" lang="en-US" sz="3200" u="none" cap="none" strike="noStrike">
                <a:solidFill>
                  <a:schemeClr val="dk1"/>
                </a:solidFill>
                <a:latin typeface="Tahoma"/>
                <a:ea typeface="Tahoma"/>
                <a:cs typeface="Tahoma"/>
                <a:sym typeface="Tahoma"/>
              </a:rPr>
              <a:t>Defines how long it takes for an entire  message to completely arrive at the  destination from the time the first bit is  sent out from the source.</a:t>
            </a:r>
            <a:endParaRPr b="0" i="0" sz="3200" u="none" cap="none" strike="noStrike">
              <a:solidFill>
                <a:schemeClr val="dk1"/>
              </a:solidFill>
              <a:latin typeface="Tahoma"/>
              <a:ea typeface="Tahoma"/>
              <a:cs typeface="Tahoma"/>
              <a:sym typeface="Tahoma"/>
            </a:endParaRPr>
          </a:p>
          <a:p>
            <a:pPr indent="-342900" lvl="0" marL="354965" marR="5080" rtl="0" algn="l">
              <a:lnSpc>
                <a:spcPct val="114626"/>
              </a:lnSpc>
              <a:spcBef>
                <a:spcPts val="900"/>
              </a:spcBef>
              <a:spcAft>
                <a:spcPts val="0"/>
              </a:spcAft>
              <a:buClr>
                <a:srgbClr val="3333CC"/>
              </a:buClr>
              <a:buSzPts val="1900"/>
              <a:buFont typeface="Noto Sans Symbols"/>
              <a:buChar char="■"/>
            </a:pPr>
            <a:r>
              <a:rPr b="0" i="1" lang="en-US" sz="3350" u="none" cap="none" strike="noStrike">
                <a:solidFill>
                  <a:schemeClr val="dk1"/>
                </a:solidFill>
                <a:latin typeface="Tahoma"/>
                <a:ea typeface="Tahoma"/>
                <a:cs typeface="Tahoma"/>
                <a:sym typeface="Tahoma"/>
              </a:rPr>
              <a:t>Latency = propagation time+ transmission  time+ queuing time+ processing delay</a:t>
            </a:r>
            <a:endParaRPr b="0" i="0" sz="3350" u="none" cap="none" strike="noStrike">
              <a:solidFill>
                <a:schemeClr val="dk1"/>
              </a:solidFill>
              <a:latin typeface="Tahoma"/>
              <a:ea typeface="Tahoma"/>
              <a:cs typeface="Tahoma"/>
              <a:sym typeface="Tahoma"/>
            </a:endParaRP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413" name="Google Shape;413;p46"/>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414" name="Google Shape;414;p46"/>
          <p:cNvSpPr txBox="1"/>
          <p:nvPr/>
        </p:nvSpPr>
        <p:spPr>
          <a:xfrm>
            <a:off x="535940" y="304622"/>
            <a:ext cx="4223385" cy="697230"/>
          </a:xfrm>
          <a:prstGeom prst="rect">
            <a:avLst/>
          </a:prstGeom>
          <a:noFill/>
          <a:ln>
            <a:noFill/>
          </a:ln>
        </p:spPr>
        <p:txBody>
          <a:bodyPr anchorCtr="0" anchor="b" bIns="0" lIns="0" spcFirstLastPara="1" rIns="0" wrap="square" tIns="13325">
            <a:spAutoFit/>
          </a:bodyPr>
          <a:lstStyle/>
          <a:p>
            <a:pPr indent="0" lvl="0" marL="12700" marR="0" rtl="0" algn="l">
              <a:lnSpc>
                <a:spcPct val="100000"/>
              </a:lnSpc>
              <a:spcBef>
                <a:spcPts val="0"/>
              </a:spcBef>
              <a:spcAft>
                <a:spcPts val="0"/>
              </a:spcAft>
              <a:buClr>
                <a:srgbClr val="333399"/>
              </a:buClr>
              <a:buSzPts val="4400"/>
              <a:buFont typeface="Tahoma"/>
              <a:buNone/>
            </a:pPr>
            <a:r>
              <a:rPr b="0" i="0" lang="en-US" sz="4400" u="none" cap="none" strike="noStrike">
                <a:solidFill>
                  <a:srgbClr val="333399"/>
                </a:solidFill>
                <a:latin typeface="Tahoma"/>
                <a:ea typeface="Tahoma"/>
                <a:cs typeface="Tahoma"/>
                <a:sym typeface="Tahoma"/>
              </a:rPr>
              <a:t>Propagation time</a:t>
            </a:r>
            <a:endParaRPr b="0" i="0" sz="4400" u="none" cap="none" strike="noStrike">
              <a:solidFill>
                <a:schemeClr val="dk2"/>
              </a:solidFill>
              <a:latin typeface="Tahoma"/>
              <a:ea typeface="Tahoma"/>
              <a:cs typeface="Tahoma"/>
              <a:sym typeface="Tahoma"/>
            </a:endParaRPr>
          </a:p>
        </p:txBody>
      </p:sp>
      <p:sp>
        <p:nvSpPr>
          <p:cNvPr id="415" name="Google Shape;415;p46"/>
          <p:cNvSpPr txBox="1"/>
          <p:nvPr/>
        </p:nvSpPr>
        <p:spPr>
          <a:xfrm>
            <a:off x="535940" y="1630426"/>
            <a:ext cx="7753350" cy="1002030"/>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Clr>
                <a:srgbClr val="3333CC"/>
              </a:buClr>
              <a:buSzPts val="1900"/>
              <a:buFont typeface="Noto Sans Symbols"/>
              <a:buChar char="■"/>
            </a:pPr>
            <a:r>
              <a:rPr b="0" i="0" lang="en-US" sz="3200" u="none" cap="none" strike="noStrike">
                <a:solidFill>
                  <a:schemeClr val="dk1"/>
                </a:solidFill>
                <a:latin typeface="Tahoma"/>
                <a:ea typeface="Tahoma"/>
                <a:cs typeface="Tahoma"/>
                <a:sym typeface="Tahoma"/>
              </a:rPr>
              <a:t>Measures the time required for a bit to  travel from the source to the destination.</a:t>
            </a:r>
            <a:endParaRPr b="0" i="0" sz="1400" u="none" cap="none" strike="noStrike">
              <a:solidFill>
                <a:srgbClr val="000000"/>
              </a:solidFill>
              <a:latin typeface="Arial"/>
              <a:ea typeface="Arial"/>
              <a:cs typeface="Arial"/>
              <a:sym typeface="Arial"/>
            </a:endParaRPr>
          </a:p>
        </p:txBody>
      </p:sp>
      <p:sp>
        <p:nvSpPr>
          <p:cNvPr id="416" name="Google Shape;416;p46"/>
          <p:cNvSpPr txBox="1"/>
          <p:nvPr/>
        </p:nvSpPr>
        <p:spPr>
          <a:xfrm>
            <a:off x="1419225" y="3629025"/>
            <a:ext cx="6153150" cy="1093470"/>
          </a:xfrm>
          <a:prstGeom prst="rect">
            <a:avLst/>
          </a:prstGeom>
          <a:noFill/>
          <a:ln cap="flat" cmpd="sng" w="34275">
            <a:solidFill>
              <a:srgbClr val="333399"/>
            </a:solidFill>
            <a:prstDash val="solid"/>
            <a:round/>
            <a:headEnd len="sm" w="sm" type="none"/>
            <a:tailEnd len="sm" w="sm" type="none"/>
          </a:ln>
        </p:spPr>
        <p:txBody>
          <a:bodyPr anchorCtr="0" anchor="t" bIns="0" lIns="0" spcFirstLastPara="1" rIns="0" wrap="square" tIns="276850">
            <a:spAutoFit/>
          </a:bodyPr>
          <a:lstStyle/>
          <a:p>
            <a:pPr indent="0" lvl="0" marL="91440" marR="0" rtl="0" algn="l">
              <a:lnSpc>
                <a:spcPct val="62937"/>
              </a:lnSpc>
              <a:spcBef>
                <a:spcPts val="0"/>
              </a:spcBef>
              <a:spcAft>
                <a:spcPts val="0"/>
              </a:spcAft>
              <a:buClr>
                <a:srgbClr val="000000"/>
              </a:buClr>
              <a:buSzPts val="2950"/>
              <a:buFont typeface="Arial"/>
              <a:buNone/>
            </a:pPr>
            <a:r>
              <a:rPr b="0" i="0" lang="en-US" sz="2950" u="none" cap="none" strike="noStrike">
                <a:solidFill>
                  <a:schemeClr val="dk1"/>
                </a:solidFill>
                <a:latin typeface="Times New Roman"/>
                <a:ea typeface="Times New Roman"/>
                <a:cs typeface="Times New Roman"/>
                <a:sym typeface="Times New Roman"/>
              </a:rPr>
              <a:t>Pr </a:t>
            </a:r>
            <a:r>
              <a:rPr b="0" i="1" lang="en-US" sz="2950" u="none" cap="none" strike="noStrike">
                <a:solidFill>
                  <a:schemeClr val="dk1"/>
                </a:solidFill>
                <a:latin typeface="Times New Roman"/>
                <a:ea typeface="Times New Roman"/>
                <a:cs typeface="Times New Roman"/>
                <a:sym typeface="Times New Roman"/>
              </a:rPr>
              <a:t>opagationTime </a:t>
            </a:r>
            <a:r>
              <a:rPr b="0" i="0" lang="en-US" sz="2950" u="none" cap="none" strike="noStrike">
                <a:solidFill>
                  <a:schemeClr val="dk1"/>
                </a:solidFill>
                <a:latin typeface="Noto Sans Symbols"/>
                <a:ea typeface="Noto Sans Symbols"/>
                <a:cs typeface="Noto Sans Symbols"/>
                <a:sym typeface="Noto Sans Symbols"/>
              </a:rPr>
              <a:t>=</a:t>
            </a:r>
            <a:r>
              <a:rPr b="0" i="0" lang="en-US" sz="2950" u="none" cap="none" strike="noStrike">
                <a:solidFill>
                  <a:schemeClr val="dk1"/>
                </a:solidFill>
                <a:latin typeface="Times New Roman"/>
                <a:ea typeface="Times New Roman"/>
                <a:cs typeface="Times New Roman"/>
                <a:sym typeface="Times New Roman"/>
              </a:rPr>
              <a:t>	</a:t>
            </a:r>
            <a:r>
              <a:rPr b="0" baseline="30000" i="1" lang="en-US" sz="4425" u="none" cap="none" strike="noStrike">
                <a:solidFill>
                  <a:schemeClr val="dk1"/>
                </a:solidFill>
                <a:latin typeface="Times New Roman"/>
                <a:ea typeface="Times New Roman"/>
                <a:cs typeface="Times New Roman"/>
                <a:sym typeface="Times New Roman"/>
              </a:rPr>
              <a:t>dis </a:t>
            </a:r>
            <a:r>
              <a:rPr b="0" baseline="30000" i="0" lang="en-US" sz="4425" u="none" cap="none" strike="noStrike">
                <a:solidFill>
                  <a:schemeClr val="dk1"/>
                </a:solidFill>
                <a:latin typeface="Times New Roman"/>
                <a:ea typeface="Times New Roman"/>
                <a:cs typeface="Times New Roman"/>
                <a:sym typeface="Times New Roman"/>
              </a:rPr>
              <a:t>tan </a:t>
            </a:r>
            <a:r>
              <a:rPr b="0" baseline="30000" i="1" lang="en-US" sz="4425" u="none" cap="none" strike="noStrike">
                <a:solidFill>
                  <a:schemeClr val="dk1"/>
                </a:solidFill>
                <a:latin typeface="Times New Roman"/>
                <a:ea typeface="Times New Roman"/>
                <a:cs typeface="Times New Roman"/>
                <a:sym typeface="Times New Roman"/>
              </a:rPr>
              <a:t>ce</a:t>
            </a:r>
            <a:endParaRPr b="0" baseline="30000" i="0" sz="4425" u="none" cap="none" strike="noStrike">
              <a:solidFill>
                <a:schemeClr val="dk1"/>
              </a:solidFill>
              <a:latin typeface="Times New Roman"/>
              <a:ea typeface="Times New Roman"/>
              <a:cs typeface="Times New Roman"/>
              <a:sym typeface="Times New Roman"/>
            </a:endParaRPr>
          </a:p>
          <a:p>
            <a:pPr indent="0" lvl="0" marL="3262629" marR="0" rtl="0" algn="l">
              <a:lnSpc>
                <a:spcPct val="94406"/>
              </a:lnSpc>
              <a:spcBef>
                <a:spcPts val="0"/>
              </a:spcBef>
              <a:spcAft>
                <a:spcPts val="0"/>
              </a:spcAft>
              <a:buClr>
                <a:srgbClr val="000000"/>
              </a:buClr>
              <a:buSzPts val="2950"/>
              <a:buFont typeface="Arial"/>
              <a:buNone/>
            </a:pPr>
            <a:r>
              <a:rPr b="0" i="1" lang="en-US" sz="2950" u="none" cap="none" strike="noStrike">
                <a:solidFill>
                  <a:schemeClr val="dk1"/>
                </a:solidFill>
                <a:latin typeface="Times New Roman"/>
                <a:ea typeface="Times New Roman"/>
                <a:cs typeface="Times New Roman"/>
                <a:sym typeface="Times New Roman"/>
              </a:rPr>
              <a:t>propagationspeed</a:t>
            </a:r>
            <a:endParaRPr b="0" i="0" sz="2950" u="none" cap="none" strike="noStrike">
              <a:solidFill>
                <a:schemeClr val="dk1"/>
              </a:solidFill>
              <a:latin typeface="Times New Roman"/>
              <a:ea typeface="Times New Roman"/>
              <a:cs typeface="Times New Roman"/>
              <a:sym typeface="Times New Roman"/>
            </a:endParaRPr>
          </a:p>
        </p:txBody>
      </p:sp>
      <p:cxnSp>
        <p:nvCxnSpPr>
          <p:cNvPr id="417" name="Google Shape;417;p46"/>
          <p:cNvCxnSpPr/>
          <p:nvPr/>
        </p:nvCxnSpPr>
        <p:spPr>
          <a:xfrm>
            <a:off x="4759325" y="4175760"/>
            <a:ext cx="2708275" cy="0"/>
          </a:xfrm>
          <a:prstGeom prst="straightConnector1">
            <a:avLst/>
          </a:prstGeom>
          <a:noFill/>
          <a:ln cap="flat" cmpd="sng" w="9525">
            <a:solidFill>
              <a:srgbClr val="096CC5"/>
            </a:solidFill>
            <a:prstDash val="solid"/>
            <a:round/>
            <a:headEnd len="sm" w="sm" type="none"/>
            <a:tailEnd len="sm" w="sm" type="none"/>
          </a:ln>
        </p:spPr>
      </p:cxn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423" name="Google Shape;423;p47"/>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424" name="Google Shape;424;p47"/>
          <p:cNvSpPr txBox="1"/>
          <p:nvPr/>
        </p:nvSpPr>
        <p:spPr>
          <a:xfrm>
            <a:off x="535940" y="304622"/>
            <a:ext cx="4638675" cy="697230"/>
          </a:xfrm>
          <a:prstGeom prst="rect">
            <a:avLst/>
          </a:prstGeom>
          <a:noFill/>
          <a:ln>
            <a:noFill/>
          </a:ln>
        </p:spPr>
        <p:txBody>
          <a:bodyPr anchorCtr="0" anchor="b" bIns="0" lIns="0" spcFirstLastPara="1" rIns="0" wrap="square" tIns="13325">
            <a:spAutoFit/>
          </a:bodyPr>
          <a:lstStyle/>
          <a:p>
            <a:pPr indent="0" lvl="0" marL="12700" marR="0" rtl="0" algn="l">
              <a:lnSpc>
                <a:spcPct val="100000"/>
              </a:lnSpc>
              <a:spcBef>
                <a:spcPts val="0"/>
              </a:spcBef>
              <a:spcAft>
                <a:spcPts val="0"/>
              </a:spcAft>
              <a:buClr>
                <a:srgbClr val="333399"/>
              </a:buClr>
              <a:buSzPts val="4400"/>
              <a:buFont typeface="Tahoma"/>
              <a:buNone/>
            </a:pPr>
            <a:r>
              <a:rPr b="0" i="0" lang="en-US" sz="4400" u="none" cap="none" strike="noStrike">
                <a:solidFill>
                  <a:srgbClr val="333399"/>
                </a:solidFill>
                <a:latin typeface="Tahoma"/>
                <a:ea typeface="Tahoma"/>
                <a:cs typeface="Tahoma"/>
                <a:sym typeface="Tahoma"/>
              </a:rPr>
              <a:t>Transmission Time</a:t>
            </a:r>
            <a:endParaRPr b="0" i="0" sz="4400" u="none" cap="none" strike="noStrike">
              <a:solidFill>
                <a:schemeClr val="dk2"/>
              </a:solidFill>
              <a:latin typeface="Tahoma"/>
              <a:ea typeface="Tahoma"/>
              <a:cs typeface="Tahoma"/>
              <a:sym typeface="Tahoma"/>
            </a:endParaRPr>
          </a:p>
        </p:txBody>
      </p:sp>
      <p:sp>
        <p:nvSpPr>
          <p:cNvPr id="425" name="Google Shape;425;p47"/>
          <p:cNvSpPr txBox="1"/>
          <p:nvPr/>
        </p:nvSpPr>
        <p:spPr>
          <a:xfrm>
            <a:off x="993444" y="1319231"/>
            <a:ext cx="5834380" cy="495934"/>
          </a:xfrm>
          <a:prstGeom prst="rect">
            <a:avLst/>
          </a:prstGeom>
          <a:noFill/>
          <a:ln>
            <a:noFill/>
          </a:ln>
        </p:spPr>
        <p:txBody>
          <a:bodyPr anchorCtr="0" anchor="t" bIns="0" lIns="0" spcFirstLastPara="1" rIns="0" wrap="square" tIns="17125">
            <a:spAutoFit/>
          </a:bodyPr>
          <a:lstStyle/>
          <a:p>
            <a:pPr indent="-300355" lvl="0" marL="312420" marR="0" rtl="0" algn="l">
              <a:lnSpc>
                <a:spcPct val="100000"/>
              </a:lnSpc>
              <a:spcBef>
                <a:spcPts val="0"/>
              </a:spcBef>
              <a:spcAft>
                <a:spcPts val="0"/>
              </a:spcAft>
              <a:buClr>
                <a:schemeClr val="dk1"/>
              </a:buClr>
              <a:buSzPts val="2800"/>
              <a:buFont typeface="Arial"/>
              <a:buChar char="•"/>
            </a:pPr>
            <a:r>
              <a:rPr b="1" i="1" lang="en-US" sz="2900" u="none" cap="none" strike="noStrike">
                <a:solidFill>
                  <a:schemeClr val="dk1"/>
                </a:solidFill>
                <a:latin typeface="Times New Roman"/>
                <a:ea typeface="Times New Roman"/>
                <a:cs typeface="Times New Roman"/>
                <a:sym typeface="Times New Roman"/>
              </a:rPr>
              <a:t>First bit received </a:t>
            </a:r>
            <a:r>
              <a:rPr b="1" i="1" lang="en-US" sz="3050" u="none" cap="none" strike="noStrike">
                <a:solidFill>
                  <a:schemeClr val="dk1"/>
                </a:solidFill>
                <a:latin typeface="Noto Sans Symbols"/>
                <a:ea typeface="Noto Sans Symbols"/>
                <a:cs typeface="Noto Sans Symbols"/>
                <a:sym typeface="Noto Sans Symbols"/>
              </a:rPr>
              <a:t>🡪</a:t>
            </a:r>
            <a:r>
              <a:rPr b="1" i="1" lang="en-US" sz="3050" u="none" cap="none" strike="noStrike">
                <a:solidFill>
                  <a:schemeClr val="dk1"/>
                </a:solidFill>
                <a:latin typeface="Times New Roman"/>
                <a:ea typeface="Times New Roman"/>
                <a:cs typeface="Times New Roman"/>
                <a:sym typeface="Times New Roman"/>
              </a:rPr>
              <a:t> </a:t>
            </a:r>
            <a:r>
              <a:rPr b="1" i="1" lang="en-US" sz="2900" u="none" cap="none" strike="noStrike">
                <a:solidFill>
                  <a:schemeClr val="dk1"/>
                </a:solidFill>
                <a:latin typeface="Times New Roman"/>
                <a:ea typeface="Times New Roman"/>
                <a:cs typeface="Times New Roman"/>
                <a:sym typeface="Times New Roman"/>
              </a:rPr>
              <a:t>last bit received</a:t>
            </a:r>
            <a:endParaRPr b="0" i="0" sz="2900" u="none" cap="none" strike="noStrike">
              <a:solidFill>
                <a:schemeClr val="dk1"/>
              </a:solidFill>
              <a:latin typeface="Times New Roman"/>
              <a:ea typeface="Times New Roman"/>
              <a:cs typeface="Times New Roman"/>
              <a:sym typeface="Times New Roman"/>
            </a:endParaRPr>
          </a:p>
        </p:txBody>
      </p:sp>
      <p:sp>
        <p:nvSpPr>
          <p:cNvPr id="426" name="Google Shape;426;p47"/>
          <p:cNvSpPr txBox="1"/>
          <p:nvPr/>
        </p:nvSpPr>
        <p:spPr>
          <a:xfrm>
            <a:off x="1556774" y="2635362"/>
            <a:ext cx="5992495" cy="539115"/>
          </a:xfrm>
          <a:prstGeom prst="rect">
            <a:avLst/>
          </a:prstGeom>
          <a:noFill/>
          <a:ln>
            <a:noFill/>
          </a:ln>
        </p:spPr>
        <p:txBody>
          <a:bodyPr anchorCtr="0" anchor="t" bIns="0" lIns="0" spcFirstLastPara="1" rIns="0" wrap="square" tIns="14600">
            <a:spAutoFit/>
          </a:bodyPr>
          <a:lstStyle/>
          <a:p>
            <a:pPr indent="0" lvl="0" marL="25400" marR="0" rtl="0" algn="l">
              <a:lnSpc>
                <a:spcPct val="100000"/>
              </a:lnSpc>
              <a:spcBef>
                <a:spcPts val="0"/>
              </a:spcBef>
              <a:spcAft>
                <a:spcPts val="0"/>
              </a:spcAft>
              <a:buClr>
                <a:srgbClr val="000000"/>
              </a:buClr>
              <a:buSzPts val="3350"/>
              <a:buFont typeface="Arial"/>
              <a:buNone/>
            </a:pPr>
            <a:r>
              <a:rPr b="0" i="1" lang="en-US" sz="3350" u="none" cap="none" strike="noStrike">
                <a:solidFill>
                  <a:schemeClr val="dk1"/>
                </a:solidFill>
                <a:latin typeface="Times New Roman"/>
                <a:ea typeface="Times New Roman"/>
                <a:cs typeface="Times New Roman"/>
                <a:sym typeface="Times New Roman"/>
              </a:rPr>
              <a:t>TransmisisonTime </a:t>
            </a:r>
            <a:r>
              <a:rPr b="0" i="0" lang="en-US" sz="3350" u="none" cap="none" strike="noStrike">
                <a:solidFill>
                  <a:schemeClr val="dk1"/>
                </a:solidFill>
                <a:latin typeface="Noto Sans Symbols"/>
                <a:ea typeface="Noto Sans Symbols"/>
                <a:cs typeface="Noto Sans Symbols"/>
                <a:sym typeface="Noto Sans Symbols"/>
              </a:rPr>
              <a:t>=</a:t>
            </a:r>
            <a:r>
              <a:rPr b="0" i="0" lang="en-US" sz="3350" u="none" cap="none" strike="noStrike">
                <a:solidFill>
                  <a:schemeClr val="dk1"/>
                </a:solidFill>
                <a:latin typeface="Times New Roman"/>
                <a:ea typeface="Times New Roman"/>
                <a:cs typeface="Times New Roman"/>
                <a:sym typeface="Times New Roman"/>
              </a:rPr>
              <a:t>	</a:t>
            </a:r>
            <a:r>
              <a:rPr b="0" baseline="30000" i="1" lang="en-US" sz="5025" u="none" cap="none" strike="noStrike">
                <a:solidFill>
                  <a:schemeClr val="dk1"/>
                </a:solidFill>
                <a:latin typeface="Times New Roman"/>
                <a:ea typeface="Times New Roman"/>
                <a:cs typeface="Times New Roman"/>
                <a:sym typeface="Times New Roman"/>
              </a:rPr>
              <a:t>MessageSize</a:t>
            </a:r>
            <a:endParaRPr b="0" baseline="30000" i="0" sz="5025" u="none" cap="none" strike="noStrike">
              <a:solidFill>
                <a:schemeClr val="dk1"/>
              </a:solidFill>
              <a:latin typeface="Times New Roman"/>
              <a:ea typeface="Times New Roman"/>
              <a:cs typeface="Times New Roman"/>
              <a:sym typeface="Times New Roman"/>
            </a:endParaRPr>
          </a:p>
        </p:txBody>
      </p:sp>
      <p:sp>
        <p:nvSpPr>
          <p:cNvPr id="427" name="Google Shape;427;p47"/>
          <p:cNvSpPr txBox="1"/>
          <p:nvPr/>
        </p:nvSpPr>
        <p:spPr>
          <a:xfrm>
            <a:off x="5463320" y="2929335"/>
            <a:ext cx="1879600" cy="539115"/>
          </a:xfrm>
          <a:prstGeom prst="rect">
            <a:avLst/>
          </a:prstGeom>
          <a:noFill/>
          <a:ln>
            <a:noFill/>
          </a:ln>
        </p:spPr>
        <p:txBody>
          <a:bodyPr anchorCtr="0" anchor="t" bIns="0" lIns="0" spcFirstLastPara="1" rIns="0" wrap="square" tIns="14600">
            <a:spAutoFit/>
          </a:bodyPr>
          <a:lstStyle/>
          <a:p>
            <a:pPr indent="0" lvl="0" marL="0" marR="0" rtl="0" algn="l">
              <a:lnSpc>
                <a:spcPct val="100000"/>
              </a:lnSpc>
              <a:spcBef>
                <a:spcPts val="0"/>
              </a:spcBef>
              <a:spcAft>
                <a:spcPts val="0"/>
              </a:spcAft>
              <a:buClr>
                <a:srgbClr val="000000"/>
              </a:buClr>
              <a:buSzPts val="3350"/>
              <a:buFont typeface="Arial"/>
              <a:buNone/>
            </a:pPr>
            <a:r>
              <a:rPr b="0" i="1" lang="en-US" sz="3350" u="none" cap="none" strike="noStrike">
                <a:solidFill>
                  <a:schemeClr val="dk1"/>
                </a:solidFill>
                <a:latin typeface="Times New Roman"/>
                <a:ea typeface="Times New Roman"/>
                <a:cs typeface="Times New Roman"/>
                <a:sym typeface="Times New Roman"/>
              </a:rPr>
              <a:t>Bandwidth</a:t>
            </a:r>
            <a:endParaRPr b="0" i="0" sz="3350" u="none" cap="none" strike="noStrike">
              <a:solidFill>
                <a:schemeClr val="dk1"/>
              </a:solidFill>
              <a:latin typeface="Times New Roman"/>
              <a:ea typeface="Times New Roman"/>
              <a:cs typeface="Times New Roman"/>
              <a:sym typeface="Times New Roman"/>
            </a:endParaRPr>
          </a:p>
        </p:txBody>
      </p:sp>
      <p:cxnSp>
        <p:nvCxnSpPr>
          <p:cNvPr id="428" name="Google Shape;428;p47"/>
          <p:cNvCxnSpPr/>
          <p:nvPr/>
        </p:nvCxnSpPr>
        <p:spPr>
          <a:xfrm>
            <a:off x="5334000" y="2929335"/>
            <a:ext cx="2008920" cy="0"/>
          </a:xfrm>
          <a:prstGeom prst="straightConnector1">
            <a:avLst/>
          </a:prstGeom>
          <a:noFill/>
          <a:ln cap="flat" cmpd="sng" w="9525">
            <a:solidFill>
              <a:srgbClr val="096CC5"/>
            </a:solidFill>
            <a:prstDash val="solid"/>
            <a:round/>
            <a:headEnd len="sm" w="sm" type="none"/>
            <a:tailEnd len="sm" w="sm" type="none"/>
          </a:ln>
        </p:spPr>
      </p:cxn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434" name="Google Shape;434;p48"/>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435" name="Google Shape;435;p48"/>
          <p:cNvSpPr txBox="1"/>
          <p:nvPr/>
        </p:nvSpPr>
        <p:spPr>
          <a:xfrm>
            <a:off x="535940" y="304622"/>
            <a:ext cx="3482340" cy="697230"/>
          </a:xfrm>
          <a:prstGeom prst="rect">
            <a:avLst/>
          </a:prstGeom>
          <a:noFill/>
          <a:ln>
            <a:noFill/>
          </a:ln>
        </p:spPr>
        <p:txBody>
          <a:bodyPr anchorCtr="0" anchor="b" bIns="0" lIns="0" spcFirstLastPara="1" rIns="0" wrap="square" tIns="13325">
            <a:spAutoFit/>
          </a:bodyPr>
          <a:lstStyle/>
          <a:p>
            <a:pPr indent="0" lvl="0" marL="12700" marR="0" rtl="0" algn="l">
              <a:lnSpc>
                <a:spcPct val="100000"/>
              </a:lnSpc>
              <a:spcBef>
                <a:spcPts val="0"/>
              </a:spcBef>
              <a:spcAft>
                <a:spcPts val="0"/>
              </a:spcAft>
              <a:buClr>
                <a:srgbClr val="333399"/>
              </a:buClr>
              <a:buSzPts val="4400"/>
              <a:buFont typeface="Tahoma"/>
              <a:buNone/>
            </a:pPr>
            <a:r>
              <a:rPr b="0" i="0" lang="en-US" sz="4400" u="none" cap="none" strike="noStrike">
                <a:solidFill>
                  <a:srgbClr val="333399"/>
                </a:solidFill>
                <a:latin typeface="Tahoma"/>
                <a:ea typeface="Tahoma"/>
                <a:cs typeface="Tahoma"/>
                <a:sym typeface="Tahoma"/>
              </a:rPr>
              <a:t>Queuing Time</a:t>
            </a:r>
            <a:endParaRPr b="0" i="0" sz="4400" u="none" cap="none" strike="noStrike">
              <a:solidFill>
                <a:schemeClr val="dk2"/>
              </a:solidFill>
              <a:latin typeface="Tahoma"/>
              <a:ea typeface="Tahoma"/>
              <a:cs typeface="Tahoma"/>
              <a:sym typeface="Tahoma"/>
            </a:endParaRPr>
          </a:p>
        </p:txBody>
      </p:sp>
      <p:sp>
        <p:nvSpPr>
          <p:cNvPr id="436" name="Google Shape;436;p48"/>
          <p:cNvSpPr txBox="1"/>
          <p:nvPr/>
        </p:nvSpPr>
        <p:spPr>
          <a:xfrm>
            <a:off x="535940" y="1630426"/>
            <a:ext cx="7443470" cy="2562860"/>
          </a:xfrm>
          <a:prstGeom prst="rect">
            <a:avLst/>
          </a:prstGeom>
          <a:noFill/>
          <a:ln>
            <a:noFill/>
          </a:ln>
        </p:spPr>
        <p:txBody>
          <a:bodyPr anchorCtr="0" anchor="t" bIns="0" lIns="0" spcFirstLastPara="1" rIns="0" wrap="square" tIns="13325">
            <a:spAutoFit/>
          </a:bodyPr>
          <a:lstStyle/>
          <a:p>
            <a:pPr indent="-342900" lvl="0" marL="355600" marR="184150" rtl="0" algn="l">
              <a:lnSpc>
                <a:spcPct val="100000"/>
              </a:lnSpc>
              <a:spcBef>
                <a:spcPts val="0"/>
              </a:spcBef>
              <a:spcAft>
                <a:spcPts val="0"/>
              </a:spcAft>
              <a:buClr>
                <a:srgbClr val="3333CC"/>
              </a:buClr>
              <a:buSzPts val="1900"/>
              <a:buFont typeface="Noto Sans Symbols"/>
              <a:buChar char="■"/>
            </a:pPr>
            <a:r>
              <a:rPr b="0" i="0" lang="en-US" sz="3200" u="none" cap="none" strike="noStrike">
                <a:solidFill>
                  <a:schemeClr val="dk1"/>
                </a:solidFill>
                <a:latin typeface="Tahoma"/>
                <a:ea typeface="Tahoma"/>
                <a:cs typeface="Tahoma"/>
                <a:sym typeface="Tahoma"/>
              </a:rPr>
              <a:t>It is the time needed for each  intermediate or end device to hold the  message before it can processed.</a:t>
            </a:r>
            <a:endParaRPr b="0" i="0" sz="1400" u="none" cap="none" strike="noStrike">
              <a:solidFill>
                <a:srgbClr val="000000"/>
              </a:solidFill>
              <a:latin typeface="Arial"/>
              <a:ea typeface="Arial"/>
              <a:cs typeface="Arial"/>
              <a:sym typeface="Arial"/>
            </a:endParaRPr>
          </a:p>
          <a:p>
            <a:pPr indent="-342900" lvl="0" marL="355600" marR="5080" rtl="0" algn="l">
              <a:lnSpc>
                <a:spcPct val="100000"/>
              </a:lnSpc>
              <a:spcBef>
                <a:spcPts val="770"/>
              </a:spcBef>
              <a:spcAft>
                <a:spcPts val="0"/>
              </a:spcAft>
              <a:buClr>
                <a:srgbClr val="3333CC"/>
              </a:buClr>
              <a:buSzPts val="1900"/>
              <a:buFont typeface="Noto Sans Symbols"/>
              <a:buChar char="■"/>
            </a:pPr>
            <a:r>
              <a:rPr b="0" i="0" lang="en-US" sz="3200" u="none" cap="none" strike="noStrike">
                <a:solidFill>
                  <a:schemeClr val="dk1"/>
                </a:solidFill>
                <a:latin typeface="Tahoma"/>
                <a:ea typeface="Tahoma"/>
                <a:cs typeface="Tahoma"/>
                <a:sym typeface="Tahoma"/>
              </a:rPr>
              <a:t>Top performance metric for networking  routers</a:t>
            </a:r>
            <a:endParaRPr b="0" i="0" sz="3200" u="none" cap="none" strike="noStrike">
              <a:solidFill>
                <a:schemeClr val="dk1"/>
              </a:solidFill>
              <a:latin typeface="Tahoma"/>
              <a:ea typeface="Tahoma"/>
              <a:cs typeface="Tahoma"/>
              <a:sym typeface="Tahoma"/>
            </a:endParaRP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442" name="Google Shape;442;p49"/>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443" name="Google Shape;443;p49"/>
          <p:cNvSpPr txBox="1"/>
          <p:nvPr/>
        </p:nvSpPr>
        <p:spPr>
          <a:xfrm>
            <a:off x="1206804" y="458787"/>
            <a:ext cx="2331085"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3.47</a:t>
            </a:r>
            <a:endParaRPr b="0" i="0" sz="3200" u="none" cap="none" strike="noStrike">
              <a:solidFill>
                <a:schemeClr val="dk2"/>
              </a:solidFill>
              <a:latin typeface="Calibri"/>
              <a:ea typeface="Calibri"/>
              <a:cs typeface="Calibri"/>
              <a:sym typeface="Calibri"/>
            </a:endParaRPr>
          </a:p>
        </p:txBody>
      </p:sp>
      <p:sp>
        <p:nvSpPr>
          <p:cNvPr id="444" name="Google Shape;444;p49"/>
          <p:cNvSpPr txBox="1"/>
          <p:nvPr/>
        </p:nvSpPr>
        <p:spPr>
          <a:xfrm>
            <a:off x="269240" y="1316481"/>
            <a:ext cx="8454390" cy="3866515"/>
          </a:xfrm>
          <a:prstGeom prst="rect">
            <a:avLst/>
          </a:prstGeom>
          <a:noFill/>
          <a:ln>
            <a:noFill/>
          </a:ln>
        </p:spPr>
        <p:txBody>
          <a:bodyPr anchorCtr="0" anchor="t" bIns="0" lIns="0" spcFirstLastPara="1" rIns="0" wrap="square" tIns="15225">
            <a:spAutoFit/>
          </a:bodyPr>
          <a:lstStyle/>
          <a:p>
            <a:pPr indent="0" lvl="0" marL="50800" marR="43180" rtl="0" algn="just">
              <a:lnSpc>
                <a:spcPct val="992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What are the propagation time and the transmission  time for a 5-Mbyte message (an image) if the bandwidth  of the network is 1 Mbps? Assume that the distance  between the sender and the receiver is 12,000 km and  that light travels at 2.4 </a:t>
            </a:r>
            <a:r>
              <a:rPr b="1" i="1" lang="en-US" sz="2950" u="none" cap="none" strike="noStrike">
                <a:solidFill>
                  <a:schemeClr val="dk1"/>
                </a:solidFill>
                <a:latin typeface="MS PGothic"/>
                <a:ea typeface="MS PGothic"/>
                <a:cs typeface="MS PGothic"/>
                <a:sym typeface="MS PGothic"/>
              </a:rPr>
              <a:t>× </a:t>
            </a:r>
            <a:r>
              <a:rPr b="1" i="1" lang="en-US" sz="2800" u="none" cap="none" strike="noStrike">
                <a:solidFill>
                  <a:schemeClr val="dk1"/>
                </a:solidFill>
                <a:latin typeface="Times New Roman"/>
                <a:ea typeface="Times New Roman"/>
                <a:cs typeface="Times New Roman"/>
                <a:sym typeface="Times New Roman"/>
              </a:rPr>
              <a:t>10</a:t>
            </a:r>
            <a:r>
              <a:rPr b="1" baseline="30000" i="1" lang="en-US" sz="2775" u="none" cap="none" strike="noStrike">
                <a:solidFill>
                  <a:schemeClr val="dk1"/>
                </a:solidFill>
                <a:latin typeface="Times New Roman"/>
                <a:ea typeface="Times New Roman"/>
                <a:cs typeface="Times New Roman"/>
                <a:sym typeface="Times New Roman"/>
              </a:rPr>
              <a:t>8 </a:t>
            </a:r>
            <a:r>
              <a:rPr b="1" i="1" lang="en-US" sz="2800" u="none" cap="none" strike="noStrike">
                <a:solidFill>
                  <a:schemeClr val="dk1"/>
                </a:solidFill>
                <a:latin typeface="Times New Roman"/>
                <a:ea typeface="Times New Roman"/>
                <a:cs typeface="Times New Roman"/>
                <a:sym typeface="Times New Roman"/>
              </a:rPr>
              <a:t>m/s.</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Clr>
                <a:srgbClr val="000000"/>
              </a:buClr>
              <a:buSzPts val="2850"/>
              <a:buFont typeface="Arial"/>
              <a:buNone/>
            </a:pPr>
            <a:r>
              <a:t/>
            </a:r>
            <a:endParaRPr b="0" i="0" sz="2850" u="none" cap="none" strike="noStrike">
              <a:solidFill>
                <a:schemeClr val="dk1"/>
              </a:solidFill>
              <a:latin typeface="Times New Roman"/>
              <a:ea typeface="Times New Roman"/>
              <a:cs typeface="Times New Roman"/>
              <a:sym typeface="Times New Roman"/>
            </a:endParaRPr>
          </a:p>
          <a:p>
            <a:pPr indent="0" lvl="0" marL="50800" marR="0" rtl="0" algn="l">
              <a:lnSpc>
                <a:spcPct val="100000"/>
              </a:lnSpc>
              <a:spcBef>
                <a:spcPts val="0"/>
              </a:spcBef>
              <a:spcAft>
                <a:spcPts val="0"/>
              </a:spcAft>
              <a:buClr>
                <a:srgbClr val="000000"/>
              </a:buClr>
              <a:buSzPts val="2800"/>
              <a:buFont typeface="Arial"/>
              <a:buNone/>
            </a:pPr>
            <a:r>
              <a:rPr b="1" i="1" lang="en-US" sz="2800" u="none" cap="none" strike="noStrike">
                <a:solidFill>
                  <a:srgbClr val="FF0000"/>
                </a:solidFill>
                <a:latin typeface="Times New Roman"/>
                <a:ea typeface="Times New Roman"/>
                <a:cs typeface="Times New Roman"/>
                <a:sym typeface="Times New Roman"/>
              </a:rPr>
              <a:t>Solution</a:t>
            </a:r>
            <a:endParaRPr b="0" i="0" sz="2800" u="none" cap="none" strike="noStrike">
              <a:solidFill>
                <a:schemeClr val="dk1"/>
              </a:solidFill>
              <a:latin typeface="Times New Roman"/>
              <a:ea typeface="Times New Roman"/>
              <a:cs typeface="Times New Roman"/>
              <a:sym typeface="Times New Roman"/>
            </a:endParaRPr>
          </a:p>
          <a:p>
            <a:pPr indent="0" lvl="0" marL="50800" marR="46355"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We	can	calculate	the	propagation	and	transmission  times as shown on the next slide.</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450" name="Google Shape;450;p50"/>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451" name="Google Shape;451;p50"/>
          <p:cNvSpPr/>
          <p:nvPr/>
        </p:nvSpPr>
        <p:spPr>
          <a:xfrm>
            <a:off x="1219200" y="1447800"/>
            <a:ext cx="5907024" cy="16319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452" name="Google Shape;452;p50"/>
          <p:cNvSpPr txBox="1"/>
          <p:nvPr/>
        </p:nvSpPr>
        <p:spPr>
          <a:xfrm>
            <a:off x="307340" y="3831716"/>
            <a:ext cx="8376920" cy="1732280"/>
          </a:xfrm>
          <a:prstGeom prst="rect">
            <a:avLst/>
          </a:prstGeom>
          <a:noFill/>
          <a:ln>
            <a:noFill/>
          </a:ln>
        </p:spPr>
        <p:txBody>
          <a:bodyPr anchorCtr="0" anchor="t" bIns="0" lIns="0" spcFirstLastPara="1" rIns="0" wrap="square" tIns="12050">
            <a:spAutoFit/>
          </a:bodyPr>
          <a:lstStyle/>
          <a:p>
            <a:pPr indent="0" lvl="0" marL="12700" marR="50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Note that in this case, because the message is very long  and the bandwidth is not very high, the dominant factor  is the transmission time, not the propagation time. The  propagation time can be ignored in most cases.</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458" name="Google Shape;458;p51"/>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459" name="Google Shape;459;p51"/>
          <p:cNvSpPr txBox="1"/>
          <p:nvPr/>
        </p:nvSpPr>
        <p:spPr>
          <a:xfrm>
            <a:off x="2779874" y="2743200"/>
            <a:ext cx="3239926"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Constantia"/>
                <a:ea typeface="Constantia"/>
                <a:cs typeface="Constantia"/>
                <a:sym typeface="Constantia"/>
              </a:rPr>
              <a:t>Thank you</a:t>
            </a:r>
            <a:endParaRPr b="1" i="0" sz="4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32" name="Google Shape;132;p16"/>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133" name="Google Shape;133;p16"/>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3.11</a:t>
            </a:r>
            <a:endParaRPr b="0" i="0" sz="3200" u="none" cap="none" strike="noStrike">
              <a:solidFill>
                <a:schemeClr val="dk2"/>
              </a:solidFill>
              <a:latin typeface="Calibri"/>
              <a:ea typeface="Calibri"/>
              <a:cs typeface="Calibri"/>
              <a:sym typeface="Calibri"/>
            </a:endParaRPr>
          </a:p>
        </p:txBody>
      </p:sp>
      <p:sp>
        <p:nvSpPr>
          <p:cNvPr id="134" name="Google Shape;134;p16"/>
          <p:cNvSpPr txBox="1"/>
          <p:nvPr/>
        </p:nvSpPr>
        <p:spPr>
          <a:xfrm>
            <a:off x="269240" y="1316481"/>
            <a:ext cx="8453120" cy="4798108"/>
          </a:xfrm>
          <a:prstGeom prst="rect">
            <a:avLst/>
          </a:prstGeom>
          <a:noFill/>
          <a:ln>
            <a:noFill/>
          </a:ln>
        </p:spPr>
        <p:txBody>
          <a:bodyPr anchorCtr="0" anchor="t" bIns="0" lIns="0" spcFirstLastPara="1" rIns="0" wrap="square" tIns="12050">
            <a:spAutoFit/>
          </a:bodyPr>
          <a:lstStyle/>
          <a:p>
            <a:pPr indent="0" lvl="0" marL="50800" marR="431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A periodic signal has a bandwidth of 20 Hz. The highest  frequency is 60 Hz. What is the lowest frequency? Draw  the spectrum if the signal contains all frequencies of the  same amplitude.</a:t>
            </a:r>
            <a:endParaRPr b="0" i="0" sz="2800" u="none" cap="none" strike="noStrike">
              <a:solidFill>
                <a:schemeClr val="dk1"/>
              </a:solidFill>
              <a:latin typeface="Times New Roman"/>
              <a:ea typeface="Times New Roman"/>
              <a:cs typeface="Times New Roman"/>
              <a:sym typeface="Times New Roman"/>
            </a:endParaRPr>
          </a:p>
          <a:p>
            <a:pPr indent="0" lvl="0" marL="50800" marR="0" rtl="0" algn="l">
              <a:lnSpc>
                <a:spcPct val="100000"/>
              </a:lnSpc>
              <a:spcBef>
                <a:spcPts val="0"/>
              </a:spcBef>
              <a:spcAft>
                <a:spcPts val="0"/>
              </a:spcAft>
              <a:buClr>
                <a:srgbClr val="000000"/>
              </a:buClr>
              <a:buSzPts val="2800"/>
              <a:buFont typeface="Arial"/>
              <a:buNone/>
            </a:pPr>
            <a:r>
              <a:rPr b="1" i="1" lang="en-US" sz="2800" u="none" cap="none" strike="noStrike">
                <a:solidFill>
                  <a:srgbClr val="FF0000"/>
                </a:solidFill>
                <a:latin typeface="Times New Roman"/>
                <a:ea typeface="Times New Roman"/>
                <a:cs typeface="Times New Roman"/>
                <a:sym typeface="Times New Roman"/>
              </a:rPr>
              <a:t>Solution</a:t>
            </a:r>
            <a:endParaRPr b="0" i="0" sz="2800" u="none" cap="none" strike="noStrike">
              <a:solidFill>
                <a:schemeClr val="dk1"/>
              </a:solidFill>
              <a:latin typeface="Times New Roman"/>
              <a:ea typeface="Times New Roman"/>
              <a:cs typeface="Times New Roman"/>
              <a:sym typeface="Times New Roman"/>
            </a:endParaRPr>
          </a:p>
          <a:p>
            <a:pPr indent="0" lvl="0" marL="50800" marR="4572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Let </a:t>
            </a:r>
            <a:r>
              <a:rPr b="1" i="1" lang="en-US" sz="2800" u="none" cap="none" strike="noStrike">
                <a:solidFill>
                  <a:srgbClr val="FF0000"/>
                </a:solidFill>
                <a:latin typeface="Times New Roman"/>
                <a:ea typeface="Times New Roman"/>
                <a:cs typeface="Times New Roman"/>
                <a:sym typeface="Times New Roman"/>
              </a:rPr>
              <a:t>f</a:t>
            </a:r>
            <a:r>
              <a:rPr b="1" baseline="-25000" i="1" lang="en-US" sz="2775" u="none" cap="none" strike="noStrike">
                <a:solidFill>
                  <a:srgbClr val="FF0000"/>
                </a:solidFill>
                <a:latin typeface="Times New Roman"/>
                <a:ea typeface="Times New Roman"/>
                <a:cs typeface="Times New Roman"/>
                <a:sym typeface="Times New Roman"/>
              </a:rPr>
              <a:t>h	</a:t>
            </a:r>
            <a:r>
              <a:rPr b="1" i="1" lang="en-US" sz="2800" u="none" cap="none" strike="noStrike">
                <a:solidFill>
                  <a:schemeClr val="dk1"/>
                </a:solidFill>
                <a:latin typeface="Times New Roman"/>
                <a:ea typeface="Times New Roman"/>
                <a:cs typeface="Times New Roman"/>
                <a:sym typeface="Times New Roman"/>
              </a:rPr>
              <a:t>be the highest  frequency, </a:t>
            </a:r>
            <a:r>
              <a:rPr b="1" i="1" lang="en-US" sz="2800" u="none" cap="none" strike="noStrike">
                <a:solidFill>
                  <a:srgbClr val="FF0000"/>
                </a:solidFill>
                <a:latin typeface="Times New Roman"/>
                <a:ea typeface="Times New Roman"/>
                <a:cs typeface="Times New Roman"/>
                <a:sym typeface="Times New Roman"/>
              </a:rPr>
              <a:t>f</a:t>
            </a:r>
            <a:r>
              <a:rPr b="1" baseline="-25000" i="1" lang="en-US" sz="2775" u="none" cap="none" strike="noStrike">
                <a:solidFill>
                  <a:srgbClr val="FF0000"/>
                </a:solidFill>
                <a:latin typeface="Times New Roman"/>
                <a:ea typeface="Times New Roman"/>
                <a:cs typeface="Times New Roman"/>
                <a:sym typeface="Times New Roman"/>
              </a:rPr>
              <a:t>l	</a:t>
            </a:r>
            <a:r>
              <a:rPr b="1" i="1" lang="en-US" sz="2800" u="none" cap="none" strike="noStrike">
                <a:solidFill>
                  <a:schemeClr val="dk1"/>
                </a:solidFill>
                <a:latin typeface="Times New Roman"/>
                <a:ea typeface="Times New Roman"/>
                <a:cs typeface="Times New Roman"/>
                <a:sym typeface="Times New Roman"/>
              </a:rPr>
              <a:t>the lowest frequency,  and </a:t>
            </a:r>
            <a:r>
              <a:rPr b="1" i="1" lang="en-US" sz="2800" u="none" cap="none" strike="noStrike">
                <a:solidFill>
                  <a:srgbClr val="FF0000"/>
                </a:solidFill>
                <a:latin typeface="Times New Roman"/>
                <a:ea typeface="Times New Roman"/>
                <a:cs typeface="Times New Roman"/>
                <a:sym typeface="Times New Roman"/>
              </a:rPr>
              <a:t>B </a:t>
            </a:r>
            <a:r>
              <a:rPr b="1" i="1" lang="en-US" sz="2800" u="none" cap="none" strike="noStrike">
                <a:solidFill>
                  <a:schemeClr val="dk1"/>
                </a:solidFill>
                <a:latin typeface="Times New Roman"/>
                <a:ea typeface="Times New Roman"/>
                <a:cs typeface="Times New Roman"/>
                <a:sym typeface="Times New Roman"/>
              </a:rPr>
              <a:t>the bandwidth. Then</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100"/>
              <a:buFont typeface="Arial"/>
              <a:buNone/>
            </a:pPr>
            <a:r>
              <a:rPr b="0" i="0" lang="en-US" sz="3100" u="none" cap="none" strike="noStrike">
                <a:solidFill>
                  <a:schemeClr val="dk1"/>
                </a:solidFill>
                <a:latin typeface="Times New Roman"/>
                <a:ea typeface="Times New Roman"/>
                <a:cs typeface="Times New Roman"/>
                <a:sym typeface="Times New Roman"/>
              </a:rPr>
              <a:t> </a:t>
            </a:r>
            <a:endParaRPr b="0" i="0" sz="3350" u="none" cap="none" strike="noStrike">
              <a:solidFill>
                <a:schemeClr val="dk1"/>
              </a:solidFill>
              <a:latin typeface="Times New Roman"/>
              <a:ea typeface="Times New Roman"/>
              <a:cs typeface="Times New Roman"/>
              <a:sym typeface="Times New Roman"/>
            </a:endParaRPr>
          </a:p>
          <a:p>
            <a:pPr indent="0" lvl="0" marL="50800" marR="43180" rtl="0" algn="l">
              <a:lnSpc>
                <a:spcPct val="100000"/>
              </a:lnSpc>
              <a:spcBef>
                <a:spcPts val="5"/>
              </a:spcBef>
              <a:spcAft>
                <a:spcPts val="0"/>
              </a:spcAft>
              <a:buClr>
                <a:srgbClr val="000000"/>
              </a:buClr>
              <a:buSzPts val="2800"/>
              <a:buFont typeface="Arial"/>
              <a:buNone/>
            </a:pPr>
            <a:r>
              <a:t/>
            </a:r>
            <a:endParaRPr b="1" i="1" sz="2800" u="none" cap="none" strike="noStrike">
              <a:solidFill>
                <a:schemeClr val="dk1"/>
              </a:solidFill>
              <a:latin typeface="Times New Roman"/>
              <a:ea typeface="Times New Roman"/>
              <a:cs typeface="Times New Roman"/>
              <a:sym typeface="Times New Roman"/>
            </a:endParaRPr>
          </a:p>
          <a:p>
            <a:pPr indent="0" lvl="0" marL="50800" marR="43180" rtl="0" algn="l">
              <a:lnSpc>
                <a:spcPct val="100000"/>
              </a:lnSpc>
              <a:spcBef>
                <a:spcPts val="5"/>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The spectrum contains all integer frequencies. We show  this by a series of spikes (see Figure 3.14).</a:t>
            </a:r>
            <a:endParaRPr b="0" i="0" sz="2800" u="none" cap="none" strike="noStrike">
              <a:solidFill>
                <a:schemeClr val="dk1"/>
              </a:solidFill>
              <a:latin typeface="Times New Roman"/>
              <a:ea typeface="Times New Roman"/>
              <a:cs typeface="Times New Roman"/>
              <a:sym typeface="Times New Roman"/>
            </a:endParaRPr>
          </a:p>
        </p:txBody>
      </p:sp>
      <p:sp>
        <p:nvSpPr>
          <p:cNvPr id="135" name="Google Shape;135;p16"/>
          <p:cNvSpPr/>
          <p:nvPr/>
        </p:nvSpPr>
        <p:spPr>
          <a:xfrm>
            <a:off x="1206805" y="4539520"/>
            <a:ext cx="6590804" cy="48968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41" name="Google Shape;141;p17"/>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142" name="Google Shape;142;p17"/>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3.11</a:t>
            </a:r>
            <a:endParaRPr b="0" i="0" sz="3200" u="none" cap="none" strike="noStrike">
              <a:solidFill>
                <a:schemeClr val="dk2"/>
              </a:solidFill>
              <a:latin typeface="Calibri"/>
              <a:ea typeface="Calibri"/>
              <a:cs typeface="Calibri"/>
              <a:sym typeface="Calibri"/>
            </a:endParaRPr>
          </a:p>
        </p:txBody>
      </p:sp>
      <p:sp>
        <p:nvSpPr>
          <p:cNvPr id="143" name="Google Shape;143;p17"/>
          <p:cNvSpPr txBox="1"/>
          <p:nvPr/>
        </p:nvSpPr>
        <p:spPr>
          <a:xfrm>
            <a:off x="383540" y="1437640"/>
            <a:ext cx="5080000" cy="391160"/>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3333CC"/>
              </a:buClr>
              <a:buSzPts val="2400"/>
              <a:buFont typeface="Times New Roman"/>
              <a:buNone/>
            </a:pPr>
            <a:r>
              <a:rPr b="0" i="0" lang="en-US" sz="2400" u="none" cap="none" strike="noStrike">
                <a:solidFill>
                  <a:srgbClr val="3333CC"/>
                </a:solidFill>
                <a:latin typeface="Times New Roman"/>
                <a:ea typeface="Times New Roman"/>
                <a:cs typeface="Times New Roman"/>
                <a:sym typeface="Times New Roman"/>
              </a:rPr>
              <a:t>Figure 3.14</a:t>
            </a: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Calibri"/>
                <a:ea typeface="Calibri"/>
                <a:cs typeface="Calibri"/>
                <a:sym typeface="Calibri"/>
              </a:rPr>
              <a:t>The bandwidth for Example 3.11</a:t>
            </a:r>
            <a:endParaRPr b="0" i="0" sz="2000" u="none" cap="none" strike="noStrike">
              <a:solidFill>
                <a:schemeClr val="dk1"/>
              </a:solidFill>
              <a:latin typeface="Times New Roman"/>
              <a:ea typeface="Times New Roman"/>
              <a:cs typeface="Times New Roman"/>
              <a:sym typeface="Times New Roman"/>
            </a:endParaRPr>
          </a:p>
        </p:txBody>
      </p:sp>
      <p:sp>
        <p:nvSpPr>
          <p:cNvPr id="144" name="Google Shape;144;p17"/>
          <p:cNvSpPr/>
          <p:nvPr/>
        </p:nvSpPr>
        <p:spPr>
          <a:xfrm>
            <a:off x="576262" y="3003550"/>
            <a:ext cx="8028422" cy="14160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50" name="Google Shape;150;p18"/>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151" name="Google Shape;151;p18"/>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3.12</a:t>
            </a:r>
            <a:endParaRPr b="0" i="0" sz="3200" u="none" cap="none" strike="noStrike">
              <a:solidFill>
                <a:schemeClr val="dk2"/>
              </a:solidFill>
              <a:latin typeface="Calibri"/>
              <a:ea typeface="Calibri"/>
              <a:cs typeface="Calibri"/>
              <a:sym typeface="Calibri"/>
            </a:endParaRPr>
          </a:p>
        </p:txBody>
      </p:sp>
      <p:sp>
        <p:nvSpPr>
          <p:cNvPr id="152" name="Google Shape;152;p18"/>
          <p:cNvSpPr txBox="1"/>
          <p:nvPr/>
        </p:nvSpPr>
        <p:spPr>
          <a:xfrm>
            <a:off x="307340" y="1468881"/>
            <a:ext cx="8378190" cy="4719955"/>
          </a:xfrm>
          <a:prstGeom prst="rect">
            <a:avLst/>
          </a:prstGeom>
          <a:noFill/>
          <a:ln>
            <a:noFill/>
          </a:ln>
        </p:spPr>
        <p:txBody>
          <a:bodyPr anchorCtr="0" anchor="t" bIns="0" lIns="0" spcFirstLastPara="1" rIns="0" wrap="square" tIns="12050">
            <a:spAutoFit/>
          </a:bodyPr>
          <a:lstStyle/>
          <a:p>
            <a:pPr indent="0" lvl="0" marL="12700" marR="50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A nonperiodic composite signal has a bandwidth of 200  kHz, with a middle frequency of 140 kHz and peak  amplitude of 20 V. The two extreme frequencies have an  amplitude of 0. From 0v to the 20v, the spectrum linear  increase or decrease. Draw the frequency domain of the  signal.</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Clr>
                <a:srgbClr val="000000"/>
              </a:buClr>
              <a:buSzPts val="2900"/>
              <a:buFont typeface="Arial"/>
              <a:buNone/>
            </a:pPr>
            <a:r>
              <a:t/>
            </a:r>
            <a:endParaRPr b="0" i="0" sz="29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800"/>
              <a:buFont typeface="Arial"/>
              <a:buNone/>
            </a:pPr>
            <a:r>
              <a:rPr b="1" i="1" lang="en-US" sz="2800" u="none" cap="none" strike="noStrike">
                <a:solidFill>
                  <a:srgbClr val="FF0000"/>
                </a:solidFill>
                <a:latin typeface="Times New Roman"/>
                <a:ea typeface="Times New Roman"/>
                <a:cs typeface="Times New Roman"/>
                <a:sym typeface="Times New Roman"/>
              </a:rPr>
              <a:t>Solution</a:t>
            </a:r>
            <a:endParaRPr b="0" i="0" sz="2800" u="none" cap="none" strike="noStrike">
              <a:solidFill>
                <a:schemeClr val="dk1"/>
              </a:solidFill>
              <a:latin typeface="Times New Roman"/>
              <a:ea typeface="Times New Roman"/>
              <a:cs typeface="Times New Roman"/>
              <a:sym typeface="Times New Roman"/>
            </a:endParaRPr>
          </a:p>
          <a:p>
            <a:pPr indent="0" lvl="0" marL="12700" marR="5715"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The lowest frequency must be at 40 kHz and the highest  at 240 kHz. Figure 3.15 shows the frequency domain  and the bandwidth.</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58" name="Google Shape;158;p19"/>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159" name="Google Shape;159;p19"/>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3.12</a:t>
            </a:r>
            <a:endParaRPr b="0" i="0" sz="3200" u="none" cap="none" strike="noStrike">
              <a:solidFill>
                <a:schemeClr val="dk2"/>
              </a:solidFill>
              <a:latin typeface="Calibri"/>
              <a:ea typeface="Calibri"/>
              <a:cs typeface="Calibri"/>
              <a:sym typeface="Calibri"/>
            </a:endParaRPr>
          </a:p>
        </p:txBody>
      </p:sp>
      <p:sp>
        <p:nvSpPr>
          <p:cNvPr id="160" name="Google Shape;160;p19"/>
          <p:cNvSpPr txBox="1"/>
          <p:nvPr/>
        </p:nvSpPr>
        <p:spPr>
          <a:xfrm>
            <a:off x="533400" y="1752600"/>
            <a:ext cx="5093335" cy="391160"/>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3333CC"/>
              </a:buClr>
              <a:buSzPts val="2400"/>
              <a:buFont typeface="Times New Roman"/>
              <a:buNone/>
            </a:pPr>
            <a:r>
              <a:rPr b="0" i="0" lang="en-US" sz="2400" u="none" cap="none" strike="noStrike">
                <a:solidFill>
                  <a:srgbClr val="3333CC"/>
                </a:solidFill>
                <a:latin typeface="Times New Roman"/>
                <a:ea typeface="Times New Roman"/>
                <a:cs typeface="Times New Roman"/>
                <a:sym typeface="Times New Roman"/>
              </a:rPr>
              <a:t>Figure 3.15	</a:t>
            </a:r>
            <a:r>
              <a:rPr b="0" i="0" lang="en-US" sz="2000" u="none" cap="none" strike="noStrike">
                <a:solidFill>
                  <a:schemeClr val="dk1"/>
                </a:solidFill>
                <a:latin typeface="Calibri"/>
                <a:ea typeface="Calibri"/>
                <a:cs typeface="Calibri"/>
                <a:sym typeface="Calibri"/>
              </a:rPr>
              <a:t>The bandwidth for Example 3.12</a:t>
            </a:r>
            <a:endParaRPr b="0" i="0" sz="2000" u="none" cap="none" strike="noStrike">
              <a:solidFill>
                <a:schemeClr val="dk1"/>
              </a:solidFill>
              <a:latin typeface="Times New Roman"/>
              <a:ea typeface="Times New Roman"/>
              <a:cs typeface="Times New Roman"/>
              <a:sym typeface="Times New Roman"/>
            </a:endParaRPr>
          </a:p>
        </p:txBody>
      </p:sp>
      <p:sp>
        <p:nvSpPr>
          <p:cNvPr id="161" name="Google Shape;161;p19"/>
          <p:cNvSpPr/>
          <p:nvPr/>
        </p:nvSpPr>
        <p:spPr>
          <a:xfrm>
            <a:off x="463502" y="2454094"/>
            <a:ext cx="8123396" cy="218149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67" name="Google Shape;167;p20"/>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168" name="Google Shape;168;p20"/>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3.16</a:t>
            </a:r>
            <a:endParaRPr b="0" i="0" sz="3200" u="none" cap="none" strike="noStrike">
              <a:solidFill>
                <a:schemeClr val="dk2"/>
              </a:solidFill>
              <a:latin typeface="Calibri"/>
              <a:ea typeface="Calibri"/>
              <a:cs typeface="Calibri"/>
              <a:sym typeface="Calibri"/>
            </a:endParaRPr>
          </a:p>
        </p:txBody>
      </p:sp>
      <p:sp>
        <p:nvSpPr>
          <p:cNvPr id="169" name="Google Shape;169;p20"/>
          <p:cNvSpPr txBox="1"/>
          <p:nvPr/>
        </p:nvSpPr>
        <p:spPr>
          <a:xfrm>
            <a:off x="307340" y="1468881"/>
            <a:ext cx="8378825" cy="1305560"/>
          </a:xfrm>
          <a:prstGeom prst="rect">
            <a:avLst/>
          </a:prstGeom>
          <a:noFill/>
          <a:ln>
            <a:noFill/>
          </a:ln>
        </p:spPr>
        <p:txBody>
          <a:bodyPr anchorCtr="0" anchor="t" bIns="0" lIns="0" spcFirstLastPara="1" rIns="0" wrap="square" tIns="12050">
            <a:spAutoFit/>
          </a:bodyPr>
          <a:lstStyle/>
          <a:p>
            <a:pPr indent="0" lvl="0" marL="12700" marR="50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A digital signal has eight levels. How many bits are  needed per level? We calculate the number of bits from  the formula</a:t>
            </a:r>
            <a:endParaRPr b="0" i="0" sz="2800" u="none" cap="none" strike="noStrike">
              <a:solidFill>
                <a:schemeClr val="dk1"/>
              </a:solidFill>
              <a:latin typeface="Times New Roman"/>
              <a:ea typeface="Times New Roman"/>
              <a:cs typeface="Times New Roman"/>
              <a:sym typeface="Times New Roman"/>
            </a:endParaRPr>
          </a:p>
        </p:txBody>
      </p:sp>
      <p:sp>
        <p:nvSpPr>
          <p:cNvPr id="170" name="Google Shape;170;p20"/>
          <p:cNvSpPr/>
          <p:nvPr/>
        </p:nvSpPr>
        <p:spPr>
          <a:xfrm>
            <a:off x="2398776" y="3213098"/>
            <a:ext cx="4337526" cy="43180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171" name="Google Shape;171;p20"/>
          <p:cNvSpPr txBox="1"/>
          <p:nvPr/>
        </p:nvSpPr>
        <p:spPr>
          <a:xfrm>
            <a:off x="307340" y="4227067"/>
            <a:ext cx="6167120" cy="17322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Each signal level is represented by 3 bits.</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rgbClr val="000000"/>
              </a:buClr>
              <a:buSzPts val="2900"/>
              <a:buFont typeface="Arial"/>
              <a:buNone/>
            </a:pPr>
            <a:r>
              <a:t/>
            </a:r>
            <a:endParaRPr b="0" i="0" sz="2900" u="none" cap="none" strike="noStrike">
              <a:solidFill>
                <a:schemeClr val="dk1"/>
              </a:solidFill>
              <a:latin typeface="Times New Roman"/>
              <a:ea typeface="Times New Roman"/>
              <a:cs typeface="Times New Roman"/>
              <a:sym typeface="Times New Roman"/>
            </a:endParaRPr>
          </a:p>
          <a:p>
            <a:pPr indent="-355600" lvl="0" marL="367665" marR="5080" rtl="0" algn="l">
              <a:lnSpc>
                <a:spcPct val="100000"/>
              </a:lnSpc>
              <a:spcBef>
                <a:spcPts val="0"/>
              </a:spcBef>
              <a:spcAft>
                <a:spcPts val="0"/>
              </a:spcAft>
              <a:buClr>
                <a:srgbClr val="000000"/>
              </a:buClr>
              <a:buSzPts val="2800"/>
              <a:buFont typeface="Arial"/>
              <a:buNone/>
            </a:pPr>
            <a:r>
              <a:rPr b="1" i="1" lang="en-US" sz="2800" u="none" cap="none" strike="noStrike">
                <a:solidFill>
                  <a:srgbClr val="0E2AB0"/>
                </a:solidFill>
                <a:latin typeface="Times New Roman"/>
                <a:ea typeface="Times New Roman"/>
                <a:cs typeface="Times New Roman"/>
                <a:sym typeface="Times New Roman"/>
              </a:rPr>
              <a:t>Bit Rate:	number of bits sent in 1 second.  bps: bit per second</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77" name="Google Shape;177;p21"/>
          <p:cNvSpPr txBox="1"/>
          <p:nvPr>
            <p:ph type="title"/>
          </p:nvPr>
        </p:nvSpPr>
        <p:spPr>
          <a:xfrm>
            <a:off x="457200" y="304800"/>
            <a:ext cx="822960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alibri"/>
              <a:buNone/>
            </a:pPr>
            <a:r>
              <a:rPr lang="en-US" sz="4400"/>
              <a:t> </a:t>
            </a:r>
            <a:endParaRPr sz="4400"/>
          </a:p>
        </p:txBody>
      </p:sp>
      <p:sp>
        <p:nvSpPr>
          <p:cNvPr id="178" name="Google Shape;178;p21"/>
          <p:cNvSpPr txBox="1"/>
          <p:nvPr/>
        </p:nvSpPr>
        <p:spPr>
          <a:xfrm>
            <a:off x="1206804" y="458787"/>
            <a:ext cx="2308860" cy="513715"/>
          </a:xfrm>
          <a:prstGeom prst="rect">
            <a:avLst/>
          </a:prstGeom>
          <a:noFill/>
          <a:ln>
            <a:noFill/>
          </a:ln>
        </p:spPr>
        <p:txBody>
          <a:bodyPr anchorCtr="0" anchor="b" bIns="0" lIns="0" spcFirstLastPara="1" rIns="0" wrap="square" tIns="12700">
            <a:spAutoFit/>
          </a:bodyPr>
          <a:lstStyle/>
          <a:p>
            <a:pPr indent="0" lvl="0" marL="12700" marR="0" rtl="0" algn="l">
              <a:lnSpc>
                <a:spcPct val="100000"/>
              </a:lnSpc>
              <a:spcBef>
                <a:spcPts val="0"/>
              </a:spcBef>
              <a:spcAft>
                <a:spcPts val="0"/>
              </a:spcAft>
              <a:buClr>
                <a:srgbClr val="FF0000"/>
              </a:buClr>
              <a:buSzPts val="3200"/>
              <a:buFont typeface="Calibri"/>
              <a:buNone/>
            </a:pPr>
            <a:r>
              <a:rPr b="0" i="0" lang="en-US" sz="3200" u="none" cap="none" strike="noStrike">
                <a:solidFill>
                  <a:srgbClr val="FF0000"/>
                </a:solidFill>
                <a:latin typeface="Calibri"/>
                <a:ea typeface="Calibri"/>
                <a:cs typeface="Calibri"/>
                <a:sym typeface="Calibri"/>
              </a:rPr>
              <a:t>Example 3.18</a:t>
            </a:r>
            <a:endParaRPr b="0" i="0" sz="3200" u="none" cap="none" strike="noStrike">
              <a:solidFill>
                <a:schemeClr val="dk2"/>
              </a:solidFill>
              <a:latin typeface="Calibri"/>
              <a:ea typeface="Calibri"/>
              <a:cs typeface="Calibri"/>
              <a:sym typeface="Calibri"/>
            </a:endParaRPr>
          </a:p>
        </p:txBody>
      </p:sp>
      <p:sp>
        <p:nvSpPr>
          <p:cNvPr id="179" name="Google Shape;179;p21"/>
          <p:cNvSpPr txBox="1"/>
          <p:nvPr/>
        </p:nvSpPr>
        <p:spPr>
          <a:xfrm>
            <a:off x="246989" y="1268984"/>
            <a:ext cx="8378825" cy="3439795"/>
          </a:xfrm>
          <a:prstGeom prst="rect">
            <a:avLst/>
          </a:prstGeom>
          <a:noFill/>
          <a:ln>
            <a:noFill/>
          </a:ln>
        </p:spPr>
        <p:txBody>
          <a:bodyPr anchorCtr="0" anchor="t" bIns="0" lIns="0" spcFirstLastPara="1" rIns="0" wrap="square" tIns="12050">
            <a:spAutoFit/>
          </a:bodyPr>
          <a:lstStyle/>
          <a:p>
            <a:pPr indent="0" lvl="0" marL="12700" marR="5080" rtl="0" algn="just">
              <a:lnSpc>
                <a:spcPct val="100000"/>
              </a:lnSpc>
              <a:spcBef>
                <a:spcPts val="0"/>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Assume we need to download text documents at the rate  of 100 pages per minute. What is the required bit rate of  the channel? (assuming each page is an average of 24  lines with 80 characters in each line, and one character  requires 8 bits)</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rgbClr val="000000"/>
              </a:buClr>
              <a:buSzPts val="2900"/>
              <a:buFont typeface="Arial"/>
              <a:buNone/>
            </a:pPr>
            <a:r>
              <a:t/>
            </a:r>
            <a:endParaRPr b="0" i="0" sz="29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2800"/>
              <a:buFont typeface="Arial"/>
              <a:buNone/>
            </a:pPr>
            <a:r>
              <a:rPr b="1" i="1" lang="en-US" sz="2800" u="none" cap="none" strike="noStrike">
                <a:solidFill>
                  <a:srgbClr val="FF0000"/>
                </a:solidFill>
                <a:latin typeface="Times New Roman"/>
                <a:ea typeface="Times New Roman"/>
                <a:cs typeface="Times New Roman"/>
                <a:sym typeface="Times New Roman"/>
              </a:rPr>
              <a:t>Solution</a:t>
            </a:r>
            <a:endParaRPr b="0" i="0" sz="28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5"/>
              </a:spcBef>
              <a:spcAft>
                <a:spcPts val="0"/>
              </a:spcAft>
              <a:buClr>
                <a:srgbClr val="000000"/>
              </a:buClr>
              <a:buSzPts val="2800"/>
              <a:buFont typeface="Arial"/>
              <a:buNone/>
            </a:pPr>
            <a:r>
              <a:rPr b="1" i="1" lang="en-US" sz="2800" u="none" cap="none" strike="noStrike">
                <a:solidFill>
                  <a:schemeClr val="dk1"/>
                </a:solidFill>
                <a:latin typeface="Times New Roman"/>
                <a:ea typeface="Times New Roman"/>
                <a:cs typeface="Times New Roman"/>
                <a:sym typeface="Times New Roman"/>
              </a:rPr>
              <a:t>the bit rate is	</a:t>
            </a:r>
            <a:r>
              <a:rPr b="1" i="1" lang="en-US" sz="2800" u="none" cap="none" strike="noStrike">
                <a:solidFill>
                  <a:srgbClr val="C00000"/>
                </a:solidFill>
                <a:latin typeface="Times New Roman"/>
                <a:ea typeface="Times New Roman"/>
                <a:cs typeface="Times New Roman"/>
                <a:sym typeface="Times New Roman"/>
              </a:rPr>
              <a:t>(the solution on text book is wrong!)</a:t>
            </a:r>
            <a:endParaRPr b="0" i="0" sz="2800" u="none" cap="none" strike="noStrike">
              <a:solidFill>
                <a:schemeClr val="dk1"/>
              </a:solidFill>
              <a:latin typeface="Times New Roman"/>
              <a:ea typeface="Times New Roman"/>
              <a:cs typeface="Times New Roman"/>
              <a:sym typeface="Times New Roman"/>
            </a:endParaRPr>
          </a:p>
        </p:txBody>
      </p:sp>
      <p:sp>
        <p:nvSpPr>
          <p:cNvPr id="180" name="Google Shape;180;p21"/>
          <p:cNvSpPr/>
          <p:nvPr/>
        </p:nvSpPr>
        <p:spPr>
          <a:xfrm>
            <a:off x="1066800" y="4953000"/>
            <a:ext cx="6311900" cy="10493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t2">
  <a:themeElements>
    <a:clrScheme name="Custom 3">
      <a:dk1>
        <a:srgbClr val="000000"/>
      </a:dk1>
      <a:lt1>
        <a:srgbClr val="FFFFFF"/>
      </a:lt1>
      <a:dk2>
        <a:srgbClr val="0F6FC6"/>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