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Constantia"/>
      <p:regular r:id="rId29"/>
      <p:bold r:id="rId30"/>
      <p:italic r:id="rId31"/>
      <p:boldItalic r:id="rId32"/>
    </p:embeddedFont>
    <p:embeddedFont>
      <p:font typeface="Noto Sans Symbol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italic.fntdata"/><Relationship Id="rId30" Type="http://schemas.openxmlformats.org/officeDocument/2006/relationships/font" Target="fonts/Constantia-bold.fntdata"/><Relationship Id="rId11" Type="http://schemas.openxmlformats.org/officeDocument/2006/relationships/slide" Target="slides/slide6.xml"/><Relationship Id="rId33" Type="http://schemas.openxmlformats.org/officeDocument/2006/relationships/font" Target="fonts/NotoSansSymbols-regular.fntdata"/><Relationship Id="rId10" Type="http://schemas.openxmlformats.org/officeDocument/2006/relationships/slide" Target="slides/slide5.xml"/><Relationship Id="rId32" Type="http://schemas.openxmlformats.org/officeDocument/2006/relationships/font" Target="fonts/Constanti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otoSansSymbol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4294967295" type="ctrTitle"/>
          </p:nvPr>
        </p:nvSpPr>
        <p:spPr>
          <a:xfrm>
            <a:off x="0" y="838200"/>
            <a:ext cx="9144000" cy="2751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42333" y="3352800"/>
            <a:ext cx="670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:Digital Transmission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12648" y="329610"/>
            <a:ext cx="7845552" cy="58991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57200" y="533401"/>
            <a:ext cx="8229600" cy="548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12648" y="457201"/>
            <a:ext cx="8226552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57200" y="533400"/>
            <a:ext cx="8229599" cy="5562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04800" y="457201"/>
            <a:ext cx="8686800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12648" y="457200"/>
            <a:ext cx="8378952" cy="5562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2649537" y="436880"/>
            <a:ext cx="38449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Modes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914400" y="1828800"/>
            <a:ext cx="7342174" cy="3050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2573337" y="436880"/>
            <a:ext cx="39973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Parallel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764540" y="1577975"/>
            <a:ext cx="677799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n wires to send n bits at one time synchronously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speed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Disadvantage: cost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to short distances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066800" y="3429000"/>
            <a:ext cx="6934009" cy="2362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738120" y="436880"/>
            <a:ext cx="36677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Serial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762000" y="1309158"/>
            <a:ext cx="7265670" cy="163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communication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reduced cost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Parallel/serial converter is 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ways: asynchronous, synchronous, or isochronous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1143000" y="3352800"/>
            <a:ext cx="6629196" cy="2590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2075053" y="568960"/>
            <a:ext cx="52431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914400" y="1399588"/>
            <a:ext cx="6186805" cy="20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bit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bits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gap between two bytes: idle state or stop bits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means asynchronous at byte level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still be synchronized at bit level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for low-speed communications (terminal)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930215" y="3694406"/>
            <a:ext cx="7662951" cy="2281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10372" y="533400"/>
            <a:ext cx="8076427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2077720" y="436880"/>
            <a:ext cx="49885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794529" y="1524000"/>
            <a:ext cx="6294755" cy="2038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stream is combined into “frames”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sequence of 1/0 between frames: No 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is important in midstream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synchronization in the data link layer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speed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high-speed transmission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900137" y="4013199"/>
            <a:ext cx="7469162" cy="165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2077720" y="505653"/>
            <a:ext cx="49885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vs Synchronous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6400"/>
            <a:ext cx="85761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2077720" y="505653"/>
            <a:ext cx="49885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Isochronous Transmission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94529" y="1524000"/>
            <a:ext cx="6294755" cy="1972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 time audio &amp; video, in which uneven delays between frames are not acceptable, synchronous transmission fails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arrives at a fixed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TV image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496976"/>
            <a:ext cx="73247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2514600" y="2743200"/>
            <a:ext cx="6294755" cy="9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04800" y="457200"/>
            <a:ext cx="8229600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04800" y="533400"/>
            <a:ext cx="8534400" cy="563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12648" y="609600"/>
            <a:ext cx="8512302" cy="57710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85800" y="533400"/>
            <a:ext cx="7845552" cy="5822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12648" y="533400"/>
            <a:ext cx="8074152" cy="53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762000" y="533400"/>
            <a:ext cx="7924800" cy="5562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612648" y="533400"/>
            <a:ext cx="7845552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