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8"/>
  </p:notesMasterIdLst>
  <p:sldIdLst>
    <p:sldId id="256" r:id="rId2"/>
    <p:sldId id="261" r:id="rId3"/>
    <p:sldId id="296" r:id="rId4"/>
    <p:sldId id="297" r:id="rId5"/>
    <p:sldId id="298" r:id="rId6"/>
    <p:sldId id="278" r:id="rId7"/>
  </p:sldIdLst>
  <p:sldSz cx="9144000" cy="5143500" type="screen16x9"/>
  <p:notesSz cx="6858000" cy="9144000"/>
  <p:embeddedFontLst>
    <p:embeddedFont>
      <p:font typeface="Barlow" panose="00000500000000000000" pitchFamily="2" charset="0"/>
      <p:regular r:id="rId9"/>
      <p:bold r:id="rId10"/>
      <p:italic r:id="rId11"/>
      <p:boldItalic r:id="rId12"/>
    </p:embeddedFont>
    <p:embeddedFont>
      <p:font typeface="Barlow Light" panose="00000400000000000000" pitchFamily="2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Montserrat" panose="000005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8A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1C7EFF-B079-44CD-85B6-E6D3598932AC}">
  <a:tblStyle styleId="{511C7EFF-B079-44CD-85B6-E6D3598932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CDC246-CD5F-43C5-B557-0B5EE2D3867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21" autoAdjust="0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6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0344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0215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1016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b72d1cf2b1_0_15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b72d1cf2b1_0_15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855300" y="1363125"/>
            <a:ext cx="5110800" cy="241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14" name="Google Shape;14;p2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╸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" name="Google Shape;31;p5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32" name="Google Shape;32;p5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10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66" name="Google Shape;66;p10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5096950"/>
            <a:ext cx="8719800" cy="465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8693400" y="5096950"/>
            <a:ext cx="450600" cy="4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6000">
              <a:schemeClr val="accent5"/>
            </a:gs>
            <a:gs pos="100000">
              <a:schemeClr val="accent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4ADD6A-763A-E3D0-6218-3ECA66E9653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3000"/>
          </a:blip>
          <a:stretch>
            <a:fillRect/>
          </a:stretch>
        </p:blipFill>
        <p:spPr>
          <a:xfrm>
            <a:off x="6696363" y="2880132"/>
            <a:ext cx="2447635" cy="2167289"/>
          </a:xfrm>
          <a:prstGeom prst="rect">
            <a:avLst/>
          </a:prstGeom>
        </p:spPr>
      </p:pic>
      <p:sp>
        <p:nvSpPr>
          <p:cNvPr id="72" name="Google Shape;72;p11"/>
          <p:cNvSpPr txBox="1">
            <a:spLocks noGrp="1"/>
          </p:cNvSpPr>
          <p:nvPr>
            <p:ph type="ctrTitle"/>
          </p:nvPr>
        </p:nvSpPr>
        <p:spPr>
          <a:xfrm>
            <a:off x="1858045" y="1363200"/>
            <a:ext cx="5427910" cy="241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bg2">
                    <a:lumMod val="75000"/>
                  </a:schemeClr>
                </a:solidFill>
              </a:rPr>
              <a:t>Counting number of     </a:t>
            </a:r>
            <a:r>
              <a:rPr lang="en-US" sz="4000" dirty="0">
                <a:solidFill>
                  <a:schemeClr val="accent1"/>
                </a:solidFill>
              </a:rPr>
              <a:t>paths </a:t>
            </a:r>
            <a:r>
              <a:rPr lang="en-US" sz="4000" dirty="0">
                <a:solidFill>
                  <a:srgbClr val="9D8AB0"/>
                </a:solidFill>
              </a:rPr>
              <a:t>of length </a:t>
            </a:r>
            <a:r>
              <a:rPr lang="en-US" sz="4000" dirty="0">
                <a:solidFill>
                  <a:schemeClr val="accent1"/>
                </a:solidFill>
              </a:rPr>
              <a:t>n</a:t>
            </a:r>
            <a:r>
              <a:rPr lang="en-US" sz="4000" dirty="0">
                <a:solidFill>
                  <a:schemeClr val="lt2"/>
                </a:solidFill>
              </a:rPr>
              <a:t> </a:t>
            </a:r>
            <a:br>
              <a:rPr lang="en-US" sz="4000" dirty="0">
                <a:solidFill>
                  <a:schemeClr val="lt2"/>
                </a:solidFill>
              </a:rPr>
            </a:br>
            <a:r>
              <a:rPr lang="en-US" sz="4000" dirty="0">
                <a:solidFill>
                  <a:schemeClr val="bg2">
                    <a:lumMod val="75000"/>
                  </a:schemeClr>
                </a:solidFill>
              </a:rPr>
              <a:t>in a Graph</a:t>
            </a:r>
            <a:endParaRPr lang="en-US" sz="4000" dirty="0">
              <a:solidFill>
                <a:schemeClr val="lt2"/>
              </a:solidFill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05F19A1B-75F4-9A73-E643-E6E6C24A1C1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8000"/>
          </a:blip>
          <a:stretch>
            <a:fillRect/>
          </a:stretch>
        </p:blipFill>
        <p:spPr>
          <a:xfrm>
            <a:off x="0" y="1"/>
            <a:ext cx="2053757" cy="1818525"/>
          </a:xfrm>
          <a:prstGeom prst="rect">
            <a:avLst/>
          </a:prstGeom>
        </p:spPr>
      </p:pic>
      <p:sp>
        <p:nvSpPr>
          <p:cNvPr id="35" name="Google Shape;1975;p55">
            <a:extLst>
              <a:ext uri="{FF2B5EF4-FFF2-40B4-BE49-F238E27FC236}">
                <a16:creationId xmlns:a16="http://schemas.microsoft.com/office/drawing/2014/main" id="{62E498C3-414B-5429-ADC1-8B24FA4685FA}"/>
              </a:ext>
            </a:extLst>
          </p:cNvPr>
          <p:cNvSpPr txBox="1">
            <a:spLocks/>
          </p:cNvSpPr>
          <p:nvPr/>
        </p:nvSpPr>
        <p:spPr>
          <a:xfrm>
            <a:off x="3590544" y="3780300"/>
            <a:ext cx="1962912" cy="631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spcAft>
                <a:spcPts val="2133"/>
              </a:spcAft>
              <a:buFont typeface="Montserrat"/>
              <a:buNone/>
            </a:pPr>
            <a:r>
              <a:rPr lang="en-US" sz="1600" dirty="0">
                <a:solidFill>
                  <a:schemeClr val="accent6">
                    <a:lumMod val="25000"/>
                    <a:lumOff val="75000"/>
                  </a:schemeClr>
                </a:solidFill>
              </a:rPr>
              <a:t>Hossam Ahmed</a:t>
            </a:r>
            <a:br>
              <a:rPr lang="en-US" sz="1600" dirty="0">
                <a:solidFill>
                  <a:schemeClr val="accent6">
                    <a:lumMod val="25000"/>
                    <a:lumOff val="75000"/>
                  </a:schemeClr>
                </a:solidFill>
              </a:rPr>
            </a:br>
            <a:r>
              <a:rPr lang="en-US" sz="1600" dirty="0">
                <a:solidFill>
                  <a:schemeClr val="accent6">
                    <a:lumMod val="25000"/>
                    <a:lumOff val="75000"/>
                  </a:schemeClr>
                </a:solidFill>
              </a:rPr>
              <a:t>222695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</a:t>
            </a:r>
            <a:endParaRPr dirty="0"/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855300" y="1456869"/>
            <a:ext cx="6284410" cy="222976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Given a graph </a:t>
            </a:r>
            <a:r>
              <a:rPr lang="en-US" b="0" i="1" dirty="0">
                <a:solidFill>
                  <a:srgbClr val="D1D5DB"/>
                </a:solidFill>
                <a:effectLst/>
                <a:latin typeface="KaTeX_Math"/>
              </a:rPr>
              <a:t>G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with </a:t>
            </a:r>
            <a:r>
              <a:rPr lang="en-US" b="0" i="1" dirty="0">
                <a:solidFill>
                  <a:srgbClr val="D1D5DB"/>
                </a:solidFill>
                <a:effectLst/>
                <a:latin typeface="KaTeX_Math"/>
              </a:rPr>
              <a:t>V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vertices and </a:t>
            </a:r>
            <a:r>
              <a:rPr lang="en-US" b="0" i="1" dirty="0">
                <a:solidFill>
                  <a:srgbClr val="D1D5DB"/>
                </a:solidFill>
                <a:effectLst/>
                <a:latin typeface="KaTeX_Math"/>
              </a:rPr>
              <a:t>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edges, we want to count the number of paths of length </a:t>
            </a:r>
            <a:r>
              <a:rPr lang="en-US" i="1" dirty="0">
                <a:solidFill>
                  <a:schemeClr val="accent1"/>
                </a:solidFill>
                <a:effectLst/>
                <a:latin typeface="KaTeX_Math"/>
              </a:rPr>
              <a:t>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between any two vertices.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8EC43F5D-CEE4-7AE3-5EB7-1DA785A1EA5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3000"/>
          </a:blip>
          <a:stretch>
            <a:fillRect/>
          </a:stretch>
        </p:blipFill>
        <p:spPr>
          <a:xfrm>
            <a:off x="6585735" y="2782174"/>
            <a:ext cx="2558264" cy="2265247"/>
          </a:xfrm>
          <a:prstGeom prst="rect">
            <a:avLst/>
          </a:prstGeom>
        </p:spPr>
      </p:pic>
      <p:grpSp>
        <p:nvGrpSpPr>
          <p:cNvPr id="98" name="Google Shape;1483;p47">
            <a:extLst>
              <a:ext uri="{FF2B5EF4-FFF2-40B4-BE49-F238E27FC236}">
                <a16:creationId xmlns:a16="http://schemas.microsoft.com/office/drawing/2014/main" id="{90E149FD-D5DB-82FA-54AD-75C45AA17F41}"/>
              </a:ext>
            </a:extLst>
          </p:cNvPr>
          <p:cNvGrpSpPr/>
          <p:nvPr/>
        </p:nvGrpSpPr>
        <p:grpSpPr>
          <a:xfrm>
            <a:off x="2324349" y="879069"/>
            <a:ext cx="346104" cy="353231"/>
            <a:chOff x="3955900" y="2984500"/>
            <a:chExt cx="414000" cy="422525"/>
          </a:xfrm>
        </p:grpSpPr>
        <p:sp>
          <p:nvSpPr>
            <p:cNvPr id="99" name="Google Shape;1484;p47">
              <a:extLst>
                <a:ext uri="{FF2B5EF4-FFF2-40B4-BE49-F238E27FC236}">
                  <a16:creationId xmlns:a16="http://schemas.microsoft.com/office/drawing/2014/main" id="{D785909E-CBF8-C719-092D-91B2DA86F5CD}"/>
                </a:ext>
              </a:extLst>
            </p:cNvPr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0" name="Google Shape;1485;p47">
              <a:extLst>
                <a:ext uri="{FF2B5EF4-FFF2-40B4-BE49-F238E27FC236}">
                  <a16:creationId xmlns:a16="http://schemas.microsoft.com/office/drawing/2014/main" id="{F74CA895-9342-488F-20D7-432629210278}"/>
                </a:ext>
              </a:extLst>
            </p:cNvPr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1" name="Google Shape;1486;p47">
              <a:extLst>
                <a:ext uri="{FF2B5EF4-FFF2-40B4-BE49-F238E27FC236}">
                  <a16:creationId xmlns:a16="http://schemas.microsoft.com/office/drawing/2014/main" id="{CD349F3D-80E0-14D1-1791-7B3FFF29CBDE}"/>
                </a:ext>
              </a:extLst>
            </p:cNvPr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STRATEGY</a:t>
            </a:r>
            <a:endParaRPr dirty="0"/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855300" y="1467426"/>
            <a:ext cx="6190159" cy="222976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Problem Reduction.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If you need to solve a problem, reduce it to another problem that you know how to solve.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8EC43F5D-CEE4-7AE3-5EB7-1DA785A1EA5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3000"/>
          </a:blip>
          <a:stretch>
            <a:fillRect/>
          </a:stretch>
        </p:blipFill>
        <p:spPr>
          <a:xfrm>
            <a:off x="6585735" y="2782174"/>
            <a:ext cx="2558264" cy="2265247"/>
          </a:xfrm>
          <a:prstGeom prst="rect">
            <a:avLst/>
          </a:prstGeom>
        </p:spPr>
      </p:pic>
      <p:grpSp>
        <p:nvGrpSpPr>
          <p:cNvPr id="49" name="Google Shape;1746;p48">
            <a:extLst>
              <a:ext uri="{FF2B5EF4-FFF2-40B4-BE49-F238E27FC236}">
                <a16:creationId xmlns:a16="http://schemas.microsoft.com/office/drawing/2014/main" id="{0248C3AE-A549-E2BF-A9F0-D8CB4AB97A62}"/>
              </a:ext>
            </a:extLst>
          </p:cNvPr>
          <p:cNvGrpSpPr/>
          <p:nvPr/>
        </p:nvGrpSpPr>
        <p:grpSpPr>
          <a:xfrm>
            <a:off x="2469921" y="740845"/>
            <a:ext cx="460705" cy="491455"/>
            <a:chOff x="6506504" y="937343"/>
            <a:chExt cx="744273" cy="793950"/>
          </a:xfrm>
        </p:grpSpPr>
        <p:sp>
          <p:nvSpPr>
            <p:cNvPr id="50" name="Google Shape;1747;p48">
              <a:extLst>
                <a:ext uri="{FF2B5EF4-FFF2-40B4-BE49-F238E27FC236}">
                  <a16:creationId xmlns:a16="http://schemas.microsoft.com/office/drawing/2014/main" id="{604996F0-7F41-49EC-D48D-AD182D98B73E}"/>
                </a:ext>
              </a:extLst>
            </p:cNvPr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1748;p48">
              <a:extLst>
                <a:ext uri="{FF2B5EF4-FFF2-40B4-BE49-F238E27FC236}">
                  <a16:creationId xmlns:a16="http://schemas.microsoft.com/office/drawing/2014/main" id="{9BFC5174-5390-2FB1-1738-22CA51F3A8F7}"/>
                </a:ext>
              </a:extLst>
            </p:cNvPr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1749;p48">
              <a:extLst>
                <a:ext uri="{FF2B5EF4-FFF2-40B4-BE49-F238E27FC236}">
                  <a16:creationId xmlns:a16="http://schemas.microsoft.com/office/drawing/2014/main" id="{0469C442-9FB9-FFE1-4230-5C97BBE54A70}"/>
                </a:ext>
              </a:extLst>
            </p:cNvPr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" name="Google Shape;1750;p48">
              <a:extLst>
                <a:ext uri="{FF2B5EF4-FFF2-40B4-BE49-F238E27FC236}">
                  <a16:creationId xmlns:a16="http://schemas.microsoft.com/office/drawing/2014/main" id="{89B9341E-397E-9FD3-519A-AA19093D3A9E}"/>
                </a:ext>
              </a:extLst>
            </p:cNvPr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54" name="Google Shape;1751;p48">
                <a:extLst>
                  <a:ext uri="{FF2B5EF4-FFF2-40B4-BE49-F238E27FC236}">
                    <a16:creationId xmlns:a16="http://schemas.microsoft.com/office/drawing/2014/main" id="{8676F8CA-C4DA-1222-4B71-A591D0BB2C07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1752;p48">
                <a:extLst>
                  <a:ext uri="{FF2B5EF4-FFF2-40B4-BE49-F238E27FC236}">
                    <a16:creationId xmlns:a16="http://schemas.microsoft.com/office/drawing/2014/main" id="{F0627EDA-33E6-C052-9BAD-1F217D992603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1753;p48">
                <a:extLst>
                  <a:ext uri="{FF2B5EF4-FFF2-40B4-BE49-F238E27FC236}">
                    <a16:creationId xmlns:a16="http://schemas.microsoft.com/office/drawing/2014/main" id="{AD698F28-BB56-917E-06AC-A3BA532610D0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1754;p48">
                <a:extLst>
                  <a:ext uri="{FF2B5EF4-FFF2-40B4-BE49-F238E27FC236}">
                    <a16:creationId xmlns:a16="http://schemas.microsoft.com/office/drawing/2014/main" id="{4970966D-226C-32B5-7478-65F962ADFC3F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1755;p48">
                <a:extLst>
                  <a:ext uri="{FF2B5EF4-FFF2-40B4-BE49-F238E27FC236}">
                    <a16:creationId xmlns:a16="http://schemas.microsoft.com/office/drawing/2014/main" id="{81540616-B546-371C-C618-8EA7803B07B4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1756;p48">
                <a:extLst>
                  <a:ext uri="{FF2B5EF4-FFF2-40B4-BE49-F238E27FC236}">
                    <a16:creationId xmlns:a16="http://schemas.microsoft.com/office/drawing/2014/main" id="{79E1FFF2-869D-F287-6C52-295ABD183786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1757;p48">
                <a:extLst>
                  <a:ext uri="{FF2B5EF4-FFF2-40B4-BE49-F238E27FC236}">
                    <a16:creationId xmlns:a16="http://schemas.microsoft.com/office/drawing/2014/main" id="{43A5F26A-45C9-807A-D3F2-EC22F4EC4109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1758;p48">
                <a:extLst>
                  <a:ext uri="{FF2B5EF4-FFF2-40B4-BE49-F238E27FC236}">
                    <a16:creationId xmlns:a16="http://schemas.microsoft.com/office/drawing/2014/main" id="{7B507651-D309-498C-C9F7-7DC7FB22754C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1759;p48">
                <a:extLst>
                  <a:ext uri="{FF2B5EF4-FFF2-40B4-BE49-F238E27FC236}">
                    <a16:creationId xmlns:a16="http://schemas.microsoft.com/office/drawing/2014/main" id="{2897B673-D452-A0A5-6F3C-31DFF478321A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1760;p48">
                <a:extLst>
                  <a:ext uri="{FF2B5EF4-FFF2-40B4-BE49-F238E27FC236}">
                    <a16:creationId xmlns:a16="http://schemas.microsoft.com/office/drawing/2014/main" id="{E003CB9E-A35D-1D34-30A4-9A9EF7532B5A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" name="Google Shape;163;p16">
            <a:extLst>
              <a:ext uri="{FF2B5EF4-FFF2-40B4-BE49-F238E27FC236}">
                <a16:creationId xmlns:a16="http://schemas.microsoft.com/office/drawing/2014/main" id="{271561B1-7262-3472-E9CD-AF95AC80128A}"/>
              </a:ext>
            </a:extLst>
          </p:cNvPr>
          <p:cNvSpPr txBox="1">
            <a:spLocks/>
          </p:cNvSpPr>
          <p:nvPr/>
        </p:nvSpPr>
        <p:spPr>
          <a:xfrm>
            <a:off x="855300" y="2324329"/>
            <a:ext cx="8860200" cy="2229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76200" indent="0" algn="ctr">
              <a:buFont typeface="Barlow Light"/>
              <a:buNone/>
            </a:pPr>
            <a:r>
              <a:rPr lang="en-US" dirty="0"/>
              <a:t>How will we use this strategy</a:t>
            </a:r>
          </a:p>
          <a:p>
            <a:pPr marL="76200" indent="0">
              <a:buFont typeface="Barlow Light"/>
              <a:buNone/>
            </a:pPr>
            <a:r>
              <a:rPr lang="en-US" dirty="0"/>
              <a:t> to solve our problem 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41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1"/>
      <p:bldP spid="21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ALGORITHM</a:t>
            </a:r>
            <a:endParaRPr dirty="0"/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368571" y="1536832"/>
            <a:ext cx="6268724" cy="32918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D1D5DB"/>
                </a:solidFill>
                <a:effectLst/>
                <a:latin typeface="Söhne"/>
              </a:rPr>
              <a:t>Represent the graph </a:t>
            </a:r>
            <a:r>
              <a:rPr lang="en-US" sz="2200" b="0" i="1" dirty="0">
                <a:solidFill>
                  <a:srgbClr val="D1D5DB"/>
                </a:solidFill>
                <a:effectLst/>
                <a:latin typeface="KaTeX_Math"/>
              </a:rPr>
              <a:t>G</a:t>
            </a:r>
            <a:r>
              <a:rPr lang="en-US" sz="2200" b="0" i="0" dirty="0">
                <a:solidFill>
                  <a:srgbClr val="D1D5DB"/>
                </a:solidFill>
                <a:effectLst/>
                <a:latin typeface="Söhne"/>
              </a:rPr>
              <a:t> as an adjacency matrix </a:t>
            </a:r>
            <a:r>
              <a:rPr lang="en-US" sz="2200" b="0" i="1" dirty="0">
                <a:solidFill>
                  <a:srgbClr val="D1D5DB"/>
                </a:solidFill>
                <a:effectLst/>
                <a:latin typeface="KaTeX_Math"/>
              </a:rPr>
              <a:t>A</a:t>
            </a:r>
            <a:r>
              <a:rPr lang="en-US" sz="2200" b="0" i="0" dirty="0">
                <a:solidFill>
                  <a:srgbClr val="D1D5DB"/>
                </a:solidFill>
                <a:effectLst/>
                <a:latin typeface="Söhne"/>
              </a:rPr>
              <a:t> of size </a:t>
            </a:r>
            <a:r>
              <a:rPr lang="en-US" sz="2200" b="0" i="1" dirty="0">
                <a:solidFill>
                  <a:srgbClr val="D1D5DB"/>
                </a:solidFill>
                <a:effectLst/>
                <a:latin typeface="KaTeX_Math"/>
              </a:rPr>
              <a:t>V </a:t>
            </a:r>
            <a:r>
              <a:rPr lang="en-US" sz="2200" b="0" i="0" dirty="0">
                <a:solidFill>
                  <a:srgbClr val="D1D5DB"/>
                </a:solidFill>
                <a:effectLst/>
                <a:latin typeface="KaTeX_Main"/>
              </a:rPr>
              <a:t>× </a:t>
            </a:r>
            <a:r>
              <a:rPr lang="en-US" sz="2200" b="0" i="1" dirty="0">
                <a:solidFill>
                  <a:srgbClr val="D1D5DB"/>
                </a:solidFill>
                <a:effectLst/>
                <a:latin typeface="KaTeX_Math"/>
              </a:rPr>
              <a:t>V</a:t>
            </a:r>
            <a:r>
              <a:rPr lang="en-US" sz="2200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1" dirty="0">
                <a:solidFill>
                  <a:srgbClr val="D1D5DB"/>
                </a:solidFill>
                <a:effectLst/>
                <a:latin typeface="Söhne"/>
              </a:rPr>
              <a:t>A</a:t>
            </a:r>
            <a:r>
              <a:rPr lang="en-US" sz="2200" b="0" i="0" dirty="0">
                <a:solidFill>
                  <a:srgbClr val="D1D5DB"/>
                </a:solidFill>
                <a:effectLst/>
                <a:latin typeface="Söhne"/>
              </a:rPr>
              <a:t>[ </a:t>
            </a:r>
            <a:r>
              <a:rPr lang="en-US" sz="2200" i="1" dirty="0">
                <a:solidFill>
                  <a:srgbClr val="D1D5DB"/>
                </a:solidFill>
                <a:latin typeface="Söhne"/>
              </a:rPr>
              <a:t>i</a:t>
            </a:r>
            <a:r>
              <a:rPr lang="en-US" sz="2200" b="0" i="1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0" i="0" dirty="0">
                <a:solidFill>
                  <a:srgbClr val="D1D5DB"/>
                </a:solidFill>
                <a:effectLst/>
                <a:latin typeface="Söhne"/>
              </a:rPr>
              <a:t>][ </a:t>
            </a:r>
            <a:r>
              <a:rPr lang="en-US" sz="2200" b="0" i="1" dirty="0">
                <a:solidFill>
                  <a:srgbClr val="D1D5DB"/>
                </a:solidFill>
                <a:effectLst/>
                <a:latin typeface="Söhne"/>
              </a:rPr>
              <a:t>j </a:t>
            </a:r>
            <a:r>
              <a:rPr lang="en-US" sz="2200" b="0" i="0" dirty="0">
                <a:solidFill>
                  <a:srgbClr val="D1D5DB"/>
                </a:solidFill>
                <a:effectLst/>
                <a:latin typeface="Söhne"/>
              </a:rPr>
              <a:t>] will be the number of edges from vertex </a:t>
            </a:r>
            <a:r>
              <a:rPr lang="en-US" sz="2200" b="0" i="1" dirty="0">
                <a:solidFill>
                  <a:srgbClr val="D1D5DB"/>
                </a:solidFill>
                <a:effectLst/>
                <a:latin typeface="Söhne"/>
              </a:rPr>
              <a:t>i</a:t>
            </a:r>
            <a:r>
              <a:rPr lang="en-US" sz="2200" b="0" i="0" dirty="0">
                <a:solidFill>
                  <a:srgbClr val="D1D5DB"/>
                </a:solidFill>
                <a:effectLst/>
                <a:latin typeface="Söhne"/>
              </a:rPr>
              <a:t> to vertex </a:t>
            </a:r>
            <a:r>
              <a:rPr lang="en-US" sz="2200" b="0" i="1" dirty="0">
                <a:solidFill>
                  <a:srgbClr val="D1D5DB"/>
                </a:solidFill>
                <a:effectLst/>
                <a:latin typeface="Söhne"/>
              </a:rPr>
              <a:t>j</a:t>
            </a:r>
            <a:r>
              <a:rPr lang="en-US" sz="2200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ar-EG" sz="2200" b="0" i="0" dirty="0">
              <a:solidFill>
                <a:srgbClr val="D1D5DB"/>
              </a:solidFill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D1D5DB"/>
                </a:solidFill>
                <a:effectLst/>
                <a:latin typeface="Söhne"/>
              </a:rPr>
              <a:t>Raise the adjacency matrix </a:t>
            </a:r>
            <a:r>
              <a:rPr lang="en-US" sz="2200" b="0" i="1" dirty="0">
                <a:solidFill>
                  <a:srgbClr val="D1D5DB"/>
                </a:solidFill>
                <a:effectLst/>
                <a:latin typeface="KaTeX_Math"/>
              </a:rPr>
              <a:t>A</a:t>
            </a:r>
            <a:r>
              <a:rPr lang="en-US" sz="2200" b="0" i="0" dirty="0">
                <a:solidFill>
                  <a:srgbClr val="D1D5DB"/>
                </a:solidFill>
                <a:effectLst/>
                <a:latin typeface="Söhne"/>
              </a:rPr>
              <a:t> to the power of </a:t>
            </a:r>
            <a:endParaRPr lang="en-US" sz="2200" dirty="0">
              <a:solidFill>
                <a:srgbClr val="D1D5DB"/>
              </a:solidFill>
              <a:latin typeface="KaTeX_Main"/>
            </a:endParaRPr>
          </a:p>
          <a:p>
            <a:pPr marL="76200" indent="0">
              <a:buNone/>
            </a:pPr>
            <a:r>
              <a:rPr lang="en-US" sz="2200" b="0" i="1" dirty="0">
                <a:solidFill>
                  <a:srgbClr val="D1D5DB"/>
                </a:solidFill>
                <a:effectLst/>
                <a:latin typeface="KaTeX_Math"/>
              </a:rPr>
              <a:t>      2</a:t>
            </a:r>
            <a:r>
              <a:rPr lang="en-US" sz="2200" b="0" i="0" dirty="0">
                <a:solidFill>
                  <a:srgbClr val="D1D5DB"/>
                </a:solidFill>
                <a:effectLst/>
                <a:latin typeface="Söhne"/>
              </a:rPr>
              <a:t> using matrix multiplication techniques.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D1D5DB"/>
                </a:solidFill>
                <a:effectLst/>
                <a:latin typeface="Söhne"/>
              </a:rPr>
              <a:t>The </a:t>
            </a:r>
            <a:r>
              <a:rPr lang="en-US" sz="2200" dirty="0">
                <a:solidFill>
                  <a:srgbClr val="D1D5DB"/>
                </a:solidFill>
                <a:latin typeface="Söhne"/>
              </a:rPr>
              <a:t>resulted matrix </a:t>
            </a:r>
            <a:r>
              <a:rPr lang="en-US" sz="2200" dirty="0">
                <a:latin typeface="Söhne"/>
              </a:rPr>
              <a:t>A</a:t>
            </a:r>
            <a:r>
              <a:rPr lang="en-US" sz="2200" baseline="30000" dirty="0"/>
              <a:t>2 </a:t>
            </a:r>
            <a:r>
              <a:rPr lang="en-US" sz="2200" b="0" i="0" dirty="0">
                <a:solidFill>
                  <a:srgbClr val="D1D5DB"/>
                </a:solidFill>
                <a:effectLst/>
                <a:latin typeface="Söhne"/>
              </a:rPr>
              <a:t>represents the number of paths of length </a:t>
            </a:r>
            <a:r>
              <a:rPr lang="en-US" sz="2200" i="1" dirty="0">
                <a:solidFill>
                  <a:srgbClr val="D1D5DB"/>
                </a:solidFill>
                <a:latin typeface="KaTeX_Math"/>
              </a:rPr>
              <a:t>2</a:t>
            </a:r>
            <a:r>
              <a:rPr lang="en-US" sz="2200" b="0" i="0" dirty="0">
                <a:solidFill>
                  <a:srgbClr val="D1D5DB"/>
                </a:solidFill>
                <a:effectLst/>
                <a:latin typeface="Söhne"/>
              </a:rPr>
              <a:t> from vertex </a:t>
            </a:r>
            <a:r>
              <a:rPr lang="en-US" sz="2200" b="0" i="1" dirty="0">
                <a:solidFill>
                  <a:srgbClr val="D1D5DB"/>
                </a:solidFill>
                <a:effectLst/>
                <a:latin typeface="KaTeX_Math"/>
              </a:rPr>
              <a:t>i</a:t>
            </a:r>
            <a:r>
              <a:rPr lang="en-US" sz="2200" b="0" i="0" dirty="0">
                <a:solidFill>
                  <a:srgbClr val="D1D5DB"/>
                </a:solidFill>
                <a:effectLst/>
                <a:latin typeface="Söhne"/>
              </a:rPr>
              <a:t> to vertex </a:t>
            </a:r>
            <a:r>
              <a:rPr lang="en-US" sz="2200" b="0" i="1" dirty="0">
                <a:solidFill>
                  <a:srgbClr val="D1D5DB"/>
                </a:solidFill>
                <a:effectLst/>
                <a:latin typeface="KaTeX_Math"/>
              </a:rPr>
              <a:t>j</a:t>
            </a:r>
            <a:r>
              <a:rPr lang="en-US" sz="2200" b="0" i="0" dirty="0">
                <a:solidFill>
                  <a:srgbClr val="D1D5DB"/>
                </a:solidFill>
                <a:effectLst/>
                <a:latin typeface="Söhne"/>
              </a:rPr>
              <a:t> in the graph.</a:t>
            </a:r>
            <a:r>
              <a:rPr lang="en-US" sz="2200" baseline="30000" dirty="0"/>
              <a:t>  </a:t>
            </a:r>
            <a:endParaRPr lang="en-US" sz="2200" b="0" i="0" baseline="30000" dirty="0">
              <a:solidFill>
                <a:srgbClr val="D1D5DB"/>
              </a:solidFill>
              <a:effectLst/>
              <a:latin typeface="Söhne"/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63" name="Google Shape;1841;p48">
            <a:extLst>
              <a:ext uri="{FF2B5EF4-FFF2-40B4-BE49-F238E27FC236}">
                <a16:creationId xmlns:a16="http://schemas.microsoft.com/office/drawing/2014/main" id="{AB8C272C-512D-259D-8D61-226058A03B79}"/>
              </a:ext>
            </a:extLst>
          </p:cNvPr>
          <p:cNvGrpSpPr/>
          <p:nvPr/>
        </p:nvGrpSpPr>
        <p:grpSpPr>
          <a:xfrm>
            <a:off x="2683757" y="837782"/>
            <a:ext cx="445812" cy="394518"/>
            <a:chOff x="1510757" y="3225422"/>
            <a:chExt cx="720214" cy="637347"/>
          </a:xfrm>
        </p:grpSpPr>
        <p:sp>
          <p:nvSpPr>
            <p:cNvPr id="64" name="Google Shape;1842;p48">
              <a:extLst>
                <a:ext uri="{FF2B5EF4-FFF2-40B4-BE49-F238E27FC236}">
                  <a16:creationId xmlns:a16="http://schemas.microsoft.com/office/drawing/2014/main" id="{7352C3E0-6B8F-1AD8-3D2D-8A79D68AD62E}"/>
                </a:ext>
              </a:extLst>
            </p:cNvPr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1843;p48">
              <a:extLst>
                <a:ext uri="{FF2B5EF4-FFF2-40B4-BE49-F238E27FC236}">
                  <a16:creationId xmlns:a16="http://schemas.microsoft.com/office/drawing/2014/main" id="{3699FFBB-A7DD-2FD8-21DB-4FC3BBB1FE43}"/>
                </a:ext>
              </a:extLst>
            </p:cNvPr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1844;p48">
              <a:extLst>
                <a:ext uri="{FF2B5EF4-FFF2-40B4-BE49-F238E27FC236}">
                  <a16:creationId xmlns:a16="http://schemas.microsoft.com/office/drawing/2014/main" id="{6BFE7633-4FEC-8F55-0C5F-E080AE8B0416}"/>
                </a:ext>
              </a:extLst>
            </p:cNvPr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1845;p48">
              <a:extLst>
                <a:ext uri="{FF2B5EF4-FFF2-40B4-BE49-F238E27FC236}">
                  <a16:creationId xmlns:a16="http://schemas.microsoft.com/office/drawing/2014/main" id="{DD7D98FD-6765-0791-D621-495C2BD9927D}"/>
                </a:ext>
              </a:extLst>
            </p:cNvPr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1846;p48">
              <a:extLst>
                <a:ext uri="{FF2B5EF4-FFF2-40B4-BE49-F238E27FC236}">
                  <a16:creationId xmlns:a16="http://schemas.microsoft.com/office/drawing/2014/main" id="{DA2AD707-0306-CBC2-97BE-6C4B5A5341BF}"/>
                </a:ext>
              </a:extLst>
            </p:cNvPr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1847;p48">
              <a:extLst>
                <a:ext uri="{FF2B5EF4-FFF2-40B4-BE49-F238E27FC236}">
                  <a16:creationId xmlns:a16="http://schemas.microsoft.com/office/drawing/2014/main" id="{351517D6-45E8-51E6-9922-BA3D828A63C4}"/>
                </a:ext>
              </a:extLst>
            </p:cNvPr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848;p48">
              <a:extLst>
                <a:ext uri="{FF2B5EF4-FFF2-40B4-BE49-F238E27FC236}">
                  <a16:creationId xmlns:a16="http://schemas.microsoft.com/office/drawing/2014/main" id="{067508BB-6BC1-41AC-1940-46BAB8D491EA}"/>
                </a:ext>
              </a:extLst>
            </p:cNvPr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ADCBC81-0BF7-914D-9FBD-989CD3249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299" y="1456713"/>
            <a:ext cx="2114845" cy="13241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37B7E3-4BAB-4454-4E60-575B01DD0A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0101" y="248307"/>
            <a:ext cx="1301000" cy="1175386"/>
          </a:xfrm>
          <a:prstGeom prst="rect">
            <a:avLst/>
          </a:prstGeom>
          <a:effectLst>
            <a:softEdge rad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8D3343-1B10-F104-E4E0-B83F9AF837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0299" y="3105514"/>
            <a:ext cx="2191056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887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1418285" y="0"/>
            <a:ext cx="630743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Implementation and Time Complexity Analysis</a:t>
            </a:r>
            <a:endParaRPr dirty="0"/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937C2CC-9F11-2728-08C2-1E5AA56DD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47484"/>
            <a:ext cx="4877481" cy="3448531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B949DF0F-EE58-1AF9-6712-0EA1BFBE1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1983" y="1530604"/>
            <a:ext cx="2114845" cy="132416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D4456D82-15B5-5D7D-6507-355A809898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578"/>
          <a:stretch/>
        </p:blipFill>
        <p:spPr>
          <a:xfrm>
            <a:off x="7281330" y="1530604"/>
            <a:ext cx="1637370" cy="132416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A1BE6989-A928-A9DA-2EFC-71A21C1301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9405" y="3140227"/>
            <a:ext cx="2191056" cy="13241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CE553E-2ED2-29F7-D377-759AD53096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5696" y="599923"/>
            <a:ext cx="2991267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51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3"/>
          <p:cNvSpPr txBox="1">
            <a:spLocks noGrp="1"/>
          </p:cNvSpPr>
          <p:nvPr>
            <p:ph type="ctrTitle" idx="4294967295"/>
          </p:nvPr>
        </p:nvSpPr>
        <p:spPr>
          <a:xfrm>
            <a:off x="855299" y="1991850"/>
            <a:ext cx="5730227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THANKS FOR LISTENING!</a:t>
            </a:r>
            <a:endParaRPr sz="4800" dirty="0"/>
          </a:p>
        </p:txBody>
      </p:sp>
      <p:sp>
        <p:nvSpPr>
          <p:cNvPr id="471" name="Google Shape;471;p33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97B210-EA86-60AD-4F2B-68F6F0EA1C5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3000"/>
          </a:blip>
          <a:stretch>
            <a:fillRect/>
          </a:stretch>
        </p:blipFill>
        <p:spPr>
          <a:xfrm>
            <a:off x="6585735" y="2782174"/>
            <a:ext cx="2558264" cy="226524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inola template">
  <a:themeElements>
    <a:clrScheme name="Custom 347">
      <a:dk1>
        <a:srgbClr val="FFFFFF"/>
      </a:dk1>
      <a:lt1>
        <a:srgbClr val="0E0918"/>
      </a:lt1>
      <a:dk2>
        <a:srgbClr val="D1C8DA"/>
      </a:dk2>
      <a:lt2>
        <a:srgbClr val="8870A0"/>
      </a:lt2>
      <a:accent1>
        <a:srgbClr val="FF9E44"/>
      </a:accent1>
      <a:accent2>
        <a:srgbClr val="FF4093"/>
      </a:accent2>
      <a:accent3>
        <a:srgbClr val="C06EE2"/>
      </a:accent3>
      <a:accent4>
        <a:srgbClr val="5AA5DA"/>
      </a:accent4>
      <a:accent5>
        <a:srgbClr val="572D7E"/>
      </a:accent5>
      <a:accent6>
        <a:srgbClr val="0E091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1570</TotalTime>
  <Words>166</Words>
  <Application>Microsoft Office PowerPoint</Application>
  <PresentationFormat>On-screen Show (16:9)</PresentationFormat>
  <Paragraphs>21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Montserrat</vt:lpstr>
      <vt:lpstr>KaTeX_Math</vt:lpstr>
      <vt:lpstr>Söhne</vt:lpstr>
      <vt:lpstr>Arial</vt:lpstr>
      <vt:lpstr>Calibri</vt:lpstr>
      <vt:lpstr>Barlow</vt:lpstr>
      <vt:lpstr>Barlow Light</vt:lpstr>
      <vt:lpstr>KaTeX_Main</vt:lpstr>
      <vt:lpstr>Minola template</vt:lpstr>
      <vt:lpstr>Counting number of     paths of length n  in a Graph</vt:lpstr>
      <vt:lpstr>PROBLEM</vt:lpstr>
      <vt:lpstr>STRATEGY</vt:lpstr>
      <vt:lpstr>ALGORITHM</vt:lpstr>
      <vt:lpstr>Implementation and Time Complexity Analysis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CS312 Project</dc:title>
  <dc:creator>Hossam Ahmed</dc:creator>
  <cp:lastModifiedBy>Hossam Ahmed</cp:lastModifiedBy>
  <cp:revision>15</cp:revision>
  <dcterms:modified xsi:type="dcterms:W3CDTF">2024-01-02T19:49:55Z</dcterms:modified>
</cp:coreProperties>
</file>