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15C6-1164-44CE-BB3A-94C07339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12F5-0221-47C5-866B-59593838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4E81-918C-43CB-92C5-DE094D8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9D0C-E3C0-4425-B575-EB69C251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2805-CD72-484A-8A2E-547689A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6062-2FCC-488D-99E8-FEAAC3F3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F6E5-4ECC-4245-AA98-D95222EB2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EE07-5EFA-44D6-AB8C-EBDD46DB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2737-AE71-472D-8C8C-BA4AC4CE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1511-B2E1-42F4-93A1-13B4DEDA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2145E-52D8-43B0-BB9F-D0553481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B78BF-110A-4CE3-AB62-7B652027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4FCD-77A1-4A21-B29D-FD5424BA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679A-CB74-4CF4-92F6-A6531FC5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4341-BF50-4F19-A7B9-526E958A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7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 Layout">
    <p:bg>
      <p:bgPr>
        <a:gradFill flip="none" rotWithShape="1">
          <a:gsLst>
            <a:gs pos="77000">
              <a:schemeClr val="tx1">
                <a:lumMod val="75000"/>
                <a:lumOff val="25000"/>
              </a:schemeClr>
            </a:gs>
            <a:gs pos="27000">
              <a:schemeClr val="tx1">
                <a:lumMod val="75000"/>
                <a:lumOff val="25000"/>
              </a:schemeClr>
            </a:gs>
            <a:gs pos="53000">
              <a:schemeClr val="tx1">
                <a:lumMod val="75000"/>
                <a:lumOff val="25000"/>
                <a:alpha val="88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34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00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8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3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10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39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51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7122-8BFC-44E8-9FFF-673CAE00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2837-997C-4FFC-B0DC-8DC648BD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1B42-A970-4A0E-A6F9-A68CBA81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EB94-924C-49A1-834D-FB1496F8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E045-E17A-4DE9-A9F0-97DE069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68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62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0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5D08-CC74-4C4C-815D-9C3851C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5C45-318F-4890-9396-194149AC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D4AEC-354D-4828-86DB-2E350EF0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5ADA-0B11-42F7-9F62-BD5442E5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C590-0490-4700-8EB2-92596986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EB9-1F3B-42F2-B6A2-ECECF220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BE87-EE91-43AE-8E70-FD7D3144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CF435-D567-43D3-A879-D8F340EF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3A4F7-A651-4AC8-A9A3-B6BA427E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C621-2B3A-4ECA-BD1B-A9DB1DBF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6A5C-F6DF-4577-A308-B6D20C52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D642-D6C1-43AF-AF91-FE3E9E75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7780-0748-4207-80E8-8D249AE0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5CB2-34AF-4661-8A52-9626C8A5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3E97C-F7FE-4374-8EDE-29340E12F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D5E68-644D-468A-9AA0-134F7F33B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E83A3-7BF2-40DE-A8B9-FCD64C8C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96D-C473-48E5-A9F9-3742F66B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7B4D3-17A4-4DA0-9642-A8B7D0AD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6381-1A8C-4636-AFA9-954192C0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97220-C001-48C8-AB03-EDA84C3E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6B7BD-5DE9-4424-9B54-2160BB4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DE440-6991-4E64-9222-66A2158E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FB368-1EF4-4422-ACCF-CB876113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51080-B6A2-4B90-8CC8-4718CC61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DE94-ACD9-462C-B42D-CF6274E2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6E51-84B3-489F-80AA-5ECC0351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A485-834B-452D-B8CF-6E38BD98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8C38-EEFD-476B-924B-34B5CD07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D3E1-37F4-493D-971D-CB2034F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4008-3415-4C93-984C-6F18FC37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BDC24-7911-418F-9DFC-73B5454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AB58-D141-4352-A414-9F150C3B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9FD8F-0D65-40A6-BB76-1D7681F22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12DB-9DDD-47B1-97F3-2A8300B64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4DC6-F43C-492A-BFD8-71CA5503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DE48-BCF3-4662-9BD7-E404123B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D5FB-8197-42C2-8ECD-3BDBFF85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C513A-84AD-4547-A153-2DB53E03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A20CF-6400-4D4C-B670-548DD369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A042-AD7B-45C4-A63C-A7644DD3F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E90F-76BF-433A-9A58-EE8F3611E9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68DC-FA90-4EE7-8EEB-103BB9B3F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FCE3-40F9-4CCB-B7BB-E6431F521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FDBC-8D57-4833-BEE4-299919CF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  <a:alpha val="60000"/>
              </a:schemeClr>
            </a:gs>
            <a:gs pos="0">
              <a:schemeClr val="bg1">
                <a:lumMod val="85000"/>
                <a:alpha val="60000"/>
              </a:schemeClr>
            </a:gs>
            <a:gs pos="50000">
              <a:schemeClr val="bg1"/>
            </a:gs>
            <a:gs pos="73000">
              <a:schemeClr val="bg1"/>
            </a:gs>
            <a:gs pos="26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99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1FFBD-7558-4BEE-8F12-E69D0C67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652"/>
            <a:ext cx="12192000" cy="4420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A93B6-BEFC-496F-9064-76FE50EB9209}"/>
              </a:ext>
            </a:extLst>
          </p:cNvPr>
          <p:cNvSpPr txBox="1"/>
          <p:nvPr/>
        </p:nvSpPr>
        <p:spPr>
          <a:xfrm>
            <a:off x="1166068" y="295322"/>
            <a:ext cx="963956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- PRL (log) file is generated in the Fillers every 24 hours (midnight)</a:t>
            </a:r>
          </a:p>
          <a:p>
            <a:r>
              <a:rPr lang="en-US" dirty="0">
                <a:solidFill>
                  <a:srgbClr val="002060"/>
                </a:solidFill>
              </a:rPr>
              <a:t>- PRL (log) files can be synchronized to our server through a VPN router installed at customers’ sites</a:t>
            </a:r>
          </a:p>
          <a:p>
            <a:r>
              <a:rPr lang="en-US" dirty="0">
                <a:solidFill>
                  <a:srgbClr val="002060"/>
                </a:solidFill>
              </a:rPr>
              <a:t>- Even Fillers w/o ECS or </a:t>
            </a:r>
            <a:r>
              <a:rPr lang="en-US" dirty="0" err="1">
                <a:solidFill>
                  <a:srgbClr val="002060"/>
                </a:solidFill>
              </a:rPr>
              <a:t>ConnectorBox</a:t>
            </a:r>
            <a:r>
              <a:rPr lang="en-US" dirty="0">
                <a:solidFill>
                  <a:srgbClr val="002060"/>
                </a:solidFill>
              </a:rPr>
              <a:t> can deliver PRL files to Dubai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C6351-B961-4A44-A377-F5B63A89F8AB}"/>
              </a:ext>
            </a:extLst>
          </p:cNvPr>
          <p:cNvSpPr txBox="1"/>
          <p:nvPr/>
        </p:nvSpPr>
        <p:spPr>
          <a:xfrm>
            <a:off x="1166068" y="5639348"/>
            <a:ext cx="711386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2060"/>
                </a:solidFill>
              </a:rPr>
              <a:t> One Network kit costs ~2200 €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2060"/>
                </a:solidFill>
              </a:rPr>
              <a:t> GSM Data 4G to transfer max 85 MB/day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3GB/Month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AFD37-1464-460A-85CF-C2B5C4272679}"/>
              </a:ext>
            </a:extLst>
          </p:cNvPr>
          <p:cNvSpPr txBox="1"/>
          <p:nvPr/>
        </p:nvSpPr>
        <p:spPr>
          <a:xfrm>
            <a:off x="-1" y="1296613"/>
            <a:ext cx="426160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2019 -- Connected  29 customers 121 lines</a:t>
            </a:r>
          </a:p>
          <a:p>
            <a:r>
              <a:rPr lang="en-US" dirty="0">
                <a:solidFill>
                  <a:srgbClr val="FF0000"/>
                </a:solidFill>
              </a:rPr>
              <a:t>2021 – 27 still reflected in 90 lines</a:t>
            </a:r>
          </a:p>
        </p:txBody>
      </p:sp>
    </p:spTree>
    <p:extLst>
      <p:ext uri="{BB962C8B-B14F-4D97-AF65-F5344CB8AC3E}">
        <p14:creationId xmlns:p14="http://schemas.microsoft.com/office/powerpoint/2010/main" val="7005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EE3D6A-BEF9-4A57-AA95-8BCD1F89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92" y="180106"/>
            <a:ext cx="9212910" cy="64474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15E60D-04DD-419C-B3F2-6DC1F19F1799}"/>
              </a:ext>
            </a:extLst>
          </p:cNvPr>
          <p:cNvSpPr/>
          <p:nvPr/>
        </p:nvSpPr>
        <p:spPr>
          <a:xfrm>
            <a:off x="2275520" y="914400"/>
            <a:ext cx="528492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51F52-5523-4689-814D-A4D86CE11C2F}"/>
              </a:ext>
            </a:extLst>
          </p:cNvPr>
          <p:cNvSpPr txBox="1"/>
          <p:nvPr/>
        </p:nvSpPr>
        <p:spPr>
          <a:xfrm>
            <a:off x="343949" y="80534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D59FE-8CB1-470B-AD5C-CEA6C58BDC63}"/>
              </a:ext>
            </a:extLst>
          </p:cNvPr>
          <p:cNvSpPr txBox="1"/>
          <p:nvPr/>
        </p:nvSpPr>
        <p:spPr>
          <a:xfrm>
            <a:off x="164598" y="3046997"/>
            <a:ext cx="20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Recipe Name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7B5991-6AAF-4CE1-8855-655D1BC5A284}"/>
              </a:ext>
            </a:extLst>
          </p:cNvPr>
          <p:cNvSpPr/>
          <p:nvPr/>
        </p:nvSpPr>
        <p:spPr>
          <a:xfrm>
            <a:off x="2223083" y="3055775"/>
            <a:ext cx="528492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524001" y="267841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SOP Cycle: Standardize Recipe Naming</a:t>
            </a:r>
          </a:p>
        </p:txBody>
      </p:sp>
      <p:sp>
        <p:nvSpPr>
          <p:cNvPr id="4" name="막힌 원호 29"/>
          <p:cNvSpPr/>
          <p:nvPr/>
        </p:nvSpPr>
        <p:spPr>
          <a:xfrm rot="16200000">
            <a:off x="4279236" y="2025916"/>
            <a:ext cx="3452026" cy="3452025"/>
          </a:xfrm>
          <a:prstGeom prst="blockArc">
            <a:avLst>
              <a:gd name="adj1" fmla="val 14175852"/>
              <a:gd name="adj2" fmla="val 0"/>
              <a:gd name="adj3" fmla="val 15656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grpSp>
        <p:nvGrpSpPr>
          <p:cNvPr id="5" name="그룹 30"/>
          <p:cNvGrpSpPr/>
          <p:nvPr/>
        </p:nvGrpSpPr>
        <p:grpSpPr>
          <a:xfrm>
            <a:off x="4195344" y="2025915"/>
            <a:ext cx="3535918" cy="3452026"/>
            <a:chOff x="2594509" y="1903534"/>
            <a:chExt cx="3863319" cy="3771658"/>
          </a:xfr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6" name="막힌 원호 31"/>
            <p:cNvSpPr/>
            <p:nvPr/>
          </p:nvSpPr>
          <p:spPr>
            <a:xfrm rot="9000000">
              <a:off x="2686170" y="1903534"/>
              <a:ext cx="3771658" cy="3771658"/>
            </a:xfrm>
            <a:prstGeom prst="blockArc">
              <a:avLst>
                <a:gd name="adj1" fmla="val 14175852"/>
                <a:gd name="adj2" fmla="val 0"/>
                <a:gd name="adj3" fmla="val 15656"/>
              </a:avLst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7" name="이등변 삼각형 32"/>
            <p:cNvSpPr/>
            <p:nvPr/>
          </p:nvSpPr>
          <p:spPr>
            <a:xfrm rot="19800000">
              <a:off x="2594509" y="4084808"/>
              <a:ext cx="928675" cy="54359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grpSp>
        <p:nvGrpSpPr>
          <p:cNvPr id="8" name="그룹 33"/>
          <p:cNvGrpSpPr/>
          <p:nvPr/>
        </p:nvGrpSpPr>
        <p:grpSpPr>
          <a:xfrm>
            <a:off x="4279239" y="2025915"/>
            <a:ext cx="3452025" cy="3452026"/>
            <a:chOff x="2686170" y="1903534"/>
            <a:chExt cx="3771658" cy="3771658"/>
          </a:xfr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9" name="막힌 원호 34"/>
            <p:cNvSpPr/>
            <p:nvPr/>
          </p:nvSpPr>
          <p:spPr>
            <a:xfrm rot="2010434">
              <a:off x="2686170" y="1903534"/>
              <a:ext cx="3771658" cy="3771658"/>
            </a:xfrm>
            <a:prstGeom prst="blockArc">
              <a:avLst>
                <a:gd name="adj1" fmla="val 14175852"/>
                <a:gd name="adj2" fmla="val 0"/>
                <a:gd name="adj3" fmla="val 15656"/>
              </a:avLst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0" name="이등변 삼각형 35"/>
            <p:cNvSpPr/>
            <p:nvPr/>
          </p:nvSpPr>
          <p:spPr>
            <a:xfrm rot="12462838">
              <a:off x="5412587" y="4436188"/>
              <a:ext cx="928675" cy="54359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11" name="이등변 삼각형 36"/>
          <p:cNvSpPr/>
          <p:nvPr/>
        </p:nvSpPr>
        <p:spPr>
          <a:xfrm rot="5400000">
            <a:off x="5820308" y="2056826"/>
            <a:ext cx="849974" cy="497524"/>
          </a:xfrm>
          <a:prstGeom prst="triangl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3863319" y="5275701"/>
            <a:ext cx="4283865" cy="865011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ko-KR" altLang="en-US">
              <a:solidFill>
                <a:prstClr val="black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396084" y="1021805"/>
            <a:ext cx="7588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Process Procedure to improve data accuracy for SKUs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8292188">
            <a:off x="4427431" y="2500765"/>
            <a:ext cx="2272161" cy="156525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 latinLnBrk="1"/>
            <a:r>
              <a:rPr lang="en-US" altLang="ko-KR" sz="1600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Communicate and implement</a:t>
            </a:r>
            <a:endParaRPr lang="ko-KR" altLang="en-US" sz="1600" dirty="0">
              <a:solidFill>
                <a:prstClr val="white"/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5" name="TextBox 14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 rot="3876991">
            <a:off x="5413434" y="2698219"/>
            <a:ext cx="2272161" cy="156525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 latinLnBrk="1"/>
            <a:r>
              <a:rPr lang="en-US" altLang="ko-KR" sz="1600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Product Hierarchy List</a:t>
            </a:r>
            <a:endParaRPr lang="ko-KR" altLang="en-US" sz="1600" dirty="0">
              <a:solidFill>
                <a:prstClr val="white"/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16" name="그룹 22"/>
          <p:cNvGrpSpPr/>
          <p:nvPr/>
        </p:nvGrpSpPr>
        <p:grpSpPr>
          <a:xfrm>
            <a:off x="4970070" y="2811211"/>
            <a:ext cx="2070363" cy="1881435"/>
            <a:chOff x="341530" y="2539993"/>
            <a:chExt cx="2799649" cy="2544172"/>
          </a:xfrm>
        </p:grpSpPr>
        <p:sp>
          <p:nvSpPr>
            <p:cNvPr id="17" name="타원 13"/>
            <p:cNvSpPr/>
            <p:nvPr/>
          </p:nvSpPr>
          <p:spPr>
            <a:xfrm>
              <a:off x="440231" y="2546372"/>
              <a:ext cx="2537792" cy="2537793"/>
            </a:xfrm>
            <a:prstGeom prst="ellipse">
              <a:avLst/>
            </a:prstGeom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grpSp>
          <p:nvGrpSpPr>
            <p:cNvPr id="18" name="그룹 60"/>
            <p:cNvGrpSpPr/>
            <p:nvPr/>
          </p:nvGrpSpPr>
          <p:grpSpPr>
            <a:xfrm>
              <a:off x="341530" y="2539993"/>
              <a:ext cx="2799649" cy="2537793"/>
              <a:chOff x="5075123" y="3442121"/>
              <a:chExt cx="2481953" cy="2249809"/>
            </a:xfrm>
          </p:grpSpPr>
          <p:sp>
            <p:nvSpPr>
              <p:cNvPr id="20" name="타원 15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>
                  <a:solidFill>
                    <a:prstClr val="white"/>
                  </a:solidFill>
                  <a:latin typeface="Arial" pitchFamily="34" charset="0"/>
                  <a:ea typeface="맑은 고딕" panose="020B0503020000020004" pitchFamily="34" charset="-127"/>
                  <a:cs typeface="Arial" pitchFamily="34" charset="0"/>
                </a:endParaRPr>
              </a:p>
            </p:txBody>
          </p:sp>
          <p:sp>
            <p:nvSpPr>
              <p:cNvPr id="21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Arial" pitchFamily="34" charset="0"/>
                  <a:ea typeface="맑은 고딕" panose="020B0503020000020004" pitchFamily="34" charset="-127"/>
                  <a:cs typeface="Arial" pitchFamily="34" charset="0"/>
                </a:endParaRPr>
              </a:p>
            </p:txBody>
          </p:sp>
          <p:sp>
            <p:nvSpPr>
              <p:cNvPr id="22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ko-KR" altLang="en-US">
                  <a:solidFill>
                    <a:prstClr val="black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3" name="자유형 18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>
                  <a:solidFill>
                    <a:prstClr val="white"/>
                  </a:solidFill>
                  <a:latin typeface="Arial" pitchFamily="34" charset="0"/>
                  <a:ea typeface="맑은 고딕" panose="020B0503020000020004" pitchFamily="34" charset="-127"/>
                  <a:cs typeface="Arial" pitchFamily="34" charset="0"/>
                </a:endParaRPr>
              </a:p>
            </p:txBody>
          </p:sp>
          <p:sp>
            <p:nvSpPr>
              <p:cNvPr id="24" name="자유형 19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dirty="0">
                  <a:solidFill>
                    <a:prstClr val="white"/>
                  </a:solidFill>
                  <a:latin typeface="Arial" pitchFamily="34" charset="0"/>
                  <a:ea typeface="맑은 고딕" panose="020B0503020000020004" pitchFamily="34" charset="-127"/>
                  <a:cs typeface="Arial" pitchFamily="34" charset="0"/>
                </a:endParaRPr>
              </a:p>
            </p:txBody>
          </p:sp>
          <p:sp>
            <p:nvSpPr>
              <p:cNvPr id="25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Arial" pitchFamily="34" charset="0"/>
                  <a:ea typeface="맑은 고딕" panose="020B05030200000200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8015" y="3164476"/>
              <a:ext cx="2562225" cy="1623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dirty="0">
                  <a:solidFill>
                    <a:prstClr val="white"/>
                  </a:solidFill>
                  <a:latin typeface="Arial" pitchFamily="34" charset="0"/>
                  <a:ea typeface="맑은 고딕" panose="020B0503020000020004" pitchFamily="34" charset="-127"/>
                  <a:cs typeface="Arial" pitchFamily="34" charset="0"/>
                </a:rPr>
                <a:t>Standardize Recipe Name</a:t>
              </a:r>
              <a:endParaRPr lang="ko-KR" altLang="en-US" sz="1700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55749" y="1774441"/>
            <a:ext cx="2384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3- SIG Site Represent</a:t>
            </a:r>
          </a:p>
          <a:p>
            <a:pPr latinLnBrk="1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Communicate the New Standard Recipe 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5749" y="2333834"/>
            <a:ext cx="2384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Deliverable</a:t>
            </a:r>
          </a:p>
          <a:p>
            <a:pPr latinLnBrk="1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Create/Update and implement all available Product Recipe into HMI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1710505" y="4629319"/>
            <a:ext cx="3024336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2- Marketing  &amp; Technical</a:t>
            </a:r>
          </a:p>
          <a:p>
            <a:pPr algn="ctr" latinLnBrk="1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Create Recipe table list with standard format </a:t>
            </a:r>
          </a:p>
          <a:p>
            <a:pPr algn="ctr" latinLnBrk="1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“BrandName_Category_Description_Size”</a:t>
            </a:r>
          </a:p>
          <a:p>
            <a:pPr algn="ctr" latinLnBrk="1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(ex: Classic_Wmilk_FF_1000ml)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69169" y="3625938"/>
            <a:ext cx="2272160" cy="156525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 latinLnBrk="1"/>
            <a:r>
              <a:rPr lang="en-US" altLang="ko-KR" sz="1600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Recipe Name List</a:t>
            </a:r>
            <a:endParaRPr lang="ko-KR" altLang="en-US" sz="1600" dirty="0">
              <a:solidFill>
                <a:prstClr val="white"/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08169" y="1774441"/>
            <a:ext cx="25478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latinLnBrk="1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1- Supply Chain Department</a:t>
            </a:r>
          </a:p>
          <a:p>
            <a:pPr algn="r" latinLnBrk="1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Provide updated list for all active product Hierarchy per customer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1971" y="2524453"/>
            <a:ext cx="2384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Deliverable</a:t>
            </a:r>
          </a:p>
          <a:p>
            <a:pPr algn="r" latinLnBrk="1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Monthly update product Hierarchy List of each customer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FC99E46-73D0-4AFD-9508-0BF1C762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95" y="5483211"/>
            <a:ext cx="1019317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201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Hossam, Ahmed</dc:creator>
  <cp:lastModifiedBy>Hossam</cp:lastModifiedBy>
  <cp:revision>9</cp:revision>
  <dcterms:created xsi:type="dcterms:W3CDTF">2021-09-02T04:46:38Z</dcterms:created>
  <dcterms:modified xsi:type="dcterms:W3CDTF">2023-03-13T10:47:40Z</dcterms:modified>
</cp:coreProperties>
</file>