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7" r:id="rId2"/>
    <p:sldId id="301" r:id="rId3"/>
    <p:sldId id="300" r:id="rId4"/>
    <p:sldId id="314" r:id="rId5"/>
    <p:sldId id="302" r:id="rId6"/>
    <p:sldId id="303" r:id="rId7"/>
    <p:sldId id="306" r:id="rId8"/>
    <p:sldId id="307" r:id="rId9"/>
    <p:sldId id="308" r:id="rId10"/>
    <p:sldId id="311" r:id="rId11"/>
    <p:sldId id="312" r:id="rId12"/>
    <p:sldId id="313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84A52-22AF-4533-9C9B-0AA642EB86A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H.Fakher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02B6-280E-4806-AC24-9E1DB3B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F55E-E18D-44A4-A501-026151CCBF13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EA3C-9438-4681-B894-86D5EF93F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6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0D6BBA-1C0E-411F-ACFC-368B126EAC1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51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FEE-1F69-4D77-B8E3-669578E8A164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2DCE-B716-4CDD-9CF1-D1759E86BAA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9E9B-CC18-46CA-B998-3355B2C4C085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0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49FF-AFFD-4BBA-9D18-27D76F1011B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046-DA4F-4514-96D1-43C644C0687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B5-A511-4CD1-8909-2A55A366842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D60-69C4-4129-B6CD-6807603D766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E26-4AA5-4E43-8E34-59F30FEE954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3ED-34F7-4FF1-9A3E-CB09C1F310A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279-3642-42E6-A99D-471D27690417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D01-8F2C-4BF8-A2E9-C3FD9A582A4C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5CB-000A-4404-B05F-B7FB14FA29A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A87B-66D4-4339-AD46-B9C0E00CAE0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6065-A2DD-4823-AD95-D0625BE9CD1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291F-AF14-48AC-A76C-BAD5579F84F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0055-7430-487C-A065-00C1F9A96DC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A81A4B-17DB-42FC-BAB2-67D6C168DE4C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www.kaggle.com/hossamfakher" TargetMode="External"/><Relationship Id="rId3" Type="http://schemas.openxmlformats.org/officeDocument/2006/relationships/image" Target="../media/image4.jpg"/><Relationship Id="rId7" Type="http://schemas.openxmlformats.org/officeDocument/2006/relationships/hyperlink" Target="mailto:https://www.linkedin.com/in/hossamfakh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https://github.com/HossamFakher1" TargetMode="External"/><Relationship Id="rId5" Type="http://schemas.openxmlformats.org/officeDocument/2006/relationships/hyperlink" Target="https://github.com/HossamFakher1" TargetMode="External"/><Relationship Id="rId4" Type="http://schemas.openxmlformats.org/officeDocument/2006/relationships/hyperlink" Target="mailto:hosamfakher11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.princeton.edu/" TargetMode="External"/><Relationship Id="rId2" Type="http://schemas.openxmlformats.org/officeDocument/2006/relationships/hyperlink" Target="https://image-net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competitions/imagenet-object-localization-challenge/overview" TargetMode="External"/><Relationship Id="rId5" Type="http://schemas.openxmlformats.org/officeDocument/2006/relationships/hyperlink" Target="https://image-net.org/challenges/LSVRC/index.php" TargetMode="External"/><Relationship Id="rId4" Type="http://schemas.openxmlformats.org/officeDocument/2006/relationships/hyperlink" Target="https://qz.com/1034972/the-data-that-changed-the-direction-of-ai-research-and-possibly-the-worl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60"/>
            <a:ext cx="11681046" cy="5707478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961223" y="2044289"/>
            <a:ext cx="7349706" cy="44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 smtClean="0">
                <a:solidFill>
                  <a:schemeClr val="bg1"/>
                </a:solidFill>
              </a:rPr>
              <a:t>Hossam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Elsayed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MohaMED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Fakher</a:t>
            </a:r>
            <a:endParaRPr lang="en-US" sz="33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0 1 2 7 7 8 8 0 6 7 8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  <a:hlinkClick r:id="rId4"/>
              </a:rPr>
              <a:t>Gmail </a:t>
            </a:r>
            <a:endParaRPr lang="en-US" sz="3000" b="0" dirty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  <a:hlinkClick r:id="rId5"/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6"/>
              </a:rPr>
              <a:t>GitHUB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7"/>
              </a:rPr>
              <a:t>Linkedin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8"/>
              </a:rPr>
              <a:t>Kaggle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pPr algn="l"/>
            <a:endParaRPr lang="en-US" sz="1400" b="0" dirty="0" smtClean="0">
              <a:hlinkClick r:id="rId4"/>
            </a:endParaRPr>
          </a:p>
          <a:p>
            <a:pPr algn="l"/>
            <a:endParaRPr lang="en-US" b="0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8189" y="897147"/>
            <a:ext cx="5148556" cy="914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831981"/>
            <a:ext cx="6235472" cy="1663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 e s </a:t>
            </a:r>
            <a:r>
              <a:rPr lang="en-US" sz="5500" dirty="0" err="1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</a:t>
            </a:r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 I o n 4</a:t>
            </a:r>
          </a:p>
          <a:p>
            <a:r>
              <a:rPr lang="en-US" sz="5500" cap="none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Advanced CNN &amp; TL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smtClean="0"/>
              <a:t>VGG19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9" y="1971877"/>
            <a:ext cx="10396881" cy="29738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ResNet50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362277"/>
            <a:ext cx="10396882" cy="42193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InceptionV3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" y="1343226"/>
            <a:ext cx="10396882" cy="42574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82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Complex Models CNN</a:t>
            </a:r>
            <a:endParaRPr lang="en-US" cap="none" dirty="0"/>
          </a:p>
        </p:txBody>
      </p:sp>
      <p:sp>
        <p:nvSpPr>
          <p:cNvPr id="6" name="Rectangle 5"/>
          <p:cNvSpPr/>
          <p:nvPr/>
        </p:nvSpPr>
        <p:spPr>
          <a:xfrm>
            <a:off x="374904" y="1188541"/>
            <a:ext cx="82844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(shape=[5],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wide_input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(shape=[6],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deep_input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FF6600"/>
                </a:solidFill>
                <a:latin typeface="ArialMT"/>
              </a:rPr>
              <a:t>hidden1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13742F"/>
              </a:solidFill>
              <a:latin typeface="ArialMT"/>
            </a:endParaRPr>
          </a:p>
          <a:p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FF6600"/>
                </a:solidFill>
                <a:latin typeface="ArialMT"/>
              </a:rPr>
              <a:t>(hidden1)</a:t>
            </a:r>
          </a:p>
          <a:p>
            <a:endParaRPr lang="en-US" dirty="0">
              <a:solidFill>
                <a:srgbClr val="FF6600"/>
              </a:solidFill>
              <a:latin typeface="ArialMT"/>
            </a:endParaRPr>
          </a:p>
          <a:p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keras.layers.concatenate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])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output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name="output")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model 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keras.Model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(inputs=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outputs=[output]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88" y="1188541"/>
            <a:ext cx="3147600" cy="369331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Complex Models CNN</a:t>
            </a:r>
            <a:endParaRPr lang="en-US" cap="none" dirty="0"/>
          </a:p>
        </p:txBody>
      </p:sp>
      <p:sp>
        <p:nvSpPr>
          <p:cNvPr id="6" name="Rectangle 5"/>
          <p:cNvSpPr/>
          <p:nvPr/>
        </p:nvSpPr>
        <p:spPr>
          <a:xfrm>
            <a:off x="374904" y="1188541"/>
            <a:ext cx="8284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(shape=[5],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wide_input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(shape=[6],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deep_input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FF6600"/>
                </a:solidFill>
                <a:latin typeface="ArialMT"/>
              </a:rPr>
              <a:t>hidden1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 smtClean="0">
                <a:solidFill>
                  <a:srgbClr val="13742F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13742F"/>
              </a:solidFill>
              <a:latin typeface="ArialMT"/>
            </a:endParaRPr>
          </a:p>
          <a:p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FF6600"/>
                </a:solidFill>
                <a:latin typeface="ArialMT"/>
              </a:rPr>
              <a:t>(hidden1</a:t>
            </a:r>
            <a:r>
              <a:rPr lang="en-US" dirty="0" smtClean="0">
                <a:solidFill>
                  <a:srgbClr val="FF6600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FF6600"/>
              </a:solidFill>
              <a:latin typeface="ArialMT"/>
            </a:endParaRPr>
          </a:p>
          <a:p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keras.layers.concatenate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])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 smtClean="0">
                <a:solidFill>
                  <a:srgbClr val="1D41D6"/>
                </a:solidFill>
                <a:latin typeface="ArialMT"/>
              </a:rPr>
              <a:t>Aux_output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 smtClean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output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name="output")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model 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keras.Model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(inputs=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outputs=[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output,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 err="1">
                <a:solidFill>
                  <a:srgbClr val="1D41D6"/>
                </a:solidFill>
                <a:latin typeface="ArialMT"/>
              </a:rPr>
              <a:t>Aux_output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07" y="1188541"/>
            <a:ext cx="3096000" cy="369331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err="1" smtClean="0"/>
              <a:t>imagenet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3447" y="786294"/>
            <a:ext cx="23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https://image-net.org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888" y="1362277"/>
            <a:ext cx="1108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Helvetica" panose="020B0604020202020204" pitchFamily="34" charset="0"/>
              </a:rPr>
              <a:t>ImageNet</a:t>
            </a:r>
            <a:r>
              <a:rPr lang="en-US" dirty="0">
                <a:latin typeface="Helvetica" panose="020B0604020202020204" pitchFamily="34" charset="0"/>
              </a:rPr>
              <a:t> is an image database organized according to the </a:t>
            </a:r>
            <a:r>
              <a:rPr lang="en-US" dirty="0" err="1">
                <a:latin typeface="Helvetica" panose="020B0604020202020204" pitchFamily="34" charset="0"/>
                <a:hlinkClick r:id="rId3"/>
              </a:rPr>
              <a:t>WordNet</a:t>
            </a:r>
            <a:r>
              <a:rPr lang="en-US" dirty="0">
                <a:latin typeface="Helvetica" panose="020B0604020202020204" pitchFamily="34" charset="0"/>
              </a:rPr>
              <a:t> hierarchy (currently only the nouns), in which each node of the hierarchy is depicted by hundreds and thousands of images. The project has been </a:t>
            </a:r>
            <a:r>
              <a:rPr lang="en-US" dirty="0">
                <a:latin typeface="Helvetica" panose="020B0604020202020204" pitchFamily="34" charset="0"/>
                <a:hlinkClick r:id="rId4"/>
              </a:rPr>
              <a:t>instrumental</a:t>
            </a:r>
            <a:r>
              <a:rPr lang="en-US" dirty="0">
                <a:latin typeface="Helvetica" panose="020B0604020202020204" pitchFamily="34" charset="0"/>
              </a:rPr>
              <a:t> in advancing computer vision and deep learning research. The data is available for free to researchers for non-commercial use.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888" y="2698908"/>
            <a:ext cx="11009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The most highly-used subset of </a:t>
            </a:r>
            <a:r>
              <a:rPr lang="en-US" dirty="0" err="1">
                <a:solidFill>
                  <a:srgbClr val="333333"/>
                </a:solidFill>
                <a:latin typeface="Helvetica" panose="020B0604020202020204" pitchFamily="34" charset="0"/>
              </a:rPr>
              <a:t>ImageNet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is the </a:t>
            </a:r>
            <a:r>
              <a:rPr lang="en-US" u="sng" dirty="0" err="1">
                <a:solidFill>
                  <a:srgbClr val="026CA6"/>
                </a:solidFill>
                <a:latin typeface="Helvetica" panose="020B0604020202020204" pitchFamily="34" charset="0"/>
                <a:hlinkClick r:id="rId5"/>
              </a:rPr>
              <a:t>ImageNet</a:t>
            </a:r>
            <a:r>
              <a:rPr lang="en-US" u="sng" dirty="0">
                <a:solidFill>
                  <a:srgbClr val="026CA6"/>
                </a:solidFill>
                <a:latin typeface="Helvetica" panose="020B0604020202020204" pitchFamily="34" charset="0"/>
                <a:hlinkClick r:id="rId5"/>
              </a:rPr>
              <a:t> Large Scale Visual Recognition Challenge (ILSVRC)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2012-2017 image classification and localization dataset. This dataset spans 1000 object classes and contains 1,281,167 training images, 50,000 validation images and 100,000 test images. This subset is available on </a:t>
            </a:r>
            <a:r>
              <a:rPr lang="en-US" u="sng" dirty="0" err="1">
                <a:solidFill>
                  <a:srgbClr val="026CA6"/>
                </a:solidFill>
                <a:latin typeface="Helvetica" panose="020B0604020202020204" pitchFamily="34" charset="0"/>
                <a:hlinkClick r:id="rId6"/>
              </a:rPr>
              <a:t>Kaggle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What Is Transfer Learning?  (</a:t>
            </a:r>
            <a:r>
              <a:rPr lang="en-US" cap="none" dirty="0" err="1" smtClean="0"/>
              <a:t>Tl</a:t>
            </a:r>
            <a:r>
              <a:rPr lang="en-US" cap="none" dirty="0" smtClean="0"/>
              <a:t>)</a:t>
            </a:r>
            <a:endParaRPr lang="en-US" cap="none" dirty="0"/>
          </a:p>
        </p:txBody>
      </p:sp>
      <p:sp>
        <p:nvSpPr>
          <p:cNvPr id="4" name="Rectangle 3"/>
          <p:cNvSpPr/>
          <p:nvPr/>
        </p:nvSpPr>
        <p:spPr>
          <a:xfrm>
            <a:off x="246888" y="1362277"/>
            <a:ext cx="10479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Transfer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learning generally refers to a process where a model trained on one problem is used in some way on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second related problem.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or more layers from the trained model are then used in a new model trained on the problem of interest.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" y="2933438"/>
            <a:ext cx="4775795" cy="1308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</a:rPr>
              <a:t>We can use a pre-trained model </a:t>
            </a:r>
            <a:r>
              <a:rPr lang="en-US" sz="25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1-  Feature Extraction Mechanism.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2- Use Architecture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3- Train Partially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4976" y="26540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Xception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VGG16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VGG19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ResNet50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InceptionV3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InceptionResNetV2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MobileNet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MobileNetV2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DenseNet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NASNet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How Call Transfer Learning?</a:t>
            </a:r>
            <a:endParaRPr lang="en-US" cap="none" dirty="0"/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solidFill>
                  <a:srgbClr val="FF3300"/>
                </a:solidFill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 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‘,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False,input_shape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888" y="2442109"/>
            <a:ext cx="10817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1D41D6"/>
                </a:solidFill>
                <a:latin typeface="Arial-BoldMT"/>
              </a:rPr>
              <a:t>include_top</a:t>
            </a:r>
            <a:r>
              <a:rPr lang="en-US" b="1" dirty="0">
                <a:solidFill>
                  <a:srgbClr val="1D41D6"/>
                </a:solidFill>
                <a:latin typeface="Arial-BoldMT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whether to include the top layers of the network or not (</a:t>
            </a:r>
            <a:r>
              <a:rPr lang="en-US" b="1" dirty="0" err="1" smtClean="0">
                <a:solidFill>
                  <a:srgbClr val="FF3300"/>
                </a:solidFill>
                <a:latin typeface="Arial-BoldMT"/>
              </a:rPr>
              <a:t>False,True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).</a:t>
            </a:r>
          </a:p>
          <a:p>
            <a:r>
              <a:rPr lang="en-US" b="1" dirty="0">
                <a:solidFill>
                  <a:srgbClr val="1D41D6"/>
                </a:solidFill>
                <a:latin typeface="Arial-BoldMT"/>
              </a:rPr>
              <a:t>weights: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one of 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None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(random initialization) or 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'</a:t>
            </a:r>
            <a:r>
              <a:rPr lang="en-US" b="1" dirty="0" err="1">
                <a:solidFill>
                  <a:srgbClr val="FF3300"/>
                </a:solidFill>
                <a:latin typeface="Arial-BoldMT"/>
              </a:rPr>
              <a:t>imagenet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'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(pre-training 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on </a:t>
            </a:r>
            <a:r>
              <a:rPr lang="en-US" dirty="0" err="1" smtClean="0">
                <a:solidFill>
                  <a:srgbClr val="000000"/>
                </a:solidFill>
                <a:latin typeface="ArialMT"/>
              </a:rPr>
              <a:t>ImageNet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2" y="3244942"/>
            <a:ext cx="8741664" cy="21769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Feature Extraction Mechanism</a:t>
            </a:r>
            <a:endParaRPr lang="en-US" cap="none" dirty="0"/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 '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791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>
                <a:solidFill>
                  <a:srgbClr val="000000"/>
                </a:solidFill>
                <a:latin typeface="Arial-BoldMT"/>
              </a:rPr>
              <a:t>[:-1]:</a:t>
            </a: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-BoldM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-BoldMT"/>
              </a:rPr>
              <a:t>layer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False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use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keras.applications.vgg16.VGG16(</a:t>
            </a:r>
            <a:r>
              <a:rPr lang="en-US" dirty="0" smtClean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=None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59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[:-1]:</a:t>
            </a: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layer.trainable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True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cap="none" dirty="0" smtClean="0"/>
              <a:t>Train Partially</a:t>
            </a:r>
            <a:endParaRPr lang="en-US" cap="none" dirty="0"/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 '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791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[:5]:</a:t>
            </a:r>
            <a:endParaRPr lang="en-US" b="1" dirty="0">
              <a:solidFill>
                <a:srgbClr val="000000"/>
              </a:solidFill>
              <a:latin typeface="Arial-BoldMT"/>
            </a:endParaRP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layer.trainable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False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776</TotalTime>
  <Words>465</Words>
  <Application>Microsoft Office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Arial-BoldMT</vt:lpstr>
      <vt:lpstr>ArialMT</vt:lpstr>
      <vt:lpstr>Barlow Condensed Black</vt:lpstr>
      <vt:lpstr>Calibri</vt:lpstr>
      <vt:lpstr>Helvetica</vt:lpstr>
      <vt:lpstr>Impact</vt:lpstr>
      <vt:lpstr>Main Event</vt:lpstr>
      <vt:lpstr>Artificial intelligence</vt:lpstr>
      <vt:lpstr>Complex Models CNN</vt:lpstr>
      <vt:lpstr>Complex Models CNN</vt:lpstr>
      <vt:lpstr>imagenet</vt:lpstr>
      <vt:lpstr>What Is Transfer Learning?  (Tl)</vt:lpstr>
      <vt:lpstr>How Call Transfer Learning?</vt:lpstr>
      <vt:lpstr>Feature Extraction Mechanism</vt:lpstr>
      <vt:lpstr>use architecture</vt:lpstr>
      <vt:lpstr>Train Partially</vt:lpstr>
      <vt:lpstr>VGG19 </vt:lpstr>
      <vt:lpstr>ResNet50 </vt:lpstr>
      <vt:lpstr>InceptionV3 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70</cp:revision>
  <dcterms:created xsi:type="dcterms:W3CDTF">2022-06-28T13:07:35Z</dcterms:created>
  <dcterms:modified xsi:type="dcterms:W3CDTF">2022-09-01T14:24:26Z</dcterms:modified>
</cp:coreProperties>
</file>