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67" r:id="rId2"/>
    <p:sldId id="301" r:id="rId3"/>
    <p:sldId id="300" r:id="rId4"/>
    <p:sldId id="314" r:id="rId5"/>
    <p:sldId id="302" r:id="rId6"/>
    <p:sldId id="303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84A52-22AF-4533-9C9B-0AA642EB86AD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H.Fakher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202B6-280E-4806-AC24-9E1DB3BE2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55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5F55E-E18D-44A4-A501-026151CCBF13}" type="datetimeFigureOut">
              <a:rPr lang="en-US" smtClean="0"/>
              <a:t>7/24/2022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5EA3C-9438-4681-B894-86D5EF93F5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76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5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5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0D6BBA-1C0E-411F-ACFC-368B126EAC19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951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FFEE-1F69-4D77-B8E3-669578E8A164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3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2DCE-B716-4CDD-9CF1-D1759E86BAA2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4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9E9B-CC18-46CA-B998-3355B2C4C085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1106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49FF-AFFD-4BBA-9D18-27D76F1011B9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9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B046-DA4F-4514-96D1-43C644C06876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54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6B5-A511-4CD1-8909-2A55A3668426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72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D60-69C4-4129-B6CD-6807603D766D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50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0E26-4AA5-4E43-8E34-59F30FEE954D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53ED-34F7-4FF1-9A3E-CB09C1F310A2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1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279-3642-42E6-A99D-471D27690417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0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DD01-8F2C-4BF8-A2E9-C3FD9A582A4C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05CB-000A-4404-B05F-B7FB14FA29AF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0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A87B-66D4-4339-AD46-B9C0E00CAE08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2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6065-A2DD-4823-AD95-D0625BE9CD11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8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291F-AF14-48AC-A76C-BAD5579F84F2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32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0055-7430-487C-A065-00C1F9A96DC8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9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EA81A4B-17DB-42FC-BAB2-67D6C168DE4C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80D392-614A-43D7-BA76-AB1FFE045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https://www.kaggle.com/hossamfakher" TargetMode="External"/><Relationship Id="rId3" Type="http://schemas.openxmlformats.org/officeDocument/2006/relationships/image" Target="../media/image4.jpg"/><Relationship Id="rId7" Type="http://schemas.openxmlformats.org/officeDocument/2006/relationships/hyperlink" Target="mailto:https://www.linkedin.com/in/hossamfakh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mailto:https://github.com/HossamFakher1" TargetMode="External"/><Relationship Id="rId5" Type="http://schemas.openxmlformats.org/officeDocument/2006/relationships/hyperlink" Target="https://github.com/HossamFakher1" TargetMode="External"/><Relationship Id="rId4" Type="http://schemas.openxmlformats.org/officeDocument/2006/relationships/hyperlink" Target="mailto:hosamfakher11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ordnet.princeton.edu/" TargetMode="External"/><Relationship Id="rId2" Type="http://schemas.openxmlformats.org/officeDocument/2006/relationships/hyperlink" Target="https://image-net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competitions/imagenet-object-localization-challenge/overview" TargetMode="External"/><Relationship Id="rId5" Type="http://schemas.openxmlformats.org/officeDocument/2006/relationships/hyperlink" Target="https://image-net.org/challenges/LSVRC/index.php" TargetMode="External"/><Relationship Id="rId4" Type="http://schemas.openxmlformats.org/officeDocument/2006/relationships/hyperlink" Target="https://qz.com/1034972/the-data-that-changed-the-direction-of-ai-research-and-possibly-the-worl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160"/>
            <a:ext cx="11681046" cy="5707478"/>
          </a:xfr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961223" y="2044289"/>
            <a:ext cx="7349706" cy="4404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err="1" smtClean="0">
                <a:solidFill>
                  <a:schemeClr val="bg1"/>
                </a:solidFill>
              </a:rPr>
              <a:t>Hossam</a:t>
            </a:r>
            <a:r>
              <a:rPr lang="en-US" sz="3300" dirty="0" smtClean="0">
                <a:solidFill>
                  <a:schemeClr val="bg1"/>
                </a:solidFill>
              </a:rPr>
              <a:t> </a:t>
            </a:r>
            <a:r>
              <a:rPr lang="en-US" sz="3300" dirty="0" err="1" smtClean="0">
                <a:solidFill>
                  <a:schemeClr val="bg1"/>
                </a:solidFill>
              </a:rPr>
              <a:t>Elsayed</a:t>
            </a:r>
            <a:r>
              <a:rPr lang="en-US" sz="3300" dirty="0" smtClean="0">
                <a:solidFill>
                  <a:schemeClr val="bg1"/>
                </a:solidFill>
              </a:rPr>
              <a:t> </a:t>
            </a:r>
            <a:r>
              <a:rPr lang="en-US" sz="3300" dirty="0" err="1" smtClean="0">
                <a:solidFill>
                  <a:schemeClr val="bg1"/>
                </a:solidFill>
              </a:rPr>
              <a:t>MohaMED</a:t>
            </a:r>
            <a:r>
              <a:rPr lang="en-US" sz="3300" dirty="0" smtClean="0">
                <a:solidFill>
                  <a:schemeClr val="bg1"/>
                </a:solidFill>
              </a:rPr>
              <a:t> </a:t>
            </a:r>
            <a:r>
              <a:rPr lang="en-US" sz="3300" dirty="0" err="1" smtClean="0">
                <a:solidFill>
                  <a:schemeClr val="bg1"/>
                </a:solidFill>
              </a:rPr>
              <a:t>Fakher</a:t>
            </a:r>
            <a:endParaRPr lang="en-US" sz="3300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0 1 2 7 7 8 8 0 6 7 8</a:t>
            </a:r>
          </a:p>
          <a:p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3000" b="0" dirty="0" smtClean="0">
                <a:solidFill>
                  <a:srgbClr val="FF0000"/>
                </a:solidFill>
                <a:hlinkClick r:id="rId4"/>
              </a:rPr>
              <a:t>Gmail </a:t>
            </a:r>
            <a:endParaRPr lang="en-US" sz="3000" b="0" dirty="0">
              <a:solidFill>
                <a:srgbClr val="FF0000"/>
              </a:solidFill>
            </a:endParaRPr>
          </a:p>
          <a:p>
            <a:endParaRPr lang="en-US" sz="3000" b="0" dirty="0" smtClean="0">
              <a:solidFill>
                <a:srgbClr val="FF0000"/>
              </a:solidFill>
              <a:hlinkClick r:id="rId5"/>
            </a:endParaRPr>
          </a:p>
          <a:p>
            <a:r>
              <a:rPr lang="en-US" sz="3000" b="0" dirty="0" err="1" smtClean="0">
                <a:solidFill>
                  <a:srgbClr val="FF0000"/>
                </a:solidFill>
                <a:hlinkClick r:id="rId6"/>
              </a:rPr>
              <a:t>GitHUB</a:t>
            </a:r>
            <a:endParaRPr lang="en-US" sz="3000" b="0" dirty="0" smtClean="0">
              <a:solidFill>
                <a:srgbClr val="FF0000"/>
              </a:solidFill>
            </a:endParaRPr>
          </a:p>
          <a:p>
            <a:endParaRPr lang="en-US" sz="3000" b="0" dirty="0" smtClean="0">
              <a:solidFill>
                <a:srgbClr val="FF0000"/>
              </a:solidFill>
            </a:endParaRPr>
          </a:p>
          <a:p>
            <a:r>
              <a:rPr lang="en-US" sz="3000" b="0" dirty="0" err="1" smtClean="0">
                <a:solidFill>
                  <a:srgbClr val="FF0000"/>
                </a:solidFill>
                <a:hlinkClick r:id="rId7"/>
              </a:rPr>
              <a:t>Linkedin</a:t>
            </a:r>
            <a:endParaRPr lang="en-US" sz="3000" b="0" dirty="0" smtClean="0">
              <a:solidFill>
                <a:srgbClr val="FF0000"/>
              </a:solidFill>
            </a:endParaRPr>
          </a:p>
          <a:p>
            <a:r>
              <a:rPr lang="en-US" sz="3000" b="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3000" b="0" dirty="0" err="1" smtClean="0">
                <a:solidFill>
                  <a:srgbClr val="FF0000"/>
                </a:solidFill>
                <a:hlinkClick r:id="rId8"/>
              </a:rPr>
              <a:t>Kaggle</a:t>
            </a:r>
            <a:endParaRPr lang="en-US" sz="3000" b="0" dirty="0" smtClean="0">
              <a:solidFill>
                <a:srgbClr val="FF0000"/>
              </a:solidFill>
            </a:endParaRPr>
          </a:p>
          <a:p>
            <a:pPr algn="l"/>
            <a:endParaRPr lang="en-US" sz="1400" b="0" dirty="0" smtClean="0">
              <a:hlinkClick r:id="rId4"/>
            </a:endParaRPr>
          </a:p>
          <a:p>
            <a:pPr algn="l"/>
            <a:endParaRPr lang="en-US" b="0" dirty="0"/>
          </a:p>
          <a:p>
            <a:pPr algn="l"/>
            <a:endParaRPr lang="en-US" dirty="0" smtClean="0"/>
          </a:p>
          <a:p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8189" y="897147"/>
            <a:ext cx="5148556" cy="9144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831981"/>
            <a:ext cx="6235472" cy="1663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 smtClean="0">
                <a:solidFill>
                  <a:srgbClr val="FFFF00"/>
                </a:solidFill>
                <a:latin typeface="Barlow Condensed Black" panose="00000A06000000000000" pitchFamily="2" charset="0"/>
              </a:rPr>
              <a:t>S e s </a:t>
            </a:r>
            <a:r>
              <a:rPr lang="en-US" sz="5500" dirty="0" err="1" smtClean="0">
                <a:solidFill>
                  <a:srgbClr val="FFFF00"/>
                </a:solidFill>
                <a:latin typeface="Barlow Condensed Black" panose="00000A06000000000000" pitchFamily="2" charset="0"/>
              </a:rPr>
              <a:t>s</a:t>
            </a:r>
            <a:r>
              <a:rPr lang="en-US" sz="5500" dirty="0" smtClean="0">
                <a:solidFill>
                  <a:srgbClr val="FFFF00"/>
                </a:solidFill>
                <a:latin typeface="Barlow Condensed Black" panose="00000A06000000000000" pitchFamily="2" charset="0"/>
              </a:rPr>
              <a:t> I o n 4</a:t>
            </a:r>
          </a:p>
          <a:p>
            <a:r>
              <a:rPr lang="en-US" sz="5500" cap="none" dirty="0" smtClean="0">
                <a:solidFill>
                  <a:srgbClr val="FFFF00"/>
                </a:solidFill>
                <a:latin typeface="Barlow Condensed Black" panose="00000A06000000000000" pitchFamily="2" charset="0"/>
              </a:rPr>
              <a:t>Advanced CNN &amp; TL</a:t>
            </a:r>
            <a:endParaRPr lang="en-US" sz="5500" cap="none" dirty="0" smtClean="0">
              <a:solidFill>
                <a:srgbClr val="FFFF00"/>
              </a:solidFill>
              <a:latin typeface="Barlow Condensed Black" panose="00000A06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H.Fakher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dirty="0" smtClean="0"/>
              <a:t>LeNet-5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" y="1235774"/>
            <a:ext cx="8659368" cy="42963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071" y="3930220"/>
            <a:ext cx="6321001" cy="16019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dirty="0" err="1"/>
              <a:t>GoogLeNet</a:t>
            </a:r>
            <a:r>
              <a:rPr lang="en-US" dirty="0"/>
              <a:t> (Inception)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" y="1362277"/>
            <a:ext cx="10396882" cy="425213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5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dirty="0" smtClean="0"/>
              <a:t>VGG19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9" y="1971877"/>
            <a:ext cx="10396881" cy="297382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dirty="0"/>
              <a:t>ResNet50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" y="1362277"/>
            <a:ext cx="10396882" cy="421937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dirty="0"/>
              <a:t>InceptionV3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88" y="1343226"/>
            <a:ext cx="10396882" cy="425747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4823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dirty="0"/>
              <a:t>Complex </a:t>
            </a:r>
            <a:r>
              <a:rPr lang="en-US" dirty="0" smtClean="0"/>
              <a:t>Models CNN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904" y="1188541"/>
            <a:ext cx="82844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3742F"/>
                </a:solidFill>
                <a:latin typeface="ArialMT"/>
              </a:rPr>
              <a:t>input_A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keras.layers.Input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(shape=[5], name="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wide_input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")</a:t>
            </a:r>
          </a:p>
          <a:p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 err="1">
                <a:solidFill>
                  <a:srgbClr val="13742F"/>
                </a:solidFill>
                <a:latin typeface="ArialMT"/>
              </a:rPr>
              <a:t>input_B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keras.layers.Input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(shape=[6], name="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deep_input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")</a:t>
            </a:r>
          </a:p>
          <a:p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FF6600"/>
                </a:solidFill>
                <a:latin typeface="ArialMT"/>
              </a:rPr>
              <a:t>hidden1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keras.layers.Dense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(30, activation="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relu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")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(</a:t>
            </a:r>
            <a:r>
              <a:rPr lang="en-US" dirty="0" err="1">
                <a:solidFill>
                  <a:srgbClr val="13742F"/>
                </a:solidFill>
                <a:latin typeface="ArialMT"/>
              </a:rPr>
              <a:t>input_B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)</a:t>
            </a:r>
          </a:p>
          <a:p>
            <a:endParaRPr lang="en-US" dirty="0">
              <a:solidFill>
                <a:srgbClr val="13742F"/>
              </a:solidFill>
              <a:latin typeface="ArialMT"/>
            </a:endParaRPr>
          </a:p>
          <a:p>
            <a:r>
              <a:rPr lang="en-US" dirty="0">
                <a:solidFill>
                  <a:srgbClr val="C10000"/>
                </a:solidFill>
                <a:latin typeface="ArialMT"/>
              </a:rPr>
              <a:t>hidden2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keras.layers.Dense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(30, activation="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relu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")</a:t>
            </a:r>
            <a:r>
              <a:rPr lang="en-US" dirty="0">
                <a:solidFill>
                  <a:srgbClr val="FF6600"/>
                </a:solidFill>
                <a:latin typeface="ArialMT"/>
              </a:rPr>
              <a:t>(hidden1)</a:t>
            </a:r>
          </a:p>
          <a:p>
            <a:endParaRPr lang="en-US" dirty="0">
              <a:solidFill>
                <a:srgbClr val="FF6600"/>
              </a:solidFill>
              <a:latin typeface="ArialMT"/>
            </a:endParaRPr>
          </a:p>
          <a:p>
            <a:r>
              <a:rPr lang="en-US" dirty="0" err="1">
                <a:solidFill>
                  <a:srgbClr val="7030A1"/>
                </a:solidFill>
                <a:latin typeface="ArialMT"/>
              </a:rPr>
              <a:t>concat</a:t>
            </a:r>
            <a:r>
              <a:rPr lang="en-US" dirty="0">
                <a:solidFill>
                  <a:srgbClr val="7030A1"/>
                </a:solidFill>
                <a:latin typeface="ArialMT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keras.layers.concatenate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([</a:t>
            </a:r>
            <a:r>
              <a:rPr lang="en-US" dirty="0" err="1">
                <a:solidFill>
                  <a:srgbClr val="13742F"/>
                </a:solidFill>
                <a:latin typeface="ArialMT"/>
              </a:rPr>
              <a:t>input_A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, </a:t>
            </a:r>
            <a:r>
              <a:rPr lang="en-US" dirty="0">
                <a:solidFill>
                  <a:srgbClr val="C10000"/>
                </a:solidFill>
                <a:latin typeface="ArialMT"/>
              </a:rPr>
              <a:t>hidden2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])</a:t>
            </a:r>
          </a:p>
          <a:p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1D41D6"/>
                </a:solidFill>
                <a:latin typeface="ArialMT"/>
              </a:rPr>
              <a:t>output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keras.layers.Dense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(1, name="output")</a:t>
            </a:r>
            <a:r>
              <a:rPr lang="en-US" dirty="0">
                <a:solidFill>
                  <a:srgbClr val="7030A1"/>
                </a:solidFill>
                <a:latin typeface="ArialMT"/>
              </a:rPr>
              <a:t>(</a:t>
            </a:r>
            <a:r>
              <a:rPr lang="en-US" dirty="0" err="1">
                <a:solidFill>
                  <a:srgbClr val="7030A1"/>
                </a:solidFill>
                <a:latin typeface="ArialMT"/>
              </a:rPr>
              <a:t>concat</a:t>
            </a:r>
            <a:r>
              <a:rPr lang="en-US" dirty="0">
                <a:solidFill>
                  <a:srgbClr val="7030A1"/>
                </a:solidFill>
                <a:latin typeface="ArialMT"/>
              </a:rPr>
              <a:t>)</a:t>
            </a:r>
          </a:p>
          <a:p>
            <a:endParaRPr lang="en-US" dirty="0">
              <a:solidFill>
                <a:srgbClr val="7030A1"/>
              </a:solidFill>
              <a:latin typeface="ArialMT"/>
            </a:endParaRPr>
          </a:p>
          <a:p>
            <a:r>
              <a:rPr lang="en-US" dirty="0">
                <a:solidFill>
                  <a:srgbClr val="000000"/>
                </a:solidFill>
                <a:latin typeface="ArialMT"/>
              </a:rPr>
              <a:t>model 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keras.Model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(inputs=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[</a:t>
            </a:r>
            <a:r>
              <a:rPr lang="en-US" dirty="0" err="1">
                <a:solidFill>
                  <a:srgbClr val="13742F"/>
                </a:solidFill>
                <a:latin typeface="ArialMT"/>
              </a:rPr>
              <a:t>input_A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, </a:t>
            </a:r>
            <a:r>
              <a:rPr lang="en-US" dirty="0" err="1">
                <a:solidFill>
                  <a:srgbClr val="13742F"/>
                </a:solidFill>
                <a:latin typeface="ArialMT"/>
              </a:rPr>
              <a:t>input_B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]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, </a:t>
            </a:r>
            <a:r>
              <a:rPr lang="en-US" dirty="0">
                <a:solidFill>
                  <a:srgbClr val="1D41D6"/>
                </a:solidFill>
                <a:latin typeface="ArialMT"/>
              </a:rPr>
              <a:t>outputs=[output]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88" y="1188541"/>
            <a:ext cx="3147600" cy="3693319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dirty="0"/>
              <a:t>Complex </a:t>
            </a:r>
            <a:r>
              <a:rPr lang="en-US" dirty="0" smtClean="0"/>
              <a:t>Models CNN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904" y="1188541"/>
            <a:ext cx="82844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3742F"/>
                </a:solidFill>
                <a:latin typeface="ArialMT"/>
              </a:rPr>
              <a:t>input_A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keras.layers.Input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(shape=[5], name="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wide_input</a:t>
            </a:r>
            <a:r>
              <a:rPr lang="en-US" dirty="0" smtClean="0">
                <a:solidFill>
                  <a:srgbClr val="000000"/>
                </a:solidFill>
                <a:latin typeface="ArialMT"/>
              </a:rPr>
              <a:t>")</a:t>
            </a:r>
          </a:p>
          <a:p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 err="1">
                <a:solidFill>
                  <a:srgbClr val="13742F"/>
                </a:solidFill>
                <a:latin typeface="ArialMT"/>
              </a:rPr>
              <a:t>input_B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keras.layers.Input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(shape=[6], name="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deep_input</a:t>
            </a:r>
            <a:r>
              <a:rPr lang="en-US" dirty="0" smtClean="0">
                <a:solidFill>
                  <a:srgbClr val="000000"/>
                </a:solidFill>
                <a:latin typeface="ArialMT"/>
              </a:rPr>
              <a:t>")</a:t>
            </a:r>
          </a:p>
          <a:p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FF6600"/>
                </a:solidFill>
                <a:latin typeface="ArialMT"/>
              </a:rPr>
              <a:t>hidden1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keras.layers.Dense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(30, activation="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relu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")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(</a:t>
            </a:r>
            <a:r>
              <a:rPr lang="en-US" dirty="0" err="1">
                <a:solidFill>
                  <a:srgbClr val="13742F"/>
                </a:solidFill>
                <a:latin typeface="ArialMT"/>
              </a:rPr>
              <a:t>input_B</a:t>
            </a:r>
            <a:r>
              <a:rPr lang="en-US" dirty="0" smtClean="0">
                <a:solidFill>
                  <a:srgbClr val="13742F"/>
                </a:solidFill>
                <a:latin typeface="ArialMT"/>
              </a:rPr>
              <a:t>)</a:t>
            </a:r>
          </a:p>
          <a:p>
            <a:endParaRPr lang="en-US" dirty="0">
              <a:solidFill>
                <a:srgbClr val="13742F"/>
              </a:solidFill>
              <a:latin typeface="ArialMT"/>
            </a:endParaRPr>
          </a:p>
          <a:p>
            <a:r>
              <a:rPr lang="en-US" dirty="0">
                <a:solidFill>
                  <a:srgbClr val="C10000"/>
                </a:solidFill>
                <a:latin typeface="ArialMT"/>
              </a:rPr>
              <a:t>hidden2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keras.layers.Dense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(30, activation="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relu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")</a:t>
            </a:r>
            <a:r>
              <a:rPr lang="en-US" dirty="0">
                <a:solidFill>
                  <a:srgbClr val="FF6600"/>
                </a:solidFill>
                <a:latin typeface="ArialMT"/>
              </a:rPr>
              <a:t>(hidden1</a:t>
            </a:r>
            <a:r>
              <a:rPr lang="en-US" dirty="0" smtClean="0">
                <a:solidFill>
                  <a:srgbClr val="FF6600"/>
                </a:solidFill>
                <a:latin typeface="ArialMT"/>
              </a:rPr>
              <a:t>)</a:t>
            </a:r>
          </a:p>
          <a:p>
            <a:endParaRPr lang="en-US" dirty="0">
              <a:solidFill>
                <a:srgbClr val="FF6600"/>
              </a:solidFill>
              <a:latin typeface="ArialMT"/>
            </a:endParaRPr>
          </a:p>
          <a:p>
            <a:r>
              <a:rPr lang="en-US" dirty="0" err="1">
                <a:solidFill>
                  <a:srgbClr val="7030A1"/>
                </a:solidFill>
                <a:latin typeface="ArialMT"/>
              </a:rPr>
              <a:t>concat</a:t>
            </a:r>
            <a:r>
              <a:rPr lang="en-US" dirty="0">
                <a:solidFill>
                  <a:srgbClr val="7030A1"/>
                </a:solidFill>
                <a:latin typeface="ArialMT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keras.layers.concatenate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([</a:t>
            </a:r>
            <a:r>
              <a:rPr lang="en-US" dirty="0" err="1">
                <a:solidFill>
                  <a:srgbClr val="13742F"/>
                </a:solidFill>
                <a:latin typeface="ArialMT"/>
              </a:rPr>
              <a:t>input_A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, </a:t>
            </a:r>
            <a:r>
              <a:rPr lang="en-US" dirty="0">
                <a:solidFill>
                  <a:srgbClr val="C10000"/>
                </a:solidFill>
                <a:latin typeface="ArialMT"/>
              </a:rPr>
              <a:t>hidden2</a:t>
            </a:r>
            <a:r>
              <a:rPr lang="en-US" dirty="0" smtClean="0">
                <a:solidFill>
                  <a:srgbClr val="000000"/>
                </a:solidFill>
                <a:latin typeface="ArialMT"/>
              </a:rPr>
              <a:t>])</a:t>
            </a:r>
          </a:p>
          <a:p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 err="1" smtClean="0">
                <a:solidFill>
                  <a:srgbClr val="1D41D6"/>
                </a:solidFill>
                <a:latin typeface="ArialMT"/>
              </a:rPr>
              <a:t>Aux_output</a:t>
            </a:r>
            <a:r>
              <a:rPr lang="en-US" dirty="0" smtClean="0">
                <a:solidFill>
                  <a:srgbClr val="1D41D6"/>
                </a:solidFill>
                <a:latin typeface="ArialMT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keras.layers.Dense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(1, name="output</a:t>
            </a:r>
            <a:r>
              <a:rPr lang="en-US" dirty="0" smtClean="0">
                <a:solidFill>
                  <a:srgbClr val="000000"/>
                </a:solidFill>
                <a:latin typeface="ArialMT"/>
              </a:rPr>
              <a:t>")</a:t>
            </a:r>
            <a:r>
              <a:rPr lang="en-US" dirty="0" smtClean="0">
                <a:solidFill>
                  <a:srgbClr val="7030A1"/>
                </a:solidFill>
                <a:latin typeface="ArialMT"/>
              </a:rPr>
              <a:t>(</a:t>
            </a:r>
            <a:r>
              <a:rPr lang="en-US" dirty="0">
                <a:solidFill>
                  <a:srgbClr val="C10000"/>
                </a:solidFill>
                <a:latin typeface="ArialMT"/>
              </a:rPr>
              <a:t>hidden2 </a:t>
            </a:r>
            <a:r>
              <a:rPr lang="en-US" dirty="0" smtClean="0">
                <a:solidFill>
                  <a:srgbClr val="7030A1"/>
                </a:solidFill>
                <a:latin typeface="ArialMT"/>
              </a:rPr>
              <a:t>)</a:t>
            </a:r>
          </a:p>
          <a:p>
            <a:endParaRPr lang="en-US" dirty="0" smtClean="0">
              <a:solidFill>
                <a:srgbClr val="7030A1"/>
              </a:solidFill>
              <a:latin typeface="ArialMT"/>
            </a:endParaRPr>
          </a:p>
          <a:p>
            <a:r>
              <a:rPr lang="en-US" dirty="0">
                <a:solidFill>
                  <a:srgbClr val="1D41D6"/>
                </a:solidFill>
                <a:latin typeface="ArialMT"/>
              </a:rPr>
              <a:t>output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keras.layers.Dense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(1, name="output")</a:t>
            </a:r>
            <a:r>
              <a:rPr lang="en-US" dirty="0">
                <a:solidFill>
                  <a:srgbClr val="7030A1"/>
                </a:solidFill>
                <a:latin typeface="ArialMT"/>
              </a:rPr>
              <a:t>(</a:t>
            </a:r>
            <a:r>
              <a:rPr lang="en-US" dirty="0" err="1">
                <a:solidFill>
                  <a:srgbClr val="7030A1"/>
                </a:solidFill>
                <a:latin typeface="ArialMT"/>
              </a:rPr>
              <a:t>concat</a:t>
            </a:r>
            <a:r>
              <a:rPr lang="en-US" dirty="0" smtClean="0">
                <a:solidFill>
                  <a:srgbClr val="7030A1"/>
                </a:solidFill>
                <a:latin typeface="ArialMT"/>
              </a:rPr>
              <a:t>)</a:t>
            </a:r>
          </a:p>
          <a:p>
            <a:endParaRPr lang="en-US" dirty="0">
              <a:solidFill>
                <a:srgbClr val="7030A1"/>
              </a:solidFill>
              <a:latin typeface="ArialMT"/>
            </a:endParaRPr>
          </a:p>
          <a:p>
            <a:r>
              <a:rPr lang="en-US" dirty="0">
                <a:solidFill>
                  <a:srgbClr val="000000"/>
                </a:solidFill>
                <a:latin typeface="ArialMT"/>
              </a:rPr>
              <a:t>model =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keras.Model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(inputs=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[</a:t>
            </a:r>
            <a:r>
              <a:rPr lang="en-US" dirty="0" err="1">
                <a:solidFill>
                  <a:srgbClr val="13742F"/>
                </a:solidFill>
                <a:latin typeface="ArialMT"/>
              </a:rPr>
              <a:t>input_A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, </a:t>
            </a:r>
            <a:r>
              <a:rPr lang="en-US" dirty="0" err="1">
                <a:solidFill>
                  <a:srgbClr val="13742F"/>
                </a:solidFill>
                <a:latin typeface="ArialMT"/>
              </a:rPr>
              <a:t>input_B</a:t>
            </a:r>
            <a:r>
              <a:rPr lang="en-US" dirty="0">
                <a:solidFill>
                  <a:srgbClr val="13742F"/>
                </a:solidFill>
                <a:latin typeface="ArialMT"/>
              </a:rPr>
              <a:t>]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, </a:t>
            </a:r>
            <a:r>
              <a:rPr lang="en-US" dirty="0">
                <a:solidFill>
                  <a:srgbClr val="1D41D6"/>
                </a:solidFill>
                <a:latin typeface="ArialMT"/>
              </a:rPr>
              <a:t>outputs=[</a:t>
            </a:r>
            <a:r>
              <a:rPr lang="en-US" dirty="0" smtClean="0">
                <a:solidFill>
                  <a:srgbClr val="1D41D6"/>
                </a:solidFill>
                <a:latin typeface="ArialMT"/>
              </a:rPr>
              <a:t>output,</a:t>
            </a:r>
            <a:r>
              <a:rPr lang="en-US" dirty="0">
                <a:solidFill>
                  <a:srgbClr val="1D41D6"/>
                </a:solidFill>
                <a:latin typeface="ArialMT"/>
              </a:rPr>
              <a:t> </a:t>
            </a:r>
            <a:r>
              <a:rPr lang="en-US" dirty="0" err="1">
                <a:solidFill>
                  <a:srgbClr val="1D41D6"/>
                </a:solidFill>
                <a:latin typeface="ArialMT"/>
              </a:rPr>
              <a:t>Aux_output</a:t>
            </a:r>
            <a:r>
              <a:rPr lang="en-US" dirty="0">
                <a:solidFill>
                  <a:srgbClr val="1D41D6"/>
                </a:solidFill>
                <a:latin typeface="ArialMT"/>
              </a:rPr>
              <a:t> </a:t>
            </a:r>
            <a:r>
              <a:rPr lang="en-US" dirty="0" smtClean="0">
                <a:solidFill>
                  <a:srgbClr val="1D41D6"/>
                </a:solidFill>
                <a:latin typeface="ArialMT"/>
              </a:rPr>
              <a:t>]</a:t>
            </a:r>
            <a:r>
              <a:rPr lang="en-US" dirty="0" smtClean="0">
                <a:solidFill>
                  <a:srgbClr val="000000"/>
                </a:solidFill>
                <a:latin typeface="ArialMT"/>
              </a:rPr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07" y="1188541"/>
            <a:ext cx="3096000" cy="3693319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H.Fakher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dirty="0" err="1" smtClean="0"/>
              <a:t>imagenet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03447" y="786294"/>
            <a:ext cx="2381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https://image-net.org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888" y="1362277"/>
            <a:ext cx="11082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Helvetica" panose="020B0604020202020204" pitchFamily="34" charset="0"/>
              </a:rPr>
              <a:t>ImageNet</a:t>
            </a:r>
            <a:r>
              <a:rPr lang="en-US" dirty="0">
                <a:latin typeface="Helvetica" panose="020B0604020202020204" pitchFamily="34" charset="0"/>
              </a:rPr>
              <a:t> is an image database organized according to the </a:t>
            </a:r>
            <a:r>
              <a:rPr lang="en-US" dirty="0" err="1">
                <a:latin typeface="Helvetica" panose="020B0604020202020204" pitchFamily="34" charset="0"/>
                <a:hlinkClick r:id="rId3"/>
              </a:rPr>
              <a:t>WordNet</a:t>
            </a:r>
            <a:r>
              <a:rPr lang="en-US" dirty="0">
                <a:latin typeface="Helvetica" panose="020B0604020202020204" pitchFamily="34" charset="0"/>
              </a:rPr>
              <a:t> hierarchy (currently only the nouns), in which each node of the hierarchy is depicted by hundreds and thousands of images. The project has been </a:t>
            </a:r>
            <a:r>
              <a:rPr lang="en-US" dirty="0">
                <a:latin typeface="Helvetica" panose="020B0604020202020204" pitchFamily="34" charset="0"/>
                <a:hlinkClick r:id="rId4"/>
              </a:rPr>
              <a:t>instrumental</a:t>
            </a:r>
            <a:r>
              <a:rPr lang="en-US" dirty="0">
                <a:latin typeface="Helvetica" panose="020B0604020202020204" pitchFamily="34" charset="0"/>
              </a:rPr>
              <a:t> in advancing computer vision and deep learning research. The data is available for free to researchers for non-commercial use.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6888" y="2698908"/>
            <a:ext cx="11009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The most highly-used subset of </a:t>
            </a:r>
            <a:r>
              <a:rPr lang="en-US" dirty="0" err="1">
                <a:solidFill>
                  <a:srgbClr val="333333"/>
                </a:solidFill>
                <a:latin typeface="Helvetica" panose="020B0604020202020204" pitchFamily="34" charset="0"/>
              </a:rPr>
              <a:t>ImageNet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 is the </a:t>
            </a:r>
            <a:r>
              <a:rPr lang="en-US" u="sng" dirty="0" err="1">
                <a:solidFill>
                  <a:srgbClr val="026CA6"/>
                </a:solidFill>
                <a:latin typeface="Helvetica" panose="020B0604020202020204" pitchFamily="34" charset="0"/>
                <a:hlinkClick r:id="rId5"/>
              </a:rPr>
              <a:t>ImageNet</a:t>
            </a:r>
            <a:r>
              <a:rPr lang="en-US" u="sng" dirty="0">
                <a:solidFill>
                  <a:srgbClr val="026CA6"/>
                </a:solidFill>
                <a:latin typeface="Helvetica" panose="020B0604020202020204" pitchFamily="34" charset="0"/>
                <a:hlinkClick r:id="rId5"/>
              </a:rPr>
              <a:t> Large Scale Visual Recognition Challenge (ILSVRC)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 2012-2017 image classification and localization dataset. This dataset spans 1000 object classes and contains 1,281,167 training images, 50,000 validation images and 100,000 test images. This subset is available on </a:t>
            </a:r>
            <a:r>
              <a:rPr lang="en-US" u="sng" dirty="0" err="1">
                <a:solidFill>
                  <a:srgbClr val="026CA6"/>
                </a:solidFill>
                <a:latin typeface="Helvetica" panose="020B0604020202020204" pitchFamily="34" charset="0"/>
                <a:hlinkClick r:id="rId6"/>
              </a:rPr>
              <a:t>Kaggle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dirty="0"/>
              <a:t>What Is Transfer Learning? </a:t>
            </a:r>
            <a:r>
              <a:rPr lang="en-US" dirty="0" smtClean="0"/>
              <a:t> (TL)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888" y="1362277"/>
            <a:ext cx="10479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Transfer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learning generally refers to a process where a model trained on one problem is used in some way on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second related problem.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One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or more layers from the trained model are then used in a new model trained on the problem of interest.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888" y="2933438"/>
            <a:ext cx="4775795" cy="1308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rgbClr val="000000"/>
                </a:solidFill>
                <a:latin typeface="Calibri" panose="020F0502020204030204" pitchFamily="34" charset="0"/>
              </a:rPr>
              <a:t>We can use a pre-trained model </a:t>
            </a:r>
            <a:r>
              <a:rPr lang="en-US" sz="25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1-  Feature Extraction Mechanism.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2- Use Architecture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3- Train Partially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4976" y="265404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</a:rPr>
              <a:t>Xception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VGG16 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VGG19 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ResNet50 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InceptionV3 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InceptionResNetV2 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</a:rPr>
              <a:t>MobileNet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MobileNetV2 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</a:rPr>
              <a:t>DenseNet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</a:rPr>
              <a:t>NASNet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dirty="0" smtClean="0"/>
              <a:t>How call transfer learning?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6888" y="1362277"/>
            <a:ext cx="1125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MT"/>
              </a:rPr>
              <a:t>import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tensorflow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 as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tf</a:t>
            </a:r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000000"/>
                </a:solidFill>
                <a:latin typeface="ArialMT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tensorflow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 import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</a:t>
            </a:r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1D41D6"/>
                </a:solidFill>
                <a:latin typeface="ArialMT"/>
              </a:rPr>
              <a:t>model = keras.applications.vgg16.VGG16(</a:t>
            </a:r>
            <a:r>
              <a:rPr lang="en-US" dirty="0">
                <a:solidFill>
                  <a:srgbClr val="FF3300"/>
                </a:solidFill>
                <a:latin typeface="ArialMT"/>
              </a:rPr>
              <a:t>weights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=' </a:t>
            </a:r>
            <a:r>
              <a:rPr lang="en-US" dirty="0" err="1" smtClean="0">
                <a:solidFill>
                  <a:srgbClr val="FF3300"/>
                </a:solidFill>
                <a:latin typeface="ArialMT"/>
              </a:rPr>
              <a:t>imagenet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‘,</a:t>
            </a:r>
            <a:r>
              <a:rPr lang="en-US" dirty="0" err="1" smtClean="0">
                <a:solidFill>
                  <a:srgbClr val="FF3300"/>
                </a:solidFill>
                <a:latin typeface="ArialMT"/>
              </a:rPr>
              <a:t>include_top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</a:t>
            </a:r>
            <a:r>
              <a:rPr lang="en-US" dirty="0" err="1" smtClean="0">
                <a:solidFill>
                  <a:srgbClr val="FF3300"/>
                </a:solidFill>
                <a:latin typeface="ArialMT"/>
              </a:rPr>
              <a:t>False,input_shape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=(224,224,3)</a:t>
            </a:r>
            <a:r>
              <a:rPr lang="en-US" dirty="0" smtClean="0">
                <a:solidFill>
                  <a:srgbClr val="1D41D6"/>
                </a:solidFill>
                <a:latin typeface="ArialMT"/>
              </a:rPr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6888" y="2442109"/>
            <a:ext cx="10817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1D41D6"/>
                </a:solidFill>
                <a:latin typeface="Arial-BoldMT"/>
              </a:rPr>
              <a:t>include_top</a:t>
            </a:r>
            <a:r>
              <a:rPr lang="en-US" b="1" dirty="0">
                <a:solidFill>
                  <a:srgbClr val="1D41D6"/>
                </a:solidFill>
                <a:latin typeface="Arial-BoldMT"/>
              </a:rPr>
              <a:t>: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whether to include the top layers of the network or not (</a:t>
            </a:r>
            <a:r>
              <a:rPr lang="en-US" b="1" dirty="0" err="1" smtClean="0">
                <a:solidFill>
                  <a:srgbClr val="FF3300"/>
                </a:solidFill>
                <a:latin typeface="Arial-BoldMT"/>
              </a:rPr>
              <a:t>False,True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).</a:t>
            </a:r>
          </a:p>
          <a:p>
            <a:r>
              <a:rPr lang="en-US" b="1" dirty="0">
                <a:solidFill>
                  <a:srgbClr val="1D41D6"/>
                </a:solidFill>
                <a:latin typeface="Arial-BoldMT"/>
              </a:rPr>
              <a:t>weights: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one of </a:t>
            </a:r>
            <a:r>
              <a:rPr lang="en-US" b="1" dirty="0">
                <a:solidFill>
                  <a:srgbClr val="FF3300"/>
                </a:solidFill>
                <a:latin typeface="Arial-BoldMT"/>
              </a:rPr>
              <a:t>None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(random initialization) or </a:t>
            </a:r>
            <a:r>
              <a:rPr lang="en-US" b="1" dirty="0">
                <a:solidFill>
                  <a:srgbClr val="FF3300"/>
                </a:solidFill>
                <a:latin typeface="Arial-BoldMT"/>
              </a:rPr>
              <a:t>'</a:t>
            </a:r>
            <a:r>
              <a:rPr lang="en-US" b="1" dirty="0" err="1">
                <a:solidFill>
                  <a:srgbClr val="FF3300"/>
                </a:solidFill>
                <a:latin typeface="Arial-BoldMT"/>
              </a:rPr>
              <a:t>imagenet</a:t>
            </a:r>
            <a:r>
              <a:rPr lang="en-US" b="1" dirty="0">
                <a:solidFill>
                  <a:srgbClr val="FF3300"/>
                </a:solidFill>
                <a:latin typeface="Arial-BoldMT"/>
              </a:rPr>
              <a:t>'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(pre-training </a:t>
            </a:r>
            <a:r>
              <a:rPr lang="en-US" dirty="0" smtClean="0">
                <a:solidFill>
                  <a:srgbClr val="000000"/>
                </a:solidFill>
                <a:latin typeface="ArialMT"/>
              </a:rPr>
              <a:t>on </a:t>
            </a:r>
            <a:r>
              <a:rPr lang="en-US" dirty="0" err="1" smtClean="0">
                <a:solidFill>
                  <a:srgbClr val="000000"/>
                </a:solidFill>
                <a:latin typeface="ArialMT"/>
              </a:rPr>
              <a:t>ImageNet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).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32" y="3244942"/>
            <a:ext cx="8741664" cy="217694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dirty="0"/>
              <a:t>feature extraction </a:t>
            </a:r>
            <a:r>
              <a:rPr lang="en-US" dirty="0" smtClean="0"/>
              <a:t>mechanism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6888" y="1362277"/>
            <a:ext cx="1125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MT"/>
              </a:rPr>
              <a:t>import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tensorflow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 as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tf</a:t>
            </a:r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000000"/>
                </a:solidFill>
                <a:latin typeface="ArialMT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tensorflow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 import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</a:t>
            </a:r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1D41D6"/>
                </a:solidFill>
                <a:latin typeface="ArialMT"/>
              </a:rPr>
              <a:t>model = keras.applications.vgg16.VGG16(</a:t>
            </a:r>
            <a:r>
              <a:rPr lang="en-US" dirty="0">
                <a:latin typeface="ArialMT"/>
              </a:rPr>
              <a:t>weights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='</a:t>
            </a:r>
            <a:r>
              <a:rPr lang="en-US" dirty="0" err="1" smtClean="0">
                <a:solidFill>
                  <a:srgbClr val="FF3300"/>
                </a:solidFill>
                <a:latin typeface="ArialMT"/>
              </a:rPr>
              <a:t>imagenet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 ' </a:t>
            </a:r>
            <a:r>
              <a:rPr lang="en-US" dirty="0" smtClean="0">
                <a:latin typeface="ArialMT"/>
              </a:rPr>
              <a:t>,</a:t>
            </a:r>
            <a:r>
              <a:rPr lang="en-US" dirty="0" err="1" smtClean="0">
                <a:latin typeface="ArialMT"/>
              </a:rPr>
              <a:t>include_top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=False </a:t>
            </a:r>
            <a:r>
              <a:rPr lang="en-US" dirty="0" smtClean="0">
                <a:latin typeface="ArialMT"/>
              </a:rPr>
              <a:t>,</a:t>
            </a:r>
            <a:r>
              <a:rPr lang="en-US" dirty="0" err="1" smtClean="0">
                <a:latin typeface="ArialMT"/>
              </a:rPr>
              <a:t>input_shape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=(224,224,3)</a:t>
            </a:r>
            <a:r>
              <a:rPr lang="en-US" dirty="0" smtClean="0">
                <a:solidFill>
                  <a:srgbClr val="1D41D6"/>
                </a:solidFill>
                <a:latin typeface="ArialMT"/>
              </a:rPr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888" y="27912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-BoldMT"/>
              </a:rPr>
              <a:t>for layer in </a:t>
            </a:r>
            <a:r>
              <a:rPr lang="en-US" b="1" dirty="0" err="1" smtClean="0">
                <a:solidFill>
                  <a:srgbClr val="FF0000"/>
                </a:solidFill>
                <a:latin typeface="Arial-BoldMT"/>
              </a:rPr>
              <a:t>model.layers</a:t>
            </a:r>
            <a:r>
              <a:rPr lang="en-US" b="1" dirty="0">
                <a:solidFill>
                  <a:srgbClr val="000000"/>
                </a:solidFill>
                <a:latin typeface="Arial-BoldMT"/>
              </a:rPr>
              <a:t>[:-1]:</a:t>
            </a:r>
          </a:p>
          <a:p>
            <a:r>
              <a:rPr lang="en-US" b="1" dirty="0" smtClean="0">
                <a:solidFill>
                  <a:srgbClr val="C10000"/>
                </a:solidFill>
                <a:latin typeface="Arial-BoldMT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Arial-BoldM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-BoldMT"/>
              </a:rPr>
              <a:t>layer</a:t>
            </a:r>
            <a:r>
              <a:rPr lang="en-US" b="1" dirty="0" err="1" smtClean="0">
                <a:solidFill>
                  <a:srgbClr val="C10000"/>
                </a:solidFill>
                <a:latin typeface="Arial-BoldMT"/>
              </a:rPr>
              <a:t>.trainable</a:t>
            </a:r>
            <a:r>
              <a:rPr lang="en-US" b="1" dirty="0" smtClean="0">
                <a:solidFill>
                  <a:srgbClr val="C10000"/>
                </a:solidFill>
                <a:latin typeface="Arial-BoldMT"/>
              </a:rPr>
              <a:t> </a:t>
            </a:r>
            <a:r>
              <a:rPr lang="en-US" b="1" dirty="0">
                <a:solidFill>
                  <a:srgbClr val="C10000"/>
                </a:solidFill>
                <a:latin typeface="Arial-BoldMT"/>
              </a:rPr>
              <a:t>= False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dirty="0"/>
              <a:t>use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246888" y="1362277"/>
            <a:ext cx="1125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MT"/>
              </a:rPr>
              <a:t>import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tensorflow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 as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tf</a:t>
            </a:r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000000"/>
                </a:solidFill>
                <a:latin typeface="ArialMT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tensorflow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 import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</a:t>
            </a:r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1D41D6"/>
                </a:solidFill>
                <a:latin typeface="ArialMT"/>
              </a:rPr>
              <a:t>model = </a:t>
            </a:r>
            <a:r>
              <a:rPr lang="en-US" dirty="0" smtClean="0">
                <a:solidFill>
                  <a:srgbClr val="1D41D6"/>
                </a:solidFill>
                <a:latin typeface="ArialMT"/>
              </a:rPr>
              <a:t>keras.applications.vgg16.VGG16(</a:t>
            </a:r>
            <a:r>
              <a:rPr lang="en-US" dirty="0" smtClean="0">
                <a:latin typeface="ArialMT"/>
              </a:rPr>
              <a:t>weights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=None </a:t>
            </a:r>
            <a:r>
              <a:rPr lang="en-US" dirty="0" smtClean="0">
                <a:latin typeface="ArialMT"/>
              </a:rPr>
              <a:t>,</a:t>
            </a:r>
            <a:r>
              <a:rPr lang="en-US" dirty="0" err="1" smtClean="0">
                <a:latin typeface="ArialMT"/>
              </a:rPr>
              <a:t>include_top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=False </a:t>
            </a:r>
            <a:r>
              <a:rPr lang="en-US" dirty="0" smtClean="0">
                <a:latin typeface="ArialMT"/>
              </a:rPr>
              <a:t>,</a:t>
            </a:r>
            <a:r>
              <a:rPr lang="en-US" dirty="0" err="1" smtClean="0">
                <a:latin typeface="ArialMT"/>
              </a:rPr>
              <a:t>input_shape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=(224,224,3)</a:t>
            </a:r>
            <a:r>
              <a:rPr lang="en-US" dirty="0" smtClean="0">
                <a:solidFill>
                  <a:srgbClr val="1D41D6"/>
                </a:solidFill>
                <a:latin typeface="ArialMT"/>
              </a:rPr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888" y="25992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-BoldMT"/>
              </a:rPr>
              <a:t>for layer in </a:t>
            </a:r>
            <a:r>
              <a:rPr lang="en-US" b="1" dirty="0" err="1" smtClean="0">
                <a:solidFill>
                  <a:srgbClr val="FF0000"/>
                </a:solidFill>
                <a:latin typeface="Arial-BoldMT"/>
              </a:rPr>
              <a:t>model.layers</a:t>
            </a:r>
            <a:r>
              <a:rPr lang="en-US" b="1" dirty="0" smtClean="0">
                <a:solidFill>
                  <a:srgbClr val="000000"/>
                </a:solidFill>
                <a:latin typeface="Arial-BoldMT"/>
              </a:rPr>
              <a:t>[:-1]:</a:t>
            </a:r>
          </a:p>
          <a:p>
            <a:r>
              <a:rPr lang="en-US" b="1" dirty="0" smtClean="0">
                <a:solidFill>
                  <a:srgbClr val="C10000"/>
                </a:solidFill>
                <a:latin typeface="Arial-BoldMT"/>
              </a:rPr>
              <a:t>	</a:t>
            </a:r>
            <a:r>
              <a:rPr lang="en-US" b="1" dirty="0" err="1" smtClean="0">
                <a:solidFill>
                  <a:srgbClr val="C10000"/>
                </a:solidFill>
                <a:latin typeface="Arial-BoldMT"/>
              </a:rPr>
              <a:t>layer.trainable</a:t>
            </a:r>
            <a:r>
              <a:rPr lang="en-US" b="1" dirty="0" smtClean="0">
                <a:solidFill>
                  <a:srgbClr val="C10000"/>
                </a:solidFill>
                <a:latin typeface="Arial-BoldMT"/>
              </a:rPr>
              <a:t> </a:t>
            </a:r>
            <a:r>
              <a:rPr lang="en-US" b="1" dirty="0">
                <a:solidFill>
                  <a:srgbClr val="C10000"/>
                </a:solidFill>
                <a:latin typeface="Arial-BoldMT"/>
              </a:rPr>
              <a:t>= </a:t>
            </a:r>
            <a:r>
              <a:rPr lang="en-US" b="1" dirty="0" smtClean="0">
                <a:solidFill>
                  <a:srgbClr val="C10000"/>
                </a:solidFill>
                <a:latin typeface="Arial-BoldMT"/>
              </a:rPr>
              <a:t>True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210312"/>
            <a:ext cx="10396882" cy="1151965"/>
          </a:xfrm>
        </p:spPr>
        <p:txBody>
          <a:bodyPr/>
          <a:lstStyle/>
          <a:p>
            <a:r>
              <a:rPr lang="en-US" dirty="0"/>
              <a:t>train partially</a:t>
            </a:r>
          </a:p>
        </p:txBody>
      </p:sp>
      <p:sp>
        <p:nvSpPr>
          <p:cNvPr id="3" name="Rectangle 2"/>
          <p:cNvSpPr/>
          <p:nvPr/>
        </p:nvSpPr>
        <p:spPr>
          <a:xfrm>
            <a:off x="246888" y="1362277"/>
            <a:ext cx="1125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MT"/>
              </a:rPr>
              <a:t>import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tensorflow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 as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tf</a:t>
            </a:r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000000"/>
                </a:solidFill>
                <a:latin typeface="ArialMT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tensorflow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 import </a:t>
            </a:r>
            <a:r>
              <a:rPr lang="en-US" dirty="0" err="1">
                <a:solidFill>
                  <a:srgbClr val="000000"/>
                </a:solidFill>
                <a:latin typeface="ArialMT"/>
              </a:rPr>
              <a:t>keras</a:t>
            </a:r>
            <a:endParaRPr lang="en-US" dirty="0">
              <a:solidFill>
                <a:srgbClr val="000000"/>
              </a:solidFill>
              <a:latin typeface="ArialMT"/>
            </a:endParaRPr>
          </a:p>
          <a:p>
            <a:r>
              <a:rPr lang="en-US" dirty="0">
                <a:solidFill>
                  <a:srgbClr val="1D41D6"/>
                </a:solidFill>
                <a:latin typeface="ArialMT"/>
              </a:rPr>
              <a:t>model = keras.applications.vgg16.VGG16(</a:t>
            </a:r>
            <a:r>
              <a:rPr lang="en-US" dirty="0">
                <a:latin typeface="ArialMT"/>
              </a:rPr>
              <a:t>weights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='</a:t>
            </a:r>
            <a:r>
              <a:rPr lang="en-US" dirty="0" err="1" smtClean="0">
                <a:solidFill>
                  <a:srgbClr val="FF3300"/>
                </a:solidFill>
                <a:latin typeface="ArialMT"/>
              </a:rPr>
              <a:t>imagenet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 ' </a:t>
            </a:r>
            <a:r>
              <a:rPr lang="en-US" dirty="0" smtClean="0">
                <a:latin typeface="ArialMT"/>
              </a:rPr>
              <a:t>,</a:t>
            </a:r>
            <a:r>
              <a:rPr lang="en-US" dirty="0" err="1" smtClean="0">
                <a:latin typeface="ArialMT"/>
              </a:rPr>
              <a:t>include_top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=False </a:t>
            </a:r>
            <a:r>
              <a:rPr lang="en-US" dirty="0" smtClean="0">
                <a:latin typeface="ArialMT"/>
              </a:rPr>
              <a:t>,</a:t>
            </a:r>
            <a:r>
              <a:rPr lang="en-US" dirty="0" err="1" smtClean="0">
                <a:latin typeface="ArialMT"/>
              </a:rPr>
              <a:t>input_shape</a:t>
            </a:r>
            <a:r>
              <a:rPr lang="en-US" dirty="0" smtClean="0">
                <a:solidFill>
                  <a:srgbClr val="FF3300"/>
                </a:solidFill>
                <a:latin typeface="ArialMT"/>
              </a:rPr>
              <a:t>=(224,224,3)</a:t>
            </a:r>
            <a:r>
              <a:rPr lang="en-US" dirty="0" smtClean="0">
                <a:solidFill>
                  <a:srgbClr val="1D41D6"/>
                </a:solidFill>
                <a:latin typeface="ArialMT"/>
              </a:rPr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888" y="27912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-BoldMT"/>
              </a:rPr>
              <a:t>for layer in </a:t>
            </a:r>
            <a:r>
              <a:rPr lang="en-US" b="1" dirty="0" err="1" smtClean="0">
                <a:solidFill>
                  <a:srgbClr val="FF0000"/>
                </a:solidFill>
                <a:latin typeface="Arial-BoldMT"/>
              </a:rPr>
              <a:t>model.layers</a:t>
            </a:r>
            <a:r>
              <a:rPr lang="en-US" b="1" dirty="0" smtClean="0">
                <a:solidFill>
                  <a:srgbClr val="000000"/>
                </a:solidFill>
                <a:latin typeface="Arial-BoldMT"/>
              </a:rPr>
              <a:t>[:5]:</a:t>
            </a:r>
            <a:endParaRPr lang="en-US" b="1" dirty="0">
              <a:solidFill>
                <a:srgbClr val="000000"/>
              </a:solidFill>
              <a:latin typeface="Arial-BoldMT"/>
            </a:endParaRPr>
          </a:p>
          <a:p>
            <a:r>
              <a:rPr lang="en-US" b="1" dirty="0" smtClean="0">
                <a:solidFill>
                  <a:srgbClr val="C10000"/>
                </a:solidFill>
                <a:latin typeface="Arial-BoldMT"/>
              </a:rPr>
              <a:t>	</a:t>
            </a:r>
            <a:r>
              <a:rPr lang="en-US" b="1" dirty="0" err="1" smtClean="0">
                <a:solidFill>
                  <a:srgbClr val="C10000"/>
                </a:solidFill>
                <a:latin typeface="Arial-BoldMT"/>
              </a:rPr>
              <a:t>layer.trainable</a:t>
            </a:r>
            <a:r>
              <a:rPr lang="en-US" b="1" dirty="0" smtClean="0">
                <a:solidFill>
                  <a:srgbClr val="C10000"/>
                </a:solidFill>
                <a:latin typeface="Arial-BoldMT"/>
              </a:rPr>
              <a:t> </a:t>
            </a:r>
            <a:r>
              <a:rPr lang="en-US" b="1" dirty="0">
                <a:solidFill>
                  <a:srgbClr val="C10000"/>
                </a:solidFill>
                <a:latin typeface="Arial-BoldMT"/>
              </a:rPr>
              <a:t>= False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H.Fakher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D392-614A-43D7-BA76-AB1FFE045AF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767</TotalTime>
  <Words>474</Words>
  <Application>Microsoft Office PowerPoint</Application>
  <PresentationFormat>Widescreen</PresentationFormat>
  <Paragraphs>126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Arial-BoldMT</vt:lpstr>
      <vt:lpstr>ArialMT</vt:lpstr>
      <vt:lpstr>Barlow Condensed Black</vt:lpstr>
      <vt:lpstr>Calibri</vt:lpstr>
      <vt:lpstr>Helvetica</vt:lpstr>
      <vt:lpstr>Impact</vt:lpstr>
      <vt:lpstr>Main Event</vt:lpstr>
      <vt:lpstr>Artificial intelligence</vt:lpstr>
      <vt:lpstr>Complex Models CNN</vt:lpstr>
      <vt:lpstr>Complex Models CNN</vt:lpstr>
      <vt:lpstr>imagenet</vt:lpstr>
      <vt:lpstr>What Is Transfer Learning?  (TL)</vt:lpstr>
      <vt:lpstr>How call transfer learning?</vt:lpstr>
      <vt:lpstr>feature extraction mechanism</vt:lpstr>
      <vt:lpstr>use architecture</vt:lpstr>
      <vt:lpstr>train partially</vt:lpstr>
      <vt:lpstr>LeNet-5</vt:lpstr>
      <vt:lpstr>GoogLeNet (Inception)</vt:lpstr>
      <vt:lpstr>VGG19 </vt:lpstr>
      <vt:lpstr>ResNet50 </vt:lpstr>
      <vt:lpstr>InceptionV3 </vt:lpstr>
      <vt:lpstr>Thanks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68</cp:revision>
  <dcterms:created xsi:type="dcterms:W3CDTF">2022-06-28T13:07:35Z</dcterms:created>
  <dcterms:modified xsi:type="dcterms:W3CDTF">2022-07-24T21:59:36Z</dcterms:modified>
</cp:coreProperties>
</file>