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9"/>
  </p:notesMasterIdLst>
  <p:sldIdLst>
    <p:sldId id="267"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6" r:id="rId23"/>
    <p:sldId id="297" r:id="rId24"/>
    <p:sldId id="294" r:id="rId25"/>
    <p:sldId id="300" r:id="rId26"/>
    <p:sldId id="299" r:id="rId27"/>
    <p:sldId id="2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13" autoAdjust="0"/>
    <p:restoredTop sz="94660"/>
  </p:normalViewPr>
  <p:slideViewPr>
    <p:cSldViewPr snapToGrid="0">
      <p:cViewPr varScale="1">
        <p:scale>
          <a:sx n="104" d="100"/>
          <a:sy n="104" d="100"/>
        </p:scale>
        <p:origin x="1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5F55E-E18D-44A4-A501-026151CCBF13}" type="datetimeFigureOut">
              <a:rPr lang="en-US" smtClean="0"/>
              <a:t>7/24/2022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5EA3C-9438-4681-B894-86D5EF93F54F}" type="slidenum">
              <a:rPr lang="en-US" smtClean="0"/>
              <a:t>‹#›</a:t>
            </a:fld>
            <a:endParaRPr lang="en-US" dirty="0"/>
          </a:p>
        </p:txBody>
      </p:sp>
    </p:spTree>
    <p:extLst>
      <p:ext uri="{BB962C8B-B14F-4D97-AF65-F5344CB8AC3E}">
        <p14:creationId xmlns:p14="http://schemas.microsoft.com/office/powerpoint/2010/main" val="93827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5EA3C-9438-4681-B894-86D5EF93F54F}" type="slidenum">
              <a:rPr lang="en-US" smtClean="0"/>
              <a:t>1</a:t>
            </a:fld>
            <a:endParaRPr lang="en-US" dirty="0"/>
          </a:p>
        </p:txBody>
      </p:sp>
    </p:spTree>
    <p:extLst>
      <p:ext uri="{BB962C8B-B14F-4D97-AF65-F5344CB8AC3E}">
        <p14:creationId xmlns:p14="http://schemas.microsoft.com/office/powerpoint/2010/main" val="144229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E4B1179-8219-42F9-8996-81CD8E7A8162}" type="datetime1">
              <a:rPr lang="en-US" smtClean="0"/>
              <a:t>7/24/2022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en-US" smtClean="0"/>
              <a:t>H.Fakher</a:t>
            </a: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680D392-614A-43D7-BA76-AB1FFE045AF8}"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1951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8F719-D0CA-46D5-883A-B73B4FACDA67}"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48893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E9347-871E-4787-8931-85458A0B3502}"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3024047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A535CF-F061-4449-883D-8B5F7B5A1599}"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110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811ED3-3579-4665-9198-9381A09A1AA5}"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925891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35032B1-6D43-4929-9B9F-4B4B0ECC0D4D}" type="datetime1">
              <a:rPr lang="en-US" smtClean="0"/>
              <a:t>7/24/2022</a:t>
            </a:fld>
            <a:endParaRPr lang="en-US" dirty="0"/>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470954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B06CBBC-70FE-44F5-9126-606285FDC9AC}" type="datetime1">
              <a:rPr lang="en-US" smtClean="0"/>
              <a:t>7/24/2022</a:t>
            </a:fld>
            <a:endParaRPr lang="en-US" dirty="0"/>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677272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D0BFFF-DC96-4843-A4E6-136D7F17D430}" type="datetime1">
              <a:rPr lang="en-US" smtClean="0"/>
              <a:t>7/24/2022</a:t>
            </a:fld>
            <a:endParaRPr lang="en-US"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588650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107FB-00E4-4771-83BE-4C61BB4C06AB}" type="datetime1">
              <a:rPr lang="en-US" smtClean="0"/>
              <a:t>7/24/2022</a:t>
            </a:fld>
            <a:endParaRPr lang="en-US"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60298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5BDBF-92BD-4EFF-B59A-AE1FA8BB26C9}" type="datetime1">
              <a:rPr lang="en-US" smtClean="0"/>
              <a:t>7/24/2022</a:t>
            </a:fld>
            <a:endParaRPr lang="en-US"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171941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1A8378-B178-4A5F-8E20-BD4BA23E137C}" type="datetime1">
              <a:rPr lang="en-US" smtClean="0"/>
              <a:t>7/24/2022</a:t>
            </a:fld>
            <a:endParaRPr lang="en-US"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413690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C23440-CB91-461F-AF47-1E92F4CC0137}"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2161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41FC3E-ABEC-4386-AD49-45FC82AB7259}" type="datetime1">
              <a:rPr lang="en-US" smtClean="0"/>
              <a:t>7/24/2022</a:t>
            </a:fld>
            <a:endParaRPr lang="en-US" dirty="0"/>
          </a:p>
        </p:txBody>
      </p:sp>
      <p:sp>
        <p:nvSpPr>
          <p:cNvPr id="8" name="Footer Placeholder 7"/>
          <p:cNvSpPr>
            <a:spLocks noGrp="1"/>
          </p:cNvSpPr>
          <p:nvPr>
            <p:ph type="ftr" sz="quarter" idx="11"/>
          </p:nvPr>
        </p:nvSpPr>
        <p:spPr/>
        <p:txBody>
          <a:bodyPr/>
          <a:lstStyle/>
          <a:p>
            <a:r>
              <a:rPr lang="en-US" smtClean="0"/>
              <a:t>H.Fakher</a:t>
            </a:r>
            <a:endParaRPr lang="en-US" dirty="0"/>
          </a:p>
        </p:txBody>
      </p:sp>
      <p:sp>
        <p:nvSpPr>
          <p:cNvPr id="9" name="Slide Number Placeholder 8"/>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138240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A010-4B33-422F-B67C-E3E48633A037}" type="datetime1">
              <a:rPr lang="en-US" smtClean="0"/>
              <a:t>7/24/2022</a:t>
            </a:fld>
            <a:endParaRPr lang="en-US" dirty="0"/>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29182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30322-C263-46D6-A22A-302E0E060C60}" type="datetime1">
              <a:rPr lang="en-US" smtClean="0"/>
              <a:t>7/24/2022</a:t>
            </a:fld>
            <a:endParaRPr lang="en-US"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52568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6F4EA-7A8F-4B81-BA60-DB4491B4106B}"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379423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6C7F5-C680-46F9-A9F3-38C00143FDE7}"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09519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5033656-F303-4838-A77E-491DF4DD4A94}" type="datetime1">
              <a:rPr lang="en-US" smtClean="0"/>
              <a:t>7/24/2022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US" smtClean="0"/>
              <a:t>H.Fakher</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680D392-614A-43D7-BA76-AB1FFE045AF8}" type="slidenum">
              <a:rPr lang="en-US" smtClean="0"/>
              <a:t>‹#›</a:t>
            </a:fld>
            <a:endParaRPr lang="en-US" dirty="0"/>
          </a:p>
        </p:txBody>
      </p:sp>
    </p:spTree>
    <p:extLst>
      <p:ext uri="{BB962C8B-B14F-4D97-AF65-F5344CB8AC3E}">
        <p14:creationId xmlns:p14="http://schemas.microsoft.com/office/powerpoint/2010/main" val="347024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ttps://www.kaggle.com/hossamfakher" TargetMode="External"/><Relationship Id="rId3" Type="http://schemas.openxmlformats.org/officeDocument/2006/relationships/image" Target="../media/image4.jpg"/><Relationship Id="rId7" Type="http://schemas.openxmlformats.org/officeDocument/2006/relationships/hyperlink" Target="mailto:https://www.linkedin.com/in/hossamfakher/"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mailto:https://github.com/HossamFakher1" TargetMode="External"/><Relationship Id="rId5" Type="http://schemas.openxmlformats.org/officeDocument/2006/relationships/hyperlink" Target="https://github.com/HossamFakher1" TargetMode="External"/><Relationship Id="rId4" Type="http://schemas.openxmlformats.org/officeDocument/2006/relationships/hyperlink" Target="mailto:hosamfakher11@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0" y="0"/>
            <a:ext cx="11681046" cy="5707478"/>
          </a:xfrm>
        </p:spPr>
      </p:pic>
      <p:sp>
        <p:nvSpPr>
          <p:cNvPr id="14" name="Title 1"/>
          <p:cNvSpPr txBox="1">
            <a:spLocks/>
          </p:cNvSpPr>
          <p:nvPr/>
        </p:nvSpPr>
        <p:spPr>
          <a:xfrm>
            <a:off x="4915446" y="2022896"/>
            <a:ext cx="7349706" cy="440488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2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300" dirty="0" err="1" smtClean="0">
                <a:solidFill>
                  <a:schemeClr val="bg1"/>
                </a:solidFill>
              </a:rPr>
              <a:t>Hossam</a:t>
            </a:r>
            <a:r>
              <a:rPr lang="en-US" sz="3300" dirty="0" smtClean="0">
                <a:solidFill>
                  <a:schemeClr val="bg1"/>
                </a:solidFill>
              </a:rPr>
              <a:t> </a:t>
            </a:r>
            <a:r>
              <a:rPr lang="en-US" sz="3300" dirty="0" err="1" smtClean="0">
                <a:solidFill>
                  <a:schemeClr val="bg1"/>
                </a:solidFill>
              </a:rPr>
              <a:t>Elsayed</a:t>
            </a:r>
            <a:r>
              <a:rPr lang="en-US" sz="3300" dirty="0" smtClean="0">
                <a:solidFill>
                  <a:schemeClr val="bg1"/>
                </a:solidFill>
              </a:rPr>
              <a:t> </a:t>
            </a:r>
            <a:r>
              <a:rPr lang="en-US" sz="3300" dirty="0" err="1" smtClean="0">
                <a:solidFill>
                  <a:schemeClr val="bg1"/>
                </a:solidFill>
              </a:rPr>
              <a:t>MohaMED</a:t>
            </a:r>
            <a:r>
              <a:rPr lang="en-US" sz="3300" dirty="0" smtClean="0">
                <a:solidFill>
                  <a:schemeClr val="bg1"/>
                </a:solidFill>
              </a:rPr>
              <a:t> </a:t>
            </a:r>
            <a:r>
              <a:rPr lang="en-US" sz="3300" dirty="0" err="1" smtClean="0">
                <a:solidFill>
                  <a:schemeClr val="bg1"/>
                </a:solidFill>
              </a:rPr>
              <a:t>Fakher</a:t>
            </a:r>
            <a:endParaRPr lang="en-US" sz="3300" dirty="0" smtClean="0">
              <a:solidFill>
                <a:schemeClr val="bg1"/>
              </a:solidFill>
            </a:endParaRPr>
          </a:p>
          <a:p>
            <a:endParaRPr lang="en-US" dirty="0" smtClean="0">
              <a:solidFill>
                <a:schemeClr val="bg1"/>
              </a:solidFill>
            </a:endParaRPr>
          </a:p>
          <a:p>
            <a:r>
              <a:rPr lang="en-US" dirty="0" smtClean="0">
                <a:solidFill>
                  <a:schemeClr val="bg1"/>
                </a:solidFill>
              </a:rPr>
              <a:t>0 1 2 7 7 8 8 0 6 7 8</a:t>
            </a:r>
          </a:p>
          <a:p>
            <a:endParaRPr lang="en-US" sz="2200" dirty="0" smtClean="0">
              <a:solidFill>
                <a:schemeClr val="bg1"/>
              </a:solidFill>
            </a:endParaRPr>
          </a:p>
          <a:p>
            <a:r>
              <a:rPr lang="en-US" sz="3000" b="0" dirty="0" smtClean="0">
                <a:solidFill>
                  <a:srgbClr val="FF0000"/>
                </a:solidFill>
                <a:hlinkClick r:id="rId4"/>
              </a:rPr>
              <a:t>Gmail </a:t>
            </a:r>
            <a:endParaRPr lang="en-US" sz="3000" b="0" dirty="0">
              <a:solidFill>
                <a:srgbClr val="FF0000"/>
              </a:solidFill>
            </a:endParaRPr>
          </a:p>
          <a:p>
            <a:endParaRPr lang="en-US" sz="3000" b="0" dirty="0" smtClean="0">
              <a:solidFill>
                <a:srgbClr val="FF0000"/>
              </a:solidFill>
              <a:hlinkClick r:id="rId5"/>
            </a:endParaRPr>
          </a:p>
          <a:p>
            <a:r>
              <a:rPr lang="en-US" sz="3000" b="0" dirty="0" err="1" smtClean="0">
                <a:solidFill>
                  <a:srgbClr val="FF0000"/>
                </a:solidFill>
                <a:hlinkClick r:id="rId6"/>
              </a:rPr>
              <a:t>GitHUB</a:t>
            </a:r>
            <a:endParaRPr lang="en-US" sz="3000" b="0" dirty="0" smtClean="0">
              <a:solidFill>
                <a:srgbClr val="FF0000"/>
              </a:solidFill>
            </a:endParaRPr>
          </a:p>
          <a:p>
            <a:endParaRPr lang="en-US" sz="3000" b="0" dirty="0" smtClean="0">
              <a:solidFill>
                <a:srgbClr val="FF0000"/>
              </a:solidFill>
            </a:endParaRPr>
          </a:p>
          <a:p>
            <a:r>
              <a:rPr lang="en-US" sz="3000" b="0" dirty="0" err="1" smtClean="0">
                <a:solidFill>
                  <a:srgbClr val="FF0000"/>
                </a:solidFill>
                <a:hlinkClick r:id="rId7"/>
              </a:rPr>
              <a:t>Linkedin</a:t>
            </a:r>
            <a:endParaRPr lang="en-US" sz="3000" b="0" dirty="0" smtClean="0">
              <a:solidFill>
                <a:srgbClr val="FF0000"/>
              </a:solidFill>
            </a:endParaRPr>
          </a:p>
          <a:p>
            <a:r>
              <a:rPr lang="en-US" sz="3000" b="0" dirty="0" smtClean="0">
                <a:solidFill>
                  <a:srgbClr val="FF0000"/>
                </a:solidFill>
              </a:rPr>
              <a:t> </a:t>
            </a:r>
          </a:p>
          <a:p>
            <a:r>
              <a:rPr lang="en-US" sz="3000" b="0" dirty="0" err="1" smtClean="0">
                <a:solidFill>
                  <a:srgbClr val="FF0000"/>
                </a:solidFill>
                <a:hlinkClick r:id="rId8"/>
              </a:rPr>
              <a:t>Kaggle</a:t>
            </a:r>
            <a:endParaRPr lang="en-US" sz="3000" b="0" dirty="0" smtClean="0">
              <a:solidFill>
                <a:srgbClr val="FF0000"/>
              </a:solidFill>
            </a:endParaRPr>
          </a:p>
          <a:p>
            <a:pPr algn="l"/>
            <a:endParaRPr lang="en-US" sz="1400" b="0" dirty="0" smtClean="0">
              <a:hlinkClick r:id="rId4"/>
            </a:endParaRPr>
          </a:p>
          <a:p>
            <a:pPr algn="l"/>
            <a:endParaRPr lang="en-US" b="0" dirty="0"/>
          </a:p>
          <a:p>
            <a:pPr algn="l"/>
            <a:endParaRPr lang="en-US" dirty="0" smtClean="0"/>
          </a:p>
          <a:p>
            <a:endParaRPr lang="en-US" dirty="0"/>
          </a:p>
        </p:txBody>
      </p:sp>
      <p:sp>
        <p:nvSpPr>
          <p:cNvPr id="16" name="Title 1"/>
          <p:cNvSpPr>
            <a:spLocks noGrp="1"/>
          </p:cNvSpPr>
          <p:nvPr>
            <p:ph type="title"/>
          </p:nvPr>
        </p:nvSpPr>
        <p:spPr>
          <a:xfrm>
            <a:off x="388189" y="897147"/>
            <a:ext cx="5148556" cy="914400"/>
          </a:xfrm>
        </p:spPr>
        <p:txBody>
          <a:bodyPr>
            <a:noAutofit/>
          </a:bodyPr>
          <a:lstStyle/>
          <a:p>
            <a:r>
              <a:rPr lang="en-US" sz="4000" dirty="0">
                <a:solidFill>
                  <a:schemeClr val="bg1"/>
                </a:solidFill>
              </a:rPr>
              <a:t>Artificial intelligence</a:t>
            </a:r>
          </a:p>
        </p:txBody>
      </p:sp>
      <p:sp>
        <p:nvSpPr>
          <p:cNvPr id="6" name="Title 1"/>
          <p:cNvSpPr txBox="1">
            <a:spLocks/>
          </p:cNvSpPr>
          <p:nvPr/>
        </p:nvSpPr>
        <p:spPr>
          <a:xfrm>
            <a:off x="0" y="3831980"/>
            <a:ext cx="6235472" cy="25989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600" kern="1200" cap="all" baseline="0">
                <a:solidFill>
                  <a:schemeClr val="accent1"/>
                </a:solidFill>
                <a:effectLst/>
                <a:latin typeface="+mj-lt"/>
                <a:ea typeface="+mj-ea"/>
                <a:cs typeface="+mj-cs"/>
              </a:defRPr>
            </a:lvl1pPr>
          </a:lstStyle>
          <a:p>
            <a:r>
              <a:rPr lang="en-US" sz="5500" dirty="0" smtClean="0">
                <a:solidFill>
                  <a:srgbClr val="FFFF00"/>
                </a:solidFill>
                <a:latin typeface="Barlow Condensed Black" panose="00000A06000000000000" pitchFamily="2" charset="0"/>
              </a:rPr>
              <a:t>S e s </a:t>
            </a:r>
            <a:r>
              <a:rPr lang="en-US" sz="5500" dirty="0" err="1" smtClean="0">
                <a:solidFill>
                  <a:srgbClr val="FFFF00"/>
                </a:solidFill>
                <a:latin typeface="Barlow Condensed Black" panose="00000A06000000000000" pitchFamily="2" charset="0"/>
              </a:rPr>
              <a:t>s</a:t>
            </a:r>
            <a:r>
              <a:rPr lang="en-US" sz="5500" dirty="0" smtClean="0">
                <a:solidFill>
                  <a:srgbClr val="FFFF00"/>
                </a:solidFill>
                <a:latin typeface="Barlow Condensed Black" panose="00000A06000000000000" pitchFamily="2" charset="0"/>
              </a:rPr>
              <a:t> I o n 2</a:t>
            </a:r>
          </a:p>
          <a:p>
            <a:r>
              <a:rPr lang="en-US" sz="5500" cap="none" dirty="0" smtClean="0">
                <a:solidFill>
                  <a:srgbClr val="FFFF00"/>
                </a:solidFill>
                <a:latin typeface="Barlow Condensed Black" panose="00000A06000000000000" pitchFamily="2" charset="0"/>
              </a:rPr>
              <a:t>Deep Learning</a:t>
            </a:r>
          </a:p>
          <a:p>
            <a:endParaRPr lang="en-US" sz="5500" dirty="0">
              <a:solidFill>
                <a:srgbClr val="FFFF00"/>
              </a:solidFill>
              <a:latin typeface="Barlow Condensed Black" panose="00000A06000000000000" pitchFamily="2" charset="0"/>
            </a:endParaRPr>
          </a:p>
        </p:txBody>
      </p:sp>
      <p:sp>
        <p:nvSpPr>
          <p:cNvPr id="2" name="Footer Placeholder 1"/>
          <p:cNvSpPr>
            <a:spLocks noGrp="1"/>
          </p:cNvSpPr>
          <p:nvPr>
            <p:ph type="ftr" sz="quarter" idx="11"/>
          </p:nvPr>
        </p:nvSpPr>
        <p:spPr/>
        <p:txBody>
          <a:bodyPr/>
          <a:lstStyle/>
          <a:p>
            <a:r>
              <a:rPr lang="en-US" smtClean="0"/>
              <a:t>H.Fakher</a:t>
            </a:r>
            <a:endParaRPr lang="en-US" dirty="0"/>
          </a:p>
        </p:txBody>
      </p:sp>
      <p:sp>
        <p:nvSpPr>
          <p:cNvPr id="3" name="Slide Number Placeholder 2"/>
          <p:cNvSpPr>
            <a:spLocks noGrp="1"/>
          </p:cNvSpPr>
          <p:nvPr>
            <p:ph type="sldNum" sz="quarter" idx="12"/>
          </p:nvPr>
        </p:nvSpPr>
        <p:spPr/>
        <p:txBody>
          <a:bodyPr/>
          <a:lstStyle/>
          <a:p>
            <a:fld id="{3680D392-614A-43D7-BA76-AB1FFE045AF8}" type="slidenum">
              <a:rPr lang="en-US" smtClean="0"/>
              <a:t>1</a:t>
            </a:fld>
            <a:endParaRPr lang="en-US" dirty="0"/>
          </a:p>
        </p:txBody>
      </p:sp>
    </p:spTree>
    <p:extLst>
      <p:ext uri="{BB962C8B-B14F-4D97-AF65-F5344CB8AC3E}">
        <p14:creationId xmlns:p14="http://schemas.microsoft.com/office/powerpoint/2010/main" val="3233339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t>
            </a:r>
            <a:r>
              <a:rPr lang="en-US" dirty="0"/>
              <a:t>Activation functions</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09928" y="1837766"/>
            <a:ext cx="7955280" cy="3758362"/>
          </a:xfrm>
        </p:spPr>
      </p:pic>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10</a:t>
            </a:fld>
            <a:endParaRPr lang="en-US" dirty="0"/>
          </a:p>
        </p:txBody>
      </p:sp>
    </p:spTree>
    <p:extLst>
      <p:ext uri="{BB962C8B-B14F-4D97-AF65-F5344CB8AC3E}">
        <p14:creationId xmlns:p14="http://schemas.microsoft.com/office/powerpoint/2010/main" val="4173655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SOFTMAX activation function</a:t>
            </a:r>
          </a:p>
        </p:txBody>
      </p:sp>
      <p:pic>
        <p:nvPicPr>
          <p:cNvPr id="4" name="Content Placeholder 3"/>
          <p:cNvPicPr>
            <a:picLocks noGrp="1" noChangeAspect="1"/>
          </p:cNvPicPr>
          <p:nvPr>
            <p:ph sz="quarter" idx="13"/>
          </p:nvPr>
        </p:nvPicPr>
        <p:blipFill>
          <a:blip r:embed="rId2"/>
          <a:stretch>
            <a:fillRect/>
          </a:stretch>
        </p:blipFill>
        <p:spPr>
          <a:xfrm>
            <a:off x="685800" y="1837765"/>
            <a:ext cx="4233671" cy="3549249"/>
          </a:xfrm>
          <a:prstGeom prst="rect">
            <a:avLst/>
          </a:prstGeom>
        </p:spPr>
      </p:pic>
      <p:pic>
        <p:nvPicPr>
          <p:cNvPr id="5" name="Picture 4"/>
          <p:cNvPicPr>
            <a:picLocks noChangeAspect="1"/>
          </p:cNvPicPr>
          <p:nvPr/>
        </p:nvPicPr>
        <p:blipFill>
          <a:blip r:embed="rId3"/>
          <a:stretch>
            <a:fillRect/>
          </a:stretch>
        </p:blipFill>
        <p:spPr>
          <a:xfrm>
            <a:off x="5245175" y="1837765"/>
            <a:ext cx="6346801" cy="3544767"/>
          </a:xfrm>
          <a:prstGeom prst="rect">
            <a:avLst/>
          </a:prstGeom>
        </p:spPr>
      </p:pic>
      <p:sp>
        <p:nvSpPr>
          <p:cNvPr id="3" name="Footer Placeholder 2"/>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11</a:t>
            </a:fld>
            <a:endParaRPr lang="en-US" dirty="0"/>
          </a:p>
        </p:txBody>
      </p:sp>
    </p:spTree>
    <p:extLst>
      <p:ext uri="{BB962C8B-B14F-4D97-AF65-F5344CB8AC3E}">
        <p14:creationId xmlns:p14="http://schemas.microsoft.com/office/powerpoint/2010/main" val="3975001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Functions</a:t>
            </a:r>
          </a:p>
        </p:txBody>
      </p:sp>
      <p:pic>
        <p:nvPicPr>
          <p:cNvPr id="4" name="Content Placeholder 3"/>
          <p:cNvPicPr>
            <a:picLocks noGrp="1" noChangeAspect="1"/>
          </p:cNvPicPr>
          <p:nvPr>
            <p:ph sz="quarter" idx="13"/>
          </p:nvPr>
        </p:nvPicPr>
        <p:blipFill>
          <a:blip r:embed="rId2"/>
          <a:stretch>
            <a:fillRect/>
          </a:stretch>
        </p:blipFill>
        <p:spPr>
          <a:xfrm>
            <a:off x="5320542" y="1799903"/>
            <a:ext cx="6258684" cy="3557016"/>
          </a:xfrm>
          <a:prstGeom prst="rect">
            <a:avLst/>
          </a:prstGeom>
        </p:spPr>
      </p:pic>
      <p:sp>
        <p:nvSpPr>
          <p:cNvPr id="5" name="TextBox 4"/>
          <p:cNvSpPr txBox="1"/>
          <p:nvPr/>
        </p:nvSpPr>
        <p:spPr>
          <a:xfrm>
            <a:off x="594360" y="1799903"/>
            <a:ext cx="4574970" cy="286232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 Regression </a:t>
            </a:r>
            <a:r>
              <a:rPr lang="en-US" b="1" dirty="0">
                <a:latin typeface="Times New Roman" panose="02020603050405020304" pitchFamily="18" charset="0"/>
                <a:cs typeface="Times New Roman" panose="02020603050405020304" pitchFamily="18" charset="0"/>
              </a:rPr>
              <a:t>Loss Functions</a:t>
            </a:r>
          </a:p>
          <a:p>
            <a:pPr lvl="1"/>
            <a:r>
              <a:rPr lang="en-US" b="1" dirty="0" smtClean="0">
                <a:latin typeface="Times New Roman" panose="02020603050405020304" pitchFamily="18" charset="0"/>
                <a:cs typeface="Times New Roman" panose="02020603050405020304" pitchFamily="18" charset="0"/>
              </a:rPr>
              <a:t>– Mean </a:t>
            </a:r>
            <a:r>
              <a:rPr lang="en-US" b="1" dirty="0">
                <a:latin typeface="Times New Roman" panose="02020603050405020304" pitchFamily="18" charset="0"/>
                <a:cs typeface="Times New Roman" panose="02020603050405020304" pitchFamily="18" charset="0"/>
              </a:rPr>
              <a:t>Squared Error </a:t>
            </a:r>
            <a:r>
              <a:rPr lang="en-US" b="1" dirty="0" smtClean="0">
                <a:latin typeface="Times New Roman" panose="02020603050405020304" pitchFamily="18" charset="0"/>
                <a:cs typeface="Times New Roman" panose="02020603050405020304" pitchFamily="18" charset="0"/>
              </a:rPr>
              <a:t>Loss</a:t>
            </a:r>
            <a:endParaRPr lang="en-US" b="1"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 Mean </a:t>
            </a:r>
            <a:r>
              <a:rPr lang="en-US" b="1" dirty="0">
                <a:latin typeface="Times New Roman" panose="02020603050405020304" pitchFamily="18" charset="0"/>
                <a:cs typeface="Times New Roman" panose="02020603050405020304" pitchFamily="18" charset="0"/>
              </a:rPr>
              <a:t>Absolute Error </a:t>
            </a:r>
            <a:r>
              <a:rPr lang="en-US" b="1" dirty="0" smtClean="0">
                <a:latin typeface="Times New Roman" panose="02020603050405020304" pitchFamily="18" charset="0"/>
                <a:cs typeface="Times New Roman" panose="02020603050405020304" pitchFamily="18" charset="0"/>
              </a:rPr>
              <a:t>Loss</a:t>
            </a:r>
          </a:p>
          <a:p>
            <a:pPr lvl="1"/>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Binary </a:t>
            </a:r>
            <a:r>
              <a:rPr lang="en-US" b="1" dirty="0">
                <a:latin typeface="Times New Roman" panose="02020603050405020304" pitchFamily="18" charset="0"/>
                <a:cs typeface="Times New Roman" panose="02020603050405020304" pitchFamily="18" charset="0"/>
              </a:rPr>
              <a:t>Classification Loss Functions</a:t>
            </a:r>
          </a:p>
          <a:p>
            <a:pPr lvl="1"/>
            <a:r>
              <a:rPr lang="en-US" b="1" dirty="0" smtClean="0">
                <a:latin typeface="Times New Roman" panose="02020603050405020304" pitchFamily="18" charset="0"/>
                <a:cs typeface="Times New Roman" panose="02020603050405020304" pitchFamily="18" charset="0"/>
              </a:rPr>
              <a:t>– Binary Cross-Entropy</a:t>
            </a:r>
          </a:p>
          <a:p>
            <a:pPr lvl="1"/>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Multi-Class </a:t>
            </a:r>
            <a:r>
              <a:rPr lang="en-US" b="1" dirty="0">
                <a:latin typeface="Times New Roman" panose="02020603050405020304" pitchFamily="18" charset="0"/>
                <a:cs typeface="Times New Roman" panose="02020603050405020304" pitchFamily="18" charset="0"/>
              </a:rPr>
              <a:t>Classification Loss Functions</a:t>
            </a:r>
          </a:p>
          <a:p>
            <a:pPr lvl="1"/>
            <a:r>
              <a:rPr lang="en-US" b="1" dirty="0" smtClean="0">
                <a:latin typeface="Times New Roman" panose="02020603050405020304" pitchFamily="18" charset="0"/>
                <a:cs typeface="Times New Roman" panose="02020603050405020304" pitchFamily="18" charset="0"/>
              </a:rPr>
              <a:t>– Multi-Class </a:t>
            </a:r>
            <a:r>
              <a:rPr lang="en-US" b="1" dirty="0">
                <a:latin typeface="Times New Roman" panose="02020603050405020304" pitchFamily="18" charset="0"/>
                <a:cs typeface="Times New Roman" panose="02020603050405020304" pitchFamily="18" charset="0"/>
              </a:rPr>
              <a:t>Cross-Entropy Loss</a:t>
            </a:r>
          </a:p>
          <a:p>
            <a:pPr lvl="1"/>
            <a:r>
              <a:rPr lang="en-US" b="1" dirty="0" smtClean="0">
                <a:latin typeface="Times New Roman" panose="02020603050405020304" pitchFamily="18" charset="0"/>
                <a:cs typeface="Times New Roman" panose="02020603050405020304" pitchFamily="18" charset="0"/>
              </a:rPr>
              <a:t>– Sparse </a:t>
            </a:r>
            <a:r>
              <a:rPr lang="en-US" b="1" dirty="0">
                <a:latin typeface="Times New Roman" panose="02020603050405020304" pitchFamily="18" charset="0"/>
                <a:cs typeface="Times New Roman" panose="02020603050405020304" pitchFamily="18" charset="0"/>
              </a:rPr>
              <a:t>Multiclass Cross-Entropy </a:t>
            </a:r>
            <a:r>
              <a:rPr lang="en-US" b="1" dirty="0" smtClean="0">
                <a:latin typeface="Times New Roman" panose="02020603050405020304" pitchFamily="18" charset="0"/>
                <a:cs typeface="Times New Roman" panose="02020603050405020304" pitchFamily="18" charset="0"/>
              </a:rPr>
              <a:t>Loss</a:t>
            </a:r>
            <a:endParaRPr lang="en-US"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12</a:t>
            </a:fld>
            <a:endParaRPr lang="en-US" dirty="0"/>
          </a:p>
        </p:txBody>
      </p:sp>
    </p:spTree>
    <p:extLst>
      <p:ext uri="{BB962C8B-B14F-4D97-AF65-F5344CB8AC3E}">
        <p14:creationId xmlns:p14="http://schemas.microsoft.com/office/powerpoint/2010/main" val="1051724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98" y="338328"/>
            <a:ext cx="5140229" cy="633364"/>
          </a:xfrm>
        </p:spPr>
        <p:txBody>
          <a:bodyPr/>
          <a:lstStyle/>
          <a:p>
            <a:pPr algn="l"/>
            <a:r>
              <a:rPr lang="en-US" dirty="0"/>
              <a:t>Mean Squared Error</a:t>
            </a:r>
          </a:p>
        </p:txBody>
      </p:sp>
      <p:pic>
        <p:nvPicPr>
          <p:cNvPr id="5" name="Content Placeholder 4"/>
          <p:cNvPicPr>
            <a:picLocks noGrp="1" noChangeAspect="1"/>
          </p:cNvPicPr>
          <p:nvPr>
            <p:ph sz="quarter" idx="13"/>
          </p:nvPr>
        </p:nvPicPr>
        <p:blipFill>
          <a:blip r:embed="rId2"/>
          <a:stretch>
            <a:fillRect/>
          </a:stretch>
        </p:blipFill>
        <p:spPr>
          <a:xfrm>
            <a:off x="1005797" y="3137876"/>
            <a:ext cx="4361730" cy="1178092"/>
          </a:xfrm>
          <a:prstGeom prst="rect">
            <a:avLst/>
          </a:prstGeom>
        </p:spPr>
      </p:pic>
      <p:pic>
        <p:nvPicPr>
          <p:cNvPr id="6" name="Picture 5"/>
          <p:cNvPicPr>
            <a:picLocks noChangeAspect="1"/>
          </p:cNvPicPr>
          <p:nvPr/>
        </p:nvPicPr>
        <p:blipFill>
          <a:blip r:embed="rId3"/>
          <a:stretch>
            <a:fillRect/>
          </a:stretch>
        </p:blipFill>
        <p:spPr>
          <a:xfrm>
            <a:off x="6772542" y="2370252"/>
            <a:ext cx="4361730" cy="2713339"/>
          </a:xfrm>
          <a:prstGeom prst="rect">
            <a:avLst/>
          </a:prstGeom>
        </p:spPr>
      </p:pic>
      <p:sp>
        <p:nvSpPr>
          <p:cNvPr id="7" name="Rectangle 6"/>
          <p:cNvSpPr/>
          <p:nvPr/>
        </p:nvSpPr>
        <p:spPr>
          <a:xfrm>
            <a:off x="227298" y="1188770"/>
            <a:ext cx="6096000" cy="861774"/>
          </a:xfrm>
          <a:prstGeom prst="rect">
            <a:avLst/>
          </a:prstGeom>
        </p:spPr>
        <p:txBody>
          <a:bodyPr>
            <a:spAutoFit/>
          </a:bodyPr>
          <a:lstStyle/>
          <a:p>
            <a:r>
              <a:rPr lang="en-US" sz="2500" b="1" dirty="0">
                <a:latin typeface="Times New Roman" panose="02020603050405020304" pitchFamily="18" charset="0"/>
                <a:cs typeface="Times New Roman" panose="02020603050405020304" pitchFamily="18" charset="0"/>
              </a:rPr>
              <a:t>Code</a:t>
            </a:r>
            <a:r>
              <a:rPr lang="en-US" sz="2500" b="1"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model.compile</a:t>
            </a:r>
            <a:r>
              <a:rPr lang="en-US" sz="2500" dirty="0">
                <a:latin typeface="Times New Roman" panose="02020603050405020304" pitchFamily="18" charset="0"/>
                <a:cs typeface="Times New Roman" panose="02020603050405020304" pitchFamily="18" charset="0"/>
              </a:rPr>
              <a:t>(loss='</a:t>
            </a:r>
            <a:r>
              <a:rPr lang="en-US" sz="2500" dirty="0" err="1">
                <a:latin typeface="Times New Roman" panose="02020603050405020304" pitchFamily="18" charset="0"/>
                <a:cs typeface="Times New Roman" panose="02020603050405020304" pitchFamily="18" charset="0"/>
              </a:rPr>
              <a:t>mean_squared_error</a:t>
            </a:r>
            <a:r>
              <a:rPr lang="en-US" sz="2500" dirty="0">
                <a:latin typeface="Times New Roman" panose="02020603050405020304" pitchFamily="18" charset="0"/>
                <a:cs typeface="Times New Roman" panose="02020603050405020304" pitchFamily="18" charset="0"/>
              </a:rPr>
              <a:t>')</a:t>
            </a: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13</a:t>
            </a:fld>
            <a:endParaRPr lang="en-US" dirty="0"/>
          </a:p>
        </p:txBody>
      </p:sp>
    </p:spTree>
    <p:extLst>
      <p:ext uri="{BB962C8B-B14F-4D97-AF65-F5344CB8AC3E}">
        <p14:creationId xmlns:p14="http://schemas.microsoft.com/office/powerpoint/2010/main" val="3545049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320040"/>
            <a:ext cx="6007608" cy="633364"/>
          </a:xfrm>
        </p:spPr>
        <p:txBody>
          <a:bodyPr/>
          <a:lstStyle/>
          <a:p>
            <a:pPr algn="l"/>
            <a:r>
              <a:rPr lang="en-US" dirty="0" smtClean="0"/>
              <a:t>Mean Absolute Error Loss</a:t>
            </a:r>
            <a:endParaRPr lang="en-US" dirty="0"/>
          </a:p>
        </p:txBody>
      </p:sp>
      <p:pic>
        <p:nvPicPr>
          <p:cNvPr id="5" name="Content Placeholder 4"/>
          <p:cNvPicPr>
            <a:picLocks noGrp="1" noChangeAspect="1"/>
          </p:cNvPicPr>
          <p:nvPr>
            <p:ph sz="quarter" idx="13"/>
          </p:nvPr>
        </p:nvPicPr>
        <p:blipFill>
          <a:blip r:embed="rId2"/>
          <a:stretch>
            <a:fillRect/>
          </a:stretch>
        </p:blipFill>
        <p:spPr>
          <a:xfrm>
            <a:off x="3140329" y="2235425"/>
            <a:ext cx="5265166" cy="2705793"/>
          </a:xfrm>
          <a:prstGeom prst="rect">
            <a:avLst/>
          </a:prstGeom>
        </p:spPr>
      </p:pic>
      <p:sp>
        <p:nvSpPr>
          <p:cNvPr id="3" name="Rectangle 2"/>
          <p:cNvSpPr/>
          <p:nvPr/>
        </p:nvSpPr>
        <p:spPr>
          <a:xfrm>
            <a:off x="2724912" y="1307825"/>
            <a:ext cx="6096000" cy="64633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Code:</a:t>
            </a:r>
          </a:p>
          <a:p>
            <a:r>
              <a:rPr lang="en-US" b="1" dirty="0" err="1">
                <a:latin typeface="Times New Roman" panose="02020603050405020304" pitchFamily="18" charset="0"/>
                <a:cs typeface="Times New Roman" panose="02020603050405020304" pitchFamily="18" charset="0"/>
              </a:rPr>
              <a:t>model.compile</a:t>
            </a:r>
            <a:r>
              <a:rPr lang="en-US" b="1" dirty="0">
                <a:latin typeface="Times New Roman" panose="02020603050405020304" pitchFamily="18" charset="0"/>
                <a:cs typeface="Times New Roman" panose="02020603050405020304" pitchFamily="18" charset="0"/>
              </a:rPr>
              <a:t>(loss='</a:t>
            </a:r>
            <a:r>
              <a:rPr lang="en-US" b="1" dirty="0" err="1">
                <a:latin typeface="Times New Roman" panose="02020603050405020304" pitchFamily="18" charset="0"/>
                <a:cs typeface="Times New Roman" panose="02020603050405020304" pitchFamily="18" charset="0"/>
              </a:rPr>
              <a:t>mean_absolute_error</a:t>
            </a:r>
            <a:r>
              <a:rPr lang="en-US" b="1" dirty="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14</a:t>
            </a:fld>
            <a:endParaRPr lang="en-US" dirty="0"/>
          </a:p>
        </p:txBody>
      </p:sp>
    </p:spTree>
    <p:extLst>
      <p:ext uri="{BB962C8B-B14F-4D97-AF65-F5344CB8AC3E}">
        <p14:creationId xmlns:p14="http://schemas.microsoft.com/office/powerpoint/2010/main" val="1263682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90" y="237744"/>
            <a:ext cx="4701317" cy="633364"/>
          </a:xfrm>
        </p:spPr>
        <p:txBody>
          <a:bodyPr/>
          <a:lstStyle/>
          <a:p>
            <a:pPr algn="l"/>
            <a:r>
              <a:rPr lang="en-US" dirty="0"/>
              <a:t>Binary </a:t>
            </a:r>
            <a:r>
              <a:rPr lang="en-US" dirty="0" smtClean="0"/>
              <a:t>Cross-Entropy</a:t>
            </a:r>
            <a:endParaRPr lang="en-US" dirty="0"/>
          </a:p>
        </p:txBody>
      </p:sp>
      <p:pic>
        <p:nvPicPr>
          <p:cNvPr id="6" name="Picture 5"/>
          <p:cNvPicPr>
            <a:picLocks noChangeAspect="1"/>
          </p:cNvPicPr>
          <p:nvPr/>
        </p:nvPicPr>
        <p:blipFill>
          <a:blip r:embed="rId2"/>
          <a:stretch>
            <a:fillRect/>
          </a:stretch>
        </p:blipFill>
        <p:spPr>
          <a:xfrm>
            <a:off x="849196" y="2520386"/>
            <a:ext cx="3328200" cy="2180900"/>
          </a:xfrm>
          <a:prstGeom prst="rect">
            <a:avLst/>
          </a:prstGeom>
        </p:spPr>
      </p:pic>
      <p:pic>
        <p:nvPicPr>
          <p:cNvPr id="7" name="Picture 6"/>
          <p:cNvPicPr>
            <a:picLocks noChangeAspect="1"/>
          </p:cNvPicPr>
          <p:nvPr/>
        </p:nvPicPr>
        <p:blipFill>
          <a:blip r:embed="rId3"/>
          <a:stretch>
            <a:fillRect/>
          </a:stretch>
        </p:blipFill>
        <p:spPr>
          <a:xfrm>
            <a:off x="4178048" y="2927350"/>
            <a:ext cx="7315200" cy="1496259"/>
          </a:xfrm>
          <a:prstGeom prst="rect">
            <a:avLst/>
          </a:prstGeom>
        </p:spPr>
      </p:pic>
      <p:sp>
        <p:nvSpPr>
          <p:cNvPr id="5" name="Rectangle 4"/>
          <p:cNvSpPr/>
          <p:nvPr/>
        </p:nvSpPr>
        <p:spPr>
          <a:xfrm>
            <a:off x="163290" y="1102708"/>
            <a:ext cx="6096000" cy="64633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Code:</a:t>
            </a:r>
          </a:p>
          <a:p>
            <a:r>
              <a:rPr lang="en-US" dirty="0" err="1">
                <a:latin typeface="Times New Roman" panose="02020603050405020304" pitchFamily="18" charset="0"/>
                <a:cs typeface="Times New Roman" panose="02020603050405020304" pitchFamily="18" charset="0"/>
              </a:rPr>
              <a:t>model.compile</a:t>
            </a:r>
            <a:r>
              <a:rPr lang="en-US" dirty="0">
                <a:latin typeface="Times New Roman" panose="02020603050405020304" pitchFamily="18" charset="0"/>
                <a:cs typeface="Times New Roman" panose="02020603050405020304" pitchFamily="18" charset="0"/>
              </a:rPr>
              <a:t>(loss='</a:t>
            </a:r>
            <a:r>
              <a:rPr lang="en-US" dirty="0" err="1">
                <a:latin typeface="Times New Roman" panose="02020603050405020304" pitchFamily="18" charset="0"/>
                <a:cs typeface="Times New Roman" panose="02020603050405020304" pitchFamily="18" charset="0"/>
              </a:rPr>
              <a:t>binary_crossentropy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15</a:t>
            </a:fld>
            <a:endParaRPr lang="en-US" dirty="0"/>
          </a:p>
        </p:txBody>
      </p:sp>
    </p:spTree>
    <p:extLst>
      <p:ext uri="{BB962C8B-B14F-4D97-AF65-F5344CB8AC3E}">
        <p14:creationId xmlns:p14="http://schemas.microsoft.com/office/powerpoint/2010/main" val="4258160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67" y="346258"/>
            <a:ext cx="5698013" cy="679084"/>
          </a:xfrm>
        </p:spPr>
        <p:txBody>
          <a:bodyPr/>
          <a:lstStyle/>
          <a:p>
            <a:pPr algn="l"/>
            <a:r>
              <a:rPr lang="en-US" dirty="0"/>
              <a:t>Categorical Cross Entropy</a:t>
            </a:r>
          </a:p>
        </p:txBody>
      </p:sp>
      <p:pic>
        <p:nvPicPr>
          <p:cNvPr id="5" name="Content Placeholder 4"/>
          <p:cNvPicPr>
            <a:picLocks noGrp="1" noChangeAspect="1"/>
          </p:cNvPicPr>
          <p:nvPr>
            <p:ph sz="quarter" idx="13"/>
          </p:nvPr>
        </p:nvPicPr>
        <p:blipFill>
          <a:blip r:embed="rId2"/>
          <a:stretch>
            <a:fillRect/>
          </a:stretch>
        </p:blipFill>
        <p:spPr>
          <a:xfrm>
            <a:off x="7084914" y="685800"/>
            <a:ext cx="3457200" cy="2766334"/>
          </a:xfrm>
          <a:prstGeom prst="rect">
            <a:avLst/>
          </a:prstGeom>
        </p:spPr>
      </p:pic>
      <p:pic>
        <p:nvPicPr>
          <p:cNvPr id="6" name="Picture 5"/>
          <p:cNvPicPr>
            <a:picLocks noChangeAspect="1"/>
          </p:cNvPicPr>
          <p:nvPr/>
        </p:nvPicPr>
        <p:blipFill>
          <a:blip r:embed="rId3"/>
          <a:stretch>
            <a:fillRect/>
          </a:stretch>
        </p:blipFill>
        <p:spPr>
          <a:xfrm>
            <a:off x="7084914" y="3625757"/>
            <a:ext cx="3457200" cy="1748827"/>
          </a:xfrm>
          <a:prstGeom prst="rect">
            <a:avLst/>
          </a:prstGeom>
        </p:spPr>
      </p:pic>
      <p:pic>
        <p:nvPicPr>
          <p:cNvPr id="8" name="Picture 7"/>
          <p:cNvPicPr>
            <a:picLocks noChangeAspect="1"/>
          </p:cNvPicPr>
          <p:nvPr/>
        </p:nvPicPr>
        <p:blipFill>
          <a:blip r:embed="rId4"/>
          <a:stretch>
            <a:fillRect/>
          </a:stretch>
        </p:blipFill>
        <p:spPr>
          <a:xfrm>
            <a:off x="854970" y="2350757"/>
            <a:ext cx="4785793" cy="1952083"/>
          </a:xfrm>
          <a:prstGeom prst="rect">
            <a:avLst/>
          </a:prstGeom>
        </p:spPr>
      </p:pic>
      <p:sp>
        <p:nvSpPr>
          <p:cNvPr id="3" name="Rectangle 2"/>
          <p:cNvSpPr/>
          <p:nvPr/>
        </p:nvSpPr>
        <p:spPr>
          <a:xfrm>
            <a:off x="199867" y="1025342"/>
            <a:ext cx="6096000" cy="64633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Code: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model.compile</a:t>
            </a:r>
            <a:r>
              <a:rPr lang="en-US" dirty="0">
                <a:latin typeface="Times New Roman" panose="02020603050405020304" pitchFamily="18" charset="0"/>
                <a:cs typeface="Times New Roman" panose="02020603050405020304" pitchFamily="18" charset="0"/>
              </a:rPr>
              <a:t>(loss='</a:t>
            </a:r>
            <a:r>
              <a:rPr lang="en-US" dirty="0" err="1">
                <a:latin typeface="Times New Roman" panose="02020603050405020304" pitchFamily="18" charset="0"/>
                <a:cs typeface="Times New Roman" panose="02020603050405020304" pitchFamily="18" charset="0"/>
              </a:rPr>
              <a:t>categorical_crossentropy</a:t>
            </a:r>
            <a:r>
              <a:rPr lang="en-US" dirty="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16</a:t>
            </a:fld>
            <a:endParaRPr lang="en-US" dirty="0"/>
          </a:p>
        </p:txBody>
      </p:sp>
    </p:spTree>
    <p:extLst>
      <p:ext uri="{BB962C8B-B14F-4D97-AF65-F5344CB8AC3E}">
        <p14:creationId xmlns:p14="http://schemas.microsoft.com/office/powerpoint/2010/main" val="1160454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56616"/>
            <a:ext cx="6345302" cy="724804"/>
          </a:xfrm>
        </p:spPr>
        <p:txBody>
          <a:bodyPr/>
          <a:lstStyle/>
          <a:p>
            <a:pPr algn="l"/>
            <a:r>
              <a:rPr lang="en-US" dirty="0"/>
              <a:t>Optimizers</a:t>
            </a:r>
          </a:p>
        </p:txBody>
      </p:sp>
      <p:pic>
        <p:nvPicPr>
          <p:cNvPr id="7" name="Picture 6"/>
          <p:cNvPicPr>
            <a:picLocks noChangeAspect="1"/>
          </p:cNvPicPr>
          <p:nvPr/>
        </p:nvPicPr>
        <p:blipFill>
          <a:blip r:embed="rId2"/>
          <a:stretch>
            <a:fillRect/>
          </a:stretch>
        </p:blipFill>
        <p:spPr>
          <a:xfrm>
            <a:off x="7076822" y="1392316"/>
            <a:ext cx="4515001" cy="3377500"/>
          </a:xfrm>
          <a:prstGeom prst="rect">
            <a:avLst/>
          </a:prstGeom>
        </p:spPr>
      </p:pic>
      <p:sp>
        <p:nvSpPr>
          <p:cNvPr id="3" name="Rectangle 2"/>
          <p:cNvSpPr/>
          <p:nvPr/>
        </p:nvSpPr>
        <p:spPr>
          <a:xfrm>
            <a:off x="365760" y="1480650"/>
            <a:ext cx="6483096" cy="230832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Optimizers are algorithms or methods used to minimize an error function (loss function) or to maximize the efficiency of production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Optimizers </a:t>
            </a:r>
            <a:r>
              <a:rPr lang="en-US" dirty="0">
                <a:latin typeface="Times New Roman" panose="02020603050405020304" pitchFamily="18" charset="0"/>
                <a:cs typeface="Times New Roman" panose="02020603050405020304" pitchFamily="18" charset="0"/>
              </a:rPr>
              <a:t>are mathematical functions which are dependent on model’s learnable parameters i.e. Weights &amp; Biases.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Optimizers </a:t>
            </a:r>
            <a:r>
              <a:rPr lang="en-US" dirty="0">
                <a:latin typeface="Times New Roman" panose="02020603050405020304" pitchFamily="18" charset="0"/>
                <a:cs typeface="Times New Roman" panose="02020603050405020304" pitchFamily="18" charset="0"/>
              </a:rPr>
              <a:t>help to know how to change weights and learning rate of neural network to reduce the losses.</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17</a:t>
            </a:fld>
            <a:endParaRPr lang="en-US" dirty="0"/>
          </a:p>
        </p:txBody>
      </p:sp>
    </p:spTree>
    <p:extLst>
      <p:ext uri="{BB962C8B-B14F-4D97-AF65-F5344CB8AC3E}">
        <p14:creationId xmlns:p14="http://schemas.microsoft.com/office/powerpoint/2010/main" val="53344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Weights</a:t>
            </a:r>
          </a:p>
        </p:txBody>
      </p:sp>
      <p:pic>
        <p:nvPicPr>
          <p:cNvPr id="4" name="Content Placeholder 3"/>
          <p:cNvPicPr>
            <a:picLocks noGrp="1" noChangeAspect="1"/>
          </p:cNvPicPr>
          <p:nvPr>
            <p:ph sz="quarter" idx="13"/>
          </p:nvPr>
        </p:nvPicPr>
        <p:blipFill>
          <a:blip r:embed="rId2"/>
          <a:stretch>
            <a:fillRect/>
          </a:stretch>
        </p:blipFill>
        <p:spPr>
          <a:xfrm>
            <a:off x="2775282" y="1837765"/>
            <a:ext cx="6217920" cy="3308350"/>
          </a:xfrm>
          <a:prstGeom prst="rect">
            <a:avLst/>
          </a:prstGeom>
        </p:spPr>
      </p:pic>
      <p:sp>
        <p:nvSpPr>
          <p:cNvPr id="3" name="Footer Placeholder 2"/>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18</a:t>
            </a:fld>
            <a:endParaRPr lang="en-US" dirty="0"/>
          </a:p>
        </p:txBody>
      </p:sp>
    </p:spTree>
    <p:extLst>
      <p:ext uri="{BB962C8B-B14F-4D97-AF65-F5344CB8AC3E}">
        <p14:creationId xmlns:p14="http://schemas.microsoft.com/office/powerpoint/2010/main" val="190169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optimizers</a:t>
            </a:r>
          </a:p>
        </p:txBody>
      </p:sp>
      <p:sp>
        <p:nvSpPr>
          <p:cNvPr id="3" name="TextBox 2"/>
          <p:cNvSpPr txBox="1"/>
          <p:nvPr/>
        </p:nvSpPr>
        <p:spPr>
          <a:xfrm>
            <a:off x="1097280" y="1929384"/>
            <a:ext cx="5833872" cy="2631490"/>
          </a:xfrm>
          <a:prstGeom prst="rect">
            <a:avLst/>
          </a:prstGeom>
          <a:noFill/>
        </p:spPr>
        <p:txBody>
          <a:bodyPr wrap="square" rtlCol="0">
            <a:spAutoFit/>
          </a:bodyPr>
          <a:lstStyle/>
          <a:p>
            <a:r>
              <a:rPr lang="en-US" sz="3300" dirty="0" smtClean="0"/>
              <a:t>• Gradient </a:t>
            </a:r>
            <a:r>
              <a:rPr lang="en-US" sz="3300" dirty="0"/>
              <a:t>Descent</a:t>
            </a:r>
          </a:p>
          <a:p>
            <a:r>
              <a:rPr lang="en-US" sz="3300" dirty="0" smtClean="0"/>
              <a:t>• Stochastic </a:t>
            </a:r>
            <a:r>
              <a:rPr lang="en-US" sz="3300" dirty="0"/>
              <a:t>Gradient Descent</a:t>
            </a:r>
          </a:p>
          <a:p>
            <a:r>
              <a:rPr lang="en-US" sz="3300" dirty="0" smtClean="0"/>
              <a:t>• </a:t>
            </a:r>
            <a:r>
              <a:rPr lang="en-US" sz="3300" dirty="0" err="1" smtClean="0"/>
              <a:t>Adagrad</a:t>
            </a:r>
            <a:endParaRPr lang="en-US" sz="3300" dirty="0"/>
          </a:p>
          <a:p>
            <a:r>
              <a:rPr lang="en-US" sz="3300" dirty="0" smtClean="0"/>
              <a:t>• </a:t>
            </a:r>
            <a:r>
              <a:rPr lang="en-US" sz="3300" dirty="0" err="1" smtClean="0"/>
              <a:t>RMSprop</a:t>
            </a:r>
            <a:endParaRPr lang="en-US" sz="3300" dirty="0"/>
          </a:p>
          <a:p>
            <a:r>
              <a:rPr lang="en-US" sz="3300" dirty="0" smtClean="0"/>
              <a:t>• Adam</a:t>
            </a:r>
            <a:endParaRPr lang="en-US" sz="3300" dirty="0"/>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19</a:t>
            </a:fld>
            <a:endParaRPr lang="en-US" dirty="0"/>
          </a:p>
        </p:txBody>
      </p:sp>
    </p:spTree>
    <p:extLst>
      <p:ext uri="{BB962C8B-B14F-4D97-AF65-F5344CB8AC3E}">
        <p14:creationId xmlns:p14="http://schemas.microsoft.com/office/powerpoint/2010/main" val="1655013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Brain Network</a:t>
            </a:r>
          </a:p>
        </p:txBody>
      </p:sp>
      <p:sp>
        <p:nvSpPr>
          <p:cNvPr id="3" name="TextBox 2"/>
          <p:cNvSpPr txBox="1"/>
          <p:nvPr/>
        </p:nvSpPr>
        <p:spPr>
          <a:xfrm>
            <a:off x="758953" y="2267712"/>
            <a:ext cx="4974336"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The brain is composed of </a:t>
            </a:r>
            <a:r>
              <a:rPr lang="en-US" sz="2200" b="1" dirty="0">
                <a:solidFill>
                  <a:srgbClr val="FF0000"/>
                </a:solidFill>
                <a:latin typeface="Times New Roman" panose="02020603050405020304" pitchFamily="18" charset="0"/>
                <a:cs typeface="Times New Roman" panose="02020603050405020304" pitchFamily="18" charset="0"/>
              </a:rPr>
              <a:t>neurons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linked together by </a:t>
            </a:r>
            <a:r>
              <a:rPr lang="en-US" sz="2200" b="1" dirty="0">
                <a:latin typeface="Times New Roman" panose="02020603050405020304" pitchFamily="18" charset="0"/>
                <a:cs typeface="Times New Roman" panose="02020603050405020304" pitchFamily="18" charset="0"/>
              </a:rPr>
              <a:t>synapses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Human brain has </a:t>
            </a:r>
            <a:r>
              <a:rPr lang="en-US" sz="2200" b="1" dirty="0">
                <a:solidFill>
                  <a:srgbClr val="FF0000"/>
                </a:solidFill>
                <a:latin typeface="Times New Roman" panose="02020603050405020304" pitchFamily="18" charset="0"/>
                <a:cs typeface="Times New Roman" panose="02020603050405020304" pitchFamily="18" charset="0"/>
              </a:rPr>
              <a:t>~10^11 neurons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number of trees in </a:t>
            </a:r>
            <a:r>
              <a:rPr lang="en-US" sz="2200" dirty="0" smtClean="0">
                <a:latin typeface="Times New Roman" panose="02020603050405020304" pitchFamily="18" charset="0"/>
                <a:cs typeface="Times New Roman" panose="02020603050405020304" pitchFamily="18" charset="0"/>
              </a:rPr>
              <a:t>the amazon </a:t>
            </a:r>
            <a:r>
              <a:rPr lang="en-US" sz="2200" dirty="0">
                <a:latin typeface="Times New Roman" panose="02020603050405020304" pitchFamily="18" charset="0"/>
                <a:cs typeface="Times New Roman" panose="02020603050405020304" pitchFamily="18" charset="0"/>
              </a:rPr>
              <a:t>forest</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 number of synapses ≈ number of </a:t>
            </a:r>
            <a:r>
              <a:rPr lang="en-US" sz="2200" b="1" dirty="0" smtClean="0">
                <a:solidFill>
                  <a:srgbClr val="FF0000"/>
                </a:solidFill>
                <a:latin typeface="Times New Roman" panose="02020603050405020304" pitchFamily="18" charset="0"/>
                <a:cs typeface="Times New Roman" panose="02020603050405020304" pitchFamily="18" charset="0"/>
              </a:rPr>
              <a:t>tree </a:t>
            </a:r>
            <a:r>
              <a:rPr lang="en-US" sz="2200" b="1" dirty="0">
                <a:solidFill>
                  <a:srgbClr val="FF0000"/>
                </a:solidFill>
                <a:latin typeface="Times New Roman" panose="02020603050405020304" pitchFamily="18" charset="0"/>
                <a:cs typeface="Times New Roman" panose="02020603050405020304" pitchFamily="18" charset="0"/>
              </a:rPr>
              <a:t>leaves </a:t>
            </a:r>
            <a:r>
              <a:rPr lang="en-US" sz="2200" dirty="0">
                <a:latin typeface="Times New Roman" panose="02020603050405020304" pitchFamily="18" charset="0"/>
                <a:cs typeface="Times New Roman" panose="02020603050405020304" pitchFamily="18" charset="0"/>
              </a:rPr>
              <a:t>in the </a:t>
            </a:r>
            <a:r>
              <a:rPr lang="en-US" sz="2200" dirty="0" smtClean="0">
                <a:latin typeface="Times New Roman" panose="02020603050405020304" pitchFamily="18" charset="0"/>
                <a:cs typeface="Times New Roman" panose="02020603050405020304" pitchFamily="18" charset="0"/>
              </a:rPr>
              <a:t>amazon forest</a:t>
            </a:r>
            <a:r>
              <a:rPr lang="en-US" sz="22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5596128" y="1984248"/>
            <a:ext cx="6075708" cy="3534324"/>
          </a:xfrm>
          <a:prstGeom prst="rect">
            <a:avLst/>
          </a:prstGeom>
        </p:spPr>
      </p:pic>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2</a:t>
            </a:fld>
            <a:endParaRPr lang="en-US" dirty="0"/>
          </a:p>
        </p:txBody>
      </p:sp>
    </p:spTree>
    <p:extLst>
      <p:ext uri="{BB962C8B-B14F-4D97-AF65-F5344CB8AC3E}">
        <p14:creationId xmlns:p14="http://schemas.microsoft.com/office/powerpoint/2010/main" val="1567323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80" y="256032"/>
            <a:ext cx="6345302" cy="642508"/>
          </a:xfrm>
        </p:spPr>
        <p:txBody>
          <a:bodyPr/>
          <a:lstStyle/>
          <a:p>
            <a:pPr algn="l"/>
            <a:r>
              <a:rPr lang="en-US" b="1" dirty="0"/>
              <a:t>Gradient descent</a:t>
            </a:r>
            <a:endParaRPr lang="en-US" dirty="0"/>
          </a:p>
        </p:txBody>
      </p:sp>
      <p:pic>
        <p:nvPicPr>
          <p:cNvPr id="5" name="Picture 4"/>
          <p:cNvPicPr>
            <a:picLocks noChangeAspect="1"/>
          </p:cNvPicPr>
          <p:nvPr/>
        </p:nvPicPr>
        <p:blipFill>
          <a:blip r:embed="rId2"/>
          <a:stretch>
            <a:fillRect/>
          </a:stretch>
        </p:blipFill>
        <p:spPr>
          <a:xfrm>
            <a:off x="297480" y="2523532"/>
            <a:ext cx="4887917" cy="2925172"/>
          </a:xfrm>
          <a:prstGeom prst="rect">
            <a:avLst/>
          </a:prstGeom>
        </p:spPr>
      </p:pic>
      <p:pic>
        <p:nvPicPr>
          <p:cNvPr id="6" name="Picture 5"/>
          <p:cNvPicPr>
            <a:picLocks noChangeAspect="1"/>
          </p:cNvPicPr>
          <p:nvPr/>
        </p:nvPicPr>
        <p:blipFill>
          <a:blip r:embed="rId3"/>
          <a:stretch>
            <a:fillRect/>
          </a:stretch>
        </p:blipFill>
        <p:spPr>
          <a:xfrm>
            <a:off x="6359203" y="2523532"/>
            <a:ext cx="4887917" cy="2925172"/>
          </a:xfrm>
          <a:prstGeom prst="rect">
            <a:avLst/>
          </a:prstGeom>
        </p:spPr>
      </p:pic>
      <p:sp>
        <p:nvSpPr>
          <p:cNvPr id="3" name="Rectangle 2"/>
          <p:cNvSpPr/>
          <p:nvPr/>
        </p:nvSpPr>
        <p:spPr>
          <a:xfrm>
            <a:off x="297480" y="972372"/>
            <a:ext cx="10949640"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Gradient descent: is an optimization algorithm used to minimize </a:t>
            </a:r>
            <a:r>
              <a:rPr lang="en-US" b="1" dirty="0" smtClean="0">
                <a:latin typeface="Times New Roman" panose="02020603050405020304" pitchFamily="18" charset="0"/>
                <a:cs typeface="Times New Roman" panose="02020603050405020304" pitchFamily="18" charset="0"/>
              </a:rPr>
              <a:t>some function </a:t>
            </a:r>
            <a:r>
              <a:rPr lang="en-US" b="1" dirty="0">
                <a:latin typeface="Times New Roman" panose="02020603050405020304" pitchFamily="18" charset="0"/>
                <a:cs typeface="Times New Roman" panose="02020603050405020304" pitchFamily="18" charset="0"/>
              </a:rPr>
              <a:t>by iteratively moving in the direction of steepest descent as defined </a:t>
            </a:r>
            <a:r>
              <a:rPr lang="en-US" b="1" dirty="0" smtClean="0">
                <a:latin typeface="Times New Roman" panose="02020603050405020304" pitchFamily="18" charset="0"/>
                <a:cs typeface="Times New Roman" panose="02020603050405020304" pitchFamily="18" charset="0"/>
              </a:rPr>
              <a:t>by the </a:t>
            </a:r>
            <a:r>
              <a:rPr lang="en-US" b="1" dirty="0">
                <a:latin typeface="Times New Roman" panose="02020603050405020304" pitchFamily="18" charset="0"/>
                <a:cs typeface="Times New Roman" panose="02020603050405020304" pitchFamily="18" charset="0"/>
              </a:rPr>
              <a:t>negative of the gradient. </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machine learning, we use gradient descent </a:t>
            </a:r>
            <a:r>
              <a:rPr lang="en-US" b="1" dirty="0" smtClean="0">
                <a:latin typeface="Times New Roman" panose="02020603050405020304" pitchFamily="18" charset="0"/>
                <a:cs typeface="Times New Roman" panose="02020603050405020304" pitchFamily="18" charset="0"/>
              </a:rPr>
              <a:t>to update </a:t>
            </a:r>
            <a:r>
              <a:rPr lang="en-US" b="1" dirty="0">
                <a:latin typeface="Times New Roman" panose="02020603050405020304" pitchFamily="18" charset="0"/>
                <a:cs typeface="Times New Roman" panose="02020603050405020304" pitchFamily="18" charset="0"/>
              </a:rPr>
              <a:t>the parameters of our model. Parameters refer to weights in </a:t>
            </a:r>
            <a:r>
              <a:rPr lang="en-US" b="1" dirty="0" smtClean="0">
                <a:latin typeface="Times New Roman" panose="02020603050405020304" pitchFamily="18" charset="0"/>
                <a:cs typeface="Times New Roman" panose="02020603050405020304" pitchFamily="18" charset="0"/>
              </a:rPr>
              <a:t>neural networks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To put it simply, we use gradient descent to minimize the cost function, J(w).</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20</a:t>
            </a:fld>
            <a:endParaRPr lang="en-US" dirty="0"/>
          </a:p>
        </p:txBody>
      </p:sp>
    </p:spTree>
    <p:extLst>
      <p:ext uri="{BB962C8B-B14F-4D97-AF65-F5344CB8AC3E}">
        <p14:creationId xmlns:p14="http://schemas.microsoft.com/office/powerpoint/2010/main" val="2982331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64186"/>
            <a:ext cx="4223894" cy="770524"/>
          </a:xfrm>
        </p:spPr>
        <p:txBody>
          <a:bodyPr/>
          <a:lstStyle/>
          <a:p>
            <a:pPr algn="l"/>
            <a:r>
              <a:rPr lang="en-US" dirty="0"/>
              <a:t>Learning Rate</a:t>
            </a:r>
          </a:p>
        </p:txBody>
      </p:sp>
      <p:pic>
        <p:nvPicPr>
          <p:cNvPr id="5" name="Picture 4"/>
          <p:cNvPicPr>
            <a:picLocks noChangeAspect="1"/>
          </p:cNvPicPr>
          <p:nvPr/>
        </p:nvPicPr>
        <p:blipFill>
          <a:blip r:embed="rId2"/>
          <a:stretch>
            <a:fillRect/>
          </a:stretch>
        </p:blipFill>
        <p:spPr>
          <a:xfrm>
            <a:off x="1751758" y="2218517"/>
            <a:ext cx="7972201" cy="3081567"/>
          </a:xfrm>
          <a:prstGeom prst="rect">
            <a:avLst/>
          </a:prstGeom>
        </p:spPr>
      </p:pic>
      <p:sp>
        <p:nvSpPr>
          <p:cNvPr id="6" name="Rectangle 5"/>
          <p:cNvSpPr/>
          <p:nvPr/>
        </p:nvSpPr>
        <p:spPr>
          <a:xfrm>
            <a:off x="365760" y="1209030"/>
            <a:ext cx="10744199"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How big/small the steps are gradient descent takes into the direction of the local minimum are determined by the learning rate, which figures out how fast or slow we will move towards the optimal weights.</a:t>
            </a: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21</a:t>
            </a:fld>
            <a:endParaRPr lang="en-US" dirty="0"/>
          </a:p>
        </p:txBody>
      </p:sp>
    </p:spTree>
    <p:extLst>
      <p:ext uri="{BB962C8B-B14F-4D97-AF65-F5344CB8AC3E}">
        <p14:creationId xmlns:p14="http://schemas.microsoft.com/office/powerpoint/2010/main" val="2899502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3" y="120460"/>
            <a:ext cx="10396882" cy="1151965"/>
          </a:xfrm>
        </p:spPr>
        <p:txBody>
          <a:bodyPr/>
          <a:lstStyle/>
          <a:p>
            <a:r>
              <a:rPr lang="en-US" dirty="0"/>
              <a:t>RMS-Prop </a:t>
            </a:r>
          </a:p>
        </p:txBody>
      </p:sp>
      <p:sp>
        <p:nvSpPr>
          <p:cNvPr id="3" name="TextBox 2"/>
          <p:cNvSpPr txBox="1"/>
          <p:nvPr/>
        </p:nvSpPr>
        <p:spPr>
          <a:xfrm>
            <a:off x="210313" y="1272425"/>
            <a:ext cx="7024014" cy="1508105"/>
          </a:xfrm>
          <a:prstGeom prst="rect">
            <a:avLst/>
          </a:prstGeom>
          <a:noFill/>
        </p:spPr>
        <p:txBody>
          <a:bodyPr wrap="square" rtlCol="0">
            <a:spAutoFit/>
          </a:bodyPr>
          <a:lstStyle/>
          <a:p>
            <a:r>
              <a:rPr lang="en-US" sz="2000" b="1" cap="all" dirty="0" smtClean="0">
                <a:latin typeface="Times New Roman" panose="02020603050405020304" pitchFamily="18" charset="0"/>
                <a:cs typeface="Times New Roman" panose="02020603050405020304" pitchFamily="18" charset="0"/>
              </a:rPr>
              <a:t>RMS-Prop</a:t>
            </a:r>
            <a:r>
              <a:rPr lang="en-US" sz="1400" b="1" cap="all"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is a special version of </a:t>
            </a:r>
            <a:r>
              <a:rPr lang="en-US" b="1" dirty="0" err="1" smtClean="0">
                <a:latin typeface="Times New Roman" panose="02020603050405020304" pitchFamily="18" charset="0"/>
                <a:cs typeface="Times New Roman" panose="02020603050405020304" pitchFamily="18" charset="0"/>
              </a:rPr>
              <a:t>adagrad</a:t>
            </a:r>
            <a:r>
              <a:rPr lang="en-US" b="1" dirty="0" smtClean="0">
                <a:latin typeface="Times New Roman" panose="02020603050405020304" pitchFamily="18" charset="0"/>
                <a:cs typeface="Times New Roman" panose="02020603050405020304" pitchFamily="18" charset="0"/>
              </a:rPr>
              <a:t> in which the learning rate is an exponential average of the gradients instead of the cumulative sum of squared gradients. </a:t>
            </a:r>
          </a:p>
          <a:p>
            <a:r>
              <a:rPr lang="en-US" b="1" dirty="0" smtClean="0">
                <a:latin typeface="Times New Roman" panose="02020603050405020304" pitchFamily="18" charset="0"/>
                <a:cs typeface="Times New Roman" panose="02020603050405020304" pitchFamily="18" charset="0"/>
              </a:rPr>
              <a:t>the decay rate (gamma) value is usually around 0.9 or 0.99. </a:t>
            </a:r>
          </a:p>
          <a:p>
            <a:endParaRPr lang="en-US" dirty="0"/>
          </a:p>
        </p:txBody>
      </p:sp>
      <p:sp>
        <p:nvSpPr>
          <p:cNvPr id="4" name="TextBox 3"/>
          <p:cNvSpPr txBox="1"/>
          <p:nvPr/>
        </p:nvSpPr>
        <p:spPr>
          <a:xfrm>
            <a:off x="210312" y="2880146"/>
            <a:ext cx="10881359" cy="1938992"/>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Advantages: </a:t>
            </a:r>
          </a:p>
          <a:p>
            <a:pPr lvl="1"/>
            <a:r>
              <a:rPr lang="en-US" sz="1600" b="1" dirty="0" smtClean="0">
                <a:latin typeface="Times New Roman" panose="02020603050405020304" pitchFamily="18" charset="0"/>
                <a:cs typeface="Times New Roman" panose="02020603050405020304" pitchFamily="18" charset="0"/>
              </a:rPr>
              <a:t>• In </a:t>
            </a:r>
            <a:r>
              <a:rPr lang="en-US" sz="1600" b="1" dirty="0" err="1" smtClean="0">
                <a:latin typeface="Times New Roman" panose="02020603050405020304" pitchFamily="18" charset="0"/>
                <a:cs typeface="Times New Roman" panose="02020603050405020304" pitchFamily="18" charset="0"/>
              </a:rPr>
              <a:t>rms</a:t>
            </a:r>
            <a:r>
              <a:rPr lang="en-US" sz="1600" b="1" dirty="0" smtClean="0">
                <a:latin typeface="Times New Roman" panose="02020603050405020304" pitchFamily="18" charset="0"/>
                <a:cs typeface="Times New Roman" panose="02020603050405020304" pitchFamily="18" charset="0"/>
              </a:rPr>
              <a:t>-prop learning rate gets adjusted automatically and it chooses a different learning rate for each parameter. </a:t>
            </a:r>
          </a:p>
          <a:p>
            <a:pPr lvl="1"/>
            <a:r>
              <a:rPr lang="en-US" sz="1600" b="1" dirty="0" smtClean="0">
                <a:latin typeface="Times New Roman" panose="02020603050405020304" pitchFamily="18" charset="0"/>
                <a:cs typeface="Times New Roman" panose="02020603050405020304" pitchFamily="18" charset="0"/>
              </a:rPr>
              <a:t>• The learning rate does not decay too quickly, that allowing training to continue for much longer time </a:t>
            </a:r>
          </a:p>
          <a:p>
            <a:endParaRPr lang="en-US" sz="1400" b="1" cap="all"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Disadvantages: </a:t>
            </a:r>
          </a:p>
          <a:p>
            <a:pPr lvl="1"/>
            <a:r>
              <a:rPr lang="en-US" sz="1600" b="1" dirty="0" smtClean="0">
                <a:latin typeface="Times New Roman" panose="02020603050405020304" pitchFamily="18" charset="0"/>
                <a:cs typeface="Times New Roman" panose="02020603050405020304" pitchFamily="18" charset="0"/>
              </a:rPr>
              <a:t>• Slow learning </a:t>
            </a:r>
          </a:p>
          <a:p>
            <a:endParaRPr lang="en-US" dirty="0"/>
          </a:p>
        </p:txBody>
      </p:sp>
      <p:pic>
        <p:nvPicPr>
          <p:cNvPr id="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815" y="120460"/>
            <a:ext cx="3682085" cy="2759686"/>
          </a:xfrm>
          <a:prstGeom prst="rect">
            <a:avLst/>
          </a:prstGeom>
        </p:spPr>
      </p:pic>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22</a:t>
            </a:fld>
            <a:endParaRPr lang="en-US" dirty="0"/>
          </a:p>
        </p:txBody>
      </p:sp>
    </p:spTree>
    <p:extLst>
      <p:ext uri="{BB962C8B-B14F-4D97-AF65-F5344CB8AC3E}">
        <p14:creationId xmlns:p14="http://schemas.microsoft.com/office/powerpoint/2010/main" val="1448980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246888"/>
            <a:ext cx="10396882" cy="1151965"/>
          </a:xfrm>
        </p:spPr>
        <p:txBody>
          <a:bodyPr/>
          <a:lstStyle/>
          <a:p>
            <a:r>
              <a:rPr lang="en-US" dirty="0"/>
              <a:t>Adam </a:t>
            </a:r>
          </a:p>
        </p:txBody>
      </p:sp>
      <p:sp>
        <p:nvSpPr>
          <p:cNvPr id="3" name="TextBox 2"/>
          <p:cNvSpPr txBox="1"/>
          <p:nvPr/>
        </p:nvSpPr>
        <p:spPr>
          <a:xfrm>
            <a:off x="265176" y="1398853"/>
            <a:ext cx="10835640" cy="1785104"/>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Adam</a:t>
            </a:r>
            <a:r>
              <a:rPr lang="en-US" b="1" dirty="0" smtClean="0">
                <a:latin typeface="Times New Roman" panose="02020603050405020304" pitchFamily="18" charset="0"/>
                <a:cs typeface="Times New Roman" panose="02020603050405020304" pitchFamily="18" charset="0"/>
              </a:rPr>
              <a:t> Optimizer Is One Of The Most Popular And Famous Gradient Descent Optimization Algorithms. </a:t>
            </a:r>
          </a:p>
          <a:p>
            <a:r>
              <a:rPr lang="en-US" b="1" dirty="0" smtClean="0">
                <a:latin typeface="Times New Roman" panose="02020603050405020304" pitchFamily="18" charset="0"/>
                <a:cs typeface="Times New Roman" panose="02020603050405020304" pitchFamily="18" charset="0"/>
              </a:rPr>
              <a:t>• The Idea Behind Adam Optimizer Is To Utilize The Momentum Concept From “</a:t>
            </a:r>
            <a:r>
              <a:rPr lang="en-US" b="1" dirty="0" err="1" smtClean="0">
                <a:latin typeface="Times New Roman" panose="02020603050405020304" pitchFamily="18" charset="0"/>
                <a:cs typeface="Times New Roman" panose="02020603050405020304" pitchFamily="18" charset="0"/>
              </a:rPr>
              <a:t>Sgd</a:t>
            </a:r>
            <a:r>
              <a:rPr lang="en-US" b="1" dirty="0" smtClean="0">
                <a:latin typeface="Times New Roman" panose="02020603050405020304" pitchFamily="18" charset="0"/>
                <a:cs typeface="Times New Roman" panose="02020603050405020304" pitchFamily="18" charset="0"/>
              </a:rPr>
              <a:t> With Momentum” And Adaptive Learning Rate From “Ada Delta”. </a:t>
            </a:r>
          </a:p>
          <a:p>
            <a:r>
              <a:rPr lang="en-US" b="1" dirty="0" smtClean="0">
                <a:latin typeface="Times New Roman" panose="02020603050405020304" pitchFamily="18" charset="0"/>
                <a:cs typeface="Times New Roman" panose="02020603050405020304" pitchFamily="18" charset="0"/>
              </a:rPr>
              <a:t>• Also We Don’t Want To Roll So Fast Just Because We Can Jump Over The Minimum, We Want To Decrease The Velocity A Little Bit For A Careful Search </a:t>
            </a: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65176" y="3122402"/>
            <a:ext cx="3780843" cy="1231106"/>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 Advantages Of Adam </a:t>
            </a:r>
          </a:p>
          <a:p>
            <a:pPr lvl="1"/>
            <a:r>
              <a:rPr lang="en-US" b="1" dirty="0" smtClean="0">
                <a:latin typeface="Times New Roman" panose="02020603050405020304" pitchFamily="18" charset="0"/>
                <a:cs typeface="Times New Roman" panose="02020603050405020304" pitchFamily="18" charset="0"/>
              </a:rPr>
              <a:t>• Easy To Implement </a:t>
            </a:r>
          </a:p>
          <a:p>
            <a:pPr lvl="1"/>
            <a:r>
              <a:rPr lang="en-US" b="1" dirty="0" smtClean="0">
                <a:latin typeface="Times New Roman" panose="02020603050405020304" pitchFamily="18" charset="0"/>
                <a:cs typeface="Times New Roman" panose="02020603050405020304" pitchFamily="18" charset="0"/>
              </a:rPr>
              <a:t>• Computationally Efficient. </a:t>
            </a:r>
          </a:p>
          <a:p>
            <a:pPr lvl="1"/>
            <a:r>
              <a:rPr lang="en-US" b="1" dirty="0" smtClean="0">
                <a:latin typeface="Times New Roman" panose="02020603050405020304" pitchFamily="18" charset="0"/>
                <a:cs typeface="Times New Roman" panose="02020603050405020304" pitchFamily="18" charset="0"/>
              </a:rPr>
              <a:t>• Little Memory Requirements. </a:t>
            </a:r>
          </a:p>
        </p:txBody>
      </p:sp>
      <p:pic>
        <p:nvPicPr>
          <p:cNvPr id="5" name="Content Placeholder 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821424" y="3124259"/>
            <a:ext cx="4475609" cy="2288989"/>
          </a:xfrm>
          <a:prstGeom prst="rect">
            <a:avLst/>
          </a:prstGeom>
        </p:spPr>
      </p:pic>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23</a:t>
            </a:fld>
            <a:endParaRPr lang="en-US" dirty="0"/>
          </a:p>
        </p:txBody>
      </p:sp>
    </p:spTree>
    <p:extLst>
      <p:ext uri="{BB962C8B-B14F-4D97-AF65-F5344CB8AC3E}">
        <p14:creationId xmlns:p14="http://schemas.microsoft.com/office/powerpoint/2010/main" val="4176400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a:t>
            </a:r>
            <a:r>
              <a:rPr lang="en-US" dirty="0" err="1" smtClean="0"/>
              <a:t>vs</a:t>
            </a:r>
            <a:r>
              <a:rPr lang="en-US" dirty="0" smtClean="0"/>
              <a:t> </a:t>
            </a:r>
            <a:r>
              <a:rPr lang="en-US" dirty="0" err="1" smtClean="0"/>
              <a:t>rms</a:t>
            </a:r>
            <a:r>
              <a:rPr lang="en-US" dirty="0" smtClean="0"/>
              <a:t>-prop</a:t>
            </a:r>
            <a:endParaRPr lang="en-US" dirty="0"/>
          </a:p>
        </p:txBody>
      </p:sp>
      <p:sp>
        <p:nvSpPr>
          <p:cNvPr id="3" name="Text Placeholder 2"/>
          <p:cNvSpPr>
            <a:spLocks noGrp="1"/>
          </p:cNvSpPr>
          <p:nvPr>
            <p:ph type="body" idx="1"/>
          </p:nvPr>
        </p:nvSpPr>
        <p:spPr/>
        <p:txBody>
          <a:bodyPr/>
          <a:lstStyle/>
          <a:p>
            <a:r>
              <a:rPr lang="en-US" dirty="0" smtClean="0"/>
              <a:t>Adam code</a:t>
            </a:r>
            <a:endParaRPr lang="en-US" dirty="0"/>
          </a:p>
        </p:txBody>
      </p:sp>
      <p:pic>
        <p:nvPicPr>
          <p:cNvPr id="8" name="Content Placeholder 7"/>
          <p:cNvPicPr>
            <a:picLocks noGrp="1" noChangeAspect="1"/>
          </p:cNvPicPr>
          <p:nvPr>
            <p:ph sz="quarter" idx="13"/>
          </p:nvPr>
        </p:nvPicPr>
        <p:blipFill>
          <a:blip r:embed="rId2"/>
          <a:stretch>
            <a:fillRect/>
          </a:stretch>
        </p:blipFill>
        <p:spPr>
          <a:xfrm>
            <a:off x="286324" y="3295302"/>
            <a:ext cx="5044628" cy="1852770"/>
          </a:xfrm>
          <a:prstGeom prst="rect">
            <a:avLst/>
          </a:prstGeom>
        </p:spPr>
      </p:pic>
      <p:sp>
        <p:nvSpPr>
          <p:cNvPr id="5" name="Text Placeholder 4"/>
          <p:cNvSpPr>
            <a:spLocks noGrp="1"/>
          </p:cNvSpPr>
          <p:nvPr>
            <p:ph type="body" sz="quarter" idx="3"/>
          </p:nvPr>
        </p:nvSpPr>
        <p:spPr/>
        <p:txBody>
          <a:bodyPr/>
          <a:lstStyle/>
          <a:p>
            <a:r>
              <a:rPr lang="en-US" dirty="0" smtClean="0"/>
              <a:t>RMS-Prop code</a:t>
            </a:r>
            <a:endParaRPr lang="en-US" dirty="0"/>
          </a:p>
        </p:txBody>
      </p:sp>
      <p:pic>
        <p:nvPicPr>
          <p:cNvPr id="7" name="Content Placeholder 6"/>
          <p:cNvPicPr>
            <a:picLocks noGrp="1" noChangeAspect="1"/>
          </p:cNvPicPr>
          <p:nvPr>
            <p:ph sz="quarter" idx="14"/>
          </p:nvPr>
        </p:nvPicPr>
        <p:blipFill>
          <a:blip r:embed="rId3"/>
          <a:stretch>
            <a:fillRect/>
          </a:stretch>
        </p:blipFill>
        <p:spPr>
          <a:xfrm>
            <a:off x="6151868" y="3295302"/>
            <a:ext cx="5351284" cy="1852770"/>
          </a:xfrm>
          <a:prstGeom prst="rect">
            <a:avLst/>
          </a:prstGeom>
        </p:spPr>
      </p:pic>
      <p:sp>
        <p:nvSpPr>
          <p:cNvPr id="4" name="Footer Placeholder 3"/>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24</a:t>
            </a:fld>
            <a:endParaRPr lang="en-US" dirty="0"/>
          </a:p>
        </p:txBody>
      </p:sp>
    </p:spTree>
    <p:extLst>
      <p:ext uri="{BB962C8B-B14F-4D97-AF65-F5344CB8AC3E}">
        <p14:creationId xmlns:p14="http://schemas.microsoft.com/office/powerpoint/2010/main" val="2395668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Learning </a:t>
            </a:r>
            <a:r>
              <a:rPr lang="en-US" dirty="0" err="1" smtClean="0">
                <a:solidFill>
                  <a:schemeClr val="tx1"/>
                </a:solidFill>
              </a:rPr>
              <a:t>vs</a:t>
            </a:r>
            <a:r>
              <a:rPr lang="en-US" dirty="0" smtClean="0">
                <a:solidFill>
                  <a:schemeClr val="tx1"/>
                </a:solidFill>
              </a:rPr>
              <a:t> </a:t>
            </a:r>
            <a:r>
              <a:rPr lang="en-US" dirty="0" smtClean="0"/>
              <a:t>Deep Learning</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21791" y="2066925"/>
            <a:ext cx="10460891" cy="3501771"/>
          </a:xfrm>
        </p:spPr>
      </p:pic>
      <p:sp>
        <p:nvSpPr>
          <p:cNvPr id="3" name="Footer Placeholder 2"/>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25</a:t>
            </a:fld>
            <a:endParaRPr lang="en-US" dirty="0"/>
          </a:p>
        </p:txBody>
      </p:sp>
    </p:spTree>
    <p:extLst>
      <p:ext uri="{BB962C8B-B14F-4D97-AF65-F5344CB8AC3E}">
        <p14:creationId xmlns:p14="http://schemas.microsoft.com/office/powerpoint/2010/main" val="41331532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DL</a:t>
            </a:r>
          </a:p>
        </p:txBody>
      </p:sp>
      <p:sp>
        <p:nvSpPr>
          <p:cNvPr id="3" name="Rectangle 2"/>
          <p:cNvSpPr/>
          <p:nvPr/>
        </p:nvSpPr>
        <p:spPr>
          <a:xfrm>
            <a:off x="1189687" y="1837765"/>
            <a:ext cx="4694555" cy="369332"/>
          </a:xfrm>
          <a:prstGeom prst="rect">
            <a:avLst/>
          </a:prstGeom>
        </p:spPr>
        <p:txBody>
          <a:bodyPr wrap="none">
            <a:spAutoFit/>
          </a:bodyPr>
          <a:lstStyle/>
          <a:p>
            <a:r>
              <a:rPr lang="en-US" b="1" dirty="0">
                <a:solidFill>
                  <a:srgbClr val="C10000"/>
                </a:solidFill>
                <a:latin typeface="Arial-BoldMT"/>
              </a:rPr>
              <a:t>Several DL models have been proposed :</a:t>
            </a:r>
            <a:endParaRPr lang="en-US" dirty="0"/>
          </a:p>
        </p:txBody>
      </p:sp>
      <p:sp>
        <p:nvSpPr>
          <p:cNvPr id="4" name="Rectangle 3"/>
          <p:cNvSpPr/>
          <p:nvPr/>
        </p:nvSpPr>
        <p:spPr>
          <a:xfrm>
            <a:off x="1658112" y="2399121"/>
            <a:ext cx="6096000" cy="1477328"/>
          </a:xfrm>
          <a:prstGeom prst="rect">
            <a:avLst/>
          </a:prstGeom>
        </p:spPr>
        <p:txBody>
          <a:bodyPr>
            <a:spAutoFit/>
          </a:bodyPr>
          <a:lstStyle/>
          <a:p>
            <a:r>
              <a:rPr lang="en-US" dirty="0">
                <a:latin typeface="ArialMT"/>
              </a:rPr>
              <a:t>• Convolutional neural networks (CNNs).</a:t>
            </a:r>
          </a:p>
          <a:p>
            <a:r>
              <a:rPr lang="en-US" dirty="0">
                <a:latin typeface="ArialMT"/>
              </a:rPr>
              <a:t>• </a:t>
            </a:r>
            <a:r>
              <a:rPr lang="en-US" dirty="0" err="1">
                <a:latin typeface="ArialMT"/>
              </a:rPr>
              <a:t>Autoencoders</a:t>
            </a:r>
            <a:r>
              <a:rPr lang="en-US" dirty="0">
                <a:latin typeface="ArialMT"/>
              </a:rPr>
              <a:t> (</a:t>
            </a:r>
            <a:r>
              <a:rPr lang="en-US" dirty="0" err="1">
                <a:latin typeface="ArialMT"/>
              </a:rPr>
              <a:t>Aes</a:t>
            </a:r>
            <a:r>
              <a:rPr lang="en-US" dirty="0">
                <a:latin typeface="ArialMT"/>
              </a:rPr>
              <a:t>).</a:t>
            </a:r>
          </a:p>
          <a:p>
            <a:r>
              <a:rPr lang="en-US" dirty="0">
                <a:latin typeface="ArialMT"/>
              </a:rPr>
              <a:t>• Recurrent neural networks (RNNs).</a:t>
            </a:r>
          </a:p>
          <a:p>
            <a:r>
              <a:rPr lang="en-US" dirty="0">
                <a:latin typeface="ArialMT"/>
              </a:rPr>
              <a:t>• Generative adversarial networks (GANs).</a:t>
            </a:r>
          </a:p>
          <a:p>
            <a:r>
              <a:rPr lang="nb-NO" dirty="0">
                <a:latin typeface="ArialMT"/>
              </a:rPr>
              <a:t>• Faster RCNN and Mask RCNN.</a:t>
            </a:r>
            <a:endParaRPr lang="en-US"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26</a:t>
            </a:fld>
            <a:endParaRPr lang="en-US" dirty="0"/>
          </a:p>
        </p:txBody>
      </p:sp>
    </p:spTree>
    <p:extLst>
      <p:ext uri="{BB962C8B-B14F-4D97-AF65-F5344CB8AC3E}">
        <p14:creationId xmlns:p14="http://schemas.microsoft.com/office/powerpoint/2010/main" val="205614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listening</a:t>
            </a:r>
          </a:p>
        </p:txBody>
      </p:sp>
    </p:spTree>
    <p:extLst>
      <p:ext uri="{BB962C8B-B14F-4D97-AF65-F5344CB8AC3E}">
        <p14:creationId xmlns:p14="http://schemas.microsoft.com/office/powerpoint/2010/main" val="248236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components </a:t>
            </a:r>
          </a:p>
        </p:txBody>
      </p:sp>
      <p:pic>
        <p:nvPicPr>
          <p:cNvPr id="5" name="Picture 4"/>
          <p:cNvPicPr>
            <a:picLocks noChangeAspect="1"/>
          </p:cNvPicPr>
          <p:nvPr/>
        </p:nvPicPr>
        <p:blipFill>
          <a:blip r:embed="rId2"/>
          <a:stretch>
            <a:fillRect/>
          </a:stretch>
        </p:blipFill>
        <p:spPr>
          <a:xfrm>
            <a:off x="4782312" y="1837765"/>
            <a:ext cx="6858000" cy="3648635"/>
          </a:xfrm>
          <a:prstGeom prst="rect">
            <a:avLst/>
          </a:prstGeom>
        </p:spPr>
      </p:pic>
      <p:sp>
        <p:nvSpPr>
          <p:cNvPr id="6" name="TextBox 5"/>
          <p:cNvSpPr txBox="1"/>
          <p:nvPr/>
        </p:nvSpPr>
        <p:spPr>
          <a:xfrm>
            <a:off x="804673" y="1837765"/>
            <a:ext cx="3300840" cy="3831818"/>
          </a:xfrm>
          <a:prstGeom prst="rect">
            <a:avLst/>
          </a:prstGeom>
          <a:noFill/>
        </p:spPr>
        <p:txBody>
          <a:bodyPr wrap="none" rtlCol="0">
            <a:spAutoFit/>
          </a:bodyPr>
          <a:lstStyle/>
          <a:p>
            <a:r>
              <a:rPr lang="en-US" sz="2500" b="1" dirty="0" smtClean="0">
                <a:latin typeface="Times New Roman" panose="02020603050405020304" pitchFamily="18" charset="0"/>
                <a:cs typeface="Times New Roman" panose="02020603050405020304" pitchFamily="18" charset="0"/>
              </a:rPr>
              <a:t>• Layers </a:t>
            </a:r>
          </a:p>
          <a:p>
            <a:endParaRPr lang="en-US" sz="2500"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 Neurons </a:t>
            </a:r>
          </a:p>
          <a:p>
            <a:endParaRPr lang="en-US" sz="2500"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 Weights </a:t>
            </a:r>
          </a:p>
          <a:p>
            <a:endParaRPr lang="en-US" sz="2500"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 Bias </a:t>
            </a:r>
          </a:p>
          <a:p>
            <a:endParaRPr lang="en-US" sz="2500"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 Activation </a:t>
            </a:r>
            <a:r>
              <a:rPr lang="en-US" sz="2500" b="1" dirty="0">
                <a:latin typeface="Times New Roman" panose="02020603050405020304" pitchFamily="18" charset="0"/>
                <a:cs typeface="Times New Roman" panose="02020603050405020304" pitchFamily="18" charset="0"/>
              </a:rPr>
              <a:t>Functions </a:t>
            </a:r>
          </a:p>
          <a:p>
            <a:endParaRPr lang="en-US" b="1"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3</a:t>
            </a:fld>
            <a:endParaRPr lang="en-US" dirty="0"/>
          </a:p>
        </p:txBody>
      </p:sp>
    </p:spTree>
    <p:extLst>
      <p:ext uri="{BB962C8B-B14F-4D97-AF65-F5344CB8AC3E}">
        <p14:creationId xmlns:p14="http://schemas.microsoft.com/office/powerpoint/2010/main" val="3083309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55" y="484632"/>
            <a:ext cx="4126860" cy="669940"/>
          </a:xfrm>
        </p:spPr>
        <p:txBody>
          <a:bodyPr/>
          <a:lstStyle/>
          <a:p>
            <a:pPr algn="l"/>
            <a:r>
              <a:rPr lang="en-US" dirty="0" smtClean="0"/>
              <a:t>Layers </a:t>
            </a:r>
            <a:endParaRPr lang="en-US" dirty="0"/>
          </a:p>
        </p:txBody>
      </p:sp>
      <p:pic>
        <p:nvPicPr>
          <p:cNvPr id="5" name="Content Placeholder 4"/>
          <p:cNvPicPr>
            <a:picLocks noGrp="1" noChangeAspect="1"/>
          </p:cNvPicPr>
          <p:nvPr>
            <p:ph sz="quarter" idx="13"/>
          </p:nvPr>
        </p:nvPicPr>
        <p:blipFill>
          <a:blip r:embed="rId2"/>
          <a:stretch>
            <a:fillRect/>
          </a:stretch>
        </p:blipFill>
        <p:spPr>
          <a:xfrm>
            <a:off x="2262964" y="1824512"/>
            <a:ext cx="6034087" cy="3444177"/>
          </a:xfrm>
          <a:prstGeom prst="rect">
            <a:avLst/>
          </a:prstGeom>
        </p:spPr>
      </p:pic>
      <p:sp>
        <p:nvSpPr>
          <p:cNvPr id="3" name="Rectangle 2"/>
          <p:cNvSpPr/>
          <p:nvPr/>
        </p:nvSpPr>
        <p:spPr>
          <a:xfrm>
            <a:off x="529050" y="1154572"/>
            <a:ext cx="9501917" cy="477054"/>
          </a:xfrm>
          <a:prstGeom prst="rect">
            <a:avLst/>
          </a:prstGeom>
        </p:spPr>
        <p:txBody>
          <a:bodyPr wrap="square">
            <a:spAutoFit/>
          </a:bodyPr>
          <a:lstStyle/>
          <a:p>
            <a:r>
              <a:rPr lang="en-US" sz="2500" dirty="0">
                <a:latin typeface="Times New Roman" panose="02020603050405020304" pitchFamily="18" charset="0"/>
                <a:cs typeface="Times New Roman" panose="02020603050405020304" pitchFamily="18" charset="0"/>
              </a:rPr>
              <a:t>are used to hold neurons and pass it to subsequent layers </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4</a:t>
            </a:fld>
            <a:endParaRPr lang="en-US" dirty="0"/>
          </a:p>
        </p:txBody>
      </p:sp>
    </p:spTree>
    <p:extLst>
      <p:ext uri="{BB962C8B-B14F-4D97-AF65-F5344CB8AC3E}">
        <p14:creationId xmlns:p14="http://schemas.microsoft.com/office/powerpoint/2010/main" val="1030198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43" y="411480"/>
            <a:ext cx="4126860" cy="679084"/>
          </a:xfrm>
        </p:spPr>
        <p:txBody>
          <a:bodyPr/>
          <a:lstStyle/>
          <a:p>
            <a:pPr algn="l"/>
            <a:r>
              <a:rPr lang="en-US" dirty="0"/>
              <a:t>Neurons </a:t>
            </a:r>
          </a:p>
        </p:txBody>
      </p:sp>
      <p:pic>
        <p:nvPicPr>
          <p:cNvPr id="5" name="Content Placeholder 4"/>
          <p:cNvPicPr>
            <a:picLocks noGrp="1" noChangeAspect="1"/>
          </p:cNvPicPr>
          <p:nvPr>
            <p:ph sz="quarter" idx="13"/>
          </p:nvPr>
        </p:nvPicPr>
        <p:blipFill>
          <a:blip r:embed="rId2"/>
          <a:stretch>
            <a:fillRect/>
          </a:stretch>
        </p:blipFill>
        <p:spPr>
          <a:xfrm>
            <a:off x="3466932" y="2544460"/>
            <a:ext cx="5293020" cy="2475596"/>
          </a:xfrm>
          <a:prstGeom prst="rect">
            <a:avLst/>
          </a:prstGeom>
        </p:spPr>
      </p:pic>
      <p:sp>
        <p:nvSpPr>
          <p:cNvPr id="7" name="Rectangle 6"/>
          <p:cNvSpPr/>
          <p:nvPr/>
        </p:nvSpPr>
        <p:spPr>
          <a:xfrm>
            <a:off x="465043" y="1090564"/>
            <a:ext cx="10363980" cy="1138773"/>
          </a:xfrm>
          <a:prstGeom prst="rect">
            <a:avLst/>
          </a:prstGeom>
        </p:spPr>
        <p:txBody>
          <a:bodyPr wrap="square">
            <a:spAutoFit/>
          </a:bodyPr>
          <a:lstStyle/>
          <a:p>
            <a:r>
              <a:rPr lang="en-US" sz="2500" dirty="0">
                <a:latin typeface="Times New Roman" panose="02020603050405020304" pitchFamily="18" charset="0"/>
                <a:cs typeface="Times New Roman" panose="02020603050405020304" pitchFamily="18" charset="0"/>
              </a:rPr>
              <a:t>it is a mathematical operation , it takes input data multiplied by weights and pass the sum through an activation functions to other neurons </a:t>
            </a:r>
          </a:p>
          <a:p>
            <a:endParaRPr lang="en-US"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5</a:t>
            </a:fld>
            <a:endParaRPr lang="en-US" dirty="0"/>
          </a:p>
        </p:txBody>
      </p:sp>
    </p:spTree>
    <p:extLst>
      <p:ext uri="{BB962C8B-B14F-4D97-AF65-F5344CB8AC3E}">
        <p14:creationId xmlns:p14="http://schemas.microsoft.com/office/powerpoint/2010/main" val="841085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23" y="384048"/>
            <a:ext cx="4126860" cy="752236"/>
          </a:xfrm>
        </p:spPr>
        <p:txBody>
          <a:bodyPr/>
          <a:lstStyle/>
          <a:p>
            <a:pPr algn="l"/>
            <a:r>
              <a:rPr lang="en-US" dirty="0"/>
              <a:t>Weights </a:t>
            </a:r>
          </a:p>
        </p:txBody>
      </p:sp>
      <p:pic>
        <p:nvPicPr>
          <p:cNvPr id="5" name="Content Placeholder 4"/>
          <p:cNvPicPr>
            <a:picLocks noGrp="1" noChangeAspect="1"/>
          </p:cNvPicPr>
          <p:nvPr>
            <p:ph sz="quarter" idx="13"/>
          </p:nvPr>
        </p:nvPicPr>
        <p:blipFill>
          <a:blip r:embed="rId2"/>
          <a:stretch>
            <a:fillRect/>
          </a:stretch>
        </p:blipFill>
        <p:spPr>
          <a:xfrm>
            <a:off x="3273552" y="2535591"/>
            <a:ext cx="5102352" cy="2568268"/>
          </a:xfrm>
          <a:prstGeom prst="rect">
            <a:avLst/>
          </a:prstGeom>
        </p:spPr>
      </p:pic>
      <p:sp>
        <p:nvSpPr>
          <p:cNvPr id="6" name="Rectangle 5"/>
          <p:cNvSpPr/>
          <p:nvPr/>
        </p:nvSpPr>
        <p:spPr>
          <a:xfrm>
            <a:off x="419323" y="1266551"/>
            <a:ext cx="10571765" cy="1138773"/>
          </a:xfrm>
          <a:prstGeom prst="rect">
            <a:avLst/>
          </a:prstGeom>
        </p:spPr>
        <p:txBody>
          <a:bodyPr wrap="square">
            <a:spAutoFit/>
          </a:bodyPr>
          <a:lstStyle/>
          <a:p>
            <a:r>
              <a:rPr lang="en-US" sz="2500" dirty="0">
                <a:latin typeface="Times New Roman" panose="02020603050405020304" pitchFamily="18" charset="0"/>
                <a:cs typeface="Times New Roman" panose="02020603050405020304" pitchFamily="18" charset="0"/>
              </a:rPr>
              <a:t>First they are chosen random at the beginning of training and then it optimized to reduce loss during training </a:t>
            </a:r>
          </a:p>
          <a:p>
            <a:endParaRPr lang="en-US"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6</a:t>
            </a:fld>
            <a:endParaRPr lang="en-US" dirty="0"/>
          </a:p>
        </p:txBody>
      </p:sp>
    </p:spTree>
    <p:extLst>
      <p:ext uri="{BB962C8B-B14F-4D97-AF65-F5344CB8AC3E}">
        <p14:creationId xmlns:p14="http://schemas.microsoft.com/office/powerpoint/2010/main" val="1507438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1" y="590892"/>
            <a:ext cx="4126860" cy="642508"/>
          </a:xfrm>
        </p:spPr>
        <p:txBody>
          <a:bodyPr/>
          <a:lstStyle/>
          <a:p>
            <a:pPr algn="l"/>
            <a:r>
              <a:rPr lang="en-US" dirty="0"/>
              <a:t>Bias </a:t>
            </a:r>
          </a:p>
        </p:txBody>
      </p:sp>
      <p:pic>
        <p:nvPicPr>
          <p:cNvPr id="5" name="Content Placeholder 4"/>
          <p:cNvPicPr>
            <a:picLocks noGrp="1" noChangeAspect="1"/>
          </p:cNvPicPr>
          <p:nvPr>
            <p:ph sz="quarter" idx="13"/>
          </p:nvPr>
        </p:nvPicPr>
        <p:blipFill>
          <a:blip r:embed="rId2"/>
          <a:stretch>
            <a:fillRect/>
          </a:stretch>
        </p:blipFill>
        <p:spPr>
          <a:xfrm>
            <a:off x="6931152" y="590892"/>
            <a:ext cx="3964806" cy="2618652"/>
          </a:xfrm>
          <a:prstGeom prst="rect">
            <a:avLst/>
          </a:prstGeom>
        </p:spPr>
      </p:pic>
      <p:pic>
        <p:nvPicPr>
          <p:cNvPr id="6" name="Picture 5"/>
          <p:cNvPicPr>
            <a:picLocks noChangeAspect="1"/>
          </p:cNvPicPr>
          <p:nvPr/>
        </p:nvPicPr>
        <p:blipFill>
          <a:blip r:embed="rId3"/>
          <a:stretch>
            <a:fillRect/>
          </a:stretch>
        </p:blipFill>
        <p:spPr>
          <a:xfrm>
            <a:off x="6931152" y="3209545"/>
            <a:ext cx="3964806" cy="2286000"/>
          </a:xfrm>
          <a:prstGeom prst="rect">
            <a:avLst/>
          </a:prstGeom>
        </p:spPr>
      </p:pic>
      <p:sp>
        <p:nvSpPr>
          <p:cNvPr id="8" name="Rectangle 7"/>
          <p:cNvSpPr/>
          <p:nvPr/>
        </p:nvSpPr>
        <p:spPr>
          <a:xfrm>
            <a:off x="529051" y="1491762"/>
            <a:ext cx="5680163" cy="203132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•Bias is just like an intercept added in a linear equation </a:t>
            </a:r>
          </a:p>
          <a:p>
            <a:r>
              <a:rPr lang="en-US" b="1" dirty="0">
                <a:latin typeface="Times New Roman" panose="02020603050405020304" pitchFamily="18" charset="0"/>
                <a:cs typeface="Times New Roman" panose="02020603050405020304" pitchFamily="18" charset="0"/>
              </a:rPr>
              <a:t>•output = sum (weights * inputs) + bias </a:t>
            </a:r>
          </a:p>
          <a:p>
            <a:r>
              <a:rPr lang="en-US" b="1" dirty="0">
                <a:latin typeface="Times New Roman" panose="02020603050405020304" pitchFamily="18" charset="0"/>
                <a:cs typeface="Times New Roman" panose="02020603050405020304" pitchFamily="18" charset="0"/>
              </a:rPr>
              <a:t>•There is only one bias per neuron </a:t>
            </a:r>
          </a:p>
          <a:p>
            <a:r>
              <a:rPr lang="en-US" b="1" dirty="0">
                <a:latin typeface="Times New Roman" panose="02020603050405020304" pitchFamily="18" charset="0"/>
                <a:cs typeface="Times New Roman" panose="02020603050405020304" pitchFamily="18" charset="0"/>
              </a:rPr>
              <a:t>•There is a vector of bias per layer </a:t>
            </a:r>
          </a:p>
          <a:p>
            <a:r>
              <a:rPr lang="en-US" b="1" dirty="0">
                <a:latin typeface="Times New Roman" panose="02020603050405020304" pitchFamily="18" charset="0"/>
                <a:cs typeface="Times New Roman" panose="02020603050405020304" pitchFamily="18" charset="0"/>
              </a:rPr>
              <a:t>•Bias is a constant which helps the model in a way that it can fit best for the given data. </a:t>
            </a:r>
          </a:p>
          <a:p>
            <a:endParaRPr lang="en-US"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7</a:t>
            </a:fld>
            <a:endParaRPr lang="en-US" dirty="0"/>
          </a:p>
        </p:txBody>
      </p:sp>
    </p:spTree>
    <p:extLst>
      <p:ext uri="{BB962C8B-B14F-4D97-AF65-F5344CB8AC3E}">
        <p14:creationId xmlns:p14="http://schemas.microsoft.com/office/powerpoint/2010/main" val="1817719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96" y="576072"/>
            <a:ext cx="4509607" cy="633364"/>
          </a:xfrm>
        </p:spPr>
        <p:txBody>
          <a:bodyPr>
            <a:normAutofit/>
          </a:bodyPr>
          <a:lstStyle/>
          <a:p>
            <a:pPr algn="l"/>
            <a:r>
              <a:rPr lang="en-US" dirty="0"/>
              <a:t>Activation Functions </a:t>
            </a:r>
          </a:p>
        </p:txBody>
      </p:sp>
      <p:pic>
        <p:nvPicPr>
          <p:cNvPr id="5" name="Content Placeholder 4"/>
          <p:cNvPicPr>
            <a:picLocks noGrp="1" noChangeAspect="1"/>
          </p:cNvPicPr>
          <p:nvPr>
            <p:ph sz="quarter" idx="13"/>
          </p:nvPr>
        </p:nvPicPr>
        <p:blipFill>
          <a:blip r:embed="rId2"/>
          <a:stretch>
            <a:fillRect/>
          </a:stretch>
        </p:blipFill>
        <p:spPr>
          <a:xfrm>
            <a:off x="5439855" y="1534174"/>
            <a:ext cx="6034087" cy="2844876"/>
          </a:xfrm>
          <a:prstGeom prst="rect">
            <a:avLst/>
          </a:prstGeom>
        </p:spPr>
      </p:pic>
      <p:sp>
        <p:nvSpPr>
          <p:cNvPr id="7" name="Rectangle 6"/>
          <p:cNvSpPr/>
          <p:nvPr/>
        </p:nvSpPr>
        <p:spPr>
          <a:xfrm>
            <a:off x="310896" y="1534174"/>
            <a:ext cx="5128959" cy="313932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It’s a function that we use to get the output of node. </a:t>
            </a:r>
          </a:p>
          <a:p>
            <a:r>
              <a:rPr lang="en-US" b="1" dirty="0">
                <a:latin typeface="Times New Roman" panose="02020603050405020304" pitchFamily="18" charset="0"/>
                <a:cs typeface="Times New Roman" panose="02020603050405020304" pitchFamily="18" charset="0"/>
              </a:rPr>
              <a:t>• It is also known as Transfer Function. </a:t>
            </a:r>
          </a:p>
          <a:p>
            <a:r>
              <a:rPr lang="en-US" b="1" dirty="0">
                <a:latin typeface="Times New Roman" panose="02020603050405020304" pitchFamily="18" charset="0"/>
                <a:cs typeface="Times New Roman" panose="02020603050405020304" pitchFamily="18" charset="0"/>
              </a:rPr>
              <a:t>•The purpose of the activation function is to introduce non-linearity into the output of a neuron. </a:t>
            </a:r>
          </a:p>
          <a:p>
            <a:r>
              <a:rPr lang="en-US" b="1" dirty="0">
                <a:latin typeface="Times New Roman" panose="02020603050405020304" pitchFamily="18" charset="0"/>
                <a:cs typeface="Times New Roman" panose="02020603050405020304" pitchFamily="18" charset="0"/>
              </a:rPr>
              <a:t>•Activation function also helps to normalize the output of any input in the range between 0 to 1 or 1 to -1 or any values according to activation function. </a:t>
            </a:r>
          </a:p>
          <a:p>
            <a:endParaRPr lang="en-US"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8</a:t>
            </a:fld>
            <a:endParaRPr lang="en-US" dirty="0"/>
          </a:p>
        </p:txBody>
      </p:sp>
    </p:spTree>
    <p:extLst>
      <p:ext uri="{BB962C8B-B14F-4D97-AF65-F5344CB8AC3E}">
        <p14:creationId xmlns:p14="http://schemas.microsoft.com/office/powerpoint/2010/main" val="2315110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86" y="585216"/>
            <a:ext cx="5789453" cy="679084"/>
          </a:xfrm>
        </p:spPr>
        <p:txBody>
          <a:bodyPr/>
          <a:lstStyle/>
          <a:p>
            <a:pPr algn="l"/>
            <a:r>
              <a:rPr lang="en-US" dirty="0"/>
              <a:t>Why Activation functions?</a:t>
            </a:r>
          </a:p>
        </p:txBody>
      </p:sp>
      <p:pic>
        <p:nvPicPr>
          <p:cNvPr id="5" name="Content Placeholder 4"/>
          <p:cNvPicPr>
            <a:picLocks noGrp="1" noChangeAspect="1"/>
          </p:cNvPicPr>
          <p:nvPr>
            <p:ph sz="quarter" idx="13"/>
          </p:nvPr>
        </p:nvPicPr>
        <p:blipFill>
          <a:blip r:embed="rId2"/>
          <a:stretch>
            <a:fillRect/>
          </a:stretch>
        </p:blipFill>
        <p:spPr>
          <a:xfrm>
            <a:off x="2903045" y="2590180"/>
            <a:ext cx="6034087" cy="2844876"/>
          </a:xfrm>
          <a:prstGeom prst="rect">
            <a:avLst/>
          </a:prstGeom>
        </p:spPr>
      </p:pic>
      <p:sp>
        <p:nvSpPr>
          <p:cNvPr id="6" name="Rectangle 5"/>
          <p:cNvSpPr/>
          <p:nvPr/>
        </p:nvSpPr>
        <p:spPr>
          <a:xfrm>
            <a:off x="474186" y="1392316"/>
            <a:ext cx="10891806"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Without activation function, weight and bias would only have a linear transformation, or neural network is just a linear regression model, a linear equation is polynomial of one degree only which is simple to solve but limited in terms of ability to solve complex problems or higher degree polynomials</a:t>
            </a:r>
            <a:r>
              <a:rPr lang="en-US" dirty="0"/>
              <a:t>.</a:t>
            </a: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9</a:t>
            </a:fld>
            <a:endParaRPr lang="en-US" dirty="0"/>
          </a:p>
        </p:txBody>
      </p:sp>
    </p:spTree>
    <p:extLst>
      <p:ext uri="{BB962C8B-B14F-4D97-AF65-F5344CB8AC3E}">
        <p14:creationId xmlns:p14="http://schemas.microsoft.com/office/powerpoint/2010/main" val="29141774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466</TotalTime>
  <Words>906</Words>
  <Application>Microsoft Office PowerPoint</Application>
  <PresentationFormat>Widescreen</PresentationFormat>
  <Paragraphs>177</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Arial-BoldMT</vt:lpstr>
      <vt:lpstr>ArialMT</vt:lpstr>
      <vt:lpstr>Barlow Condensed Black</vt:lpstr>
      <vt:lpstr>Calibri</vt:lpstr>
      <vt:lpstr>Impact</vt:lpstr>
      <vt:lpstr>Times New Roman</vt:lpstr>
      <vt:lpstr>Main Event</vt:lpstr>
      <vt:lpstr>Artificial intelligence</vt:lpstr>
      <vt:lpstr>Human Brain Network</vt:lpstr>
      <vt:lpstr>Neural Network components </vt:lpstr>
      <vt:lpstr>Layers </vt:lpstr>
      <vt:lpstr>Neurons </vt:lpstr>
      <vt:lpstr>Weights </vt:lpstr>
      <vt:lpstr>Bias </vt:lpstr>
      <vt:lpstr>Activation Functions </vt:lpstr>
      <vt:lpstr>Why Activation functions?</vt:lpstr>
      <vt:lpstr>Type of Activation functions</vt:lpstr>
      <vt:lpstr>SOFTMAX activation function</vt:lpstr>
      <vt:lpstr>Loss Functions</vt:lpstr>
      <vt:lpstr>Mean Squared Error</vt:lpstr>
      <vt:lpstr>Mean Absolute Error Loss</vt:lpstr>
      <vt:lpstr>Binary Cross-Entropy</vt:lpstr>
      <vt:lpstr>Categorical Cross Entropy</vt:lpstr>
      <vt:lpstr>Optimizers</vt:lpstr>
      <vt:lpstr>Updating Weights</vt:lpstr>
      <vt:lpstr>Types of optimizers</vt:lpstr>
      <vt:lpstr>Gradient descent</vt:lpstr>
      <vt:lpstr>Learning Rate</vt:lpstr>
      <vt:lpstr>RMS-Prop </vt:lpstr>
      <vt:lpstr>Adam </vt:lpstr>
      <vt:lpstr>Adam vs rms-prop</vt:lpstr>
      <vt:lpstr>Machine Learning vs Deep Learning</vt:lpstr>
      <vt:lpstr>Deep Learning DL</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46</cp:revision>
  <dcterms:created xsi:type="dcterms:W3CDTF">2022-06-28T13:07:35Z</dcterms:created>
  <dcterms:modified xsi:type="dcterms:W3CDTF">2022-07-24T21:50:35Z</dcterms:modified>
</cp:coreProperties>
</file>