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sldIdLst>
    <p:sldId id="302" r:id="rId2"/>
    <p:sldId id="256" r:id="rId3"/>
    <p:sldId id="258" r:id="rId4"/>
    <p:sldId id="260" r:id="rId5"/>
    <p:sldId id="276" r:id="rId6"/>
    <p:sldId id="277" r:id="rId7"/>
    <p:sldId id="263" r:id="rId8"/>
    <p:sldId id="261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2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099FE-BD50-44B8-AFFD-73D435E1F60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9654C-E0E0-4709-B41A-97D0A8A2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9654C-E0E0-4709-B41A-97D0A8A2CF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7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9654C-E0E0-4709-B41A-97D0A8A2CF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B139-107E-409B-2ED4-D4A7DD4C5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A52A-93FE-785E-2FA6-2FAEDC35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14E7-9A9A-4F42-8931-10DE7C90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FF7A-F30C-A6D9-3895-30612B80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90A2-3B62-6325-470A-B9B73EA9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A469-1C75-CF6A-53BC-9C9D35B5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319B9-1033-848C-A76C-699B343B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6D228-3DFD-30BA-5759-323799AC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A193-9DC3-8403-8915-1ECB15D9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8746-1675-A898-C3BA-D00B1691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EC28-665D-BA5B-52B4-18F90541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62566-2EDA-004B-AFC3-81E755CE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7600-E167-4DD2-97FF-B5DE6FCB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3542-C3EB-2B0B-1AF7-5119932D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3BAB-A4B8-CE77-B6D9-57311791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69DA-E42A-FE27-AA41-731BF205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9706-A550-C6E9-2720-CCB282CE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0CA7-9C9A-0577-4CCD-3B87820F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383E-53DD-9D18-FC66-F2C5FF94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639E-9C8E-E271-40E4-1C19C8C0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8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7F23-6EBB-5E3A-30D0-D948972C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5F3C-F325-379C-B4CA-0108AA6C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A449-FEEC-643B-9141-070D4A94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E56D-096C-E0A5-180D-02A6773F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5F4F-7E6C-8842-D7E6-3F331FDB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DB9F-C686-3FDA-8C23-FE9672E9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D82F-B545-0F57-871B-B0D3E0AE4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FC397-DA15-A6B6-C3B1-040DAD2EB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34DF6-DAD6-0A6C-C15A-E2CE1F6A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2694A-D2A5-D287-CFF3-E6CFA007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75350-79E3-62A1-BA99-47777829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5BEB-3BB7-9510-AC43-7603A6E6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BA45-26C3-EFE3-C70B-12B9C735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CCCDA-CF94-D76F-FE8D-315A5E9B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65874-5205-B359-3B7A-BA141F61D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91210-59C7-9C12-7645-7567F1563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59402-73BF-384F-8C22-742ABA88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C473C-376E-933E-4CDD-63D0596B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69F79-D83E-A230-AC6B-14EA1EDF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A40C-46FF-F138-A81F-6594AEDF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D89BE-0076-61C4-2228-F37D0B5A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8F3C-E92F-F7FD-7457-84D9EC10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360B0-9F7A-3F31-5FD8-5227DC5B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7AD4A-540A-390C-B2A0-10FF2477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38C24-6E50-16FE-9199-C0884CC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242A5-58B1-2A09-BAF7-831A0ED9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3468-0DFC-1009-E8E1-9C49B5D5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BE10-5665-6F86-E6B6-A73F1C0E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8356-C29C-6313-AF1D-ADB1E5A8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6CB27-29DF-BD60-24EE-3BCF9D33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8643-E1BC-6E17-B879-BC99195B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9D382-5555-B048-A326-EA355970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9A6B-2CF1-39AE-15A7-BA13C15B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3373-1EC9-E4B7-6811-9F5358792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9B7A5-F627-82B4-6EB7-4EC6BAAD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F0924-9A1B-ADC7-8C25-31EA87FC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42CC3-849C-1BB4-E9D5-7B8FB930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89ED-E57A-B354-B83D-48ED9C9F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4364F-4A4B-7386-A435-22F321D8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83A6-1F3F-7B65-8E8D-2AB48AF2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05A4-6C72-63AF-337A-BC58AB89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8EB7-673A-EA28-C197-EC276A789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AE80-9F80-5AFE-CF88-CA7E60583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ython.org/downloads/release/python-39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cv-pytho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.org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a letter h and a circle with lines and dots&#10;&#10;Description automatically generated">
            <a:extLst>
              <a:ext uri="{FF2B5EF4-FFF2-40B4-BE49-F238E27FC236}">
                <a16:creationId xmlns:a16="http://schemas.microsoft.com/office/drawing/2014/main" id="{5E23ECB4-F65E-39E5-7A2B-643653F2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6" b="247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865B1-B10D-7715-765C-9B68A0FFF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6192FA6-0FB4-D0DC-0BE0-204C3CE4E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BB54AF-A696-3290-3E07-DF21AA9B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AC02D9-872B-04B2-62DC-45CB3D225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EA344C-3B36-7E99-12AD-6B3085123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2FFB490-927E-7154-885B-7E4A2A2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0E63087-07D8-5F8C-5E08-892F7FA3E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DED73EA-0F1C-5D8D-7E18-647C4D29B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D44A158-AF1E-D273-60E8-F8586D78AE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Leaning VS Deep Learning</a:t>
            </a:r>
          </a:p>
        </p:txBody>
      </p:sp>
      <p:pic>
        <p:nvPicPr>
          <p:cNvPr id="15" name="Picture 4" descr="Deep Learning vs. Machine Learning. Let the Fight Begin!">
            <a:extLst>
              <a:ext uri="{FF2B5EF4-FFF2-40B4-BE49-F238E27FC236}">
                <a16:creationId xmlns:a16="http://schemas.microsoft.com/office/drawing/2014/main" id="{D7A86BED-1373-F767-AA50-DF108CE8B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4" r="49998" b="51083"/>
          <a:stretch/>
        </p:blipFill>
        <p:spPr bwMode="auto">
          <a:xfrm>
            <a:off x="2971901" y="1892808"/>
            <a:ext cx="4413403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eep Learning vs. Machine Learning. Let the Fight Begin!">
            <a:extLst>
              <a:ext uri="{FF2B5EF4-FFF2-40B4-BE49-F238E27FC236}">
                <a16:creationId xmlns:a16="http://schemas.microsoft.com/office/drawing/2014/main" id="{5168B8BD-BCAD-FEB9-4940-FFB927592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3" t="19184" r="7326" b="51083"/>
          <a:stretch/>
        </p:blipFill>
        <p:spPr bwMode="auto">
          <a:xfrm>
            <a:off x="10116063" y="1892808"/>
            <a:ext cx="1586204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9038542-DC69-19F1-9921-86F427E3D7D7}"/>
              </a:ext>
            </a:extLst>
          </p:cNvPr>
          <p:cNvSpPr/>
          <p:nvPr/>
        </p:nvSpPr>
        <p:spPr>
          <a:xfrm>
            <a:off x="7385304" y="1892808"/>
            <a:ext cx="2828544" cy="203911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EB81B-4003-B4F4-656D-8862FBAAFBAA}"/>
              </a:ext>
            </a:extLst>
          </p:cNvPr>
          <p:cNvSpPr/>
          <p:nvPr/>
        </p:nvSpPr>
        <p:spPr>
          <a:xfrm>
            <a:off x="8174736" y="2442848"/>
            <a:ext cx="1021867" cy="1489071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E372B3-0D2C-3BCB-2A15-C1CAB17EA842}"/>
              </a:ext>
            </a:extLst>
          </p:cNvPr>
          <p:cNvCxnSpPr>
            <a:cxnSpLocks/>
          </p:cNvCxnSpPr>
          <p:nvPr/>
        </p:nvCxnSpPr>
        <p:spPr>
          <a:xfrm>
            <a:off x="8180527" y="2789497"/>
            <a:ext cx="1021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5AFA3C-16E1-0B23-2331-98E260228C64}"/>
              </a:ext>
            </a:extLst>
          </p:cNvPr>
          <p:cNvCxnSpPr>
            <a:cxnSpLocks/>
          </p:cNvCxnSpPr>
          <p:nvPr/>
        </p:nvCxnSpPr>
        <p:spPr>
          <a:xfrm>
            <a:off x="8174431" y="3158305"/>
            <a:ext cx="1021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D23F65-3BAF-FAE6-B3A7-C19260BD121B}"/>
              </a:ext>
            </a:extLst>
          </p:cNvPr>
          <p:cNvCxnSpPr>
            <a:cxnSpLocks/>
          </p:cNvCxnSpPr>
          <p:nvPr/>
        </p:nvCxnSpPr>
        <p:spPr>
          <a:xfrm>
            <a:off x="8174431" y="3551497"/>
            <a:ext cx="1021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043C6FA-18DB-DFDC-8322-C48FC5FB3B5D}"/>
              </a:ext>
            </a:extLst>
          </p:cNvPr>
          <p:cNvSpPr/>
          <p:nvPr/>
        </p:nvSpPr>
        <p:spPr>
          <a:xfrm>
            <a:off x="5093208" y="2880360"/>
            <a:ext cx="502920" cy="393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63FFC5A-32FE-43C6-88CD-5BD25D95E5FF}"/>
              </a:ext>
            </a:extLst>
          </p:cNvPr>
          <p:cNvSpPr/>
          <p:nvPr/>
        </p:nvSpPr>
        <p:spPr>
          <a:xfrm>
            <a:off x="7514843" y="2898648"/>
            <a:ext cx="502920" cy="393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8AEE261-10FF-497C-EDCD-820CCCB6B4AF}"/>
              </a:ext>
            </a:extLst>
          </p:cNvPr>
          <p:cNvSpPr/>
          <p:nvPr/>
        </p:nvSpPr>
        <p:spPr>
          <a:xfrm>
            <a:off x="9607047" y="2880360"/>
            <a:ext cx="502920" cy="393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1DB12-4CC8-D994-E585-CC1FB9DEBCCD}"/>
              </a:ext>
            </a:extLst>
          </p:cNvPr>
          <p:cNvSpPr txBox="1"/>
          <p:nvPr/>
        </p:nvSpPr>
        <p:spPr>
          <a:xfrm>
            <a:off x="7925572" y="1965560"/>
            <a:ext cx="158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vector</a:t>
            </a:r>
          </a:p>
        </p:txBody>
      </p:sp>
      <p:pic>
        <p:nvPicPr>
          <p:cNvPr id="26" name="Picture 4" descr="Deep Learning vs. Machine Learning. Let the Fight Begin!">
            <a:extLst>
              <a:ext uri="{FF2B5EF4-FFF2-40B4-BE49-F238E27FC236}">
                <a16:creationId xmlns:a16="http://schemas.microsoft.com/office/drawing/2014/main" id="{B78B6F08-CB29-33CE-E543-31BF994A3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32"/>
          <a:stretch/>
        </p:blipFill>
        <p:spPr bwMode="auto">
          <a:xfrm>
            <a:off x="2972054" y="4148836"/>
            <a:ext cx="8826500" cy="239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5AA7D2-E48F-A876-8FE8-DDC84167ACF2}"/>
              </a:ext>
            </a:extLst>
          </p:cNvPr>
          <p:cNvSpPr txBox="1"/>
          <p:nvPr/>
        </p:nvSpPr>
        <p:spPr>
          <a:xfrm>
            <a:off x="422910" y="2627650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A17B7-348F-8D86-7719-FBD60252B8DA}"/>
              </a:ext>
            </a:extLst>
          </p:cNvPr>
          <p:cNvSpPr txBox="1"/>
          <p:nvPr/>
        </p:nvSpPr>
        <p:spPr>
          <a:xfrm>
            <a:off x="422910" y="5042843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EEDADCC-4766-1F1C-072C-A098F8D59F6F}"/>
              </a:ext>
            </a:extLst>
          </p:cNvPr>
          <p:cNvSpPr/>
          <p:nvPr/>
        </p:nvSpPr>
        <p:spPr>
          <a:xfrm>
            <a:off x="5099304" y="5199888"/>
            <a:ext cx="502920" cy="393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BD86AF4-9E12-9919-8E06-B9FDB04B2896}"/>
              </a:ext>
            </a:extLst>
          </p:cNvPr>
          <p:cNvSpPr/>
          <p:nvPr/>
        </p:nvSpPr>
        <p:spPr>
          <a:xfrm>
            <a:off x="9037071" y="5199888"/>
            <a:ext cx="502920" cy="393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53536-27D7-72C1-E26B-350E73A4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FABED49-AE9E-0D34-BFAB-49F60C46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B1EBB5-991C-0004-2B83-3E351C354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E7E165-6332-40D3-BEA7-912181EC1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757068-9D6B-F4A9-7917-6C8FABA66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38F4AED-0062-A644-24DE-24285BEEE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E6EA0D-D8EC-03B0-255A-4FFFABCDE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0924FF-27F7-C617-0B5C-894E9FEF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7071AE6-14FC-6371-BAC6-E0A2AEF66D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fields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9376D-094A-A6BF-6968-3B14E635746B}"/>
              </a:ext>
            </a:extLst>
          </p:cNvPr>
          <p:cNvSpPr txBox="1"/>
          <p:nvPr/>
        </p:nvSpPr>
        <p:spPr>
          <a:xfrm>
            <a:off x="837894" y="1591056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Image Classification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 detection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Image segmentation</a:t>
            </a:r>
          </a:p>
        </p:txBody>
      </p:sp>
      <p:pic>
        <p:nvPicPr>
          <p:cNvPr id="1026" name="Picture 2" descr="Object Detection, Image Classification and Semantic Segmentation using ...">
            <a:extLst>
              <a:ext uri="{FF2B5EF4-FFF2-40B4-BE49-F238E27FC236}">
                <a16:creationId xmlns:a16="http://schemas.microsoft.com/office/drawing/2014/main" id="{B041810E-6A45-98F1-DD0B-4863140FA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8"/>
          <a:stretch/>
        </p:blipFill>
        <p:spPr bwMode="auto">
          <a:xfrm>
            <a:off x="1815749" y="3374404"/>
            <a:ext cx="8354618" cy="308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7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32352-08F7-65FF-0C36-AE850F90A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7709D8C-0E1E-F460-55FD-CC4745EED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2ADD1F-AD8C-9091-61B2-C9C9EF7AB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13FDDA-5EC5-84B2-0A5D-04017074E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108152-1601-F1AF-D4B9-6135B448B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0864658-4E39-F6D2-1577-C03DF0B04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7908A0-3F36-6523-0879-2F0D8A0C7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515368-5672-A658-9600-EEB7CF664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5147419-EF59-67D7-FCE0-846D74D193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fields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26DC4-8AEB-B238-4329-F3080B3F604C}"/>
              </a:ext>
            </a:extLst>
          </p:cNvPr>
          <p:cNvSpPr txBox="1"/>
          <p:nvPr/>
        </p:nvSpPr>
        <p:spPr>
          <a:xfrm>
            <a:off x="752850" y="1591055"/>
            <a:ext cx="6815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GitHub - Team-Lucky2022/openpose_pytorch: [박세준, 길윤빈, 장지은, 정소현] Human ...">
            <a:extLst>
              <a:ext uri="{FF2B5EF4-FFF2-40B4-BE49-F238E27FC236}">
                <a16:creationId xmlns:a16="http://schemas.microsoft.com/office/drawing/2014/main" id="{001EAA97-58F1-DB3F-F89B-6B8FD7BF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25" y="736923"/>
            <a:ext cx="420052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Face Recognition · datadocs">
            <a:extLst>
              <a:ext uri="{FF2B5EF4-FFF2-40B4-BE49-F238E27FC236}">
                <a16:creationId xmlns:a16="http://schemas.microsoft.com/office/drawing/2014/main" id="{610898C5-6FCB-6779-B9D1-962AAD75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56" y="2709757"/>
            <a:ext cx="5646024" cy="296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6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685494-BBEA-F630-F45E-6D489C9DC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18DD00F-CD5A-6A94-AA97-DDEEC9F0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E6B265-A023-8F74-05AC-D03D0284E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BCD17E-637D-AA63-A5A3-B2E40694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097E47-B0DF-4362-99D6-1FE908400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8A5F17D-AAA4-7DF3-7DCC-20FEAD96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9B54928-502B-3BBE-78A9-6A9C02BB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F20ACC-D060-D537-9E38-D2247E164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C2BFE8A-F024-4A34-B10B-B93FFAE327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fields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90613-9B05-6A73-AC5E-CD78C8323551}"/>
              </a:ext>
            </a:extLst>
          </p:cNvPr>
          <p:cNvSpPr txBox="1"/>
          <p:nvPr/>
        </p:nvSpPr>
        <p:spPr>
          <a:xfrm>
            <a:off x="752850" y="1591055"/>
            <a:ext cx="6815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</a:p>
        </p:txBody>
      </p:sp>
      <p:pic>
        <p:nvPicPr>
          <p:cNvPr id="10242" name="Picture 2" descr="Multiple object tracking with YOLOv3+central tracker - YouTube">
            <a:extLst>
              <a:ext uri="{FF2B5EF4-FFF2-40B4-BE49-F238E27FC236}">
                <a16:creationId xmlns:a16="http://schemas.microsoft.com/office/drawing/2014/main" id="{C30CA2BB-44FB-B42A-7687-22553D991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r="27933"/>
          <a:stretch/>
        </p:blipFill>
        <p:spPr bwMode="auto">
          <a:xfrm>
            <a:off x="4498353" y="1356680"/>
            <a:ext cx="6466115" cy="538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13E7C-3182-F160-5BED-C73CE9F10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F6EAAAF-F0FC-0FBF-42A3-AF49CB01C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5894BD-01D8-5132-815B-4BA20D381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1EF726-C7B6-5B92-DA6E-B7BAF7B04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8A638B-9227-1929-ECC9-F27E4B3DF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7691B8-8178-4AF1-1898-08457A005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B7D5E8-3985-9DB3-E5DF-B63776979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C15DC9-3B66-3EE7-0317-B4C5B0BC3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D5B6DE4-A841-6200-2ED1-B6CEF3C32D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fields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C6F2F-5CF5-6963-1B03-26F44203E392}"/>
              </a:ext>
            </a:extLst>
          </p:cNvPr>
          <p:cNvSpPr txBox="1"/>
          <p:nvPr/>
        </p:nvSpPr>
        <p:spPr>
          <a:xfrm>
            <a:off x="752850" y="1591055"/>
            <a:ext cx="6815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</a:t>
            </a:r>
          </a:p>
        </p:txBody>
      </p:sp>
      <p:pic>
        <p:nvPicPr>
          <p:cNvPr id="9222" name="Picture 6" descr="Alternatives and detailed information of Face Api.js - GitPlanet">
            <a:extLst>
              <a:ext uri="{FF2B5EF4-FFF2-40B4-BE49-F238E27FC236}">
                <a16:creationId xmlns:a16="http://schemas.microsoft.com/office/drawing/2014/main" id="{2A663042-B026-B3CE-60EA-3EE08BEF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46" y="2609934"/>
            <a:ext cx="5920958" cy="39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22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02C14-A3EB-8279-75F9-7C7016517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30998A-20EC-CD61-8F2E-6DAC1BC3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7E2062-05CC-9031-7A8B-AA70DB8D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1F49B8-500A-6925-AFD9-3EAC6226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45FFF1-9122-16E5-3C2E-52E2EA422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1D21655-B40D-2E76-54F1-593565623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62C200-CC26-FC5F-0D89-2BB7617DC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F59A4F2-C2E4-3105-D9B6-568044916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A235F46-449B-D0AA-80C7-CABAC79F6E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fields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D606A-F4D5-19B7-8D7A-6A8BC3B33A79}"/>
              </a:ext>
            </a:extLst>
          </p:cNvPr>
          <p:cNvSpPr txBox="1"/>
          <p:nvPr/>
        </p:nvSpPr>
        <p:spPr>
          <a:xfrm>
            <a:off x="752850" y="1591055"/>
            <a:ext cx="6815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</a:t>
            </a:r>
          </a:p>
        </p:txBody>
      </p:sp>
      <p:pic>
        <p:nvPicPr>
          <p:cNvPr id="11266" name="Picture 2" descr="Image Processing for OCR and Barcodes">
            <a:extLst>
              <a:ext uri="{FF2B5EF4-FFF2-40B4-BE49-F238E27FC236}">
                <a16:creationId xmlns:a16="http://schemas.microsoft.com/office/drawing/2014/main" id="{9830D845-5B28-3F5D-95F5-9A15AD47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47" y="2114275"/>
            <a:ext cx="9982200" cy="461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73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53A73-B4B2-9CC4-0A71-2EBF0F47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F754FBA-4F34-4DA5-D990-6957330B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987841-B8F5-3317-D1A7-4D74A681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32A170-8A59-F06F-FCEC-2B3E974C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DD90A0B-49BC-C858-F4AB-5F679CE99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58F3-2392-A0F6-8C06-20B0D3A81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1B108E-DCAE-6ABA-E8CF-F2F34F2B5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05D401B-8538-51E1-0C7A-90279ECE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FA5217-0C93-708C-5822-F2CF959B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Download from here: 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https://www.anaconda.com/download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800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03682-27A8-7FA8-B48A-EA047A6B2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630" y="2420921"/>
            <a:ext cx="728764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6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7E10A-9506-39C2-F0BC-470B4D83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98B8E5F-0C09-32EA-C076-F06CEEBE0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0B5687-8333-E0C4-9A64-708119926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918940-5967-56A6-17CD-A72D97445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34ADAE-8856-8F15-FAA9-D3F501AA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F71052-21A7-E4A6-8A32-CAB8232B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F80E863-B086-74C8-B380-C9AFFAE03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5BE6ED4-1B88-41C0-192A-E631C59B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03E0A-936E-991B-3E9F-ED5FA5AF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Download from here: 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https://www.python.org/downloads/release/python-390/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sz="1800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CE1EE-5E16-52FC-BD57-B7A9804F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07" y="2377890"/>
            <a:ext cx="1130775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BB75A0-94F5-0805-66DD-25D986F3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67EC5FA-0BD9-F9FC-9B6C-52F80C605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B376B2-6841-E1D3-0717-21622EFB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F07C1C-F3C7-861A-D148-3F6102630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D3E235D-4838-FE37-B724-297E5940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55B8ABE-5DDB-3A48-BF74-8B6243A4C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1BC27B-B82F-9DFA-574A-6957687B6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EB156B6-F92D-DB4D-ABB5-A14B40A356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897CAB-9659-DB7A-1F22-B231D7036B3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74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 descr="OpenCV: An Excellent Tool for Computer Vision - opensourceforu">
            <a:extLst>
              <a:ext uri="{FF2B5EF4-FFF2-40B4-BE49-F238E27FC236}">
                <a16:creationId xmlns:a16="http://schemas.microsoft.com/office/drawing/2014/main" id="{BE06AB86-643F-86E8-1A04-F574BFD7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56" y="12922"/>
            <a:ext cx="3967252" cy="202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F34E45-BC30-F3E1-D060-835ED64CF1C2}"/>
              </a:ext>
            </a:extLst>
          </p:cNvPr>
          <p:cNvSpPr txBox="1"/>
          <p:nvPr/>
        </p:nvSpPr>
        <p:spPr>
          <a:xfrm>
            <a:off x="838199" y="1878385"/>
            <a:ext cx="1135349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 (Open-Source Computer Vision Library) </a:t>
            </a:r>
            <a:r>
              <a:rPr 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 library of programming functions mainly for real-time computer vision.</a:t>
            </a:r>
          </a:p>
          <a:p>
            <a:endParaRPr lang="en-US" sz="7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Download from here: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https://pypi.org/project/opencv-python/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3EEE28-E769-B087-83D5-55FE4679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83" y="3078714"/>
            <a:ext cx="5695074" cy="30293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B89CC9-75E3-9F1E-B538-E375D720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55505"/>
            <a:ext cx="5763429" cy="10860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AF7439-6443-7C0E-A133-A49686253560}"/>
              </a:ext>
            </a:extLst>
          </p:cNvPr>
          <p:cNvSpPr txBox="1"/>
          <p:nvPr/>
        </p:nvSpPr>
        <p:spPr>
          <a:xfrm>
            <a:off x="7063042" y="4916702"/>
            <a:ext cx="4549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none" strike="noStrike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800" b="1" u="none" strike="noStrike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b="1" u="none" strike="noStrike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34A08-F33C-840F-6DA7-2757683A8E2B}"/>
              </a:ext>
            </a:extLst>
          </p:cNvPr>
          <p:cNvSpPr txBox="1"/>
          <p:nvPr/>
        </p:nvSpPr>
        <p:spPr>
          <a:xfrm>
            <a:off x="3189277" y="6261976"/>
            <a:ext cx="6655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OpenCV - Open Computer Vision Library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2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841B8-39D1-60C9-71F3-BFD49476A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2557145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633AC-863C-395F-7D50-076B7E42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 descr="Visión - Iconos gratis de computadora">
            <a:extLst>
              <a:ext uri="{FF2B5EF4-FFF2-40B4-BE49-F238E27FC236}">
                <a16:creationId xmlns:a16="http://schemas.microsoft.com/office/drawing/2014/main" id="{49AA78AA-A709-087F-383E-59E9AA76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92" y="74764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5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17E53E3-2799-3CD3-68A6-EEA0DA7FF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(CV)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25A51-8C64-9465-A96D-1D85BE5E785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74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is focuses on enabling computers to extract information and identify objects from images and videos, in a manner like human vision.</a:t>
            </a:r>
          </a:p>
        </p:txBody>
      </p:sp>
      <p:pic>
        <p:nvPicPr>
          <p:cNvPr id="1030" name="Picture 6" descr="Humans on the Blockchain: Why Crypto Is the Best Defense Against AI ...">
            <a:extLst>
              <a:ext uri="{FF2B5EF4-FFF2-40B4-BE49-F238E27FC236}">
                <a16:creationId xmlns:a16="http://schemas.microsoft.com/office/drawing/2014/main" id="{85776994-46CF-EBC3-8BF3-8DE37096D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61" y="2743014"/>
            <a:ext cx="8540620" cy="40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6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9188D3-25CF-9FA6-10A8-6C58999B4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1A4F1B7-DC2E-1B68-8EB4-B37FFC947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B0B8D4-5356-A985-3A69-E9A7BE7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979618-B03F-B8BB-5375-5CCFDCE5A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C314921-2991-C877-5363-B7685CFAA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1CD5C7-12DF-C2E3-C7CB-DA89BB1D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049171-BC3D-00CD-467D-997F5A336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CF9CB53-5D8E-8E0C-1913-FEFA75F9B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1683095-33EC-7E3A-C3A2-EC6E78BB6A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(CV)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AE9731-BD2C-4DEF-B038-DCD7893B6E3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74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is a field of study within artificial intelligence (AI).</a:t>
            </a:r>
          </a:p>
        </p:txBody>
      </p:sp>
      <p:pic>
        <p:nvPicPr>
          <p:cNvPr id="3074" name="Picture 2" descr="Computer Vision in Space Science Technology: Advancements and ...">
            <a:extLst>
              <a:ext uri="{FF2B5EF4-FFF2-40B4-BE49-F238E27FC236}">
                <a16:creationId xmlns:a16="http://schemas.microsoft.com/office/drawing/2014/main" id="{B1015A04-EE72-D054-7F38-EEEB37F6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02" y="2402989"/>
            <a:ext cx="4839408" cy="445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2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D763B-A089-1F3A-6A1E-448D4368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A0D6864-40AA-C921-2552-22EE25AAC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3205F2-9735-BE18-DC9A-62E2FBD42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3C3A7E-5B21-1313-5D79-49A89A089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EF920A-126A-65C5-A827-5E1196613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2E21B0-2731-E869-804F-847CD4F98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E224B09-0F44-6D03-7BD7-917A6EAD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3ED2B8D-BD02-E1E4-6668-DF9D1EDF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21B42C9-698C-8997-9D1D-9A179D089D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Plan (Lab)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1E9A44-EF54-697B-E452-5DC94E6D1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18605"/>
              </p:ext>
            </p:extLst>
          </p:nvPr>
        </p:nvGraphicFramePr>
        <p:xfrm>
          <a:off x="838200" y="1945640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656">
                  <a:extLst>
                    <a:ext uri="{9D8B030D-6E8A-4147-A177-3AD203B41FA5}">
                      <a16:colId xmlns:a16="http://schemas.microsoft.com/office/drawing/2014/main" val="3149556784"/>
                    </a:ext>
                  </a:extLst>
                </a:gridCol>
                <a:gridCol w="6689344">
                  <a:extLst>
                    <a:ext uri="{9D8B030D-6E8A-4147-A177-3AD203B41FA5}">
                      <a16:colId xmlns:a16="http://schemas.microsoft.com/office/drawing/2014/main" val="2577730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9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r-E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+ image Processing</a:t>
                      </a:r>
                      <a:r>
                        <a:rPr lang="ar-EG" dirty="0"/>
                        <a:t> </a:t>
                      </a:r>
                      <a:r>
                        <a:rPr lang="en-US" dirty="0"/>
                        <a:t> with </a:t>
                      </a:r>
                      <a:r>
                        <a:rPr lang="en-US" dirty="0" err="1"/>
                        <a:t>opencv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Extraction + Machine Leaning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2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(CNN)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 Learning + Auto 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0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Object detection + Yolov8 &amp; 9 &amp; Yolo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0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Tracking Yolov8 &amp;9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4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</a:t>
                      </a:r>
                      <a:r>
                        <a:rPr lang="en-US" dirty="0" err="1"/>
                        <a:t>Unet</a:t>
                      </a:r>
                      <a:r>
                        <a:rPr lang="en-US" dirty="0"/>
                        <a:t> + Yolov8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3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Pose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5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Character Recognition (OCR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Face detection + Face Recognition</a:t>
                      </a:r>
                      <a:r>
                        <a:rPr lang="ar-EG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6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6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F6FBD-14F2-ED11-0E61-87444C66D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6E20A7-E466-71A2-FF6B-BFD7DDBB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07E635-C4C2-EDF7-DB0D-C95475CE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AE8738-5713-02AF-4328-1BF524E5B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3DB363-F049-EA45-0F76-A50F60A3A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AE1E1E-A272-0F25-E14B-BF4554FD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0DB848-BFDA-CC6B-6529-1A1C1F1F7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48B6DB-2DA7-D2FD-6D49-ACED4290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6DD0024-3FC9-5DBB-8D46-E9AB6025C2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AC20C2-0566-1DCF-04E9-B0682C113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46256"/>
              </p:ext>
            </p:extLst>
          </p:nvPr>
        </p:nvGraphicFramePr>
        <p:xfrm>
          <a:off x="3471672" y="3006273"/>
          <a:ext cx="482193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84171">
                  <a:extLst>
                    <a:ext uri="{9D8B030D-6E8A-4147-A177-3AD203B41FA5}">
                      <a16:colId xmlns:a16="http://schemas.microsoft.com/office/drawing/2014/main" val="3149556784"/>
                    </a:ext>
                  </a:extLst>
                </a:gridCol>
                <a:gridCol w="2937765">
                  <a:extLst>
                    <a:ext uri="{9D8B030D-6E8A-4147-A177-3AD203B41FA5}">
                      <a16:colId xmlns:a16="http://schemas.microsoft.com/office/drawing/2014/main" val="2577730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8</a:t>
                      </a:r>
                      <a:r>
                        <a:rPr lang="en-US" dirty="0"/>
                        <a:t>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2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0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04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677599-3D64-92C3-3F15-B3DFDDDE0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E7521D-3EF6-345C-6D86-CEA27454C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16799F-A541-3C4B-2FF1-8B6196045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3C534D-19CD-DD6F-5A79-528ACAE4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295E18-C544-2125-EECE-FC1230BFE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424455-39FB-A010-2DA0-0AC06407D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1BABA5-2417-7A71-E778-E0195E99A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5469F2-6C98-9F4E-5354-1F725F271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ACBCBBC-DD9C-BFD7-CE7A-4B0F31EEBD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techniques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980338-362F-01D6-1EF8-D231A546A90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74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Image Processing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DF06A-F881-8830-C462-B8DBEB0B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94" y="3229111"/>
            <a:ext cx="993596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CA5C67-5C27-EA32-F52C-09B4296FE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90BE7C-05D3-112D-CBE9-BE4AA82F1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2C888A-24D2-E794-92FA-1169336C7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53E4D2-20F7-C7F5-9D70-6695A902B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18F2FB4-0990-1E1A-0C07-DF2B665A8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2D7650-D18E-D5CF-EC94-6B78EBED4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BE1E619-8FD3-720B-29A0-4BD60C5A2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CA7ED0-7FBB-2890-4FEA-868A7D15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AF4C1D1-46D8-9F4D-403C-1C8A542F8D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techniques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99FF3F-35B5-550E-E86B-CA417A23AA8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74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extraction + Machine Learning</a:t>
            </a:r>
          </a:p>
        </p:txBody>
      </p:sp>
      <p:pic>
        <p:nvPicPr>
          <p:cNvPr id="10" name="Picture 4" descr="Deep Learning vs. Machine Learning. Let the Fight Begin!">
            <a:extLst>
              <a:ext uri="{FF2B5EF4-FFF2-40B4-BE49-F238E27FC236}">
                <a16:creationId xmlns:a16="http://schemas.microsoft.com/office/drawing/2014/main" id="{63387B80-D071-AB17-226B-7769546BC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4" r="49998" b="51083"/>
          <a:stretch/>
        </p:blipFill>
        <p:spPr bwMode="auto">
          <a:xfrm>
            <a:off x="1682597" y="3429000"/>
            <a:ext cx="4413403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eep Learning vs. Machine Learning. Let the Fight Begin!">
            <a:extLst>
              <a:ext uri="{FF2B5EF4-FFF2-40B4-BE49-F238E27FC236}">
                <a16:creationId xmlns:a16="http://schemas.microsoft.com/office/drawing/2014/main" id="{111B43DA-7F35-6F11-8786-AC8A4A17C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3" t="19184" r="7326" b="51083"/>
          <a:stretch/>
        </p:blipFill>
        <p:spPr bwMode="auto">
          <a:xfrm>
            <a:off x="8826759" y="3429000"/>
            <a:ext cx="1586204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D3005C-6796-725F-BC67-4879418FFD88}"/>
              </a:ext>
            </a:extLst>
          </p:cNvPr>
          <p:cNvSpPr/>
          <p:nvPr/>
        </p:nvSpPr>
        <p:spPr>
          <a:xfrm>
            <a:off x="6096000" y="3429000"/>
            <a:ext cx="2828544" cy="203911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0B5B9A-586C-EA15-50EA-25401FAEEE42}"/>
              </a:ext>
            </a:extLst>
          </p:cNvPr>
          <p:cNvSpPr/>
          <p:nvPr/>
        </p:nvSpPr>
        <p:spPr>
          <a:xfrm>
            <a:off x="6885432" y="3979040"/>
            <a:ext cx="1021867" cy="1489071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5812A7-3484-8738-9B1D-4ED518C0587D}"/>
              </a:ext>
            </a:extLst>
          </p:cNvPr>
          <p:cNvCxnSpPr>
            <a:cxnSpLocks/>
          </p:cNvCxnSpPr>
          <p:nvPr/>
        </p:nvCxnSpPr>
        <p:spPr>
          <a:xfrm>
            <a:off x="6891223" y="4325689"/>
            <a:ext cx="1021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2D95F-18A0-5977-97A1-2F7A82260D93}"/>
              </a:ext>
            </a:extLst>
          </p:cNvPr>
          <p:cNvCxnSpPr>
            <a:cxnSpLocks/>
          </p:cNvCxnSpPr>
          <p:nvPr/>
        </p:nvCxnSpPr>
        <p:spPr>
          <a:xfrm>
            <a:off x="6885127" y="4694497"/>
            <a:ext cx="1021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B3AD33-684C-871C-9791-460C9FEBD237}"/>
              </a:ext>
            </a:extLst>
          </p:cNvPr>
          <p:cNvCxnSpPr>
            <a:cxnSpLocks/>
          </p:cNvCxnSpPr>
          <p:nvPr/>
        </p:nvCxnSpPr>
        <p:spPr>
          <a:xfrm>
            <a:off x="6885127" y="5087689"/>
            <a:ext cx="1021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8C7388-0D31-27CC-7DCA-0AB688C19C17}"/>
              </a:ext>
            </a:extLst>
          </p:cNvPr>
          <p:cNvSpPr/>
          <p:nvPr/>
        </p:nvSpPr>
        <p:spPr>
          <a:xfrm>
            <a:off x="3803904" y="4416552"/>
            <a:ext cx="502920" cy="393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E1512EA-DAA7-297D-080C-9D942D7A2AB9}"/>
              </a:ext>
            </a:extLst>
          </p:cNvPr>
          <p:cNvSpPr/>
          <p:nvPr/>
        </p:nvSpPr>
        <p:spPr>
          <a:xfrm>
            <a:off x="6225539" y="4434840"/>
            <a:ext cx="502920" cy="393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E04775D-4860-0EA4-54CC-9B298CB3239A}"/>
              </a:ext>
            </a:extLst>
          </p:cNvPr>
          <p:cNvSpPr/>
          <p:nvPr/>
        </p:nvSpPr>
        <p:spPr>
          <a:xfrm>
            <a:off x="8317743" y="4416552"/>
            <a:ext cx="502920" cy="393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AA6525-169F-B1C0-C66E-839BA299E8B9}"/>
              </a:ext>
            </a:extLst>
          </p:cNvPr>
          <p:cNvSpPr txBox="1"/>
          <p:nvPr/>
        </p:nvSpPr>
        <p:spPr>
          <a:xfrm>
            <a:off x="6636268" y="3501752"/>
            <a:ext cx="158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vector</a:t>
            </a:r>
          </a:p>
        </p:txBody>
      </p:sp>
    </p:spTree>
    <p:extLst>
      <p:ext uri="{BB962C8B-B14F-4D97-AF65-F5344CB8AC3E}">
        <p14:creationId xmlns:p14="http://schemas.microsoft.com/office/powerpoint/2010/main" val="407676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B254D-9E50-6EA9-7A7D-D1E73151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51C3BAE-90DB-94ED-BA31-D7E5B961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BC1956-67C0-8C55-1566-453FE4DC4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AD9A49-944D-14C7-4112-FF338B268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26EA83F-6A82-CF7F-8839-6DF0C0C1B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5A8DF5-3623-729C-3CE7-AF3DB7123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F5743C-5968-D619-91C8-2349527E6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79F53C4-D9EA-84AF-FB7A-255AB64CB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70CD9F7-6858-0868-4390-3CD08C3DA4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techniques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18C2-66AB-C5D4-D79E-A44F63CAB3D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74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Deep Learning</a:t>
            </a:r>
          </a:p>
        </p:txBody>
      </p:sp>
      <p:pic>
        <p:nvPicPr>
          <p:cNvPr id="6148" name="Picture 4" descr="Deep Learning vs. Machine Learning. Let the Fight Begin!">
            <a:extLst>
              <a:ext uri="{FF2B5EF4-FFF2-40B4-BE49-F238E27FC236}">
                <a16:creationId xmlns:a16="http://schemas.microsoft.com/office/drawing/2014/main" id="{26F3A064-DE01-FC31-9849-FEEC979C3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32"/>
          <a:stretch/>
        </p:blipFill>
        <p:spPr bwMode="auto">
          <a:xfrm>
            <a:off x="1682597" y="3213442"/>
            <a:ext cx="8826500" cy="239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293</Words>
  <Application>Microsoft Office PowerPoint</Application>
  <PresentationFormat>Widescreen</PresentationFormat>
  <Paragraphs>76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Computer Vision (CV)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Anaconda </vt:lpstr>
      <vt:lpstr>Python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(CV)</dc:title>
  <dc:creator>hossam180099@fci.bu.edu.eg</dc:creator>
  <cp:lastModifiedBy>hossam180099@fci.bu.edu.eg</cp:lastModifiedBy>
  <cp:revision>17</cp:revision>
  <dcterms:created xsi:type="dcterms:W3CDTF">2024-02-18T11:35:13Z</dcterms:created>
  <dcterms:modified xsi:type="dcterms:W3CDTF">2024-03-09T12:07:15Z</dcterms:modified>
</cp:coreProperties>
</file>