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0"/>
  </p:notesMasterIdLst>
  <p:sldIdLst>
    <p:sldId id="256" r:id="rId2"/>
    <p:sldId id="258" r:id="rId3"/>
    <p:sldId id="339" r:id="rId4"/>
    <p:sldId id="338" r:id="rId5"/>
    <p:sldId id="260" r:id="rId6"/>
    <p:sldId id="263" r:id="rId7"/>
    <p:sldId id="276" r:id="rId8"/>
    <p:sldId id="278" r:id="rId9"/>
    <p:sldId id="343" r:id="rId10"/>
    <p:sldId id="277" r:id="rId11"/>
    <p:sldId id="261" r:id="rId12"/>
    <p:sldId id="279" r:id="rId13"/>
    <p:sldId id="264" r:id="rId14"/>
    <p:sldId id="319" r:id="rId15"/>
    <p:sldId id="342" r:id="rId16"/>
    <p:sldId id="265" r:id="rId17"/>
    <p:sldId id="341" r:id="rId18"/>
    <p:sldId id="34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DAEA"/>
    <a:srgbClr val="000000"/>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2099FE-BD50-44B8-AFFD-73D435E1F60D}" type="datetimeFigureOut">
              <a:rPr lang="en-US" smtClean="0"/>
              <a:t>3/13/2024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A9654C-E0E0-4709-B41A-97D0A8A2CFA9}" type="slidenum">
              <a:rPr lang="en-US" smtClean="0"/>
              <a:t>‹#›</a:t>
            </a:fld>
            <a:endParaRPr lang="en-US"/>
          </a:p>
        </p:txBody>
      </p:sp>
    </p:spTree>
    <p:extLst>
      <p:ext uri="{BB962C8B-B14F-4D97-AF65-F5344CB8AC3E}">
        <p14:creationId xmlns:p14="http://schemas.microsoft.com/office/powerpoint/2010/main" val="2764465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6B139-107E-409B-2ED4-D4A7DD4C59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41A52A-93FE-785E-2FA6-2FAEDC3507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9F14E7-9A9A-4F42-8931-10DE7C905D98}"/>
              </a:ext>
            </a:extLst>
          </p:cNvPr>
          <p:cNvSpPr>
            <a:spLocks noGrp="1"/>
          </p:cNvSpPr>
          <p:nvPr>
            <p:ph type="dt" sz="half" idx="10"/>
          </p:nvPr>
        </p:nvSpPr>
        <p:spPr/>
        <p:txBody>
          <a:bodyPr/>
          <a:lstStyle/>
          <a:p>
            <a:fld id="{D208048B-57AF-4F53-BC84-8E0A1033FBEC}" type="datetimeFigureOut">
              <a:rPr lang="en-US" smtClean="0"/>
              <a:t>3/13/2024</a:t>
            </a:fld>
            <a:endParaRPr lang="en-US"/>
          </a:p>
        </p:txBody>
      </p:sp>
      <p:sp>
        <p:nvSpPr>
          <p:cNvPr id="5" name="Footer Placeholder 4">
            <a:extLst>
              <a:ext uri="{FF2B5EF4-FFF2-40B4-BE49-F238E27FC236}">
                <a16:creationId xmlns:a16="http://schemas.microsoft.com/office/drawing/2014/main" id="{E52CFF7A-F30C-A6D9-3895-30612B80FD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F90A2-3B62-6325-470A-B9B73EA9304E}"/>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982648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BA469-1C75-CF6A-53BC-9C9D35B5BC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B319B9-1033-848C-A76C-699B343BE8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76D228-3DFD-30BA-5759-323799AC0E3D}"/>
              </a:ext>
            </a:extLst>
          </p:cNvPr>
          <p:cNvSpPr>
            <a:spLocks noGrp="1"/>
          </p:cNvSpPr>
          <p:nvPr>
            <p:ph type="dt" sz="half" idx="10"/>
          </p:nvPr>
        </p:nvSpPr>
        <p:spPr/>
        <p:txBody>
          <a:bodyPr/>
          <a:lstStyle/>
          <a:p>
            <a:fld id="{D208048B-57AF-4F53-BC84-8E0A1033FBEC}" type="datetimeFigureOut">
              <a:rPr lang="en-US" smtClean="0"/>
              <a:t>3/13/2024</a:t>
            </a:fld>
            <a:endParaRPr lang="en-US"/>
          </a:p>
        </p:txBody>
      </p:sp>
      <p:sp>
        <p:nvSpPr>
          <p:cNvPr id="5" name="Footer Placeholder 4">
            <a:extLst>
              <a:ext uri="{FF2B5EF4-FFF2-40B4-BE49-F238E27FC236}">
                <a16:creationId xmlns:a16="http://schemas.microsoft.com/office/drawing/2014/main" id="{4814A193-9DC3-8403-8915-1ECB15D9D4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738746-1675-A898-C3BA-D00B1691190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955447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40EC28-665D-BA5B-52B4-18F905411E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362566-2EDA-004B-AFC3-81E755CED4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57600-E167-4DD2-97FF-B5DE6FCBED18}"/>
              </a:ext>
            </a:extLst>
          </p:cNvPr>
          <p:cNvSpPr>
            <a:spLocks noGrp="1"/>
          </p:cNvSpPr>
          <p:nvPr>
            <p:ph type="dt" sz="half" idx="10"/>
          </p:nvPr>
        </p:nvSpPr>
        <p:spPr/>
        <p:txBody>
          <a:bodyPr/>
          <a:lstStyle/>
          <a:p>
            <a:fld id="{D208048B-57AF-4F53-BC84-8E0A1033FBEC}" type="datetimeFigureOut">
              <a:rPr lang="en-US" smtClean="0"/>
              <a:t>3/13/2024</a:t>
            </a:fld>
            <a:endParaRPr lang="en-US"/>
          </a:p>
        </p:txBody>
      </p:sp>
      <p:sp>
        <p:nvSpPr>
          <p:cNvPr id="5" name="Footer Placeholder 4">
            <a:extLst>
              <a:ext uri="{FF2B5EF4-FFF2-40B4-BE49-F238E27FC236}">
                <a16:creationId xmlns:a16="http://schemas.microsoft.com/office/drawing/2014/main" id="{56D83542-C3EB-2B0B-1AF7-5119932DC4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93BAB-A4B8-CE77-B6D9-573117916E1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65081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69DA-E42A-FE27-AA41-731BF2052E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559706-A550-C6E9-2720-CCB282CECC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620CA7-9C9A-0577-4CCD-3B87820F6DD3}"/>
              </a:ext>
            </a:extLst>
          </p:cNvPr>
          <p:cNvSpPr>
            <a:spLocks noGrp="1"/>
          </p:cNvSpPr>
          <p:nvPr>
            <p:ph type="dt" sz="half" idx="10"/>
          </p:nvPr>
        </p:nvSpPr>
        <p:spPr/>
        <p:txBody>
          <a:bodyPr/>
          <a:lstStyle/>
          <a:p>
            <a:fld id="{D208048B-57AF-4F53-BC84-8E0A1033FBEC}" type="datetimeFigureOut">
              <a:rPr lang="en-US" smtClean="0"/>
              <a:t>3/13/2024</a:t>
            </a:fld>
            <a:endParaRPr lang="en-US"/>
          </a:p>
        </p:txBody>
      </p:sp>
      <p:sp>
        <p:nvSpPr>
          <p:cNvPr id="5" name="Footer Placeholder 4">
            <a:extLst>
              <a:ext uri="{FF2B5EF4-FFF2-40B4-BE49-F238E27FC236}">
                <a16:creationId xmlns:a16="http://schemas.microsoft.com/office/drawing/2014/main" id="{37F4383E-53DD-9D18-FC66-F2C5FF94A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1E639E-9C8E-E271-40E4-1C19C8C0C84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382580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7F23-6EBB-5E3A-30D0-D948972C01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FA5F3C-F325-379C-B4CA-0108AA6C9F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FDA449-FEEC-643B-9141-070D4A94D592}"/>
              </a:ext>
            </a:extLst>
          </p:cNvPr>
          <p:cNvSpPr>
            <a:spLocks noGrp="1"/>
          </p:cNvSpPr>
          <p:nvPr>
            <p:ph type="dt" sz="half" idx="10"/>
          </p:nvPr>
        </p:nvSpPr>
        <p:spPr/>
        <p:txBody>
          <a:bodyPr/>
          <a:lstStyle/>
          <a:p>
            <a:fld id="{D208048B-57AF-4F53-BC84-8E0A1033FBEC}" type="datetimeFigureOut">
              <a:rPr lang="en-US" smtClean="0"/>
              <a:t>3/13/2024</a:t>
            </a:fld>
            <a:endParaRPr lang="en-US"/>
          </a:p>
        </p:txBody>
      </p:sp>
      <p:sp>
        <p:nvSpPr>
          <p:cNvPr id="5" name="Footer Placeholder 4">
            <a:extLst>
              <a:ext uri="{FF2B5EF4-FFF2-40B4-BE49-F238E27FC236}">
                <a16:creationId xmlns:a16="http://schemas.microsoft.com/office/drawing/2014/main" id="{113BE56D-096C-E0A5-180D-02A6773F3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F5F4F-7E6C-8842-D7E6-3F331FDBEAC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042917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6DB9F-C686-3FDA-8C23-FE9672E97A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06D82F-B545-0F57-871B-B0D3E0AE4A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4FC397-DA15-A6B6-C3B1-040DAD2EBB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234DF6-DAD6-0A6C-C15A-E2CE1F6AB0CD}"/>
              </a:ext>
            </a:extLst>
          </p:cNvPr>
          <p:cNvSpPr>
            <a:spLocks noGrp="1"/>
          </p:cNvSpPr>
          <p:nvPr>
            <p:ph type="dt" sz="half" idx="10"/>
          </p:nvPr>
        </p:nvSpPr>
        <p:spPr/>
        <p:txBody>
          <a:bodyPr/>
          <a:lstStyle/>
          <a:p>
            <a:fld id="{D208048B-57AF-4F53-BC84-8E0A1033FBEC}" type="datetimeFigureOut">
              <a:rPr lang="en-US" smtClean="0"/>
              <a:t>3/13/2024</a:t>
            </a:fld>
            <a:endParaRPr lang="en-US"/>
          </a:p>
        </p:txBody>
      </p:sp>
      <p:sp>
        <p:nvSpPr>
          <p:cNvPr id="6" name="Footer Placeholder 5">
            <a:extLst>
              <a:ext uri="{FF2B5EF4-FFF2-40B4-BE49-F238E27FC236}">
                <a16:creationId xmlns:a16="http://schemas.microsoft.com/office/drawing/2014/main" id="{0362694A-D2A5-D287-CFF3-E6CFA0070D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575350-79E3-62A1-BA99-47777829C6B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82732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F5BEB-3BB7-9510-AC43-7603A6E625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BFBA45-26C3-EFE3-C70B-12B9C735A2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ECCCDA-CF94-D76F-FE8D-315A5E9BBC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465874-5205-B359-3B7A-BA141F61D9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991210-59C7-9C12-7645-7567F15635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C59402-73BF-384F-8C22-742ABA88B584}"/>
              </a:ext>
            </a:extLst>
          </p:cNvPr>
          <p:cNvSpPr>
            <a:spLocks noGrp="1"/>
          </p:cNvSpPr>
          <p:nvPr>
            <p:ph type="dt" sz="half" idx="10"/>
          </p:nvPr>
        </p:nvSpPr>
        <p:spPr/>
        <p:txBody>
          <a:bodyPr/>
          <a:lstStyle/>
          <a:p>
            <a:fld id="{D208048B-57AF-4F53-BC84-8E0A1033FBEC}" type="datetimeFigureOut">
              <a:rPr lang="en-US" smtClean="0"/>
              <a:t>3/13/2024</a:t>
            </a:fld>
            <a:endParaRPr lang="en-US"/>
          </a:p>
        </p:txBody>
      </p:sp>
      <p:sp>
        <p:nvSpPr>
          <p:cNvPr id="8" name="Footer Placeholder 7">
            <a:extLst>
              <a:ext uri="{FF2B5EF4-FFF2-40B4-BE49-F238E27FC236}">
                <a16:creationId xmlns:a16="http://schemas.microsoft.com/office/drawing/2014/main" id="{7C1C473C-376E-933E-4CDD-63D0596BA4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869F79-D83E-A230-AC6B-14EA1EDF58E1}"/>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497959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A40C-46FF-F138-A81F-6594AEDFA9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3D89BE-0076-61C4-2228-F37D0B5A1B15}"/>
              </a:ext>
            </a:extLst>
          </p:cNvPr>
          <p:cNvSpPr>
            <a:spLocks noGrp="1"/>
          </p:cNvSpPr>
          <p:nvPr>
            <p:ph type="dt" sz="half" idx="10"/>
          </p:nvPr>
        </p:nvSpPr>
        <p:spPr/>
        <p:txBody>
          <a:bodyPr/>
          <a:lstStyle/>
          <a:p>
            <a:fld id="{D208048B-57AF-4F53-BC84-8E0A1033FBEC}" type="datetimeFigureOut">
              <a:rPr lang="en-US" smtClean="0"/>
              <a:t>3/13/2024</a:t>
            </a:fld>
            <a:endParaRPr lang="en-US"/>
          </a:p>
        </p:txBody>
      </p:sp>
      <p:sp>
        <p:nvSpPr>
          <p:cNvPr id="4" name="Footer Placeholder 3">
            <a:extLst>
              <a:ext uri="{FF2B5EF4-FFF2-40B4-BE49-F238E27FC236}">
                <a16:creationId xmlns:a16="http://schemas.microsoft.com/office/drawing/2014/main" id="{27878F3C-E92F-F7FD-7457-84D9EC10D7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7360B0-9F7A-3F31-5FD8-5227DC5BEA0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780335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47AD4A-540A-390C-B2A0-10FF2477F552}"/>
              </a:ext>
            </a:extLst>
          </p:cNvPr>
          <p:cNvSpPr>
            <a:spLocks noGrp="1"/>
          </p:cNvSpPr>
          <p:nvPr>
            <p:ph type="dt" sz="half" idx="10"/>
          </p:nvPr>
        </p:nvSpPr>
        <p:spPr/>
        <p:txBody>
          <a:bodyPr/>
          <a:lstStyle/>
          <a:p>
            <a:fld id="{D208048B-57AF-4F53-BC84-8E0A1033FBEC}" type="datetimeFigureOut">
              <a:rPr lang="en-US" smtClean="0"/>
              <a:t>3/13/2024</a:t>
            </a:fld>
            <a:endParaRPr lang="en-US"/>
          </a:p>
        </p:txBody>
      </p:sp>
      <p:sp>
        <p:nvSpPr>
          <p:cNvPr id="3" name="Footer Placeholder 2">
            <a:extLst>
              <a:ext uri="{FF2B5EF4-FFF2-40B4-BE49-F238E27FC236}">
                <a16:creationId xmlns:a16="http://schemas.microsoft.com/office/drawing/2014/main" id="{D1138C24-6E50-16FE-9199-C0884CCC86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0242A5-58B1-2A09-BAF7-831A0ED91300}"/>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180034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E3468-0DFC-1009-E8E1-9C49B5D504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6CBE10-5665-6F86-E6B6-A73F1C0EFB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528356-C29C-6313-AF1D-ADB1E5A825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A6CB27-29DF-BD60-24EE-3BCF9D3319A3}"/>
              </a:ext>
            </a:extLst>
          </p:cNvPr>
          <p:cNvSpPr>
            <a:spLocks noGrp="1"/>
          </p:cNvSpPr>
          <p:nvPr>
            <p:ph type="dt" sz="half" idx="10"/>
          </p:nvPr>
        </p:nvSpPr>
        <p:spPr/>
        <p:txBody>
          <a:bodyPr/>
          <a:lstStyle/>
          <a:p>
            <a:fld id="{D208048B-57AF-4F53-BC84-8E0A1033FBEC}" type="datetimeFigureOut">
              <a:rPr lang="en-US" smtClean="0"/>
              <a:t>3/13/2024</a:t>
            </a:fld>
            <a:endParaRPr lang="en-US"/>
          </a:p>
        </p:txBody>
      </p:sp>
      <p:sp>
        <p:nvSpPr>
          <p:cNvPr id="6" name="Footer Placeholder 5">
            <a:extLst>
              <a:ext uri="{FF2B5EF4-FFF2-40B4-BE49-F238E27FC236}">
                <a16:creationId xmlns:a16="http://schemas.microsoft.com/office/drawing/2014/main" id="{BC6F8643-E1BC-6E17-B879-BC99195B74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D9D382-5555-B048-A326-EA35597093B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44038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79A6B-2CF1-39AE-15A7-BA13C15B91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7C3373-1EC9-E4B7-6811-9F53587928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09B7A5-F627-82B4-6EB7-4EC6BAAD49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2F0924-9A1B-ADC7-8C25-31EA87FC3148}"/>
              </a:ext>
            </a:extLst>
          </p:cNvPr>
          <p:cNvSpPr>
            <a:spLocks noGrp="1"/>
          </p:cNvSpPr>
          <p:nvPr>
            <p:ph type="dt" sz="half" idx="10"/>
          </p:nvPr>
        </p:nvSpPr>
        <p:spPr/>
        <p:txBody>
          <a:bodyPr/>
          <a:lstStyle/>
          <a:p>
            <a:fld id="{D208048B-57AF-4F53-BC84-8E0A1033FBEC}" type="datetimeFigureOut">
              <a:rPr lang="en-US" smtClean="0"/>
              <a:t>3/13/2024</a:t>
            </a:fld>
            <a:endParaRPr lang="en-US"/>
          </a:p>
        </p:txBody>
      </p:sp>
      <p:sp>
        <p:nvSpPr>
          <p:cNvPr id="6" name="Footer Placeholder 5">
            <a:extLst>
              <a:ext uri="{FF2B5EF4-FFF2-40B4-BE49-F238E27FC236}">
                <a16:creationId xmlns:a16="http://schemas.microsoft.com/office/drawing/2014/main" id="{17F42CC3-849C-1BB4-E9D5-7B8FB930D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F189ED-E57A-B354-B83D-48ED9C9F09AE}"/>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780413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74364F-4A4B-7386-A435-22F321D8F7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D483A6-1F3F-7B65-8E8D-2AB48AF224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AC05A4-6C72-63AF-337A-BC58AB896F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08048B-57AF-4F53-BC84-8E0A1033FBEC}" type="datetimeFigureOut">
              <a:rPr lang="en-US" smtClean="0"/>
              <a:pPr/>
              <a:t>3/13/2024</a:t>
            </a:fld>
            <a:endParaRPr lang="en-US" dirty="0"/>
          </a:p>
        </p:txBody>
      </p:sp>
      <p:sp>
        <p:nvSpPr>
          <p:cNvPr id="5" name="Footer Placeholder 4">
            <a:extLst>
              <a:ext uri="{FF2B5EF4-FFF2-40B4-BE49-F238E27FC236}">
                <a16:creationId xmlns:a16="http://schemas.microsoft.com/office/drawing/2014/main" id="{36588EB7-673A-EA28-C197-EC276A7899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712AE80-9F80-5AFE-CF88-CA7E60583C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947497720"/>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auto-encoders/"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image-net.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12841B8-39D1-60C9-71F3-BFD49476A622}"/>
              </a:ext>
            </a:extLst>
          </p:cNvPr>
          <p:cNvSpPr>
            <a:spLocks noGrp="1"/>
          </p:cNvSpPr>
          <p:nvPr>
            <p:ph type="ctrTitle"/>
          </p:nvPr>
        </p:nvSpPr>
        <p:spPr>
          <a:xfrm>
            <a:off x="874815" y="798703"/>
            <a:ext cx="5221185" cy="2557145"/>
          </a:xfrm>
        </p:spPr>
        <p:txBody>
          <a:bodyPr anchor="b">
            <a:normAutofit fontScale="90000"/>
          </a:bodyPr>
          <a:lstStyle/>
          <a:p>
            <a:r>
              <a:rPr lang="en-US" b="1" dirty="0">
                <a:latin typeface="Times New Roman" panose="02020603050405020304" pitchFamily="18" charset="0"/>
                <a:cs typeface="Times New Roman" panose="02020603050405020304" pitchFamily="18" charset="0"/>
              </a:rPr>
              <a:t>Computer Vision</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(CV)</a:t>
            </a:r>
          </a:p>
        </p:txBody>
      </p:sp>
      <p:sp>
        <p:nvSpPr>
          <p:cNvPr id="3" name="Subtitle 2">
            <a:extLst>
              <a:ext uri="{FF2B5EF4-FFF2-40B4-BE49-F238E27FC236}">
                <a16:creationId xmlns:a16="http://schemas.microsoft.com/office/drawing/2014/main" id="{72D633AC-863C-395F-7D50-076B7E4228AA}"/>
              </a:ext>
            </a:extLst>
          </p:cNvPr>
          <p:cNvSpPr>
            <a:spLocks noGrp="1"/>
          </p:cNvSpPr>
          <p:nvPr>
            <p:ph type="subTitle" idx="1"/>
          </p:nvPr>
        </p:nvSpPr>
        <p:spPr>
          <a:xfrm>
            <a:off x="870148" y="3962792"/>
            <a:ext cx="5221185" cy="2102108"/>
          </a:xfrm>
        </p:spPr>
        <p:txBody>
          <a:bodyPr anchor="t">
            <a:normAutofit/>
          </a:bodyPr>
          <a:lstStyle/>
          <a:p>
            <a:endParaRPr lang="en-US" dirty="0">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Lab4</a:t>
            </a:r>
            <a:r>
              <a:rPr lang="en-US">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br>
              <a:rPr lang="en-US" sz="700"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Transfer Learning &amp; Auto Encoder</a:t>
            </a:r>
          </a:p>
        </p:txBody>
      </p:sp>
      <p:sp>
        <p:nvSpPr>
          <p:cNvPr id="63" name="Freeform: Shape 62">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Freeform: Shape 66">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Shape 68">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pic>
        <p:nvPicPr>
          <p:cNvPr id="4098" name="Picture 2" descr="Visión - Iconos gratis de computadora">
            <a:extLst>
              <a:ext uri="{FF2B5EF4-FFF2-40B4-BE49-F238E27FC236}">
                <a16:creationId xmlns:a16="http://schemas.microsoft.com/office/drawing/2014/main" id="{49AA78AA-A709-087F-383E-59E9AA7620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9392" y="747640"/>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351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87E8F3E-5410-85F5-A6C7-05D8341FD471}"/>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F517615-EA14-4649-E299-FCFBF17A74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F1BE122-B64D-ADBC-726F-00FA5B98D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8" name="Group 37">
            <a:extLst>
              <a:ext uri="{FF2B5EF4-FFF2-40B4-BE49-F238E27FC236}">
                <a16:creationId xmlns:a16="http://schemas.microsoft.com/office/drawing/2014/main" id="{0C86E671-CD55-D7D8-E375-7DD8C81134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id="{93C6534F-131D-509F-6989-42DB7F288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BC74F127-E1EA-6CFB-C5B1-3C0165835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910F0D0-4651-231D-A6A5-2B54DE252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155C01C2-AE48-C9FB-71BE-8B1843542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1">
            <a:extLst>
              <a:ext uri="{FF2B5EF4-FFF2-40B4-BE49-F238E27FC236}">
                <a16:creationId xmlns:a16="http://schemas.microsoft.com/office/drawing/2014/main" id="{72855EC9-6A2A-ECF6-4E63-F7FF27A2494B}"/>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Train Partially</a:t>
            </a:r>
          </a:p>
        </p:txBody>
      </p:sp>
      <p:sp>
        <p:nvSpPr>
          <p:cNvPr id="2" name="Rectangle 1">
            <a:extLst>
              <a:ext uri="{FF2B5EF4-FFF2-40B4-BE49-F238E27FC236}">
                <a16:creationId xmlns:a16="http://schemas.microsoft.com/office/drawing/2014/main" id="{CA0BED8F-E916-25AF-1771-6B0AEA6A5866}"/>
              </a:ext>
            </a:extLst>
          </p:cNvPr>
          <p:cNvSpPr/>
          <p:nvPr/>
        </p:nvSpPr>
        <p:spPr>
          <a:xfrm>
            <a:off x="838200" y="1815473"/>
            <a:ext cx="11256264" cy="923330"/>
          </a:xfrm>
          <a:prstGeom prst="rect">
            <a:avLst/>
          </a:prstGeom>
        </p:spPr>
        <p:txBody>
          <a:bodyPr wrap="square">
            <a:spAutoFit/>
          </a:bodyPr>
          <a:lstStyle/>
          <a:p>
            <a:r>
              <a:rPr lang="en-US" dirty="0">
                <a:solidFill>
                  <a:srgbClr val="000000"/>
                </a:solidFill>
                <a:latin typeface="ArialMT"/>
              </a:rPr>
              <a:t>import </a:t>
            </a:r>
            <a:r>
              <a:rPr lang="en-US" dirty="0" err="1">
                <a:solidFill>
                  <a:srgbClr val="000000"/>
                </a:solidFill>
                <a:latin typeface="ArialMT"/>
              </a:rPr>
              <a:t>tensorflow</a:t>
            </a:r>
            <a:r>
              <a:rPr lang="en-US" dirty="0">
                <a:solidFill>
                  <a:srgbClr val="000000"/>
                </a:solidFill>
                <a:latin typeface="ArialMT"/>
              </a:rPr>
              <a:t> as </a:t>
            </a:r>
            <a:r>
              <a:rPr lang="en-US" dirty="0" err="1">
                <a:solidFill>
                  <a:srgbClr val="000000"/>
                </a:solidFill>
                <a:latin typeface="ArialMT"/>
              </a:rPr>
              <a:t>tf</a:t>
            </a:r>
            <a:endParaRPr lang="en-US" dirty="0">
              <a:solidFill>
                <a:srgbClr val="000000"/>
              </a:solidFill>
              <a:latin typeface="ArialMT"/>
            </a:endParaRPr>
          </a:p>
          <a:p>
            <a:r>
              <a:rPr lang="en-US" dirty="0">
                <a:solidFill>
                  <a:srgbClr val="000000"/>
                </a:solidFill>
                <a:latin typeface="ArialMT"/>
              </a:rPr>
              <a:t>from </a:t>
            </a:r>
            <a:r>
              <a:rPr lang="en-US" dirty="0" err="1">
                <a:solidFill>
                  <a:srgbClr val="000000"/>
                </a:solidFill>
                <a:latin typeface="ArialMT"/>
              </a:rPr>
              <a:t>tensorflow</a:t>
            </a:r>
            <a:r>
              <a:rPr lang="en-US" dirty="0">
                <a:solidFill>
                  <a:srgbClr val="000000"/>
                </a:solidFill>
                <a:latin typeface="ArialMT"/>
              </a:rPr>
              <a:t> import </a:t>
            </a:r>
            <a:r>
              <a:rPr lang="en-US" dirty="0" err="1">
                <a:solidFill>
                  <a:srgbClr val="000000"/>
                </a:solidFill>
                <a:latin typeface="ArialMT"/>
              </a:rPr>
              <a:t>keras</a:t>
            </a:r>
            <a:endParaRPr lang="en-US" dirty="0">
              <a:solidFill>
                <a:srgbClr val="000000"/>
              </a:solidFill>
              <a:latin typeface="ArialMT"/>
            </a:endParaRPr>
          </a:p>
          <a:p>
            <a:r>
              <a:rPr lang="en-US" dirty="0">
                <a:solidFill>
                  <a:srgbClr val="1D41D6"/>
                </a:solidFill>
                <a:latin typeface="ArialMT"/>
              </a:rPr>
              <a:t>model = keras.applications.vgg16.VGG16(</a:t>
            </a:r>
            <a:r>
              <a:rPr lang="en-US" dirty="0">
                <a:latin typeface="ArialMT"/>
              </a:rPr>
              <a:t>weights</a:t>
            </a:r>
            <a:r>
              <a:rPr lang="en-US" dirty="0">
                <a:solidFill>
                  <a:srgbClr val="FF3300"/>
                </a:solidFill>
                <a:latin typeface="ArialMT"/>
              </a:rPr>
              <a:t>='</a:t>
            </a:r>
            <a:r>
              <a:rPr lang="en-US" dirty="0" err="1">
                <a:solidFill>
                  <a:srgbClr val="FF3300"/>
                </a:solidFill>
                <a:latin typeface="ArialMT"/>
              </a:rPr>
              <a:t>imagenet</a:t>
            </a:r>
            <a:r>
              <a:rPr lang="en-US" dirty="0">
                <a:solidFill>
                  <a:srgbClr val="FF3300"/>
                </a:solidFill>
                <a:latin typeface="ArialMT"/>
              </a:rPr>
              <a:t> ' </a:t>
            </a:r>
            <a:r>
              <a:rPr lang="en-US" dirty="0">
                <a:latin typeface="ArialMT"/>
              </a:rPr>
              <a:t>,</a:t>
            </a:r>
            <a:r>
              <a:rPr lang="en-US" dirty="0" err="1">
                <a:latin typeface="ArialMT"/>
              </a:rPr>
              <a:t>include_top</a:t>
            </a:r>
            <a:r>
              <a:rPr lang="en-US" dirty="0">
                <a:solidFill>
                  <a:srgbClr val="FF3300"/>
                </a:solidFill>
                <a:latin typeface="ArialMT"/>
              </a:rPr>
              <a:t>=False </a:t>
            </a:r>
            <a:r>
              <a:rPr lang="en-US" dirty="0">
                <a:latin typeface="ArialMT"/>
              </a:rPr>
              <a:t>,</a:t>
            </a:r>
            <a:r>
              <a:rPr lang="en-US" dirty="0" err="1">
                <a:latin typeface="ArialMT"/>
              </a:rPr>
              <a:t>input_shape</a:t>
            </a:r>
            <a:r>
              <a:rPr lang="en-US" dirty="0">
                <a:solidFill>
                  <a:srgbClr val="FF3300"/>
                </a:solidFill>
                <a:latin typeface="ArialMT"/>
              </a:rPr>
              <a:t>=(224,224,3)</a:t>
            </a:r>
            <a:r>
              <a:rPr lang="en-US" dirty="0">
                <a:solidFill>
                  <a:srgbClr val="1D41D6"/>
                </a:solidFill>
                <a:latin typeface="ArialMT"/>
              </a:rPr>
              <a:t>)</a:t>
            </a:r>
            <a:endParaRPr lang="en-US" dirty="0"/>
          </a:p>
        </p:txBody>
      </p:sp>
      <p:sp>
        <p:nvSpPr>
          <p:cNvPr id="5" name="Rectangle 4">
            <a:extLst>
              <a:ext uri="{FF2B5EF4-FFF2-40B4-BE49-F238E27FC236}">
                <a16:creationId xmlns:a16="http://schemas.microsoft.com/office/drawing/2014/main" id="{FCB5C7E8-F406-75DC-EF5C-D0D6B28F6D2A}"/>
              </a:ext>
            </a:extLst>
          </p:cNvPr>
          <p:cNvSpPr/>
          <p:nvPr/>
        </p:nvSpPr>
        <p:spPr>
          <a:xfrm>
            <a:off x="838200" y="3244437"/>
            <a:ext cx="6096000" cy="646331"/>
          </a:xfrm>
          <a:prstGeom prst="rect">
            <a:avLst/>
          </a:prstGeom>
        </p:spPr>
        <p:txBody>
          <a:bodyPr>
            <a:spAutoFit/>
          </a:bodyPr>
          <a:lstStyle/>
          <a:p>
            <a:r>
              <a:rPr lang="en-US" b="1" dirty="0">
                <a:solidFill>
                  <a:srgbClr val="000000"/>
                </a:solidFill>
                <a:latin typeface="Arial-BoldMT"/>
              </a:rPr>
              <a:t>for layer in </a:t>
            </a:r>
            <a:r>
              <a:rPr lang="en-US" b="1" dirty="0" err="1">
                <a:solidFill>
                  <a:srgbClr val="FF0000"/>
                </a:solidFill>
                <a:latin typeface="Arial-BoldMT"/>
              </a:rPr>
              <a:t>model.layers</a:t>
            </a:r>
            <a:r>
              <a:rPr lang="en-US" b="1" dirty="0">
                <a:solidFill>
                  <a:srgbClr val="000000"/>
                </a:solidFill>
                <a:latin typeface="Arial-BoldMT"/>
              </a:rPr>
              <a:t>[:5]:</a:t>
            </a:r>
          </a:p>
          <a:p>
            <a:r>
              <a:rPr lang="en-US" b="1" dirty="0">
                <a:solidFill>
                  <a:srgbClr val="C10000"/>
                </a:solidFill>
                <a:latin typeface="Arial-BoldMT"/>
              </a:rPr>
              <a:t>	</a:t>
            </a:r>
            <a:r>
              <a:rPr lang="en-US" b="1" dirty="0" err="1">
                <a:solidFill>
                  <a:srgbClr val="C10000"/>
                </a:solidFill>
                <a:latin typeface="Arial-BoldMT"/>
              </a:rPr>
              <a:t>layer.trainable</a:t>
            </a:r>
            <a:r>
              <a:rPr lang="en-US" b="1" dirty="0">
                <a:solidFill>
                  <a:srgbClr val="C10000"/>
                </a:solidFill>
                <a:latin typeface="Arial-BoldMT"/>
              </a:rPr>
              <a:t> = False</a:t>
            </a:r>
            <a:endParaRPr lang="en-US" dirty="0"/>
          </a:p>
        </p:txBody>
      </p:sp>
    </p:spTree>
    <p:extLst>
      <p:ext uri="{BB962C8B-B14F-4D97-AF65-F5344CB8AC3E}">
        <p14:creationId xmlns:p14="http://schemas.microsoft.com/office/powerpoint/2010/main" val="3715268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CA5C67-5C27-EA32-F52C-09B4296FE552}"/>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490BE7C-05D3-112D-CBE9-BE4AA82F1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D2C888A-24D2-E794-92FA-1169336C7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8" name="Group 37">
            <a:extLst>
              <a:ext uri="{FF2B5EF4-FFF2-40B4-BE49-F238E27FC236}">
                <a16:creationId xmlns:a16="http://schemas.microsoft.com/office/drawing/2014/main" id="{EB53E4D2-20F7-C7F5-9D70-6695A902BD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id="{C18F2FB4-0990-1E1A-0C07-DF2B665A8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D92D7650-D18E-D5CF-EC94-6B78EBED41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1BE1E619-8FD3-720B-29A0-4BD60C5A2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8CA7ED0-7FBB-2890-4FEA-868A7D15FF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1">
            <a:extLst>
              <a:ext uri="{FF2B5EF4-FFF2-40B4-BE49-F238E27FC236}">
                <a16:creationId xmlns:a16="http://schemas.microsoft.com/office/drawing/2014/main" id="{6AF4C1D1-46D8-9F4D-403C-1C8A542F8DAD}"/>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VGG19</a:t>
            </a:r>
          </a:p>
        </p:txBody>
      </p:sp>
      <p:pic>
        <p:nvPicPr>
          <p:cNvPr id="2" name="Picture 1">
            <a:extLst>
              <a:ext uri="{FF2B5EF4-FFF2-40B4-BE49-F238E27FC236}">
                <a16:creationId xmlns:a16="http://schemas.microsoft.com/office/drawing/2014/main" id="{5398BE88-8803-3A48-7DCF-94E1ADADAA19}"/>
              </a:ext>
            </a:extLst>
          </p:cNvPr>
          <p:cNvPicPr>
            <a:picLocks noChangeAspect="1"/>
          </p:cNvPicPr>
          <p:nvPr/>
        </p:nvPicPr>
        <p:blipFill>
          <a:blip r:embed="rId2"/>
          <a:stretch>
            <a:fillRect/>
          </a:stretch>
        </p:blipFill>
        <p:spPr>
          <a:xfrm>
            <a:off x="897406" y="2377891"/>
            <a:ext cx="10396881" cy="3500340"/>
          </a:xfrm>
          <a:prstGeom prst="rect">
            <a:avLst/>
          </a:prstGeom>
        </p:spPr>
      </p:pic>
    </p:spTree>
    <p:extLst>
      <p:ext uri="{BB962C8B-B14F-4D97-AF65-F5344CB8AC3E}">
        <p14:creationId xmlns:p14="http://schemas.microsoft.com/office/powerpoint/2010/main" val="4076763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41A4B10-E296-D823-43CD-8CF335B1DD27}"/>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A960FE4-5668-3A26-F94C-04B59B3CF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0BE7C3C-01A8-E42A-EBF1-E96AD4A731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8" name="Group 37">
            <a:extLst>
              <a:ext uri="{FF2B5EF4-FFF2-40B4-BE49-F238E27FC236}">
                <a16:creationId xmlns:a16="http://schemas.microsoft.com/office/drawing/2014/main" id="{380ED43C-7EC8-0E69-8EDA-4E05EC7D1D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id="{4F462F9F-BD37-CF49-DFEF-72ED6F5B0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0D39F40D-382E-E513-0980-A1A8C1B87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7238D28-4521-C52F-E47C-0CF47F4F12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2BF1D760-21FF-F422-0A8B-BEEA64C28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1">
            <a:extLst>
              <a:ext uri="{FF2B5EF4-FFF2-40B4-BE49-F238E27FC236}">
                <a16:creationId xmlns:a16="http://schemas.microsoft.com/office/drawing/2014/main" id="{7AD0293C-BE64-DACC-A33A-FB875D0B49BB}"/>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ResNet50 </a:t>
            </a:r>
          </a:p>
        </p:txBody>
      </p:sp>
      <p:pic>
        <p:nvPicPr>
          <p:cNvPr id="2" name="Picture 1">
            <a:extLst>
              <a:ext uri="{FF2B5EF4-FFF2-40B4-BE49-F238E27FC236}">
                <a16:creationId xmlns:a16="http://schemas.microsoft.com/office/drawing/2014/main" id="{727575D4-A3DD-C96A-5078-134C969DEE31}"/>
              </a:ext>
            </a:extLst>
          </p:cNvPr>
          <p:cNvPicPr>
            <a:picLocks noChangeAspect="1"/>
          </p:cNvPicPr>
          <p:nvPr/>
        </p:nvPicPr>
        <p:blipFill>
          <a:blip r:embed="rId2"/>
          <a:stretch>
            <a:fillRect/>
          </a:stretch>
        </p:blipFill>
        <p:spPr>
          <a:xfrm>
            <a:off x="956918" y="1865197"/>
            <a:ext cx="10396882" cy="4219373"/>
          </a:xfrm>
          <a:prstGeom prst="round1Rect">
            <a:avLst/>
          </a:prstGeom>
        </p:spPr>
      </p:pic>
    </p:spTree>
    <p:extLst>
      <p:ext uri="{BB962C8B-B14F-4D97-AF65-F5344CB8AC3E}">
        <p14:creationId xmlns:p14="http://schemas.microsoft.com/office/powerpoint/2010/main" val="2547564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9B254D-9E50-6EA9-7A7D-D1E731519710}"/>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51C3BAE-90DB-94ED-BA31-D7E5B9610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0BC1956-67C0-8C55-1566-453FE4DC40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8" name="Group 37">
            <a:extLst>
              <a:ext uri="{FF2B5EF4-FFF2-40B4-BE49-F238E27FC236}">
                <a16:creationId xmlns:a16="http://schemas.microsoft.com/office/drawing/2014/main" id="{6FAD9A49-944D-14C7-4112-FF338B2689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id="{726EA83F-6A82-CF7F-8839-6DF0C0C1B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835A8DF5-3623-729C-3CE7-AF3DB7123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B5F5743C-5968-D619-91C8-2349527E6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179F53C4-D9EA-84AF-FB7A-255AB64CB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1">
            <a:extLst>
              <a:ext uri="{FF2B5EF4-FFF2-40B4-BE49-F238E27FC236}">
                <a16:creationId xmlns:a16="http://schemas.microsoft.com/office/drawing/2014/main" id="{D70CD9F7-6858-0868-4390-3CD08C3DA495}"/>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InceptionV3 </a:t>
            </a:r>
          </a:p>
        </p:txBody>
      </p:sp>
      <p:pic>
        <p:nvPicPr>
          <p:cNvPr id="3" name="Picture 2">
            <a:extLst>
              <a:ext uri="{FF2B5EF4-FFF2-40B4-BE49-F238E27FC236}">
                <a16:creationId xmlns:a16="http://schemas.microsoft.com/office/drawing/2014/main" id="{6A8BD118-6875-701B-B6D3-5343BE531E18}"/>
              </a:ext>
            </a:extLst>
          </p:cNvPr>
          <p:cNvPicPr>
            <a:picLocks noChangeAspect="1"/>
          </p:cNvPicPr>
          <p:nvPr/>
        </p:nvPicPr>
        <p:blipFill>
          <a:blip r:embed="rId2"/>
          <a:stretch>
            <a:fillRect/>
          </a:stretch>
        </p:blipFill>
        <p:spPr>
          <a:xfrm>
            <a:off x="956918" y="1873578"/>
            <a:ext cx="10396882" cy="4257473"/>
          </a:xfrm>
          <a:prstGeom prst="rect">
            <a:avLst/>
          </a:prstGeom>
        </p:spPr>
      </p:pic>
    </p:spTree>
    <p:extLst>
      <p:ext uri="{BB962C8B-B14F-4D97-AF65-F5344CB8AC3E}">
        <p14:creationId xmlns:p14="http://schemas.microsoft.com/office/powerpoint/2010/main" val="247097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CCEB5F-0799-8FB7-76E6-710C40BEB0CD}"/>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F7DCC921-B5C5-177C-7C2D-AC306E3787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79468B1-7E69-AFD3-BCBD-563E81759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8" name="Group 37">
            <a:extLst>
              <a:ext uri="{FF2B5EF4-FFF2-40B4-BE49-F238E27FC236}">
                <a16:creationId xmlns:a16="http://schemas.microsoft.com/office/drawing/2014/main" id="{BCA47E52-6737-0A1B-CFDF-CA41AAD67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id="{BF2E6C54-C3D3-8B47-BA08-B3A74FA6B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B5DA1078-CBEF-1BC6-A037-DB34BA1FA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2511D4B5-AD9E-DEA5-5C1E-240FA544DE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C7155F9D-90DF-D5FC-7A50-CAA566923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1">
            <a:extLst>
              <a:ext uri="{FF2B5EF4-FFF2-40B4-BE49-F238E27FC236}">
                <a16:creationId xmlns:a16="http://schemas.microsoft.com/office/drawing/2014/main" id="{F6DC6F96-D349-0A21-F0DB-A4C351429E2E}"/>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Autoencoder</a:t>
            </a:r>
          </a:p>
        </p:txBody>
      </p:sp>
      <p:sp>
        <p:nvSpPr>
          <p:cNvPr id="6" name="TextBox 5">
            <a:extLst>
              <a:ext uri="{FF2B5EF4-FFF2-40B4-BE49-F238E27FC236}">
                <a16:creationId xmlns:a16="http://schemas.microsoft.com/office/drawing/2014/main" id="{C51A5CBF-7B35-872B-3AD5-5B1A7FBA31C7}"/>
              </a:ext>
            </a:extLst>
          </p:cNvPr>
          <p:cNvSpPr txBox="1"/>
          <p:nvPr/>
        </p:nvSpPr>
        <p:spPr>
          <a:xfrm>
            <a:off x="886482" y="1690688"/>
            <a:ext cx="10945854" cy="2258567"/>
          </a:xfrm>
          <a:prstGeom prst="rect">
            <a:avLst/>
          </a:prstGeom>
          <a:noFill/>
        </p:spPr>
        <p:txBody>
          <a:bodyPr wrap="square">
            <a:spAutoFit/>
          </a:bodyPr>
          <a:lstStyle/>
          <a:p>
            <a:pPr>
              <a:lnSpc>
                <a:spcPct val="150000"/>
              </a:lnSpc>
            </a:pPr>
            <a:r>
              <a:rPr lang="en-US" sz="2000" b="1" dirty="0">
                <a:solidFill>
                  <a:srgbClr val="FF0000"/>
                </a:solidFill>
                <a:latin typeface="Times New Roman" panose="02020603050405020304" pitchFamily="18" charset="0"/>
                <a:cs typeface="Times New Roman" panose="02020603050405020304" pitchFamily="18" charset="0"/>
              </a:rPr>
              <a:t>Autoencoders</a:t>
            </a:r>
            <a:r>
              <a:rPr lang="en-US" sz="2000" dirty="0">
                <a:latin typeface="Times New Roman" panose="02020603050405020304" pitchFamily="18" charset="0"/>
                <a:cs typeface="Times New Roman" panose="02020603050405020304" pitchFamily="18" charset="0"/>
              </a:rPr>
              <a:t> are the models in a dataset that find low-dimensional representations by exploiting the extreme non-linearity of neural networks. </a:t>
            </a:r>
          </a:p>
          <a:p>
            <a:pPr>
              <a:lnSpc>
                <a:spcPct val="150000"/>
              </a:lnSpc>
            </a:pPr>
            <a:r>
              <a:rPr lang="en-US" sz="2000" dirty="0">
                <a:solidFill>
                  <a:srgbClr val="FF0000"/>
                </a:solidFill>
                <a:latin typeface="Times New Roman" panose="02020603050405020304" pitchFamily="18" charset="0"/>
                <a:cs typeface="Times New Roman" panose="02020603050405020304" pitchFamily="18" charset="0"/>
              </a:rPr>
              <a:t>An autoencoder is made up of two parts:</a:t>
            </a:r>
            <a:endParaRPr lang="ar-EG" sz="2000" dirty="0">
              <a:solidFill>
                <a:srgbClr val="FF0000"/>
              </a:solidFill>
              <a:latin typeface="Times New Roman" panose="02020603050405020304" pitchFamily="18" charset="0"/>
              <a:cs typeface="Times New Roman" panose="02020603050405020304" pitchFamily="18" charset="0"/>
            </a:endParaRPr>
          </a:p>
          <a:p>
            <a:pPr lvl="1">
              <a:lnSpc>
                <a:spcPct val="150000"/>
              </a:lnSpc>
            </a:pPr>
            <a:r>
              <a:rPr lang="en-US" sz="1800" b="1" dirty="0">
                <a:solidFill>
                  <a:srgbClr val="FF0000"/>
                </a:solidFill>
                <a:latin typeface="Times New Roman" panose="02020603050405020304" pitchFamily="18" charset="0"/>
                <a:cs typeface="Times New Roman" panose="02020603050405020304" pitchFamily="18" charset="0"/>
              </a:rPr>
              <a:t>Encoder</a:t>
            </a:r>
            <a:r>
              <a:rPr lang="en-US" sz="1800" dirty="0">
                <a:solidFill>
                  <a:srgbClr val="BD582C"/>
                </a:solidFill>
                <a:latin typeface="Times New Roman" panose="02020603050405020304" pitchFamily="18" charset="0"/>
                <a:cs typeface="Times New Roman" panose="02020603050405020304" pitchFamily="18" charset="0"/>
              </a:rPr>
              <a:t> </a:t>
            </a:r>
            <a:r>
              <a:rPr lang="en-US" sz="1800" b="1" dirty="0">
                <a:solidFill>
                  <a:srgbClr val="BD582C"/>
                </a:solidFill>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This transforms the input (high-dimensional into a code that is crisp and short).</a:t>
            </a:r>
          </a:p>
          <a:p>
            <a:pPr lvl="1">
              <a:lnSpc>
                <a:spcPct val="150000"/>
              </a:lnSpc>
            </a:pPr>
            <a:r>
              <a:rPr lang="en-US" sz="1800" b="1" dirty="0">
                <a:solidFill>
                  <a:srgbClr val="FF0000"/>
                </a:solidFill>
                <a:latin typeface="Times New Roman" panose="02020603050405020304" pitchFamily="18" charset="0"/>
                <a:cs typeface="Times New Roman" panose="02020603050405020304" pitchFamily="18" charset="0"/>
              </a:rPr>
              <a:t>Decoder</a:t>
            </a:r>
            <a:r>
              <a:rPr lang="en-US" sz="1800" dirty="0">
                <a:solidFill>
                  <a:srgbClr val="BD582C"/>
                </a:solidFill>
                <a:latin typeface="Times New Roman" panose="02020603050405020304" pitchFamily="18" charset="0"/>
                <a:cs typeface="Times New Roman" panose="02020603050405020304" pitchFamily="18" charset="0"/>
              </a:rPr>
              <a:t> </a:t>
            </a:r>
            <a:r>
              <a:rPr lang="en-US" sz="1800" b="1" dirty="0">
                <a:solidFill>
                  <a:srgbClr val="BD582C"/>
                </a:solidFill>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This transforms the short code into a high-dimensional input.</a:t>
            </a:r>
            <a:endParaRPr lang="en-US" sz="2000" dirty="0">
              <a:latin typeface="Times New Roman" panose="02020603050405020304" pitchFamily="18" charset="0"/>
              <a:cs typeface="Times New Roman" panose="02020603050405020304" pitchFamily="18" charset="0"/>
            </a:endParaRPr>
          </a:p>
        </p:txBody>
      </p:sp>
      <p:pic>
        <p:nvPicPr>
          <p:cNvPr id="8" name="Picture 2" descr="Lightbox">
            <a:extLst>
              <a:ext uri="{FF2B5EF4-FFF2-40B4-BE49-F238E27FC236}">
                <a16:creationId xmlns:a16="http://schemas.microsoft.com/office/drawing/2014/main" id="{025848F7-503F-D032-2249-8C4E337D7F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122" y="4203256"/>
            <a:ext cx="9315450" cy="2143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387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20B979F-5030-C8D1-4B2C-BEC75879F5DA}"/>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6A23DACB-42F6-D094-4294-0EBDE68857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99A5455-D0ED-6E6A-8C80-93C1FA3E1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8" name="Group 37">
            <a:extLst>
              <a:ext uri="{FF2B5EF4-FFF2-40B4-BE49-F238E27FC236}">
                <a16:creationId xmlns:a16="http://schemas.microsoft.com/office/drawing/2014/main" id="{AD93F00E-A0D8-E04D-EC81-98E091C8B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id="{A1571C95-0738-6B55-3AF7-0368CC067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9247A725-F2AE-42AD-D337-357F5546E4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7107A231-3CEE-9A59-9402-DA18D6CC4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BE5D4997-5F81-946E-E494-7E1646594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1">
            <a:extLst>
              <a:ext uri="{FF2B5EF4-FFF2-40B4-BE49-F238E27FC236}">
                <a16:creationId xmlns:a16="http://schemas.microsoft.com/office/drawing/2014/main" id="{680C3150-42DB-5D28-2FF1-0AF61BF9586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Autoencoder</a:t>
            </a:r>
          </a:p>
        </p:txBody>
      </p:sp>
      <p:sp>
        <p:nvSpPr>
          <p:cNvPr id="6" name="TextBox 5">
            <a:extLst>
              <a:ext uri="{FF2B5EF4-FFF2-40B4-BE49-F238E27FC236}">
                <a16:creationId xmlns:a16="http://schemas.microsoft.com/office/drawing/2014/main" id="{9DB29B8A-06AD-E6B6-7DBC-8F366D51089D}"/>
              </a:ext>
            </a:extLst>
          </p:cNvPr>
          <p:cNvSpPr txBox="1"/>
          <p:nvPr/>
        </p:nvSpPr>
        <p:spPr>
          <a:xfrm>
            <a:off x="886482" y="1690688"/>
            <a:ext cx="10945854" cy="2862322"/>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Auto-encoders are used to capture structure in data, using unsupervised learning.</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is providing as input, and the output of the network tries to reconstruct the input.</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Learning is performed using backpropagation or related methods.</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network captures a reduced representation of inputs.</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Useful for pre-training a network, improving learning and allowing greater depth.</a:t>
            </a:r>
          </a:p>
        </p:txBody>
      </p:sp>
    </p:spTree>
    <p:extLst>
      <p:ext uri="{BB962C8B-B14F-4D97-AF65-F5344CB8AC3E}">
        <p14:creationId xmlns:p14="http://schemas.microsoft.com/office/powerpoint/2010/main" val="2322530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43865B1-B10D-7715-765C-9B68A0FFF9AC}"/>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6192FA6-0FB4-D0DC-0BE0-204C3CE4EA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1BB54AF-A696-3290-3E07-DF21AA9BF0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8" name="Group 37">
            <a:extLst>
              <a:ext uri="{FF2B5EF4-FFF2-40B4-BE49-F238E27FC236}">
                <a16:creationId xmlns:a16="http://schemas.microsoft.com/office/drawing/2014/main" id="{1BAC02D9-872B-04B2-62DC-45CB3D2250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id="{6AEA344C-3B36-7E99-12AD-6B3085123B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A2FFB490-927E-7154-885B-7E4A2A2354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60E63087-07D8-5F8C-5E08-892F7FA3E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1DED73EA-0F1C-5D8D-7E18-647C4D29B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1">
            <a:extLst>
              <a:ext uri="{FF2B5EF4-FFF2-40B4-BE49-F238E27FC236}">
                <a16:creationId xmlns:a16="http://schemas.microsoft.com/office/drawing/2014/main" id="{6D44A158-AF1E-D273-60E8-F8586D78AE9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Autoencoders Architecture</a:t>
            </a:r>
          </a:p>
        </p:txBody>
      </p:sp>
      <p:sp>
        <p:nvSpPr>
          <p:cNvPr id="7" name="TextBox 6">
            <a:extLst>
              <a:ext uri="{FF2B5EF4-FFF2-40B4-BE49-F238E27FC236}">
                <a16:creationId xmlns:a16="http://schemas.microsoft.com/office/drawing/2014/main" id="{70796F4F-3441-7177-2EAF-D15A5F093535}"/>
              </a:ext>
            </a:extLst>
          </p:cNvPr>
          <p:cNvSpPr txBox="1"/>
          <p:nvPr/>
        </p:nvSpPr>
        <p:spPr>
          <a:xfrm>
            <a:off x="607813" y="1887252"/>
            <a:ext cx="11583882" cy="2554545"/>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Autoencoders are multi-layer neural network with a specific topology.</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target output of the network is set to the input.</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aim of training is to minimize the error of reconstruction.</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Often a reduced set of hidden units is used, creating an information bottleneck.</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7559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F85C301-9CC5-D83F-CCD2-A44108F8DAD3}"/>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56F3C5A-7384-EABA-5A8A-CEE8BEEC8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468F315-F676-C327-6DBC-790A53216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8" name="Group 37">
            <a:extLst>
              <a:ext uri="{FF2B5EF4-FFF2-40B4-BE49-F238E27FC236}">
                <a16:creationId xmlns:a16="http://schemas.microsoft.com/office/drawing/2014/main" id="{0D7752C9-A74F-1233-0085-6271113221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id="{7B44325C-780F-01A1-B6BD-E16843164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DC931D30-69A8-092F-10CC-1AFB62CDA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CDE82D47-6BF7-B947-4CC4-F754B4D7C0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C82E1F02-77D1-0897-CA52-606B9CA5F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1">
            <a:extLst>
              <a:ext uri="{FF2B5EF4-FFF2-40B4-BE49-F238E27FC236}">
                <a16:creationId xmlns:a16="http://schemas.microsoft.com/office/drawing/2014/main" id="{296BB8E3-C4F6-3DAD-2D96-40530D2F5FA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Auto encoders Architecture</a:t>
            </a:r>
          </a:p>
        </p:txBody>
      </p:sp>
      <p:sp>
        <p:nvSpPr>
          <p:cNvPr id="5" name="Rectangle 4">
            <a:extLst>
              <a:ext uri="{FF2B5EF4-FFF2-40B4-BE49-F238E27FC236}">
                <a16:creationId xmlns:a16="http://schemas.microsoft.com/office/drawing/2014/main" id="{E3653972-A8DB-31FA-F68B-DE29FB37AF46}"/>
              </a:ext>
            </a:extLst>
          </p:cNvPr>
          <p:cNvSpPr/>
          <p:nvPr/>
        </p:nvSpPr>
        <p:spPr>
          <a:xfrm>
            <a:off x="0" y="1483103"/>
            <a:ext cx="12192000" cy="923330"/>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Encoding the input data</a:t>
            </a:r>
            <a:r>
              <a:rPr lang="en-US" dirty="0">
                <a:latin typeface="Times New Roman" panose="02020603050405020304" pitchFamily="18" charset="0"/>
                <a:cs typeface="Times New Roman" panose="02020603050405020304" pitchFamily="18" charset="0"/>
              </a:rPr>
              <a:t> The Auto-encoder first tries to encode the data using the initialized weights and biases.</a:t>
            </a:r>
          </a:p>
          <a:p>
            <a:r>
              <a:rPr lang="en-US" b="1" dirty="0">
                <a:latin typeface="Times New Roman" panose="02020603050405020304" pitchFamily="18" charset="0"/>
                <a:cs typeface="Times New Roman" panose="02020603050405020304" pitchFamily="18" charset="0"/>
              </a:rPr>
              <a:t>Decoding the input data</a:t>
            </a:r>
            <a:r>
              <a:rPr lang="en-US" dirty="0">
                <a:latin typeface="Times New Roman" panose="02020603050405020304" pitchFamily="18" charset="0"/>
                <a:cs typeface="Times New Roman" panose="02020603050405020304" pitchFamily="18" charset="0"/>
              </a:rPr>
              <a:t> The Auto-encoder tries to reconstruct the original input from the encoded data to test the reliability of the encoding.</a:t>
            </a:r>
          </a:p>
        </p:txBody>
      </p:sp>
      <p:pic>
        <p:nvPicPr>
          <p:cNvPr id="6" name="Content Placeholder 3">
            <a:extLst>
              <a:ext uri="{FF2B5EF4-FFF2-40B4-BE49-F238E27FC236}">
                <a16:creationId xmlns:a16="http://schemas.microsoft.com/office/drawing/2014/main" id="{9B8F4645-665F-95AD-6F19-46E41DA3BBA4}"/>
              </a:ext>
            </a:extLst>
          </p:cNvPr>
          <p:cNvPicPr>
            <a:picLocks noGrp="1" noChangeAspect="1"/>
          </p:cNvPicPr>
          <p:nvPr>
            <p:ph idx="1"/>
          </p:nvPr>
        </p:nvPicPr>
        <p:blipFill>
          <a:blip r:embed="rId2"/>
          <a:stretch>
            <a:fillRect/>
          </a:stretch>
        </p:blipFill>
        <p:spPr>
          <a:xfrm>
            <a:off x="3060192" y="2110548"/>
            <a:ext cx="5172194" cy="4027406"/>
          </a:xfrm>
          <a:prstGeom prst="rect">
            <a:avLst/>
          </a:prstGeom>
        </p:spPr>
      </p:pic>
      <p:sp>
        <p:nvSpPr>
          <p:cNvPr id="7" name="TextBox 6">
            <a:extLst>
              <a:ext uri="{FF2B5EF4-FFF2-40B4-BE49-F238E27FC236}">
                <a16:creationId xmlns:a16="http://schemas.microsoft.com/office/drawing/2014/main" id="{80C7B4A0-80BB-B363-FA41-188D1A2AA4C4}"/>
              </a:ext>
            </a:extLst>
          </p:cNvPr>
          <p:cNvSpPr txBox="1"/>
          <p:nvPr/>
        </p:nvSpPr>
        <p:spPr>
          <a:xfrm>
            <a:off x="3296412" y="6304003"/>
            <a:ext cx="6117336" cy="369332"/>
          </a:xfrm>
          <a:prstGeom prst="rect">
            <a:avLst/>
          </a:prstGeom>
          <a:noFill/>
        </p:spPr>
        <p:txBody>
          <a:bodyPr wrap="square">
            <a:spAutoFit/>
          </a:bodyPr>
          <a:lstStyle/>
          <a:p>
            <a:r>
              <a:rPr lang="en-US" dirty="0">
                <a:hlinkClick r:id="rId3"/>
              </a:rPr>
              <a:t>Autoencoders -Machine Learning - </a:t>
            </a:r>
            <a:r>
              <a:rPr lang="en-US" dirty="0" err="1">
                <a:hlinkClick r:id="rId3"/>
              </a:rPr>
              <a:t>GeeksforGeeks</a:t>
            </a:r>
            <a:endParaRPr lang="en-US" dirty="0"/>
          </a:p>
        </p:txBody>
      </p:sp>
    </p:spTree>
    <p:extLst>
      <p:ext uri="{BB962C8B-B14F-4D97-AF65-F5344CB8AC3E}">
        <p14:creationId xmlns:p14="http://schemas.microsoft.com/office/powerpoint/2010/main" val="833401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B823209-A1C5-DC61-9773-E692D553C7EE}"/>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36F16638-7BFF-BEC9-BB03-828B6D9CC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A6E3391-2CB3-46FB-1E19-9F30113B3D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8" name="Group 37">
            <a:extLst>
              <a:ext uri="{FF2B5EF4-FFF2-40B4-BE49-F238E27FC236}">
                <a16:creationId xmlns:a16="http://schemas.microsoft.com/office/drawing/2014/main" id="{88C31D5C-6236-C553-7AD5-B783D28610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id="{16C67297-A705-E66B-A765-B0A45A4BA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A568303-4721-E70B-453C-AB9A9DEEC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8DE2EF34-B31B-FDFE-CC2A-415FCA65A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5A7E07F2-BF2D-B0DE-7057-86EB6E8222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1">
            <a:extLst>
              <a:ext uri="{FF2B5EF4-FFF2-40B4-BE49-F238E27FC236}">
                <a16:creationId xmlns:a16="http://schemas.microsoft.com/office/drawing/2014/main" id="{1EAE8A3B-E81E-F3C3-552C-3FC864E4A0DD}"/>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Convolutional Auto encoders Architecture</a:t>
            </a:r>
          </a:p>
        </p:txBody>
      </p:sp>
      <p:sp>
        <p:nvSpPr>
          <p:cNvPr id="2" name="Rectangle 1">
            <a:extLst>
              <a:ext uri="{FF2B5EF4-FFF2-40B4-BE49-F238E27FC236}">
                <a16:creationId xmlns:a16="http://schemas.microsoft.com/office/drawing/2014/main" id="{1694BE40-FB9B-93EC-5210-1C573820C97E}"/>
              </a:ext>
            </a:extLst>
          </p:cNvPr>
          <p:cNvSpPr/>
          <p:nvPr/>
        </p:nvSpPr>
        <p:spPr>
          <a:xfrm>
            <a:off x="0" y="1690688"/>
            <a:ext cx="12192000" cy="1200329"/>
          </a:xfrm>
          <a:prstGeom prst="rect">
            <a:avLst/>
          </a:prstGeom>
        </p:spPr>
        <p:txBody>
          <a:bodyPr wrap="square">
            <a:spAutoFit/>
          </a:bodyPr>
          <a:lstStyle/>
          <a:p>
            <a:pPr fontAlgn="base"/>
            <a:r>
              <a:rPr lang="en-US" b="1" dirty="0">
                <a:solidFill>
                  <a:srgbClr val="273239"/>
                </a:solidFill>
                <a:latin typeface="Times New Roman" panose="02020603050405020304" pitchFamily="18" charset="0"/>
                <a:cs typeface="Times New Roman" panose="02020603050405020304" pitchFamily="18" charset="0"/>
              </a:rPr>
              <a:t>Convolutional Auto-encoder: </a:t>
            </a:r>
            <a:r>
              <a:rPr lang="en-US" dirty="0">
                <a:solidFill>
                  <a:srgbClr val="273239"/>
                </a:solidFill>
                <a:latin typeface="Times New Roman" panose="02020603050405020304" pitchFamily="18" charset="0"/>
                <a:cs typeface="Times New Roman" panose="02020603050405020304" pitchFamily="18" charset="0"/>
              </a:rPr>
              <a:t>Convolutional auto-encoders are a type of autoencoder that use convolutional neural networks (CNNs) as their building blocks. The encoder consists of multiple layers that take an image or a grid as input and pass it through different convolution layers thus forming a compressed representation of the input. The decoder is the mirror image of the encoder it deconvolves the compressed representation and tries to reconstruct the original image.</a:t>
            </a:r>
            <a:endParaRPr lang="en-US" b="0" i="0" dirty="0">
              <a:solidFill>
                <a:srgbClr val="273239"/>
              </a:solidFill>
              <a:effectLst/>
              <a:latin typeface="Times New Roman" panose="02020603050405020304" pitchFamily="18" charset="0"/>
              <a:cs typeface="Times New Roman" panose="02020603050405020304" pitchFamily="18" charset="0"/>
            </a:endParaRPr>
          </a:p>
        </p:txBody>
      </p:sp>
      <p:pic>
        <p:nvPicPr>
          <p:cNvPr id="3" name="Content Placeholder 3">
            <a:extLst>
              <a:ext uri="{FF2B5EF4-FFF2-40B4-BE49-F238E27FC236}">
                <a16:creationId xmlns:a16="http://schemas.microsoft.com/office/drawing/2014/main" id="{5CFE5958-893D-8C1E-F1FF-2A53A35AE833}"/>
              </a:ext>
            </a:extLst>
          </p:cNvPr>
          <p:cNvPicPr>
            <a:picLocks noGrp="1" noChangeAspect="1"/>
          </p:cNvPicPr>
          <p:nvPr>
            <p:ph idx="1"/>
          </p:nvPr>
        </p:nvPicPr>
        <p:blipFill>
          <a:blip r:embed="rId2"/>
          <a:stretch>
            <a:fillRect/>
          </a:stretch>
        </p:blipFill>
        <p:spPr>
          <a:xfrm>
            <a:off x="3043237" y="3016251"/>
            <a:ext cx="6105525" cy="3762375"/>
          </a:xfrm>
          <a:prstGeom prst="rect">
            <a:avLst/>
          </a:prstGeom>
        </p:spPr>
      </p:pic>
    </p:spTree>
    <p:extLst>
      <p:ext uri="{BB962C8B-B14F-4D97-AF65-F5344CB8AC3E}">
        <p14:creationId xmlns:p14="http://schemas.microsoft.com/office/powerpoint/2010/main" val="483287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8" name="Group 37">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1">
            <a:extLst>
              <a:ext uri="{FF2B5EF4-FFF2-40B4-BE49-F238E27FC236}">
                <a16:creationId xmlns:a16="http://schemas.microsoft.com/office/drawing/2014/main" id="{C17E53E3-2799-3CD3-68A6-EEA0DA7FF87D}"/>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0000"/>
                </a:solidFill>
                <a:latin typeface="ArialMT"/>
              </a:rPr>
              <a:t>Concatenate Layer</a:t>
            </a:r>
            <a:endParaRPr lang="en-US"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3D94D18-53D9-D8A2-7180-1061202C99D7}"/>
              </a:ext>
            </a:extLst>
          </p:cNvPr>
          <p:cNvSpPr txBox="1"/>
          <p:nvPr/>
        </p:nvSpPr>
        <p:spPr>
          <a:xfrm>
            <a:off x="492037" y="1639965"/>
            <a:ext cx="11353495" cy="830997"/>
          </a:xfrm>
          <a:prstGeom prst="rect">
            <a:avLst/>
          </a:prstGeom>
          <a:noFill/>
        </p:spPr>
        <p:txBody>
          <a:bodyPr wrap="square">
            <a:spAutoFit/>
          </a:bodyPr>
          <a:lstStyle/>
          <a:p>
            <a:r>
              <a:rPr lang="en-US" sz="2400" b="0" i="0" dirty="0">
                <a:solidFill>
                  <a:srgbClr val="111111"/>
                </a:solidFill>
                <a:effectLst/>
                <a:latin typeface="Times New Roman" panose="02020603050405020304" pitchFamily="18" charset="0"/>
                <a:cs typeface="Times New Roman" panose="02020603050405020304" pitchFamily="18" charset="0"/>
              </a:rPr>
              <a:t>A </a:t>
            </a:r>
            <a:r>
              <a:rPr lang="en-US" sz="2400" b="1" i="0" dirty="0">
                <a:solidFill>
                  <a:srgbClr val="111111"/>
                </a:solidFill>
                <a:effectLst/>
                <a:latin typeface="Times New Roman" panose="02020603050405020304" pitchFamily="18" charset="0"/>
                <a:cs typeface="Times New Roman" panose="02020603050405020304" pitchFamily="18" charset="0"/>
              </a:rPr>
              <a:t>concatenate layer</a:t>
            </a:r>
            <a:r>
              <a:rPr lang="en-US" sz="2400" b="0" i="0" dirty="0">
                <a:solidFill>
                  <a:srgbClr val="111111"/>
                </a:solidFill>
                <a:effectLst/>
                <a:latin typeface="Times New Roman" panose="02020603050405020304" pitchFamily="18" charset="0"/>
                <a:cs typeface="Times New Roman" panose="02020603050405020304" pitchFamily="18" charset="0"/>
              </a:rPr>
              <a:t> in neural networks is used to </a:t>
            </a:r>
            <a:r>
              <a:rPr lang="en-US" sz="2400" b="1" i="0" dirty="0">
                <a:solidFill>
                  <a:srgbClr val="111111"/>
                </a:solidFill>
                <a:effectLst/>
                <a:latin typeface="Times New Roman" panose="02020603050405020304" pitchFamily="18" charset="0"/>
                <a:cs typeface="Times New Roman" panose="02020603050405020304" pitchFamily="18" charset="0"/>
              </a:rPr>
              <a:t>combine multiple input tensors</a:t>
            </a:r>
            <a:r>
              <a:rPr lang="en-US" sz="2400" b="0" i="0" dirty="0">
                <a:solidFill>
                  <a:srgbClr val="111111"/>
                </a:solidFill>
                <a:effectLst/>
                <a:latin typeface="Times New Roman" panose="02020603050405020304" pitchFamily="18" charset="0"/>
                <a:cs typeface="Times New Roman" panose="02020603050405020304" pitchFamily="18" charset="0"/>
              </a:rPr>
              <a:t> along a specified dimension.</a:t>
            </a:r>
            <a:endParaRPr lang="en-US" sz="24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31E9F676-8EF0-F6C5-712F-8EF1298E6674}"/>
              </a:ext>
            </a:extLst>
          </p:cNvPr>
          <p:cNvPicPr>
            <a:picLocks noChangeAspect="1"/>
          </p:cNvPicPr>
          <p:nvPr/>
        </p:nvPicPr>
        <p:blipFill>
          <a:blip r:embed="rId2"/>
          <a:stretch>
            <a:fillRect/>
          </a:stretch>
        </p:blipFill>
        <p:spPr>
          <a:xfrm>
            <a:off x="8325088" y="2641149"/>
            <a:ext cx="3096000" cy="3693319"/>
          </a:xfrm>
          <a:prstGeom prst="rect">
            <a:avLst/>
          </a:prstGeom>
        </p:spPr>
      </p:pic>
      <p:sp>
        <p:nvSpPr>
          <p:cNvPr id="15" name="TextBox 14">
            <a:extLst>
              <a:ext uri="{FF2B5EF4-FFF2-40B4-BE49-F238E27FC236}">
                <a16:creationId xmlns:a16="http://schemas.microsoft.com/office/drawing/2014/main" id="{A6A8B190-74F8-43DB-C9F4-757C357D5CB0}"/>
              </a:ext>
            </a:extLst>
          </p:cNvPr>
          <p:cNvSpPr txBox="1"/>
          <p:nvPr/>
        </p:nvSpPr>
        <p:spPr>
          <a:xfrm>
            <a:off x="492036" y="3369697"/>
            <a:ext cx="11699659" cy="738664"/>
          </a:xfrm>
          <a:prstGeom prst="rect">
            <a:avLst/>
          </a:prstGeom>
          <a:noFill/>
        </p:spPr>
        <p:txBody>
          <a:bodyPr wrap="square">
            <a:spAutoFit/>
          </a:bodyPr>
          <a:lstStyle/>
          <a:p>
            <a:r>
              <a:rPr lang="en-US" sz="2000" b="1" dirty="0" err="1">
                <a:solidFill>
                  <a:srgbClr val="7030A1"/>
                </a:solidFill>
                <a:latin typeface="ArialMT"/>
              </a:rPr>
              <a:t>concat</a:t>
            </a:r>
            <a:r>
              <a:rPr lang="en-US" sz="2000" b="1" dirty="0">
                <a:solidFill>
                  <a:srgbClr val="7030A1"/>
                </a:solidFill>
                <a:latin typeface="ArialMT"/>
              </a:rPr>
              <a:t> </a:t>
            </a:r>
            <a:r>
              <a:rPr lang="en-US" sz="2000" b="1" dirty="0">
                <a:solidFill>
                  <a:srgbClr val="000000"/>
                </a:solidFill>
                <a:latin typeface="ArialMT"/>
              </a:rPr>
              <a:t>= </a:t>
            </a:r>
            <a:r>
              <a:rPr lang="en-US" sz="2000" b="1" dirty="0" err="1">
                <a:solidFill>
                  <a:srgbClr val="000000"/>
                </a:solidFill>
                <a:latin typeface="ArialMT"/>
              </a:rPr>
              <a:t>keras.layers.concatenate</a:t>
            </a:r>
            <a:r>
              <a:rPr lang="en-US" sz="2000" b="1" dirty="0">
                <a:solidFill>
                  <a:srgbClr val="000000"/>
                </a:solidFill>
                <a:latin typeface="ArialMT"/>
              </a:rPr>
              <a:t>([ </a:t>
            </a:r>
            <a:r>
              <a:rPr lang="en-US" sz="2000" b="1" dirty="0">
                <a:solidFill>
                  <a:srgbClr val="13742F"/>
                </a:solidFill>
                <a:latin typeface="ArialMT"/>
              </a:rPr>
              <a:t>__ </a:t>
            </a:r>
            <a:r>
              <a:rPr lang="en-US" sz="2000" b="1" dirty="0">
                <a:solidFill>
                  <a:srgbClr val="FF0000"/>
                </a:solidFill>
                <a:latin typeface="ArialMT"/>
              </a:rPr>
              <a:t>,</a:t>
            </a:r>
            <a:r>
              <a:rPr lang="en-US" sz="2000" b="1" dirty="0">
                <a:solidFill>
                  <a:srgbClr val="13742F"/>
                </a:solidFill>
                <a:latin typeface="ArialMT"/>
              </a:rPr>
              <a:t>…</a:t>
            </a:r>
            <a:r>
              <a:rPr lang="en-US" sz="2000" b="1" dirty="0">
                <a:solidFill>
                  <a:srgbClr val="FF0000"/>
                </a:solidFill>
                <a:latin typeface="ArialMT"/>
              </a:rPr>
              <a:t>,</a:t>
            </a:r>
            <a:r>
              <a:rPr lang="en-US" sz="2000" b="1" dirty="0">
                <a:solidFill>
                  <a:srgbClr val="13742F"/>
                </a:solidFill>
                <a:latin typeface="ArialMT"/>
              </a:rPr>
              <a:t> __ </a:t>
            </a:r>
            <a:r>
              <a:rPr lang="en-US" sz="2000" b="1" dirty="0">
                <a:solidFill>
                  <a:srgbClr val="000000"/>
                </a:solidFill>
                <a:latin typeface="ArialMT"/>
              </a:rPr>
              <a:t>],</a:t>
            </a:r>
            <a:r>
              <a:rPr lang="en-US" sz="2400" b="1" dirty="0">
                <a:solidFill>
                  <a:srgbClr val="000000"/>
                </a:solidFill>
                <a:latin typeface="ArialMT"/>
              </a:rPr>
              <a:t>axis= 0 </a:t>
            </a:r>
            <a:r>
              <a:rPr lang="en-US" sz="2400" b="1" dirty="0">
                <a:solidFill>
                  <a:srgbClr val="FF0000"/>
                </a:solidFill>
                <a:latin typeface="ArialMT"/>
              </a:rPr>
              <a:t>or</a:t>
            </a:r>
            <a:r>
              <a:rPr lang="en-US" sz="2400" b="1" dirty="0">
                <a:solidFill>
                  <a:srgbClr val="000000"/>
                </a:solidFill>
                <a:latin typeface="ArialMT"/>
              </a:rPr>
              <a:t> 1 </a:t>
            </a:r>
            <a:r>
              <a:rPr lang="en-US" sz="2000" b="1" dirty="0">
                <a:solidFill>
                  <a:srgbClr val="000000"/>
                </a:solidFill>
                <a:latin typeface="ArialMT"/>
              </a:rPr>
              <a:t>)</a:t>
            </a:r>
          </a:p>
          <a:p>
            <a:endParaRPr lang="en-US" dirty="0">
              <a:solidFill>
                <a:srgbClr val="000000"/>
              </a:solidFill>
              <a:latin typeface="ArialMT"/>
            </a:endParaRPr>
          </a:p>
        </p:txBody>
      </p:sp>
    </p:spTree>
    <p:extLst>
      <p:ext uri="{BB962C8B-B14F-4D97-AF65-F5344CB8AC3E}">
        <p14:creationId xmlns:p14="http://schemas.microsoft.com/office/powerpoint/2010/main" val="4146367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129EEA-0264-37A8-DCA8-9B901D9E6216}"/>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7ED9DCC-DBC1-EA4A-4A93-C31C9E609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E811D94-5142-A594-FA9C-0C3A1A2FE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8" name="Group 37">
            <a:extLst>
              <a:ext uri="{FF2B5EF4-FFF2-40B4-BE49-F238E27FC236}">
                <a16:creationId xmlns:a16="http://schemas.microsoft.com/office/drawing/2014/main" id="{2153D893-1B25-8A00-3713-F1F80780B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id="{2500F12E-6971-D507-6140-77346C47A2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91A2132B-121A-3D30-93A4-24FE6364C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75013EB0-9D5F-FF56-67CD-654703828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5505F82D-02C3-4EA0-6746-41347AB80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1">
            <a:extLst>
              <a:ext uri="{FF2B5EF4-FFF2-40B4-BE49-F238E27FC236}">
                <a16:creationId xmlns:a16="http://schemas.microsoft.com/office/drawing/2014/main" id="{471F286B-E1AC-EEE0-2C12-EFE0F98D05F7}"/>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0000"/>
                </a:solidFill>
                <a:latin typeface="ArialMT"/>
              </a:rPr>
              <a:t>Concatenate Layer</a:t>
            </a:r>
            <a:endParaRPr lang="en-US"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5D7A440-A8FB-DEB1-80D9-CFD70828E2F0}"/>
              </a:ext>
            </a:extLst>
          </p:cNvPr>
          <p:cNvSpPr txBox="1"/>
          <p:nvPr/>
        </p:nvSpPr>
        <p:spPr>
          <a:xfrm>
            <a:off x="620052" y="1520551"/>
            <a:ext cx="11699659" cy="677108"/>
          </a:xfrm>
          <a:prstGeom prst="rect">
            <a:avLst/>
          </a:prstGeom>
          <a:noFill/>
        </p:spPr>
        <p:txBody>
          <a:bodyPr wrap="square">
            <a:spAutoFit/>
          </a:bodyPr>
          <a:lstStyle/>
          <a:p>
            <a:r>
              <a:rPr lang="en-US" dirty="0" err="1">
                <a:solidFill>
                  <a:srgbClr val="7030A1"/>
                </a:solidFill>
                <a:latin typeface="ArialMT"/>
              </a:rPr>
              <a:t>concat</a:t>
            </a:r>
            <a:r>
              <a:rPr lang="en-US" dirty="0">
                <a:solidFill>
                  <a:srgbClr val="7030A1"/>
                </a:solidFill>
                <a:latin typeface="ArialMT"/>
              </a:rPr>
              <a:t> </a:t>
            </a:r>
            <a:r>
              <a:rPr lang="en-US" dirty="0">
                <a:solidFill>
                  <a:srgbClr val="000000"/>
                </a:solidFill>
                <a:latin typeface="ArialMT"/>
              </a:rPr>
              <a:t>= </a:t>
            </a:r>
            <a:r>
              <a:rPr lang="en-US" dirty="0" err="1">
                <a:solidFill>
                  <a:srgbClr val="000000"/>
                </a:solidFill>
                <a:latin typeface="ArialMT"/>
              </a:rPr>
              <a:t>keras.layers.concatenate</a:t>
            </a:r>
            <a:r>
              <a:rPr lang="en-US" dirty="0">
                <a:solidFill>
                  <a:srgbClr val="000000"/>
                </a:solidFill>
                <a:latin typeface="ArialMT"/>
              </a:rPr>
              <a:t>([</a:t>
            </a:r>
            <a:r>
              <a:rPr lang="en-US" dirty="0">
                <a:solidFill>
                  <a:srgbClr val="13742F"/>
                </a:solidFill>
                <a:latin typeface="ArialMT"/>
              </a:rPr>
              <a:t>input_A</a:t>
            </a:r>
            <a:r>
              <a:rPr lang="en-US" dirty="0">
                <a:solidFill>
                  <a:srgbClr val="000000"/>
                </a:solidFill>
                <a:latin typeface="ArialMT"/>
              </a:rPr>
              <a:t>, </a:t>
            </a:r>
            <a:r>
              <a:rPr lang="en-US" dirty="0" err="1">
                <a:solidFill>
                  <a:srgbClr val="C10000"/>
                </a:solidFill>
                <a:latin typeface="ArialMT"/>
              </a:rPr>
              <a:t>input_B</a:t>
            </a:r>
            <a:r>
              <a:rPr lang="en-US" dirty="0">
                <a:solidFill>
                  <a:srgbClr val="000000"/>
                </a:solidFill>
                <a:latin typeface="ArialMT"/>
              </a:rPr>
              <a:t>],</a:t>
            </a:r>
            <a:r>
              <a:rPr lang="en-US" sz="2000" b="1" dirty="0">
                <a:solidFill>
                  <a:srgbClr val="000000"/>
                </a:solidFill>
                <a:latin typeface="ArialMT"/>
              </a:rPr>
              <a:t>axis=0</a:t>
            </a:r>
            <a:r>
              <a:rPr lang="en-US" dirty="0">
                <a:solidFill>
                  <a:srgbClr val="000000"/>
                </a:solidFill>
                <a:latin typeface="ArialMT"/>
              </a:rPr>
              <a:t>)</a:t>
            </a:r>
          </a:p>
          <a:p>
            <a:endParaRPr lang="en-US" dirty="0">
              <a:solidFill>
                <a:srgbClr val="000000"/>
              </a:solidFill>
              <a:latin typeface="ArialMT"/>
            </a:endParaRPr>
          </a:p>
        </p:txBody>
      </p:sp>
      <p:sp>
        <p:nvSpPr>
          <p:cNvPr id="11" name="TextBox 10">
            <a:extLst>
              <a:ext uri="{FF2B5EF4-FFF2-40B4-BE49-F238E27FC236}">
                <a16:creationId xmlns:a16="http://schemas.microsoft.com/office/drawing/2014/main" id="{55F27989-F081-EF25-8E6D-B41B37C91465}"/>
              </a:ext>
            </a:extLst>
          </p:cNvPr>
          <p:cNvSpPr txBox="1"/>
          <p:nvPr/>
        </p:nvSpPr>
        <p:spPr>
          <a:xfrm>
            <a:off x="407480" y="4024539"/>
            <a:ext cx="7499819" cy="400110"/>
          </a:xfrm>
          <a:prstGeom prst="rect">
            <a:avLst/>
          </a:prstGeom>
          <a:noFill/>
        </p:spPr>
        <p:txBody>
          <a:bodyPr wrap="square">
            <a:spAutoFit/>
          </a:bodyPr>
          <a:lstStyle/>
          <a:p>
            <a:r>
              <a:rPr lang="en-US" dirty="0" err="1">
                <a:solidFill>
                  <a:srgbClr val="7030A1"/>
                </a:solidFill>
                <a:latin typeface="ArialMT"/>
              </a:rPr>
              <a:t>concat</a:t>
            </a:r>
            <a:r>
              <a:rPr lang="en-US" dirty="0">
                <a:solidFill>
                  <a:srgbClr val="7030A1"/>
                </a:solidFill>
                <a:latin typeface="ArialMT"/>
              </a:rPr>
              <a:t> </a:t>
            </a:r>
            <a:r>
              <a:rPr lang="en-US" dirty="0">
                <a:solidFill>
                  <a:srgbClr val="000000"/>
                </a:solidFill>
                <a:latin typeface="ArialMT"/>
              </a:rPr>
              <a:t>= </a:t>
            </a:r>
            <a:r>
              <a:rPr lang="en-US" dirty="0" err="1">
                <a:solidFill>
                  <a:srgbClr val="000000"/>
                </a:solidFill>
                <a:latin typeface="ArialMT"/>
              </a:rPr>
              <a:t>keras.layers.concatenate</a:t>
            </a:r>
            <a:r>
              <a:rPr lang="en-US" dirty="0">
                <a:solidFill>
                  <a:srgbClr val="000000"/>
                </a:solidFill>
                <a:latin typeface="ArialMT"/>
              </a:rPr>
              <a:t>([</a:t>
            </a:r>
            <a:r>
              <a:rPr lang="en-US" dirty="0">
                <a:solidFill>
                  <a:srgbClr val="13742F"/>
                </a:solidFill>
                <a:latin typeface="ArialMT"/>
              </a:rPr>
              <a:t>input_A</a:t>
            </a:r>
            <a:r>
              <a:rPr lang="en-US" dirty="0">
                <a:solidFill>
                  <a:srgbClr val="000000"/>
                </a:solidFill>
                <a:latin typeface="ArialMT"/>
              </a:rPr>
              <a:t>, </a:t>
            </a:r>
            <a:r>
              <a:rPr lang="en-US" dirty="0">
                <a:solidFill>
                  <a:srgbClr val="C10000"/>
                </a:solidFill>
                <a:latin typeface="ArialMT"/>
              </a:rPr>
              <a:t>hidden2</a:t>
            </a:r>
            <a:r>
              <a:rPr lang="en-US" dirty="0">
                <a:solidFill>
                  <a:srgbClr val="000000"/>
                </a:solidFill>
                <a:latin typeface="ArialMT"/>
              </a:rPr>
              <a:t>],</a:t>
            </a:r>
            <a:r>
              <a:rPr lang="en-US" sz="2000" b="1" dirty="0">
                <a:solidFill>
                  <a:srgbClr val="000000"/>
                </a:solidFill>
                <a:latin typeface="ArialMT"/>
              </a:rPr>
              <a:t>axis=1</a:t>
            </a:r>
            <a:r>
              <a:rPr lang="en-US" dirty="0">
                <a:solidFill>
                  <a:srgbClr val="000000"/>
                </a:solidFill>
                <a:latin typeface="ArialMT"/>
              </a:rPr>
              <a:t>)</a:t>
            </a:r>
          </a:p>
        </p:txBody>
      </p:sp>
      <p:pic>
        <p:nvPicPr>
          <p:cNvPr id="2050" name="Picture 2" descr="Numpy axes explained – R-Craft">
            <a:extLst>
              <a:ext uri="{FF2B5EF4-FFF2-40B4-BE49-F238E27FC236}">
                <a16:creationId xmlns:a16="http://schemas.microsoft.com/office/drawing/2014/main" id="{C6FACB92-8546-FFC8-0162-CAFC7EA110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017" t="28766" b="5879"/>
          <a:stretch/>
        </p:blipFill>
        <p:spPr bwMode="auto">
          <a:xfrm>
            <a:off x="3529584" y="4585182"/>
            <a:ext cx="3534372" cy="207931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umPy For Machine Learning. NumPy library is an important… | by ...">
            <a:extLst>
              <a:ext uri="{FF2B5EF4-FFF2-40B4-BE49-F238E27FC236}">
                <a16:creationId xmlns:a16="http://schemas.microsoft.com/office/drawing/2014/main" id="{7B20AFB5-C295-50BC-1CEB-D1B0887242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400" t="19304" r="7900" b="53607"/>
          <a:stretch/>
        </p:blipFill>
        <p:spPr bwMode="auto">
          <a:xfrm>
            <a:off x="2034756" y="2087060"/>
            <a:ext cx="6181344" cy="1743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140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3A21AD5-BB7C-87BB-04B5-8FE795A795CA}"/>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38B4EB01-BD2A-7F3C-D6F2-9546235E5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FE02F94-BAA5-3FA9-958C-57061F700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8" name="Group 37">
            <a:extLst>
              <a:ext uri="{FF2B5EF4-FFF2-40B4-BE49-F238E27FC236}">
                <a16:creationId xmlns:a16="http://schemas.microsoft.com/office/drawing/2014/main" id="{D5C3E2FD-38DB-89D7-A4AD-4BAD5FBEC4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id="{F79B3B68-B9A8-6390-C56E-F7EFEF85B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98EE06A5-B6A2-2530-9C0D-E09BBC984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9A35E9FD-3848-4518-B534-2A897EBD5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1E17DB80-0ABF-1176-5B77-587F0D309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1">
            <a:extLst>
              <a:ext uri="{FF2B5EF4-FFF2-40B4-BE49-F238E27FC236}">
                <a16:creationId xmlns:a16="http://schemas.microsoft.com/office/drawing/2014/main" id="{57DB82FD-5C3C-C92D-DE52-793CDD883B72}"/>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0000"/>
                </a:solidFill>
                <a:latin typeface="ArialMT"/>
              </a:rPr>
              <a:t>Concatenate Layer</a:t>
            </a:r>
            <a:endParaRPr lang="en-US"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305E2BF-6808-4BBD-7163-86D8ACD77F18}"/>
              </a:ext>
            </a:extLst>
          </p:cNvPr>
          <p:cNvSpPr txBox="1"/>
          <p:nvPr/>
        </p:nvSpPr>
        <p:spPr>
          <a:xfrm>
            <a:off x="579120" y="1557356"/>
            <a:ext cx="8619744" cy="4247317"/>
          </a:xfrm>
          <a:prstGeom prst="rect">
            <a:avLst/>
          </a:prstGeom>
          <a:noFill/>
        </p:spPr>
        <p:txBody>
          <a:bodyPr wrap="square">
            <a:spAutoFit/>
          </a:bodyPr>
          <a:lstStyle/>
          <a:p>
            <a:r>
              <a:rPr lang="en-US" dirty="0" err="1">
                <a:solidFill>
                  <a:srgbClr val="13742F"/>
                </a:solidFill>
                <a:latin typeface="ArialMT"/>
              </a:rPr>
              <a:t>input_A</a:t>
            </a:r>
            <a:r>
              <a:rPr lang="en-US" dirty="0">
                <a:solidFill>
                  <a:srgbClr val="13742F"/>
                </a:solidFill>
                <a:latin typeface="ArialMT"/>
              </a:rPr>
              <a:t> </a:t>
            </a:r>
            <a:r>
              <a:rPr lang="en-US" dirty="0">
                <a:solidFill>
                  <a:srgbClr val="000000"/>
                </a:solidFill>
                <a:latin typeface="ArialMT"/>
              </a:rPr>
              <a:t>= </a:t>
            </a:r>
            <a:r>
              <a:rPr lang="en-US" dirty="0" err="1">
                <a:solidFill>
                  <a:srgbClr val="000000"/>
                </a:solidFill>
                <a:latin typeface="ArialMT"/>
              </a:rPr>
              <a:t>keras.layers.Input</a:t>
            </a:r>
            <a:r>
              <a:rPr lang="en-US" dirty="0">
                <a:solidFill>
                  <a:srgbClr val="000000"/>
                </a:solidFill>
                <a:latin typeface="ArialMT"/>
              </a:rPr>
              <a:t>(shape=[5], name="</a:t>
            </a:r>
            <a:r>
              <a:rPr lang="en-US" dirty="0" err="1">
                <a:solidFill>
                  <a:srgbClr val="000000"/>
                </a:solidFill>
                <a:latin typeface="ArialMT"/>
              </a:rPr>
              <a:t>wide_input</a:t>
            </a:r>
            <a:r>
              <a:rPr lang="en-US" dirty="0">
                <a:solidFill>
                  <a:srgbClr val="000000"/>
                </a:solidFill>
                <a:latin typeface="ArialMT"/>
              </a:rPr>
              <a:t>")</a:t>
            </a:r>
          </a:p>
          <a:p>
            <a:endParaRPr lang="en-US" dirty="0">
              <a:solidFill>
                <a:srgbClr val="000000"/>
              </a:solidFill>
              <a:latin typeface="ArialMT"/>
            </a:endParaRPr>
          </a:p>
          <a:p>
            <a:r>
              <a:rPr lang="en-US" dirty="0" err="1">
                <a:solidFill>
                  <a:srgbClr val="13742F"/>
                </a:solidFill>
                <a:latin typeface="ArialMT"/>
              </a:rPr>
              <a:t>input_B</a:t>
            </a:r>
            <a:r>
              <a:rPr lang="en-US" dirty="0">
                <a:solidFill>
                  <a:srgbClr val="13742F"/>
                </a:solidFill>
                <a:latin typeface="ArialMT"/>
              </a:rPr>
              <a:t> </a:t>
            </a:r>
            <a:r>
              <a:rPr lang="en-US" dirty="0">
                <a:solidFill>
                  <a:srgbClr val="000000"/>
                </a:solidFill>
                <a:latin typeface="ArialMT"/>
              </a:rPr>
              <a:t>= </a:t>
            </a:r>
            <a:r>
              <a:rPr lang="en-US" dirty="0" err="1">
                <a:solidFill>
                  <a:srgbClr val="000000"/>
                </a:solidFill>
                <a:latin typeface="ArialMT"/>
              </a:rPr>
              <a:t>keras.layers.Input</a:t>
            </a:r>
            <a:r>
              <a:rPr lang="en-US" dirty="0">
                <a:solidFill>
                  <a:srgbClr val="000000"/>
                </a:solidFill>
                <a:latin typeface="ArialMT"/>
              </a:rPr>
              <a:t>(shape=[6], name="</a:t>
            </a:r>
            <a:r>
              <a:rPr lang="en-US" dirty="0" err="1">
                <a:solidFill>
                  <a:srgbClr val="000000"/>
                </a:solidFill>
                <a:latin typeface="ArialMT"/>
              </a:rPr>
              <a:t>deep_input</a:t>
            </a:r>
            <a:r>
              <a:rPr lang="en-US" dirty="0">
                <a:solidFill>
                  <a:srgbClr val="000000"/>
                </a:solidFill>
                <a:latin typeface="ArialMT"/>
              </a:rPr>
              <a:t>")</a:t>
            </a:r>
          </a:p>
          <a:p>
            <a:endParaRPr lang="en-US" dirty="0">
              <a:solidFill>
                <a:srgbClr val="000000"/>
              </a:solidFill>
              <a:latin typeface="ArialMT"/>
            </a:endParaRPr>
          </a:p>
          <a:p>
            <a:r>
              <a:rPr lang="en-US" dirty="0">
                <a:solidFill>
                  <a:srgbClr val="FF6600"/>
                </a:solidFill>
                <a:latin typeface="ArialMT"/>
              </a:rPr>
              <a:t>hidden1 </a:t>
            </a:r>
            <a:r>
              <a:rPr lang="en-US" dirty="0">
                <a:solidFill>
                  <a:srgbClr val="000000"/>
                </a:solidFill>
                <a:latin typeface="ArialMT"/>
              </a:rPr>
              <a:t>= </a:t>
            </a:r>
            <a:r>
              <a:rPr lang="en-US" dirty="0" err="1">
                <a:solidFill>
                  <a:srgbClr val="000000"/>
                </a:solidFill>
                <a:latin typeface="ArialMT"/>
              </a:rPr>
              <a:t>keras.layers.Dense</a:t>
            </a:r>
            <a:r>
              <a:rPr lang="en-US" dirty="0">
                <a:solidFill>
                  <a:srgbClr val="000000"/>
                </a:solidFill>
                <a:latin typeface="ArialMT"/>
              </a:rPr>
              <a:t>(30, activation="</a:t>
            </a:r>
            <a:r>
              <a:rPr lang="en-US" dirty="0" err="1">
                <a:solidFill>
                  <a:srgbClr val="000000"/>
                </a:solidFill>
                <a:latin typeface="ArialMT"/>
              </a:rPr>
              <a:t>relu</a:t>
            </a:r>
            <a:r>
              <a:rPr lang="en-US" dirty="0">
                <a:solidFill>
                  <a:srgbClr val="000000"/>
                </a:solidFill>
                <a:latin typeface="ArialMT"/>
              </a:rPr>
              <a:t>")</a:t>
            </a:r>
            <a:r>
              <a:rPr lang="en-US" dirty="0">
                <a:solidFill>
                  <a:srgbClr val="13742F"/>
                </a:solidFill>
                <a:latin typeface="ArialMT"/>
              </a:rPr>
              <a:t>(</a:t>
            </a:r>
            <a:r>
              <a:rPr lang="en-US" dirty="0" err="1">
                <a:solidFill>
                  <a:srgbClr val="13742F"/>
                </a:solidFill>
                <a:latin typeface="ArialMT"/>
              </a:rPr>
              <a:t>input_B</a:t>
            </a:r>
            <a:r>
              <a:rPr lang="en-US" dirty="0">
                <a:solidFill>
                  <a:srgbClr val="13742F"/>
                </a:solidFill>
                <a:latin typeface="ArialMT"/>
              </a:rPr>
              <a:t>)</a:t>
            </a:r>
          </a:p>
          <a:p>
            <a:endParaRPr lang="en-US" dirty="0">
              <a:solidFill>
                <a:srgbClr val="13742F"/>
              </a:solidFill>
              <a:latin typeface="ArialMT"/>
            </a:endParaRPr>
          </a:p>
          <a:p>
            <a:r>
              <a:rPr lang="en-US" dirty="0">
                <a:solidFill>
                  <a:srgbClr val="C10000"/>
                </a:solidFill>
                <a:latin typeface="ArialMT"/>
              </a:rPr>
              <a:t>hidden2 </a:t>
            </a:r>
            <a:r>
              <a:rPr lang="en-US" dirty="0">
                <a:solidFill>
                  <a:srgbClr val="000000"/>
                </a:solidFill>
                <a:latin typeface="ArialMT"/>
              </a:rPr>
              <a:t>= </a:t>
            </a:r>
            <a:r>
              <a:rPr lang="en-US" dirty="0" err="1">
                <a:solidFill>
                  <a:srgbClr val="000000"/>
                </a:solidFill>
                <a:latin typeface="ArialMT"/>
              </a:rPr>
              <a:t>keras.layers.Dense</a:t>
            </a:r>
            <a:r>
              <a:rPr lang="en-US" dirty="0">
                <a:solidFill>
                  <a:srgbClr val="000000"/>
                </a:solidFill>
                <a:latin typeface="ArialMT"/>
              </a:rPr>
              <a:t>(30, activation="</a:t>
            </a:r>
            <a:r>
              <a:rPr lang="en-US" dirty="0" err="1">
                <a:solidFill>
                  <a:srgbClr val="000000"/>
                </a:solidFill>
                <a:latin typeface="ArialMT"/>
              </a:rPr>
              <a:t>relu</a:t>
            </a:r>
            <a:r>
              <a:rPr lang="en-US" dirty="0">
                <a:solidFill>
                  <a:srgbClr val="000000"/>
                </a:solidFill>
                <a:latin typeface="ArialMT"/>
              </a:rPr>
              <a:t>")</a:t>
            </a:r>
            <a:r>
              <a:rPr lang="en-US" dirty="0">
                <a:solidFill>
                  <a:srgbClr val="FF6600"/>
                </a:solidFill>
                <a:latin typeface="ArialMT"/>
              </a:rPr>
              <a:t>(hidden1)</a:t>
            </a:r>
          </a:p>
          <a:p>
            <a:endParaRPr lang="en-US" dirty="0">
              <a:solidFill>
                <a:srgbClr val="FF6600"/>
              </a:solidFill>
              <a:latin typeface="ArialMT"/>
            </a:endParaRPr>
          </a:p>
          <a:p>
            <a:r>
              <a:rPr lang="en-US" dirty="0" err="1">
                <a:solidFill>
                  <a:srgbClr val="7030A1"/>
                </a:solidFill>
                <a:latin typeface="ArialMT"/>
              </a:rPr>
              <a:t>concat</a:t>
            </a:r>
            <a:r>
              <a:rPr lang="en-US" dirty="0">
                <a:solidFill>
                  <a:srgbClr val="7030A1"/>
                </a:solidFill>
                <a:latin typeface="ArialMT"/>
              </a:rPr>
              <a:t> </a:t>
            </a:r>
            <a:r>
              <a:rPr lang="en-US" dirty="0">
                <a:solidFill>
                  <a:srgbClr val="000000"/>
                </a:solidFill>
                <a:latin typeface="ArialMT"/>
              </a:rPr>
              <a:t>= </a:t>
            </a:r>
            <a:r>
              <a:rPr lang="en-US" dirty="0" err="1">
                <a:solidFill>
                  <a:srgbClr val="000000"/>
                </a:solidFill>
                <a:latin typeface="ArialMT"/>
              </a:rPr>
              <a:t>keras.layers.concatenate</a:t>
            </a:r>
            <a:r>
              <a:rPr lang="en-US" dirty="0">
                <a:solidFill>
                  <a:srgbClr val="000000"/>
                </a:solidFill>
                <a:latin typeface="ArialMT"/>
              </a:rPr>
              <a:t>([</a:t>
            </a:r>
            <a:r>
              <a:rPr lang="en-US" dirty="0" err="1">
                <a:solidFill>
                  <a:srgbClr val="13742F"/>
                </a:solidFill>
                <a:latin typeface="ArialMT"/>
              </a:rPr>
              <a:t>input_A</a:t>
            </a:r>
            <a:r>
              <a:rPr lang="en-US" dirty="0">
                <a:solidFill>
                  <a:srgbClr val="000000"/>
                </a:solidFill>
                <a:latin typeface="ArialMT"/>
              </a:rPr>
              <a:t>, </a:t>
            </a:r>
            <a:r>
              <a:rPr lang="en-US" dirty="0">
                <a:solidFill>
                  <a:srgbClr val="C10000"/>
                </a:solidFill>
                <a:latin typeface="ArialMT"/>
              </a:rPr>
              <a:t>hidden2</a:t>
            </a:r>
            <a:r>
              <a:rPr lang="en-US" dirty="0">
                <a:solidFill>
                  <a:srgbClr val="000000"/>
                </a:solidFill>
                <a:latin typeface="ArialMT"/>
              </a:rPr>
              <a:t>])</a:t>
            </a:r>
          </a:p>
          <a:p>
            <a:endParaRPr lang="en-US" dirty="0">
              <a:solidFill>
                <a:srgbClr val="000000"/>
              </a:solidFill>
              <a:latin typeface="ArialMT"/>
            </a:endParaRPr>
          </a:p>
          <a:p>
            <a:r>
              <a:rPr lang="en-US" dirty="0" err="1">
                <a:solidFill>
                  <a:srgbClr val="1D41D6"/>
                </a:solidFill>
                <a:latin typeface="ArialMT"/>
              </a:rPr>
              <a:t>Aux_output</a:t>
            </a:r>
            <a:r>
              <a:rPr lang="en-US" dirty="0">
                <a:solidFill>
                  <a:srgbClr val="1D41D6"/>
                </a:solidFill>
                <a:latin typeface="ArialMT"/>
              </a:rPr>
              <a:t> </a:t>
            </a:r>
            <a:r>
              <a:rPr lang="en-US" dirty="0">
                <a:solidFill>
                  <a:srgbClr val="000000"/>
                </a:solidFill>
                <a:latin typeface="ArialMT"/>
              </a:rPr>
              <a:t>= </a:t>
            </a:r>
            <a:r>
              <a:rPr lang="en-US" dirty="0" err="1">
                <a:solidFill>
                  <a:srgbClr val="000000"/>
                </a:solidFill>
                <a:latin typeface="ArialMT"/>
              </a:rPr>
              <a:t>keras.layers.Dense</a:t>
            </a:r>
            <a:r>
              <a:rPr lang="en-US" dirty="0">
                <a:solidFill>
                  <a:srgbClr val="000000"/>
                </a:solidFill>
                <a:latin typeface="ArialMT"/>
              </a:rPr>
              <a:t>(1, name="output")</a:t>
            </a:r>
            <a:r>
              <a:rPr lang="en-US" dirty="0">
                <a:solidFill>
                  <a:srgbClr val="7030A1"/>
                </a:solidFill>
                <a:latin typeface="ArialMT"/>
              </a:rPr>
              <a:t>(</a:t>
            </a:r>
            <a:r>
              <a:rPr lang="en-US" dirty="0">
                <a:solidFill>
                  <a:srgbClr val="C10000"/>
                </a:solidFill>
                <a:latin typeface="ArialMT"/>
              </a:rPr>
              <a:t>hidden2 </a:t>
            </a:r>
            <a:r>
              <a:rPr lang="en-US" dirty="0">
                <a:solidFill>
                  <a:srgbClr val="7030A1"/>
                </a:solidFill>
                <a:latin typeface="ArialMT"/>
              </a:rPr>
              <a:t>)</a:t>
            </a:r>
          </a:p>
          <a:p>
            <a:endParaRPr lang="en-US" dirty="0">
              <a:solidFill>
                <a:srgbClr val="7030A1"/>
              </a:solidFill>
              <a:latin typeface="ArialMT"/>
            </a:endParaRPr>
          </a:p>
          <a:p>
            <a:r>
              <a:rPr lang="en-US" dirty="0">
                <a:solidFill>
                  <a:srgbClr val="1D41D6"/>
                </a:solidFill>
                <a:latin typeface="ArialMT"/>
              </a:rPr>
              <a:t>output </a:t>
            </a:r>
            <a:r>
              <a:rPr lang="en-US" dirty="0">
                <a:solidFill>
                  <a:srgbClr val="000000"/>
                </a:solidFill>
                <a:latin typeface="ArialMT"/>
              </a:rPr>
              <a:t>= </a:t>
            </a:r>
            <a:r>
              <a:rPr lang="en-US" dirty="0" err="1">
                <a:solidFill>
                  <a:srgbClr val="000000"/>
                </a:solidFill>
                <a:latin typeface="ArialMT"/>
              </a:rPr>
              <a:t>keras.layers.Dense</a:t>
            </a:r>
            <a:r>
              <a:rPr lang="en-US" dirty="0">
                <a:solidFill>
                  <a:srgbClr val="000000"/>
                </a:solidFill>
                <a:latin typeface="ArialMT"/>
              </a:rPr>
              <a:t>(1, name="output")</a:t>
            </a:r>
            <a:r>
              <a:rPr lang="en-US" dirty="0">
                <a:solidFill>
                  <a:srgbClr val="7030A1"/>
                </a:solidFill>
                <a:latin typeface="ArialMT"/>
              </a:rPr>
              <a:t>(</a:t>
            </a:r>
            <a:r>
              <a:rPr lang="en-US" dirty="0" err="1">
                <a:solidFill>
                  <a:srgbClr val="7030A1"/>
                </a:solidFill>
                <a:latin typeface="ArialMT"/>
              </a:rPr>
              <a:t>concat</a:t>
            </a:r>
            <a:r>
              <a:rPr lang="en-US" dirty="0">
                <a:solidFill>
                  <a:srgbClr val="7030A1"/>
                </a:solidFill>
                <a:latin typeface="ArialMT"/>
              </a:rPr>
              <a:t>)</a:t>
            </a:r>
          </a:p>
          <a:p>
            <a:endParaRPr lang="en-US" dirty="0">
              <a:solidFill>
                <a:srgbClr val="7030A1"/>
              </a:solidFill>
              <a:latin typeface="ArialMT"/>
            </a:endParaRPr>
          </a:p>
          <a:p>
            <a:r>
              <a:rPr lang="en-US" dirty="0">
                <a:solidFill>
                  <a:srgbClr val="000000"/>
                </a:solidFill>
                <a:latin typeface="ArialMT"/>
              </a:rPr>
              <a:t>model = </a:t>
            </a:r>
            <a:r>
              <a:rPr lang="en-US" dirty="0" err="1">
                <a:solidFill>
                  <a:srgbClr val="000000"/>
                </a:solidFill>
                <a:latin typeface="ArialMT"/>
              </a:rPr>
              <a:t>keras.Model</a:t>
            </a:r>
            <a:r>
              <a:rPr lang="en-US" dirty="0">
                <a:solidFill>
                  <a:srgbClr val="000000"/>
                </a:solidFill>
                <a:latin typeface="ArialMT"/>
              </a:rPr>
              <a:t>(inputs=</a:t>
            </a:r>
            <a:r>
              <a:rPr lang="en-US" dirty="0">
                <a:solidFill>
                  <a:srgbClr val="13742F"/>
                </a:solidFill>
                <a:latin typeface="ArialMT"/>
              </a:rPr>
              <a:t>[</a:t>
            </a:r>
            <a:r>
              <a:rPr lang="en-US" dirty="0" err="1">
                <a:solidFill>
                  <a:srgbClr val="13742F"/>
                </a:solidFill>
                <a:latin typeface="ArialMT"/>
              </a:rPr>
              <a:t>input_A</a:t>
            </a:r>
            <a:r>
              <a:rPr lang="en-US" dirty="0">
                <a:solidFill>
                  <a:srgbClr val="13742F"/>
                </a:solidFill>
                <a:latin typeface="ArialMT"/>
              </a:rPr>
              <a:t>, </a:t>
            </a:r>
            <a:r>
              <a:rPr lang="en-US" dirty="0" err="1">
                <a:solidFill>
                  <a:srgbClr val="13742F"/>
                </a:solidFill>
                <a:latin typeface="ArialMT"/>
              </a:rPr>
              <a:t>input_B</a:t>
            </a:r>
            <a:r>
              <a:rPr lang="en-US" dirty="0">
                <a:solidFill>
                  <a:srgbClr val="13742F"/>
                </a:solidFill>
                <a:latin typeface="ArialMT"/>
              </a:rPr>
              <a:t>]</a:t>
            </a:r>
            <a:r>
              <a:rPr lang="en-US" dirty="0">
                <a:solidFill>
                  <a:srgbClr val="000000"/>
                </a:solidFill>
                <a:latin typeface="ArialMT"/>
              </a:rPr>
              <a:t>, </a:t>
            </a:r>
            <a:r>
              <a:rPr lang="en-US" dirty="0">
                <a:solidFill>
                  <a:srgbClr val="1D41D6"/>
                </a:solidFill>
                <a:latin typeface="ArialMT"/>
              </a:rPr>
              <a:t>outputs=[output, </a:t>
            </a:r>
            <a:r>
              <a:rPr lang="en-US" dirty="0" err="1">
                <a:solidFill>
                  <a:srgbClr val="1D41D6"/>
                </a:solidFill>
                <a:latin typeface="ArialMT"/>
              </a:rPr>
              <a:t>Aux_output</a:t>
            </a:r>
            <a:r>
              <a:rPr lang="en-US" dirty="0">
                <a:solidFill>
                  <a:srgbClr val="1D41D6"/>
                </a:solidFill>
                <a:latin typeface="ArialMT"/>
              </a:rPr>
              <a:t> ]</a:t>
            </a:r>
            <a:r>
              <a:rPr lang="en-US" dirty="0">
                <a:solidFill>
                  <a:srgbClr val="000000"/>
                </a:solidFill>
                <a:latin typeface="ArialMT"/>
              </a:rPr>
              <a:t>)</a:t>
            </a:r>
            <a:endParaRPr lang="en-US" dirty="0"/>
          </a:p>
        </p:txBody>
      </p:sp>
      <p:pic>
        <p:nvPicPr>
          <p:cNvPr id="2" name="Picture 1">
            <a:extLst>
              <a:ext uri="{FF2B5EF4-FFF2-40B4-BE49-F238E27FC236}">
                <a16:creationId xmlns:a16="http://schemas.microsoft.com/office/drawing/2014/main" id="{17FB2B5A-0C3F-2348-B4D8-BF3E4B5D8FCC}"/>
              </a:ext>
            </a:extLst>
          </p:cNvPr>
          <p:cNvPicPr>
            <a:picLocks noChangeAspect="1"/>
          </p:cNvPicPr>
          <p:nvPr/>
        </p:nvPicPr>
        <p:blipFill>
          <a:blip r:embed="rId2"/>
          <a:stretch>
            <a:fillRect/>
          </a:stretch>
        </p:blipFill>
        <p:spPr>
          <a:xfrm>
            <a:off x="8516880" y="1428136"/>
            <a:ext cx="3096000" cy="3693319"/>
          </a:xfrm>
          <a:prstGeom prst="rect">
            <a:avLst/>
          </a:prstGeom>
        </p:spPr>
      </p:pic>
    </p:spTree>
    <p:extLst>
      <p:ext uri="{BB962C8B-B14F-4D97-AF65-F5344CB8AC3E}">
        <p14:creationId xmlns:p14="http://schemas.microsoft.com/office/powerpoint/2010/main" val="2021460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E9188D3-25CF-9FA6-10A8-6C58999B4B20}"/>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41A4F1B7-DC2E-1B68-8EB4-B37FFC947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5B0B8D4-5356-A985-3A69-E9A7BE792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8" name="Group 37">
            <a:extLst>
              <a:ext uri="{FF2B5EF4-FFF2-40B4-BE49-F238E27FC236}">
                <a16:creationId xmlns:a16="http://schemas.microsoft.com/office/drawing/2014/main" id="{8D979618-B03F-B8BB-5375-5CCFDCE5AB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id="{2C314921-2991-C877-5363-B7685CFAA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B71CD5C7-12DF-C2E3-C7CB-DA89BB1D3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73049171-BC3D-00CD-467D-997F5A336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2CF9CB53-5D8E-8E0C-1913-FEFA75F9B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1">
            <a:extLst>
              <a:ext uri="{FF2B5EF4-FFF2-40B4-BE49-F238E27FC236}">
                <a16:creationId xmlns:a16="http://schemas.microsoft.com/office/drawing/2014/main" id="{11683095-33EC-7E3A-C3A2-EC6E78BB6ADD}"/>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a:latin typeface="Times New Roman" panose="02020603050405020304" pitchFamily="18" charset="0"/>
                <a:cs typeface="Times New Roman" panose="02020603050405020304" pitchFamily="18" charset="0"/>
              </a:rPr>
              <a:t>Imagenet</a:t>
            </a:r>
            <a:r>
              <a:rPr lang="en-US" b="1" dirty="0">
                <a:latin typeface="Times New Roman" panose="02020603050405020304" pitchFamily="18" charset="0"/>
                <a:cs typeface="Times New Roman" panose="02020603050405020304" pitchFamily="18" charset="0"/>
              </a:rPr>
              <a:t> </a:t>
            </a:r>
          </a:p>
        </p:txBody>
      </p:sp>
      <p:sp>
        <p:nvSpPr>
          <p:cNvPr id="5" name="Content Placeholder 2">
            <a:extLst>
              <a:ext uri="{FF2B5EF4-FFF2-40B4-BE49-F238E27FC236}">
                <a16:creationId xmlns:a16="http://schemas.microsoft.com/office/drawing/2014/main" id="{00AE9731-BD2C-4DEF-B038-DCD7893B6E37}"/>
              </a:ext>
            </a:extLst>
          </p:cNvPr>
          <p:cNvSpPr txBox="1">
            <a:spLocks/>
          </p:cNvSpPr>
          <p:nvPr/>
        </p:nvSpPr>
        <p:spPr>
          <a:xfrm>
            <a:off x="838199" y="1825625"/>
            <a:ext cx="1077468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ImageNet is an image database organized according to the WordNet hierarchy (currently only the nouns), in which each node of the hierarchy is depicted by hundreds and thousands of images. The project has been instrumental in advancing computer vision and deep learning research. The data is available for free to researchers for non-commercial use.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most highly-used subset of ImageNet is the ImageNet Large Scale Visual Recognition Challenge (ILSVRC) 2012-2017 image classification and localization dataset. This dataset spans 1000 object classes and contains 1,281,167 training images, 50,000 validation images and 100,000 test images. This subset is available on Kaggle.</a:t>
            </a:r>
          </a:p>
          <a:p>
            <a:endParaRPr lang="en-US" sz="2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D2E762A6-9D0D-EEDB-FD8A-BBA4F74B7920}"/>
              </a:ext>
            </a:extLst>
          </p:cNvPr>
          <p:cNvSpPr/>
          <p:nvPr/>
        </p:nvSpPr>
        <p:spPr>
          <a:xfrm>
            <a:off x="4596239" y="6176963"/>
            <a:ext cx="2381229" cy="369332"/>
          </a:xfrm>
          <a:prstGeom prst="rect">
            <a:avLst/>
          </a:prstGeom>
        </p:spPr>
        <p:txBody>
          <a:bodyPr wrap="none">
            <a:spAutoFit/>
          </a:bodyPr>
          <a:lstStyle/>
          <a:p>
            <a:r>
              <a:rPr lang="en-US" dirty="0">
                <a:hlinkClick r:id="rId2"/>
              </a:rPr>
              <a:t>https://image-net.org/</a:t>
            </a:r>
            <a:r>
              <a:rPr lang="en-US" dirty="0"/>
              <a:t> </a:t>
            </a:r>
          </a:p>
        </p:txBody>
      </p:sp>
    </p:spTree>
    <p:extLst>
      <p:ext uri="{BB962C8B-B14F-4D97-AF65-F5344CB8AC3E}">
        <p14:creationId xmlns:p14="http://schemas.microsoft.com/office/powerpoint/2010/main" val="1042329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677599-3D64-92C3-3F15-B3DFDDDE0023}"/>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A8E7521D-3EF6-345C-6D86-CEA27454C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916799F-A541-3C4B-2FF1-8B6196045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8" name="Group 37">
            <a:extLst>
              <a:ext uri="{FF2B5EF4-FFF2-40B4-BE49-F238E27FC236}">
                <a16:creationId xmlns:a16="http://schemas.microsoft.com/office/drawing/2014/main" id="{F23C534D-19CD-DD6F-5A79-528ACAE4CB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id="{06295E18-C544-2125-EECE-FC1230BFEF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20424455-39FB-A010-2DA0-0AC06407D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BA1BABA5-2417-7A71-E778-E0195E99A8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8B5469F2-6C98-9F4E-5354-1F725F271D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1">
            <a:extLst>
              <a:ext uri="{FF2B5EF4-FFF2-40B4-BE49-F238E27FC236}">
                <a16:creationId xmlns:a16="http://schemas.microsoft.com/office/drawing/2014/main" id="{FACBCBBC-DD9C-BFD7-CE7A-4B0F31EEBD3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What Is Transfer Learning?  (TL)</a:t>
            </a:r>
          </a:p>
        </p:txBody>
      </p:sp>
      <p:sp>
        <p:nvSpPr>
          <p:cNvPr id="5" name="Content Placeholder 2">
            <a:extLst>
              <a:ext uri="{FF2B5EF4-FFF2-40B4-BE49-F238E27FC236}">
                <a16:creationId xmlns:a16="http://schemas.microsoft.com/office/drawing/2014/main" id="{D6980338-362F-01D6-1EF8-D231A546A904}"/>
              </a:ext>
            </a:extLst>
          </p:cNvPr>
          <p:cNvSpPr txBox="1">
            <a:spLocks/>
          </p:cNvSpPr>
          <p:nvPr/>
        </p:nvSpPr>
        <p:spPr>
          <a:xfrm>
            <a:off x="838199" y="1825625"/>
            <a:ext cx="11353496"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 Transfer learning generally refers to a process where a model trained on one problem is used in some way on a second related problem. </a:t>
            </a:r>
          </a:p>
          <a:p>
            <a:pPr marL="0" indent="0">
              <a:buNone/>
            </a:pPr>
            <a:endParaRPr lang="en-US" sz="2400" dirty="0">
              <a:solidFill>
                <a:srgbClr val="000000"/>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240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 One or more layers from the trained model are then used in a new model trained on the problem of interest. </a:t>
            </a:r>
          </a:p>
          <a:p>
            <a:pPr marL="0" indent="0">
              <a:buNone/>
            </a:pPr>
            <a:endParaRPr lang="en-US" sz="2000" dirty="0">
              <a:solidFill>
                <a:srgbClr val="000000"/>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ea typeface="Tahoma" panose="020B0604030504040204" pitchFamily="34" charset="0"/>
              <a:cs typeface="Times New Roman" panose="02020603050405020304" pitchFamily="18" charset="0"/>
            </a:endParaRPr>
          </a:p>
          <a:p>
            <a:r>
              <a:rPr lang="en-US" sz="2500" b="1" dirty="0">
                <a:solidFill>
                  <a:srgbClr val="000000"/>
                </a:solidFill>
                <a:latin typeface="Calibri" panose="020F0502020204030204" pitchFamily="34" charset="0"/>
              </a:rPr>
              <a:t>We can use a pre-trained model as</a:t>
            </a:r>
          </a:p>
          <a:p>
            <a:pPr marL="457200" lvl="1" indent="0">
              <a:buNone/>
            </a:pPr>
            <a:r>
              <a:rPr lang="en-US" b="1" dirty="0">
                <a:solidFill>
                  <a:srgbClr val="000000"/>
                </a:solidFill>
                <a:latin typeface="Calibri" panose="020F0502020204030204" pitchFamily="34" charset="0"/>
              </a:rPr>
              <a:t>1-  Feature Extraction Mechanism.</a:t>
            </a:r>
          </a:p>
          <a:p>
            <a:pPr marL="457200" lvl="1" indent="0">
              <a:buNone/>
            </a:pPr>
            <a:r>
              <a:rPr lang="en-US" b="1" dirty="0">
                <a:solidFill>
                  <a:srgbClr val="000000"/>
                </a:solidFill>
                <a:latin typeface="Calibri" panose="020F0502020204030204" pitchFamily="34" charset="0"/>
              </a:rPr>
              <a:t>2- Use Architecture</a:t>
            </a:r>
          </a:p>
          <a:p>
            <a:pPr marL="457200" lvl="1" indent="0">
              <a:buNone/>
            </a:pPr>
            <a:r>
              <a:rPr lang="en-US" b="1" dirty="0">
                <a:solidFill>
                  <a:srgbClr val="000000"/>
                </a:solidFill>
                <a:latin typeface="Calibri" panose="020F0502020204030204" pitchFamily="34" charset="0"/>
              </a:rPr>
              <a:t>3- Train Partially</a:t>
            </a:r>
          </a:p>
          <a:p>
            <a:pPr marL="0" indent="0">
              <a:buNone/>
            </a:pPr>
            <a:endParaRPr lang="en-US" sz="2000" dirty="0">
              <a:solidFill>
                <a:srgbClr val="00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0624868E-917F-4256-4E74-7E70DCF853A5}"/>
              </a:ext>
            </a:extLst>
          </p:cNvPr>
          <p:cNvSpPr/>
          <p:nvPr/>
        </p:nvSpPr>
        <p:spPr>
          <a:xfrm>
            <a:off x="7867135" y="3763200"/>
            <a:ext cx="4178503" cy="2862322"/>
          </a:xfrm>
          <a:prstGeom prst="rect">
            <a:avLst/>
          </a:prstGeom>
        </p:spPr>
        <p:txBody>
          <a:bodyPr wrap="square">
            <a:spAutoFit/>
          </a:bodyPr>
          <a:lstStyle/>
          <a:p>
            <a:pPr marL="285750" indent="-285750">
              <a:buFont typeface="Arial" panose="020B0604020202020204" pitchFamily="34" charset="0"/>
              <a:buChar char="•"/>
            </a:pPr>
            <a:r>
              <a:rPr lang="en-US" b="1" dirty="0" err="1">
                <a:latin typeface="Calibri" panose="020F0502020204030204" pitchFamily="34" charset="0"/>
              </a:rPr>
              <a:t>Xception</a:t>
            </a:r>
            <a:r>
              <a:rPr lang="en-US" b="1" dirty="0">
                <a:latin typeface="Calibri" panose="020F0502020204030204" pitchFamily="34" charset="0"/>
              </a:rPr>
              <a:t> </a:t>
            </a:r>
          </a:p>
          <a:p>
            <a:pPr marL="285750" indent="-285750">
              <a:buFont typeface="Arial" panose="020B0604020202020204" pitchFamily="34" charset="0"/>
              <a:buChar char="•"/>
            </a:pPr>
            <a:r>
              <a:rPr lang="en-US" b="1" dirty="0">
                <a:latin typeface="Calibri" panose="020F0502020204030204" pitchFamily="34" charset="0"/>
              </a:rPr>
              <a:t>VGG16 </a:t>
            </a:r>
          </a:p>
          <a:p>
            <a:pPr marL="285750" indent="-285750">
              <a:buFont typeface="Arial" panose="020B0604020202020204" pitchFamily="34" charset="0"/>
              <a:buChar char="•"/>
            </a:pPr>
            <a:r>
              <a:rPr lang="en-US" b="1" dirty="0">
                <a:latin typeface="Calibri" panose="020F0502020204030204" pitchFamily="34" charset="0"/>
              </a:rPr>
              <a:t>VGG19 </a:t>
            </a:r>
          </a:p>
          <a:p>
            <a:pPr marL="285750" indent="-285750">
              <a:buFont typeface="Arial" panose="020B0604020202020204" pitchFamily="34" charset="0"/>
              <a:buChar char="•"/>
            </a:pPr>
            <a:r>
              <a:rPr lang="en-US" b="1" dirty="0">
                <a:latin typeface="Calibri" panose="020F0502020204030204" pitchFamily="34" charset="0"/>
              </a:rPr>
              <a:t>ResNet50 </a:t>
            </a:r>
          </a:p>
          <a:p>
            <a:pPr marL="285750" indent="-285750">
              <a:buFont typeface="Arial" panose="020B0604020202020204" pitchFamily="34" charset="0"/>
              <a:buChar char="•"/>
            </a:pPr>
            <a:r>
              <a:rPr lang="en-US" b="1" dirty="0">
                <a:latin typeface="Calibri" panose="020F0502020204030204" pitchFamily="34" charset="0"/>
              </a:rPr>
              <a:t>InceptionV3 </a:t>
            </a:r>
          </a:p>
          <a:p>
            <a:pPr marL="285750" indent="-285750">
              <a:buFont typeface="Arial" panose="020B0604020202020204" pitchFamily="34" charset="0"/>
              <a:buChar char="•"/>
            </a:pPr>
            <a:r>
              <a:rPr lang="en-US" b="1" dirty="0">
                <a:latin typeface="Calibri" panose="020F0502020204030204" pitchFamily="34" charset="0"/>
              </a:rPr>
              <a:t>InceptionResNetV2 </a:t>
            </a:r>
          </a:p>
          <a:p>
            <a:pPr marL="285750" indent="-285750">
              <a:buFont typeface="Arial" panose="020B0604020202020204" pitchFamily="34" charset="0"/>
              <a:buChar char="•"/>
            </a:pPr>
            <a:r>
              <a:rPr lang="en-US" b="1" dirty="0" err="1">
                <a:latin typeface="Calibri" panose="020F0502020204030204" pitchFamily="34" charset="0"/>
              </a:rPr>
              <a:t>MobileNet</a:t>
            </a:r>
            <a:r>
              <a:rPr lang="en-US" b="1" dirty="0">
                <a:latin typeface="Calibri" panose="020F0502020204030204" pitchFamily="34" charset="0"/>
              </a:rPr>
              <a:t> </a:t>
            </a:r>
          </a:p>
          <a:p>
            <a:pPr marL="285750" indent="-285750">
              <a:buFont typeface="Arial" panose="020B0604020202020204" pitchFamily="34" charset="0"/>
              <a:buChar char="•"/>
            </a:pPr>
            <a:r>
              <a:rPr lang="en-US" b="1" dirty="0">
                <a:latin typeface="Calibri" panose="020F0502020204030204" pitchFamily="34" charset="0"/>
              </a:rPr>
              <a:t>MobileNetV2 </a:t>
            </a:r>
          </a:p>
          <a:p>
            <a:pPr marL="285750" indent="-285750">
              <a:buFont typeface="Arial" panose="020B0604020202020204" pitchFamily="34" charset="0"/>
              <a:buChar char="•"/>
            </a:pPr>
            <a:r>
              <a:rPr lang="en-US" b="1" dirty="0" err="1">
                <a:latin typeface="Calibri" panose="020F0502020204030204" pitchFamily="34" charset="0"/>
              </a:rPr>
              <a:t>DenseNet</a:t>
            </a:r>
            <a:r>
              <a:rPr lang="en-US" b="1" dirty="0">
                <a:latin typeface="Calibri" panose="020F0502020204030204" pitchFamily="34" charset="0"/>
              </a:rPr>
              <a:t> </a:t>
            </a:r>
          </a:p>
          <a:p>
            <a:pPr marL="285750" indent="-285750">
              <a:buFont typeface="Arial" panose="020B0604020202020204" pitchFamily="34" charset="0"/>
              <a:buChar char="•"/>
            </a:pPr>
            <a:r>
              <a:rPr lang="en-US" b="1" dirty="0" err="1">
                <a:latin typeface="Calibri" panose="020F0502020204030204" pitchFamily="34" charset="0"/>
              </a:rPr>
              <a:t>NASNet</a:t>
            </a:r>
            <a:r>
              <a:rPr lang="en-US" b="1" dirty="0">
                <a:latin typeface="Calibri" panose="020F0502020204030204" pitchFamily="34" charset="0"/>
              </a:rPr>
              <a:t> </a:t>
            </a:r>
          </a:p>
        </p:txBody>
      </p:sp>
    </p:spTree>
    <p:extLst>
      <p:ext uri="{BB962C8B-B14F-4D97-AF65-F5344CB8AC3E}">
        <p14:creationId xmlns:p14="http://schemas.microsoft.com/office/powerpoint/2010/main" val="2142046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52BCE9-CC8E-A05B-7B5E-2C6FC6BA6FD4}"/>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85DCAD2-13FB-41D7-9399-070EAFEDD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A9D70F5-22A1-859B-C2E3-3F078F4C0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8" name="Group 37">
            <a:extLst>
              <a:ext uri="{FF2B5EF4-FFF2-40B4-BE49-F238E27FC236}">
                <a16:creationId xmlns:a16="http://schemas.microsoft.com/office/drawing/2014/main" id="{82F259FE-79AD-BEFE-F98D-83C9B649FD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id="{0502E477-6010-BACF-F18D-F85663499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E7722AF4-FC27-ABE3-3D80-41ECAE670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F693E664-BFC4-680C-49FB-B59B7C8273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5BFAEABF-7ADC-36E2-43B5-9C8BA30C69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1">
            <a:extLst>
              <a:ext uri="{FF2B5EF4-FFF2-40B4-BE49-F238E27FC236}">
                <a16:creationId xmlns:a16="http://schemas.microsoft.com/office/drawing/2014/main" id="{BCD01568-608A-C386-3E71-F1805C0BF0C8}"/>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How Call Transfer Learning?</a:t>
            </a:r>
          </a:p>
        </p:txBody>
      </p:sp>
      <p:sp>
        <p:nvSpPr>
          <p:cNvPr id="2" name="Rectangle 1">
            <a:extLst>
              <a:ext uri="{FF2B5EF4-FFF2-40B4-BE49-F238E27FC236}">
                <a16:creationId xmlns:a16="http://schemas.microsoft.com/office/drawing/2014/main" id="{1735B906-4B3F-CB5D-94F4-DDF9C0837AA3}"/>
              </a:ext>
            </a:extLst>
          </p:cNvPr>
          <p:cNvSpPr/>
          <p:nvPr/>
        </p:nvSpPr>
        <p:spPr>
          <a:xfrm>
            <a:off x="835939" y="1638345"/>
            <a:ext cx="11256264" cy="1631216"/>
          </a:xfrm>
          <a:prstGeom prst="rect">
            <a:avLst/>
          </a:prstGeom>
        </p:spPr>
        <p:txBody>
          <a:bodyPr wrap="square">
            <a:spAutoFit/>
          </a:bodyPr>
          <a:lstStyle/>
          <a:p>
            <a:r>
              <a:rPr lang="en-US" sz="2000" dirty="0">
                <a:solidFill>
                  <a:srgbClr val="000000"/>
                </a:solidFill>
                <a:latin typeface="Times New Roman" panose="02020603050405020304" pitchFamily="18" charset="0"/>
                <a:cs typeface="Times New Roman" panose="02020603050405020304" pitchFamily="18" charset="0"/>
              </a:rPr>
              <a:t>import </a:t>
            </a:r>
            <a:r>
              <a:rPr lang="en-US" sz="2000" dirty="0" err="1">
                <a:solidFill>
                  <a:srgbClr val="000000"/>
                </a:solidFill>
                <a:latin typeface="Times New Roman" panose="02020603050405020304" pitchFamily="18" charset="0"/>
                <a:cs typeface="Times New Roman" panose="02020603050405020304" pitchFamily="18" charset="0"/>
              </a:rPr>
              <a:t>tensorflow</a:t>
            </a:r>
            <a:r>
              <a:rPr lang="en-US" sz="2000" dirty="0">
                <a:solidFill>
                  <a:srgbClr val="000000"/>
                </a:solidFill>
                <a:latin typeface="Times New Roman" panose="02020603050405020304" pitchFamily="18" charset="0"/>
                <a:cs typeface="Times New Roman" panose="02020603050405020304" pitchFamily="18" charset="0"/>
              </a:rPr>
              <a:t> as </a:t>
            </a:r>
            <a:r>
              <a:rPr lang="en-US" sz="2000" dirty="0" err="1">
                <a:solidFill>
                  <a:srgbClr val="000000"/>
                </a:solidFill>
                <a:latin typeface="Times New Roman" panose="02020603050405020304" pitchFamily="18" charset="0"/>
                <a:cs typeface="Times New Roman" panose="02020603050405020304" pitchFamily="18" charset="0"/>
              </a:rPr>
              <a:t>tf</a:t>
            </a:r>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from </a:t>
            </a:r>
            <a:r>
              <a:rPr lang="en-US" sz="2000" dirty="0" err="1">
                <a:solidFill>
                  <a:srgbClr val="000000"/>
                </a:solidFill>
                <a:latin typeface="Times New Roman" panose="02020603050405020304" pitchFamily="18" charset="0"/>
                <a:cs typeface="Times New Roman" panose="02020603050405020304" pitchFamily="18" charset="0"/>
              </a:rPr>
              <a:t>tensorflow</a:t>
            </a:r>
            <a:r>
              <a:rPr lang="en-US" sz="2000" dirty="0">
                <a:solidFill>
                  <a:srgbClr val="000000"/>
                </a:solidFill>
                <a:latin typeface="Times New Roman" panose="02020603050405020304" pitchFamily="18" charset="0"/>
                <a:cs typeface="Times New Roman" panose="02020603050405020304" pitchFamily="18" charset="0"/>
              </a:rPr>
              <a:t> import </a:t>
            </a:r>
            <a:r>
              <a:rPr lang="en-US" sz="2000" dirty="0" err="1">
                <a:solidFill>
                  <a:srgbClr val="000000"/>
                </a:solidFill>
                <a:latin typeface="Times New Roman" panose="02020603050405020304" pitchFamily="18" charset="0"/>
                <a:cs typeface="Times New Roman" panose="02020603050405020304" pitchFamily="18" charset="0"/>
              </a:rPr>
              <a:t>keras</a:t>
            </a:r>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1D41D6"/>
                </a:solidFill>
                <a:latin typeface="Times New Roman" panose="02020603050405020304" pitchFamily="18" charset="0"/>
                <a:cs typeface="Times New Roman" panose="02020603050405020304" pitchFamily="18" charset="0"/>
              </a:rPr>
              <a:t>model = keras.applications.vgg16.VGG16(</a:t>
            </a:r>
            <a:r>
              <a:rPr lang="en-US" sz="2000" b="1" dirty="0">
                <a:solidFill>
                  <a:srgbClr val="FF3300"/>
                </a:solidFill>
                <a:latin typeface="Times New Roman" panose="02020603050405020304" pitchFamily="18" charset="0"/>
                <a:cs typeface="Times New Roman" panose="02020603050405020304" pitchFamily="18" charset="0"/>
              </a:rPr>
              <a:t>weights</a:t>
            </a:r>
            <a:r>
              <a:rPr lang="en-US" sz="2000" dirty="0">
                <a:solidFill>
                  <a:srgbClr val="FF3300"/>
                </a:solidFill>
                <a:latin typeface="Times New Roman" panose="02020603050405020304" pitchFamily="18" charset="0"/>
                <a:cs typeface="Times New Roman" panose="02020603050405020304" pitchFamily="18" charset="0"/>
              </a:rPr>
              <a:t>=' </a:t>
            </a:r>
            <a:r>
              <a:rPr lang="en-US" sz="2000" dirty="0" err="1">
                <a:solidFill>
                  <a:srgbClr val="FF3300"/>
                </a:solidFill>
                <a:latin typeface="Times New Roman" panose="02020603050405020304" pitchFamily="18" charset="0"/>
                <a:cs typeface="Times New Roman" panose="02020603050405020304" pitchFamily="18" charset="0"/>
              </a:rPr>
              <a:t>imagenet</a:t>
            </a:r>
            <a:r>
              <a:rPr lang="en-US" sz="2000" dirty="0">
                <a:solidFill>
                  <a:srgbClr val="FF3300"/>
                </a:solidFill>
                <a:latin typeface="Times New Roman" panose="02020603050405020304" pitchFamily="18" charset="0"/>
                <a:cs typeface="Times New Roman" panose="02020603050405020304" pitchFamily="18" charset="0"/>
              </a:rPr>
              <a:t>‘,</a:t>
            </a:r>
          </a:p>
          <a:p>
            <a:r>
              <a:rPr lang="en-US" sz="2000" dirty="0">
                <a:solidFill>
                  <a:srgbClr val="FF3300"/>
                </a:solidFill>
                <a:latin typeface="Times New Roman" panose="02020603050405020304" pitchFamily="18" charset="0"/>
                <a:cs typeface="Times New Roman" panose="02020603050405020304" pitchFamily="18" charset="0"/>
              </a:rPr>
              <a:t>				          </a:t>
            </a:r>
            <a:r>
              <a:rPr lang="en-US" sz="2000" b="1" dirty="0" err="1">
                <a:solidFill>
                  <a:srgbClr val="FF3300"/>
                </a:solidFill>
                <a:latin typeface="Times New Roman" panose="02020603050405020304" pitchFamily="18" charset="0"/>
                <a:cs typeface="Times New Roman" panose="02020603050405020304" pitchFamily="18" charset="0"/>
              </a:rPr>
              <a:t>include_top</a:t>
            </a:r>
            <a:r>
              <a:rPr lang="en-US" sz="2000" dirty="0">
                <a:solidFill>
                  <a:srgbClr val="FF3300"/>
                </a:solidFill>
                <a:latin typeface="Times New Roman" panose="02020603050405020304" pitchFamily="18" charset="0"/>
                <a:cs typeface="Times New Roman" panose="02020603050405020304" pitchFamily="18" charset="0"/>
              </a:rPr>
              <a:t>=False,</a:t>
            </a:r>
          </a:p>
          <a:p>
            <a:r>
              <a:rPr lang="en-US" sz="2000" dirty="0">
                <a:solidFill>
                  <a:srgbClr val="FF3300"/>
                </a:solidFill>
                <a:latin typeface="Times New Roman" panose="02020603050405020304" pitchFamily="18" charset="0"/>
                <a:cs typeface="Times New Roman" panose="02020603050405020304" pitchFamily="18" charset="0"/>
              </a:rPr>
              <a:t>				          </a:t>
            </a:r>
            <a:r>
              <a:rPr lang="en-US" sz="2000" b="1" dirty="0" err="1">
                <a:solidFill>
                  <a:srgbClr val="FF3300"/>
                </a:solidFill>
                <a:latin typeface="Times New Roman" panose="02020603050405020304" pitchFamily="18" charset="0"/>
                <a:cs typeface="Times New Roman" panose="02020603050405020304" pitchFamily="18" charset="0"/>
              </a:rPr>
              <a:t>input_shape</a:t>
            </a:r>
            <a:r>
              <a:rPr lang="en-US" sz="2000" dirty="0">
                <a:solidFill>
                  <a:srgbClr val="FF3300"/>
                </a:solidFill>
                <a:latin typeface="Times New Roman" panose="02020603050405020304" pitchFamily="18" charset="0"/>
                <a:cs typeface="Times New Roman" panose="02020603050405020304" pitchFamily="18" charset="0"/>
              </a:rPr>
              <a:t>=(224,224,3)</a:t>
            </a:r>
            <a:r>
              <a:rPr lang="en-US" sz="2000" dirty="0">
                <a:solidFill>
                  <a:srgbClr val="1D41D6"/>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1B6E2863-09B1-8C68-C3DF-F0284F1F9244}"/>
              </a:ext>
            </a:extLst>
          </p:cNvPr>
          <p:cNvSpPr/>
          <p:nvPr/>
        </p:nvSpPr>
        <p:spPr>
          <a:xfrm>
            <a:off x="771931" y="3475333"/>
            <a:ext cx="10817352" cy="984885"/>
          </a:xfrm>
          <a:prstGeom prst="rect">
            <a:avLst/>
          </a:prstGeom>
        </p:spPr>
        <p:txBody>
          <a:bodyPr wrap="square">
            <a:spAutoFit/>
          </a:bodyPr>
          <a:lstStyle/>
          <a:p>
            <a:r>
              <a:rPr lang="en-US" sz="2000" b="1" dirty="0">
                <a:solidFill>
                  <a:srgbClr val="1D41D6"/>
                </a:solidFill>
                <a:latin typeface="Times New Roman" panose="02020603050405020304" pitchFamily="18" charset="0"/>
                <a:cs typeface="Times New Roman" panose="02020603050405020304" pitchFamily="18" charset="0"/>
              </a:rPr>
              <a:t>weights</a:t>
            </a:r>
            <a:r>
              <a:rPr lang="en-US" b="1" dirty="0">
                <a:solidFill>
                  <a:srgbClr val="1D41D6"/>
                </a:solidFill>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one of </a:t>
            </a:r>
            <a:r>
              <a:rPr lang="en-US" b="1" dirty="0">
                <a:solidFill>
                  <a:srgbClr val="FF3300"/>
                </a:solidFill>
                <a:latin typeface="Times New Roman" panose="02020603050405020304" pitchFamily="18" charset="0"/>
                <a:cs typeface="Times New Roman" panose="02020603050405020304" pitchFamily="18" charset="0"/>
              </a:rPr>
              <a:t>None </a:t>
            </a:r>
            <a:r>
              <a:rPr lang="en-US" dirty="0">
                <a:solidFill>
                  <a:srgbClr val="000000"/>
                </a:solidFill>
                <a:latin typeface="Times New Roman" panose="02020603050405020304" pitchFamily="18" charset="0"/>
                <a:cs typeface="Times New Roman" panose="02020603050405020304" pitchFamily="18" charset="0"/>
              </a:rPr>
              <a:t>(random initialization) or </a:t>
            </a:r>
            <a:r>
              <a:rPr lang="en-US" b="1" dirty="0">
                <a:solidFill>
                  <a:srgbClr val="FF3300"/>
                </a:solidFill>
                <a:latin typeface="Times New Roman" panose="02020603050405020304" pitchFamily="18" charset="0"/>
                <a:cs typeface="Times New Roman" panose="02020603050405020304" pitchFamily="18" charset="0"/>
              </a:rPr>
              <a:t>'</a:t>
            </a:r>
            <a:r>
              <a:rPr lang="en-US" b="1" dirty="0" err="1">
                <a:solidFill>
                  <a:srgbClr val="FF3300"/>
                </a:solidFill>
                <a:latin typeface="Times New Roman" panose="02020603050405020304" pitchFamily="18" charset="0"/>
                <a:cs typeface="Times New Roman" panose="02020603050405020304" pitchFamily="18" charset="0"/>
              </a:rPr>
              <a:t>imagenet</a:t>
            </a:r>
            <a:r>
              <a:rPr lang="en-US" b="1" dirty="0">
                <a:solidFill>
                  <a:srgbClr val="FF3300"/>
                </a:solidFill>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(pre-training on ImageNet).</a:t>
            </a:r>
            <a:endParaRPr lang="en-US" dirty="0">
              <a:latin typeface="Times New Roman" panose="02020603050405020304" pitchFamily="18" charset="0"/>
              <a:cs typeface="Times New Roman" panose="02020603050405020304" pitchFamily="18" charset="0"/>
            </a:endParaRPr>
          </a:p>
          <a:p>
            <a:endParaRPr lang="en-US" b="1" dirty="0">
              <a:solidFill>
                <a:srgbClr val="1D41D6"/>
              </a:solidFill>
              <a:latin typeface="Times New Roman" panose="02020603050405020304" pitchFamily="18" charset="0"/>
              <a:cs typeface="Times New Roman" panose="02020603050405020304" pitchFamily="18" charset="0"/>
            </a:endParaRPr>
          </a:p>
          <a:p>
            <a:r>
              <a:rPr lang="en-US" sz="2000" b="1" dirty="0" err="1">
                <a:solidFill>
                  <a:srgbClr val="1D41D6"/>
                </a:solidFill>
                <a:latin typeface="Times New Roman" panose="02020603050405020304" pitchFamily="18" charset="0"/>
                <a:cs typeface="Times New Roman" panose="02020603050405020304" pitchFamily="18" charset="0"/>
              </a:rPr>
              <a:t>include_top</a:t>
            </a:r>
            <a:r>
              <a:rPr lang="en-US" b="1" dirty="0">
                <a:solidFill>
                  <a:srgbClr val="1D41D6"/>
                </a:solidFill>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whether to include the top layers of the network or not (</a:t>
            </a:r>
            <a:r>
              <a:rPr lang="en-US" b="1" dirty="0" err="1">
                <a:solidFill>
                  <a:srgbClr val="FF3300"/>
                </a:solidFill>
                <a:latin typeface="Times New Roman" panose="02020603050405020304" pitchFamily="18" charset="0"/>
                <a:cs typeface="Times New Roman" panose="02020603050405020304" pitchFamily="18" charset="0"/>
              </a:rPr>
              <a:t>False,True</a:t>
            </a:r>
            <a:r>
              <a:rPr lang="en-US" dirty="0">
                <a:solidFill>
                  <a:srgbClr val="000000"/>
                </a:solidFill>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9A36CC54-A477-202D-0B1A-554ADA9A5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6276" y="4433701"/>
            <a:ext cx="8741664" cy="2424298"/>
          </a:xfrm>
          <a:prstGeom prst="rect">
            <a:avLst/>
          </a:prstGeom>
        </p:spPr>
      </p:pic>
    </p:spTree>
    <p:extLst>
      <p:ext uri="{BB962C8B-B14F-4D97-AF65-F5344CB8AC3E}">
        <p14:creationId xmlns:p14="http://schemas.microsoft.com/office/powerpoint/2010/main" val="1994272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3BD7F43-025C-9491-9A6A-A862626EC99A}"/>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C5BFF8A-A218-58D1-4610-B4E1AE28D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3DEC30F-C45A-DDA5-55E1-B876B6A0D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8" name="Group 37">
            <a:extLst>
              <a:ext uri="{FF2B5EF4-FFF2-40B4-BE49-F238E27FC236}">
                <a16:creationId xmlns:a16="http://schemas.microsoft.com/office/drawing/2014/main" id="{0FA48291-A9AA-6D6D-5449-65185DD3D3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id="{74C7FA1F-1B5C-EBF8-7CE5-143B4BE93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B188F449-ABDF-0D80-3AD4-07AF9569A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CF2EA957-160A-2C8B-59FC-2FA787513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84B9FFA4-89BE-EF1F-897F-3378B7B0C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1">
            <a:extLst>
              <a:ext uri="{FF2B5EF4-FFF2-40B4-BE49-F238E27FC236}">
                <a16:creationId xmlns:a16="http://schemas.microsoft.com/office/drawing/2014/main" id="{AF7AAF75-B9A2-8E67-4DE5-862370C122F5}"/>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Feature Extraction Mechanism</a:t>
            </a:r>
          </a:p>
        </p:txBody>
      </p:sp>
      <p:sp>
        <p:nvSpPr>
          <p:cNvPr id="3" name="Rectangle 2">
            <a:extLst>
              <a:ext uri="{FF2B5EF4-FFF2-40B4-BE49-F238E27FC236}">
                <a16:creationId xmlns:a16="http://schemas.microsoft.com/office/drawing/2014/main" id="{D8128EE5-7010-9996-62B0-2C6F235D6BE7}"/>
              </a:ext>
            </a:extLst>
          </p:cNvPr>
          <p:cNvSpPr/>
          <p:nvPr/>
        </p:nvSpPr>
        <p:spPr>
          <a:xfrm>
            <a:off x="838200" y="2082943"/>
            <a:ext cx="11256264" cy="923330"/>
          </a:xfrm>
          <a:prstGeom prst="rect">
            <a:avLst/>
          </a:prstGeom>
        </p:spPr>
        <p:txBody>
          <a:bodyPr wrap="square">
            <a:spAutoFit/>
          </a:bodyPr>
          <a:lstStyle/>
          <a:p>
            <a:r>
              <a:rPr lang="en-US" dirty="0">
                <a:solidFill>
                  <a:srgbClr val="000000"/>
                </a:solidFill>
                <a:latin typeface="ArialMT"/>
              </a:rPr>
              <a:t>import </a:t>
            </a:r>
            <a:r>
              <a:rPr lang="en-US" dirty="0" err="1">
                <a:solidFill>
                  <a:srgbClr val="000000"/>
                </a:solidFill>
                <a:latin typeface="ArialMT"/>
              </a:rPr>
              <a:t>tensorflow</a:t>
            </a:r>
            <a:r>
              <a:rPr lang="en-US" dirty="0">
                <a:solidFill>
                  <a:srgbClr val="000000"/>
                </a:solidFill>
                <a:latin typeface="ArialMT"/>
              </a:rPr>
              <a:t> as </a:t>
            </a:r>
            <a:r>
              <a:rPr lang="en-US" dirty="0" err="1">
                <a:solidFill>
                  <a:srgbClr val="000000"/>
                </a:solidFill>
                <a:latin typeface="ArialMT"/>
              </a:rPr>
              <a:t>tf</a:t>
            </a:r>
            <a:endParaRPr lang="en-US" dirty="0">
              <a:solidFill>
                <a:srgbClr val="000000"/>
              </a:solidFill>
              <a:latin typeface="ArialMT"/>
            </a:endParaRPr>
          </a:p>
          <a:p>
            <a:r>
              <a:rPr lang="en-US" dirty="0">
                <a:solidFill>
                  <a:srgbClr val="000000"/>
                </a:solidFill>
                <a:latin typeface="ArialMT"/>
              </a:rPr>
              <a:t>from </a:t>
            </a:r>
            <a:r>
              <a:rPr lang="en-US" dirty="0" err="1">
                <a:solidFill>
                  <a:srgbClr val="000000"/>
                </a:solidFill>
                <a:latin typeface="ArialMT"/>
              </a:rPr>
              <a:t>tensorflow</a:t>
            </a:r>
            <a:r>
              <a:rPr lang="en-US" dirty="0">
                <a:solidFill>
                  <a:srgbClr val="000000"/>
                </a:solidFill>
                <a:latin typeface="ArialMT"/>
              </a:rPr>
              <a:t> import </a:t>
            </a:r>
            <a:r>
              <a:rPr lang="en-US" dirty="0" err="1">
                <a:solidFill>
                  <a:srgbClr val="000000"/>
                </a:solidFill>
                <a:latin typeface="ArialMT"/>
              </a:rPr>
              <a:t>keras</a:t>
            </a:r>
            <a:endParaRPr lang="en-US" dirty="0">
              <a:solidFill>
                <a:srgbClr val="000000"/>
              </a:solidFill>
              <a:latin typeface="ArialMT"/>
            </a:endParaRPr>
          </a:p>
          <a:p>
            <a:r>
              <a:rPr lang="en-US" dirty="0">
                <a:solidFill>
                  <a:srgbClr val="1D41D6"/>
                </a:solidFill>
                <a:latin typeface="ArialMT"/>
              </a:rPr>
              <a:t>model = keras.applications.vgg16.VGG16(</a:t>
            </a:r>
            <a:r>
              <a:rPr lang="en-US" dirty="0">
                <a:latin typeface="ArialMT"/>
              </a:rPr>
              <a:t>weights</a:t>
            </a:r>
            <a:r>
              <a:rPr lang="en-US" dirty="0">
                <a:solidFill>
                  <a:srgbClr val="FF3300"/>
                </a:solidFill>
                <a:latin typeface="ArialMT"/>
              </a:rPr>
              <a:t>='</a:t>
            </a:r>
            <a:r>
              <a:rPr lang="en-US" dirty="0" err="1">
                <a:solidFill>
                  <a:srgbClr val="FF3300"/>
                </a:solidFill>
                <a:latin typeface="ArialMT"/>
              </a:rPr>
              <a:t>imagenet</a:t>
            </a:r>
            <a:r>
              <a:rPr lang="en-US" dirty="0">
                <a:solidFill>
                  <a:srgbClr val="FF3300"/>
                </a:solidFill>
                <a:latin typeface="ArialMT"/>
              </a:rPr>
              <a:t> ' </a:t>
            </a:r>
            <a:r>
              <a:rPr lang="en-US" dirty="0">
                <a:latin typeface="ArialMT"/>
              </a:rPr>
              <a:t>,</a:t>
            </a:r>
            <a:r>
              <a:rPr lang="en-US" dirty="0" err="1">
                <a:latin typeface="ArialMT"/>
              </a:rPr>
              <a:t>include_top</a:t>
            </a:r>
            <a:r>
              <a:rPr lang="en-US" dirty="0">
                <a:solidFill>
                  <a:srgbClr val="FF3300"/>
                </a:solidFill>
                <a:latin typeface="ArialMT"/>
              </a:rPr>
              <a:t>=False </a:t>
            </a:r>
            <a:r>
              <a:rPr lang="en-US" dirty="0">
                <a:latin typeface="ArialMT"/>
              </a:rPr>
              <a:t>,</a:t>
            </a:r>
            <a:r>
              <a:rPr lang="en-US" dirty="0" err="1">
                <a:latin typeface="ArialMT"/>
              </a:rPr>
              <a:t>input_shape</a:t>
            </a:r>
            <a:r>
              <a:rPr lang="en-US" dirty="0">
                <a:solidFill>
                  <a:srgbClr val="FF3300"/>
                </a:solidFill>
                <a:latin typeface="ArialMT"/>
              </a:rPr>
              <a:t>=(224,224,3)</a:t>
            </a:r>
            <a:r>
              <a:rPr lang="en-US" dirty="0">
                <a:solidFill>
                  <a:srgbClr val="1D41D6"/>
                </a:solidFill>
                <a:latin typeface="ArialMT"/>
              </a:rPr>
              <a:t>)</a:t>
            </a:r>
            <a:endParaRPr lang="en-US" dirty="0"/>
          </a:p>
        </p:txBody>
      </p:sp>
      <p:sp>
        <p:nvSpPr>
          <p:cNvPr id="5" name="Rectangle 4">
            <a:extLst>
              <a:ext uri="{FF2B5EF4-FFF2-40B4-BE49-F238E27FC236}">
                <a16:creationId xmlns:a16="http://schemas.microsoft.com/office/drawing/2014/main" id="{A4A1D9CF-707F-1BEB-8967-3B4F2FFA4A83}"/>
              </a:ext>
            </a:extLst>
          </p:cNvPr>
          <p:cNvSpPr/>
          <p:nvPr/>
        </p:nvSpPr>
        <p:spPr>
          <a:xfrm>
            <a:off x="838200" y="3511907"/>
            <a:ext cx="6096000" cy="646331"/>
          </a:xfrm>
          <a:prstGeom prst="rect">
            <a:avLst/>
          </a:prstGeom>
        </p:spPr>
        <p:txBody>
          <a:bodyPr>
            <a:spAutoFit/>
          </a:bodyPr>
          <a:lstStyle/>
          <a:p>
            <a:r>
              <a:rPr lang="en-US" b="1" dirty="0">
                <a:solidFill>
                  <a:srgbClr val="000000"/>
                </a:solidFill>
                <a:latin typeface="Arial-BoldMT"/>
              </a:rPr>
              <a:t>for layer in </a:t>
            </a:r>
            <a:r>
              <a:rPr lang="en-US" b="1" dirty="0" err="1">
                <a:solidFill>
                  <a:srgbClr val="FF0000"/>
                </a:solidFill>
                <a:latin typeface="Arial-BoldMT"/>
              </a:rPr>
              <a:t>model.layers</a:t>
            </a:r>
            <a:r>
              <a:rPr lang="en-US" b="1" dirty="0">
                <a:solidFill>
                  <a:srgbClr val="000000"/>
                </a:solidFill>
                <a:latin typeface="Arial-BoldMT"/>
              </a:rPr>
              <a:t>[:-1]:</a:t>
            </a:r>
          </a:p>
          <a:p>
            <a:r>
              <a:rPr lang="en-US" b="1" dirty="0">
                <a:solidFill>
                  <a:srgbClr val="C10000"/>
                </a:solidFill>
                <a:latin typeface="Arial-BoldMT"/>
              </a:rPr>
              <a:t>	</a:t>
            </a:r>
            <a:r>
              <a:rPr lang="en-US" b="1" dirty="0">
                <a:solidFill>
                  <a:srgbClr val="000000"/>
                </a:solidFill>
                <a:latin typeface="Arial-BoldMT"/>
              </a:rPr>
              <a:t> </a:t>
            </a:r>
            <a:r>
              <a:rPr lang="en-US" b="1" dirty="0" err="1">
                <a:solidFill>
                  <a:srgbClr val="000000"/>
                </a:solidFill>
                <a:latin typeface="Arial-BoldMT"/>
              </a:rPr>
              <a:t>layer</a:t>
            </a:r>
            <a:r>
              <a:rPr lang="en-US" b="1" dirty="0" err="1">
                <a:solidFill>
                  <a:srgbClr val="C10000"/>
                </a:solidFill>
                <a:latin typeface="Arial-BoldMT"/>
              </a:rPr>
              <a:t>.trainable</a:t>
            </a:r>
            <a:r>
              <a:rPr lang="en-US" b="1" dirty="0">
                <a:solidFill>
                  <a:srgbClr val="C10000"/>
                </a:solidFill>
                <a:latin typeface="Arial-BoldMT"/>
              </a:rPr>
              <a:t> = False</a:t>
            </a:r>
            <a:endParaRPr lang="en-US" dirty="0"/>
          </a:p>
        </p:txBody>
      </p:sp>
    </p:spTree>
    <p:extLst>
      <p:ext uri="{BB962C8B-B14F-4D97-AF65-F5344CB8AC3E}">
        <p14:creationId xmlns:p14="http://schemas.microsoft.com/office/powerpoint/2010/main" val="1507238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3BD7F43-025C-9491-9A6A-A862626EC99A}"/>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C5BFF8A-A218-58D1-4610-B4E1AE28D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3DEC30F-C45A-DDA5-55E1-B876B6A0D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8" name="Group 37">
            <a:extLst>
              <a:ext uri="{FF2B5EF4-FFF2-40B4-BE49-F238E27FC236}">
                <a16:creationId xmlns:a16="http://schemas.microsoft.com/office/drawing/2014/main" id="{0FA48291-A9AA-6D6D-5449-65185DD3D3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id="{74C7FA1F-1B5C-EBF8-7CE5-143B4BE93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B188F449-ABDF-0D80-3AD4-07AF9569A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CF2EA957-160A-2C8B-59FC-2FA787513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84B9FFA4-89BE-EF1F-897F-3378B7B0C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1">
            <a:extLst>
              <a:ext uri="{FF2B5EF4-FFF2-40B4-BE49-F238E27FC236}">
                <a16:creationId xmlns:a16="http://schemas.microsoft.com/office/drawing/2014/main" id="{AF7AAF75-B9A2-8E67-4DE5-862370C122F5}"/>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Use architecture</a:t>
            </a:r>
          </a:p>
        </p:txBody>
      </p:sp>
      <p:sp>
        <p:nvSpPr>
          <p:cNvPr id="2" name="Rectangle 1"/>
          <p:cNvSpPr/>
          <p:nvPr/>
        </p:nvSpPr>
        <p:spPr>
          <a:xfrm>
            <a:off x="329184" y="2377890"/>
            <a:ext cx="11256264" cy="923330"/>
          </a:xfrm>
          <a:prstGeom prst="rect">
            <a:avLst/>
          </a:prstGeom>
        </p:spPr>
        <p:txBody>
          <a:bodyPr wrap="square">
            <a:spAutoFit/>
          </a:bodyPr>
          <a:lstStyle/>
          <a:p>
            <a:r>
              <a:rPr lang="en-US" dirty="0">
                <a:solidFill>
                  <a:srgbClr val="000000"/>
                </a:solidFill>
                <a:latin typeface="ArialMT"/>
              </a:rPr>
              <a:t>import </a:t>
            </a:r>
            <a:r>
              <a:rPr lang="en-US" dirty="0" err="1">
                <a:solidFill>
                  <a:srgbClr val="000000"/>
                </a:solidFill>
                <a:latin typeface="ArialMT"/>
              </a:rPr>
              <a:t>tensorflow</a:t>
            </a:r>
            <a:r>
              <a:rPr lang="en-US" dirty="0">
                <a:solidFill>
                  <a:srgbClr val="000000"/>
                </a:solidFill>
                <a:latin typeface="ArialMT"/>
              </a:rPr>
              <a:t> as </a:t>
            </a:r>
            <a:r>
              <a:rPr lang="en-US" dirty="0" err="1">
                <a:solidFill>
                  <a:srgbClr val="000000"/>
                </a:solidFill>
                <a:latin typeface="ArialMT"/>
              </a:rPr>
              <a:t>tf</a:t>
            </a:r>
            <a:endParaRPr lang="en-US" dirty="0">
              <a:solidFill>
                <a:srgbClr val="000000"/>
              </a:solidFill>
              <a:latin typeface="ArialMT"/>
            </a:endParaRPr>
          </a:p>
          <a:p>
            <a:r>
              <a:rPr lang="en-US" dirty="0">
                <a:solidFill>
                  <a:srgbClr val="000000"/>
                </a:solidFill>
                <a:latin typeface="ArialMT"/>
              </a:rPr>
              <a:t>from </a:t>
            </a:r>
            <a:r>
              <a:rPr lang="en-US" dirty="0" err="1">
                <a:solidFill>
                  <a:srgbClr val="000000"/>
                </a:solidFill>
                <a:latin typeface="ArialMT"/>
              </a:rPr>
              <a:t>tensorflow</a:t>
            </a:r>
            <a:r>
              <a:rPr lang="en-US" dirty="0">
                <a:solidFill>
                  <a:srgbClr val="000000"/>
                </a:solidFill>
                <a:latin typeface="ArialMT"/>
              </a:rPr>
              <a:t> import </a:t>
            </a:r>
            <a:r>
              <a:rPr lang="en-US" dirty="0" err="1">
                <a:solidFill>
                  <a:srgbClr val="000000"/>
                </a:solidFill>
                <a:latin typeface="ArialMT"/>
              </a:rPr>
              <a:t>keras</a:t>
            </a:r>
            <a:endParaRPr lang="en-US" dirty="0">
              <a:solidFill>
                <a:srgbClr val="000000"/>
              </a:solidFill>
              <a:latin typeface="ArialMT"/>
            </a:endParaRPr>
          </a:p>
          <a:p>
            <a:r>
              <a:rPr lang="en-US" dirty="0">
                <a:solidFill>
                  <a:srgbClr val="1D41D6"/>
                </a:solidFill>
                <a:latin typeface="ArialMT"/>
              </a:rPr>
              <a:t>model = keras.applications.vgg16.VGG16(</a:t>
            </a:r>
            <a:r>
              <a:rPr lang="en-US" dirty="0">
                <a:latin typeface="ArialMT"/>
              </a:rPr>
              <a:t>weights</a:t>
            </a:r>
            <a:r>
              <a:rPr lang="en-US" dirty="0">
                <a:solidFill>
                  <a:srgbClr val="FF3300"/>
                </a:solidFill>
                <a:latin typeface="ArialMT"/>
              </a:rPr>
              <a:t>=None </a:t>
            </a:r>
            <a:r>
              <a:rPr lang="en-US" dirty="0">
                <a:latin typeface="ArialMT"/>
              </a:rPr>
              <a:t>,</a:t>
            </a:r>
            <a:r>
              <a:rPr lang="en-US" dirty="0" err="1">
                <a:latin typeface="ArialMT"/>
              </a:rPr>
              <a:t>include_top</a:t>
            </a:r>
            <a:r>
              <a:rPr lang="en-US" dirty="0">
                <a:solidFill>
                  <a:srgbClr val="FF3300"/>
                </a:solidFill>
                <a:latin typeface="ArialMT"/>
              </a:rPr>
              <a:t>=False </a:t>
            </a:r>
            <a:r>
              <a:rPr lang="en-US" dirty="0">
                <a:latin typeface="ArialMT"/>
              </a:rPr>
              <a:t>,</a:t>
            </a:r>
            <a:r>
              <a:rPr lang="en-US" dirty="0" err="1">
                <a:latin typeface="ArialMT"/>
              </a:rPr>
              <a:t>input_shape</a:t>
            </a:r>
            <a:r>
              <a:rPr lang="en-US" dirty="0">
                <a:solidFill>
                  <a:srgbClr val="FF3300"/>
                </a:solidFill>
                <a:latin typeface="ArialMT"/>
              </a:rPr>
              <a:t>=(224,224,3)</a:t>
            </a:r>
            <a:r>
              <a:rPr lang="en-US" dirty="0">
                <a:solidFill>
                  <a:srgbClr val="1D41D6"/>
                </a:solidFill>
                <a:latin typeface="ArialMT"/>
              </a:rPr>
              <a:t>)</a:t>
            </a:r>
            <a:endParaRPr lang="en-US" dirty="0"/>
          </a:p>
        </p:txBody>
      </p:sp>
      <p:sp>
        <p:nvSpPr>
          <p:cNvPr id="6" name="Rectangle 5"/>
          <p:cNvSpPr/>
          <p:nvPr/>
        </p:nvSpPr>
        <p:spPr>
          <a:xfrm>
            <a:off x="329184" y="3614830"/>
            <a:ext cx="6096000" cy="646331"/>
          </a:xfrm>
          <a:prstGeom prst="rect">
            <a:avLst/>
          </a:prstGeom>
        </p:spPr>
        <p:txBody>
          <a:bodyPr>
            <a:spAutoFit/>
          </a:bodyPr>
          <a:lstStyle/>
          <a:p>
            <a:r>
              <a:rPr lang="en-US" b="1" dirty="0">
                <a:solidFill>
                  <a:srgbClr val="000000"/>
                </a:solidFill>
                <a:latin typeface="Arial-BoldMT"/>
              </a:rPr>
              <a:t>for layer in </a:t>
            </a:r>
            <a:r>
              <a:rPr lang="en-US" b="1" dirty="0" err="1">
                <a:solidFill>
                  <a:srgbClr val="FF0000"/>
                </a:solidFill>
                <a:latin typeface="Arial-BoldMT"/>
              </a:rPr>
              <a:t>model.layers</a:t>
            </a:r>
            <a:r>
              <a:rPr lang="en-US" b="1" dirty="0">
                <a:solidFill>
                  <a:srgbClr val="000000"/>
                </a:solidFill>
                <a:latin typeface="Arial-BoldMT"/>
              </a:rPr>
              <a:t>[:-1]:</a:t>
            </a:r>
          </a:p>
          <a:p>
            <a:r>
              <a:rPr lang="en-US" b="1" dirty="0">
                <a:solidFill>
                  <a:srgbClr val="C10000"/>
                </a:solidFill>
                <a:latin typeface="Arial-BoldMT"/>
              </a:rPr>
              <a:t>	</a:t>
            </a:r>
            <a:r>
              <a:rPr lang="en-US" b="1" dirty="0" err="1">
                <a:solidFill>
                  <a:srgbClr val="C10000"/>
                </a:solidFill>
                <a:latin typeface="Arial-BoldMT"/>
              </a:rPr>
              <a:t>layer.trainable</a:t>
            </a:r>
            <a:r>
              <a:rPr lang="en-US" b="1" dirty="0">
                <a:solidFill>
                  <a:srgbClr val="C10000"/>
                </a:solidFill>
                <a:latin typeface="Arial-BoldMT"/>
              </a:rPr>
              <a:t> = True</a:t>
            </a:r>
            <a:endParaRPr lang="en-US" dirty="0"/>
          </a:p>
        </p:txBody>
      </p:sp>
    </p:spTree>
    <p:extLst>
      <p:ext uri="{BB962C8B-B14F-4D97-AF65-F5344CB8AC3E}">
        <p14:creationId xmlns:p14="http://schemas.microsoft.com/office/powerpoint/2010/main" val="2163319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386</TotalTime>
  <Words>992</Words>
  <Application>Microsoft Office PowerPoint</Application>
  <PresentationFormat>Widescreen</PresentationFormat>
  <Paragraphs>110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Arial-BoldMT</vt:lpstr>
      <vt:lpstr>ArialMT</vt:lpstr>
      <vt:lpstr>Calibri</vt:lpstr>
      <vt:lpstr>Calibri Light</vt:lpstr>
      <vt:lpstr>Times New Roman</vt:lpstr>
      <vt:lpstr>Office Theme</vt:lpstr>
      <vt:lpstr>Computer Vision (CV)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(CV)</dc:title>
  <dc:creator>hossam180099@fci.bu.edu.eg</dc:creator>
  <cp:lastModifiedBy>hossam180099@fci.bu.edu.eg</cp:lastModifiedBy>
  <cp:revision>30</cp:revision>
  <dcterms:created xsi:type="dcterms:W3CDTF">2024-02-18T11:35:13Z</dcterms:created>
  <dcterms:modified xsi:type="dcterms:W3CDTF">2024-03-13T09:18:40Z</dcterms:modified>
</cp:coreProperties>
</file>