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3"/>
  </p:notesMasterIdLst>
  <p:sldIdLst>
    <p:sldId id="256" r:id="rId2"/>
    <p:sldId id="372" r:id="rId3"/>
    <p:sldId id="373" r:id="rId4"/>
    <p:sldId id="374" r:id="rId5"/>
    <p:sldId id="375" r:id="rId6"/>
    <p:sldId id="376" r:id="rId7"/>
    <p:sldId id="377" r:id="rId8"/>
    <p:sldId id="378" r:id="rId9"/>
    <p:sldId id="379" r:id="rId10"/>
    <p:sldId id="380"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AEA"/>
    <a:srgbClr val="00000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099FE-BD50-44B8-AFFD-73D435E1F60D}"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9654C-E0E0-4709-B41A-97D0A8A2CFA9}" type="slidenum">
              <a:rPr lang="en-US" smtClean="0"/>
              <a:t>‹#›</a:t>
            </a:fld>
            <a:endParaRPr lang="en-US"/>
          </a:p>
        </p:txBody>
      </p:sp>
    </p:spTree>
    <p:extLst>
      <p:ext uri="{BB962C8B-B14F-4D97-AF65-F5344CB8AC3E}">
        <p14:creationId xmlns:p14="http://schemas.microsoft.com/office/powerpoint/2010/main" val="2764465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955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B139-107E-409B-2ED4-D4A7DD4C5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41A52A-93FE-785E-2FA6-2FAEDC350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9F14E7-9A9A-4F42-8931-10DE7C905D98}"/>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5" name="Footer Placeholder 4">
            <a:extLst>
              <a:ext uri="{FF2B5EF4-FFF2-40B4-BE49-F238E27FC236}">
                <a16:creationId xmlns:a16="http://schemas.microsoft.com/office/drawing/2014/main" id="{E52CFF7A-F30C-A6D9-3895-30612B80F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90A2-3B62-6325-470A-B9B73EA9304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8264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A469-1C75-CF6A-53BC-9C9D35B5B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B319B9-1033-848C-A76C-699B343BE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6D228-3DFD-30BA-5759-323799AC0E3D}"/>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5" name="Footer Placeholder 4">
            <a:extLst>
              <a:ext uri="{FF2B5EF4-FFF2-40B4-BE49-F238E27FC236}">
                <a16:creationId xmlns:a16="http://schemas.microsoft.com/office/drawing/2014/main" id="{4814A193-9DC3-8403-8915-1ECB15D9D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38746-1675-A898-C3BA-D00B1691190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5544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0EC28-665D-BA5B-52B4-18F905411E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62566-2EDA-004B-AFC3-81E755CED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57600-E167-4DD2-97FF-B5DE6FCBED18}"/>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5" name="Footer Placeholder 4">
            <a:extLst>
              <a:ext uri="{FF2B5EF4-FFF2-40B4-BE49-F238E27FC236}">
                <a16:creationId xmlns:a16="http://schemas.microsoft.com/office/drawing/2014/main" id="{56D83542-C3EB-2B0B-1AF7-5119932DC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3BAB-A4B8-CE77-B6D9-573117916E1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5081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D4B046-DA4F-4514-96D1-43C644C06876}" type="datetime1">
              <a:rPr lang="en-US" smtClean="0"/>
              <a:t>3/16/2024</a:t>
            </a:fld>
            <a:endParaRPr lang="en-US" dirty="0"/>
          </a:p>
        </p:txBody>
      </p:sp>
      <p:sp>
        <p:nvSpPr>
          <p:cNvPr id="4" name="Footer Placeholder 3"/>
          <p:cNvSpPr>
            <a:spLocks noGrp="1"/>
          </p:cNvSpPr>
          <p:nvPr>
            <p:ph type="ftr" sz="quarter" idx="11"/>
          </p:nvPr>
        </p:nvSpPr>
        <p:spPr/>
        <p:txBody>
          <a:bodyPr/>
          <a:lstStyle/>
          <a:p>
            <a:r>
              <a:rPr lang="en-US"/>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753375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29E9B-CC18-46CA-B998-3355B2C4C085}" type="datetime1">
              <a:rPr lang="en-US" smtClean="0"/>
              <a:t>3/16/2024</a:t>
            </a:fld>
            <a:endParaRPr lang="en-US" dirty="0"/>
          </a:p>
        </p:txBody>
      </p:sp>
      <p:sp>
        <p:nvSpPr>
          <p:cNvPr id="6" name="Footer Placeholder 5"/>
          <p:cNvSpPr>
            <a:spLocks noGrp="1"/>
          </p:cNvSpPr>
          <p:nvPr>
            <p:ph type="ftr" sz="quarter" idx="11"/>
          </p:nvPr>
        </p:nvSpPr>
        <p:spPr/>
        <p:txBody>
          <a:bodyPr/>
          <a:lstStyle/>
          <a:p>
            <a:r>
              <a:rPr lang="en-US"/>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627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69DA-E42A-FE27-AA41-731BF2052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559706-A550-C6E9-2720-CCB282CEC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20CA7-9C9A-0577-4CCD-3B87820F6DD3}"/>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5" name="Footer Placeholder 4">
            <a:extLst>
              <a:ext uri="{FF2B5EF4-FFF2-40B4-BE49-F238E27FC236}">
                <a16:creationId xmlns:a16="http://schemas.microsoft.com/office/drawing/2014/main" id="{37F4383E-53DD-9D18-FC66-F2C5FF94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E639E-9C8E-E271-40E4-1C19C8C0C84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8258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7F23-6EBB-5E3A-30D0-D948972C0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FA5F3C-F325-379C-B4CA-0108AA6C9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DA449-FEEC-643B-9141-070D4A94D592}"/>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5" name="Footer Placeholder 4">
            <a:extLst>
              <a:ext uri="{FF2B5EF4-FFF2-40B4-BE49-F238E27FC236}">
                <a16:creationId xmlns:a16="http://schemas.microsoft.com/office/drawing/2014/main" id="{113BE56D-096C-E0A5-180D-02A6773F3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F5F4F-7E6C-8842-D7E6-3F331FDBEAC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4291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DB9F-C686-3FDA-8C23-FE9672E97A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6D82F-B545-0F57-871B-B0D3E0AE4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4FC397-DA15-A6B6-C3B1-040DAD2EB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234DF6-DAD6-0A6C-C15A-E2CE1F6AB0CD}"/>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6" name="Footer Placeholder 5">
            <a:extLst>
              <a:ext uri="{FF2B5EF4-FFF2-40B4-BE49-F238E27FC236}">
                <a16:creationId xmlns:a16="http://schemas.microsoft.com/office/drawing/2014/main" id="{0362694A-D2A5-D287-CFF3-E6CFA0070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75350-79E3-62A1-BA99-47777829C6B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2732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5BEB-3BB7-9510-AC43-7603A6E62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BFBA45-26C3-EFE3-C70B-12B9C735A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ECCCDA-CF94-D76F-FE8D-315A5E9BBC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65874-5205-B359-3B7A-BA141F61D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91210-59C7-9C12-7645-7567F1563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C59402-73BF-384F-8C22-742ABA88B584}"/>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8" name="Footer Placeholder 7">
            <a:extLst>
              <a:ext uri="{FF2B5EF4-FFF2-40B4-BE49-F238E27FC236}">
                <a16:creationId xmlns:a16="http://schemas.microsoft.com/office/drawing/2014/main" id="{7C1C473C-376E-933E-4CDD-63D0596BA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69F79-D83E-A230-AC6B-14EA1EDF58E1}"/>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9795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A40C-46FF-F138-A81F-6594AEDFA9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3D89BE-0076-61C4-2228-F37D0B5A1B15}"/>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4" name="Footer Placeholder 3">
            <a:extLst>
              <a:ext uri="{FF2B5EF4-FFF2-40B4-BE49-F238E27FC236}">
                <a16:creationId xmlns:a16="http://schemas.microsoft.com/office/drawing/2014/main" id="{27878F3C-E92F-F7FD-7457-84D9EC10D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7360B0-9F7A-3F31-5FD8-5227DC5BEA0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8033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7AD4A-540A-390C-B2A0-10FF2477F552}"/>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3" name="Footer Placeholder 2">
            <a:extLst>
              <a:ext uri="{FF2B5EF4-FFF2-40B4-BE49-F238E27FC236}">
                <a16:creationId xmlns:a16="http://schemas.microsoft.com/office/drawing/2014/main" id="{D1138C24-6E50-16FE-9199-C0884CCC8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0242A5-58B1-2A09-BAF7-831A0ED91300}"/>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003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3468-0DFC-1009-E8E1-9C49B5D50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6CBE10-5665-6F86-E6B6-A73F1C0EF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528356-C29C-6313-AF1D-ADB1E5A82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6CB27-29DF-BD60-24EE-3BCF9D3319A3}"/>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6" name="Footer Placeholder 5">
            <a:extLst>
              <a:ext uri="{FF2B5EF4-FFF2-40B4-BE49-F238E27FC236}">
                <a16:creationId xmlns:a16="http://schemas.microsoft.com/office/drawing/2014/main" id="{BC6F8643-E1BC-6E17-B879-BC99195B7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9D382-5555-B048-A326-EA35597093B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4038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9A6B-2CF1-39AE-15A7-BA13C15B9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7C3373-1EC9-E4B7-6811-9F5358792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9B7A5-F627-82B4-6EB7-4EC6BAAD4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F0924-9A1B-ADC7-8C25-31EA87FC3148}"/>
              </a:ext>
            </a:extLst>
          </p:cNvPr>
          <p:cNvSpPr>
            <a:spLocks noGrp="1"/>
          </p:cNvSpPr>
          <p:nvPr>
            <p:ph type="dt" sz="half" idx="10"/>
          </p:nvPr>
        </p:nvSpPr>
        <p:spPr/>
        <p:txBody>
          <a:bodyPr/>
          <a:lstStyle/>
          <a:p>
            <a:fld id="{D208048B-57AF-4F53-BC84-8E0A1033FBEC}" type="datetimeFigureOut">
              <a:rPr lang="en-US" smtClean="0"/>
              <a:t>3/16/2024</a:t>
            </a:fld>
            <a:endParaRPr lang="en-US"/>
          </a:p>
        </p:txBody>
      </p:sp>
      <p:sp>
        <p:nvSpPr>
          <p:cNvPr id="6" name="Footer Placeholder 5">
            <a:extLst>
              <a:ext uri="{FF2B5EF4-FFF2-40B4-BE49-F238E27FC236}">
                <a16:creationId xmlns:a16="http://schemas.microsoft.com/office/drawing/2014/main" id="{17F42CC3-849C-1BB4-E9D5-7B8FB930D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189ED-E57A-B354-B83D-48ED9C9F09A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8041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4364F-4A4B-7386-A435-22F321D8F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483A6-1F3F-7B65-8E8D-2AB48AF22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C05A4-6C72-63AF-337A-BC58AB896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3/16/2024</a:t>
            </a:fld>
            <a:endParaRPr lang="en-US" dirty="0"/>
          </a:p>
        </p:txBody>
      </p:sp>
      <p:sp>
        <p:nvSpPr>
          <p:cNvPr id="5" name="Footer Placeholder 4">
            <a:extLst>
              <a:ext uri="{FF2B5EF4-FFF2-40B4-BE49-F238E27FC236}">
                <a16:creationId xmlns:a16="http://schemas.microsoft.com/office/drawing/2014/main" id="{36588EB7-673A-EA28-C197-EC276A789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712AE80-9F80-5AFE-CF88-CA7E60583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94749772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12841B8-39D1-60C9-71F3-BFD49476A622}"/>
              </a:ext>
            </a:extLst>
          </p:cNvPr>
          <p:cNvSpPr>
            <a:spLocks noGrp="1"/>
          </p:cNvSpPr>
          <p:nvPr>
            <p:ph type="ctrTitle"/>
          </p:nvPr>
        </p:nvSpPr>
        <p:spPr>
          <a:xfrm>
            <a:off x="874815" y="798703"/>
            <a:ext cx="5221185" cy="2557145"/>
          </a:xfrm>
        </p:spPr>
        <p:txBody>
          <a:bodyPr anchor="b">
            <a:normAutofit fontScale="90000"/>
          </a:bodyPr>
          <a:lstStyle/>
          <a:p>
            <a:r>
              <a:rPr lang="en-US" b="1" dirty="0">
                <a:latin typeface="Times New Roman" panose="02020603050405020304" pitchFamily="18" charset="0"/>
                <a:cs typeface="Times New Roman" panose="02020603050405020304" pitchFamily="18" charset="0"/>
              </a:rPr>
              <a:t>Computer Vision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(CV)</a:t>
            </a:r>
          </a:p>
        </p:txBody>
      </p:sp>
      <p:sp>
        <p:nvSpPr>
          <p:cNvPr id="3" name="Subtitle 2">
            <a:extLst>
              <a:ext uri="{FF2B5EF4-FFF2-40B4-BE49-F238E27FC236}">
                <a16:creationId xmlns:a16="http://schemas.microsoft.com/office/drawing/2014/main" id="{72D633AC-863C-395F-7D50-076B7E4228AA}"/>
              </a:ext>
            </a:extLst>
          </p:cNvPr>
          <p:cNvSpPr>
            <a:spLocks noGrp="1"/>
          </p:cNvSpPr>
          <p:nvPr>
            <p:ph type="subTitle" idx="1"/>
          </p:nvPr>
        </p:nvSpPr>
        <p:spPr>
          <a:xfrm>
            <a:off x="870148" y="3962792"/>
            <a:ext cx="5221185" cy="2102108"/>
          </a:xfrm>
        </p:spPr>
        <p:txBody>
          <a:bodyPr anchor="t">
            <a:norm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Lab7</a:t>
            </a:r>
            <a:r>
              <a:rPr lang="en-US" dirty="0">
                <a:latin typeface="Times New Roman" panose="02020603050405020304" pitchFamily="18" charset="0"/>
                <a:cs typeface="Times New Roman" panose="02020603050405020304" pitchFamily="18" charset="0"/>
              </a:rPr>
              <a:t> </a:t>
            </a:r>
          </a:p>
          <a:p>
            <a:br>
              <a:rPr lang="en-US" sz="7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Image Segmentation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Unet</a:t>
            </a:r>
            <a:r>
              <a:rPr lang="en-US" b="1" dirty="0">
                <a:latin typeface="Times New Roman" panose="02020603050405020304" pitchFamily="18" charset="0"/>
                <a:cs typeface="Times New Roman" panose="02020603050405020304" pitchFamily="18" charset="0"/>
              </a:rPr>
              <a:t>, YoloV8 ]</a:t>
            </a:r>
          </a:p>
        </p:txBody>
      </p:sp>
      <p:sp>
        <p:nvSpPr>
          <p:cNvPr id="63" name="Freeform: Shape 6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4098" name="Picture 2" descr="Visión - Iconos gratis de computadora">
            <a:extLst>
              <a:ext uri="{FF2B5EF4-FFF2-40B4-BE49-F238E27FC236}">
                <a16:creationId xmlns:a16="http://schemas.microsoft.com/office/drawing/2014/main" id="{49AA78AA-A709-087F-383E-59E9AA762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392" y="74764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35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Three similarity coefficients</a:t>
            </a:r>
          </a:p>
        </p:txBody>
      </p:sp>
      <p:sp>
        <p:nvSpPr>
          <p:cNvPr id="4" name="Slide Number Placeholder 3"/>
          <p:cNvSpPr>
            <a:spLocks noGrp="1"/>
          </p:cNvSpPr>
          <p:nvPr>
            <p:ph type="sldNum" sz="quarter" idx="12"/>
          </p:nvPr>
        </p:nvSpPr>
        <p:spPr/>
        <p:txBody>
          <a:bodyPr/>
          <a:lstStyle/>
          <a:p>
            <a:fld id="{3680D392-614A-43D7-BA76-AB1FFE045AF8}" type="slidenum">
              <a:rPr lang="en-US" smtClean="0"/>
              <a:t>10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947833"/>
            <a:ext cx="5486400" cy="357666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1084" r="5229"/>
          <a:stretch/>
        </p:blipFill>
        <p:spPr>
          <a:xfrm>
            <a:off x="6287121" y="1837765"/>
            <a:ext cx="5461000" cy="3686735"/>
          </a:xfrm>
          <a:prstGeom prst="rect">
            <a:avLst/>
          </a:prstGeom>
        </p:spPr>
      </p:pic>
    </p:spTree>
    <p:extLst>
      <p:ext uri="{BB962C8B-B14F-4D97-AF65-F5344CB8AC3E}">
        <p14:creationId xmlns:p14="http://schemas.microsoft.com/office/powerpoint/2010/main" val="342280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listening</a:t>
            </a:r>
          </a:p>
        </p:txBody>
      </p:sp>
    </p:spTree>
    <p:extLst>
      <p:ext uri="{BB962C8B-B14F-4D97-AF65-F5344CB8AC3E}">
        <p14:creationId xmlns:p14="http://schemas.microsoft.com/office/powerpoint/2010/main" val="248236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What Is Image Segmentation?</a:t>
            </a:r>
          </a:p>
        </p:txBody>
      </p:sp>
      <p:sp>
        <p:nvSpPr>
          <p:cNvPr id="4" name="Slide Number Placeholder 3"/>
          <p:cNvSpPr>
            <a:spLocks noGrp="1"/>
          </p:cNvSpPr>
          <p:nvPr>
            <p:ph type="sldNum" sz="quarter" idx="12"/>
          </p:nvPr>
        </p:nvSpPr>
        <p:spPr/>
        <p:txBody>
          <a:bodyPr/>
          <a:lstStyle/>
          <a:p>
            <a:fld id="{3680D392-614A-43D7-BA76-AB1FFE045AF8}" type="slidenum">
              <a:rPr lang="en-US" smtClean="0"/>
              <a:t>2</a:t>
            </a:fld>
            <a:endParaRPr lang="en-US" dirty="0"/>
          </a:p>
        </p:txBody>
      </p:sp>
      <p:sp>
        <p:nvSpPr>
          <p:cNvPr id="5" name="Rectangle 4"/>
          <p:cNvSpPr/>
          <p:nvPr/>
        </p:nvSpPr>
        <p:spPr>
          <a:xfrm>
            <a:off x="685801" y="1837765"/>
            <a:ext cx="10172849" cy="584775"/>
          </a:xfrm>
          <a:prstGeom prst="rect">
            <a:avLst/>
          </a:prstGeom>
        </p:spPr>
        <p:txBody>
          <a:bodyPr wrap="none">
            <a:spAutoFit/>
          </a:bodyPr>
          <a:lstStyle/>
          <a:p>
            <a:r>
              <a:rPr lang="en-US" sz="3200" dirty="0">
                <a:solidFill>
                  <a:srgbClr val="000000"/>
                </a:solidFill>
                <a:latin typeface="Calibri" panose="020F0502020204030204" pitchFamily="34" charset="0"/>
              </a:rPr>
              <a:t>Image segmentation is a critical process in computer vision. </a:t>
            </a:r>
          </a:p>
        </p:txBody>
      </p:sp>
      <p:sp>
        <p:nvSpPr>
          <p:cNvPr id="6" name="Rectangle 5"/>
          <p:cNvSpPr/>
          <p:nvPr/>
        </p:nvSpPr>
        <p:spPr>
          <a:xfrm>
            <a:off x="685800" y="2422540"/>
            <a:ext cx="10396883" cy="1077218"/>
          </a:xfrm>
          <a:prstGeom prst="rect">
            <a:avLst/>
          </a:prstGeom>
        </p:spPr>
        <p:txBody>
          <a:bodyPr wrap="square">
            <a:spAutoFit/>
          </a:bodyPr>
          <a:lstStyle/>
          <a:p>
            <a:r>
              <a:rPr lang="en-US" sz="3200" dirty="0">
                <a:solidFill>
                  <a:srgbClr val="000000"/>
                </a:solidFill>
                <a:latin typeface="Calibri" panose="020F0502020204030204" pitchFamily="34" charset="0"/>
              </a:rPr>
              <a:t>Segments represent objects or parts of objects, and comprise sets of pixels, or “super-pixels”. </a:t>
            </a:r>
          </a:p>
        </p:txBody>
      </p:sp>
      <p:pic>
        <p:nvPicPr>
          <p:cNvPr id="8" name="Picture 7"/>
          <p:cNvPicPr>
            <a:picLocks noChangeAspect="1"/>
          </p:cNvPicPr>
          <p:nvPr/>
        </p:nvPicPr>
        <p:blipFill>
          <a:blip r:embed="rId2"/>
          <a:stretch>
            <a:fillRect/>
          </a:stretch>
        </p:blipFill>
        <p:spPr>
          <a:xfrm>
            <a:off x="685798" y="3499758"/>
            <a:ext cx="10172851" cy="2096371"/>
          </a:xfrm>
          <a:prstGeom prst="rect">
            <a:avLst/>
          </a:prstGeom>
        </p:spPr>
      </p:pic>
    </p:spTree>
    <p:extLst>
      <p:ext uri="{BB962C8B-B14F-4D97-AF65-F5344CB8AC3E}">
        <p14:creationId xmlns:p14="http://schemas.microsoft.com/office/powerpoint/2010/main" val="256750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What Is Image Semantic Segmentation?</a:t>
            </a:r>
          </a:p>
        </p:txBody>
      </p:sp>
      <p:sp>
        <p:nvSpPr>
          <p:cNvPr id="4" name="Slide Number Placeholder 3"/>
          <p:cNvSpPr>
            <a:spLocks noGrp="1"/>
          </p:cNvSpPr>
          <p:nvPr>
            <p:ph type="sldNum" sz="quarter" idx="12"/>
          </p:nvPr>
        </p:nvSpPr>
        <p:spPr/>
        <p:txBody>
          <a:bodyPr/>
          <a:lstStyle/>
          <a:p>
            <a:fld id="{3680D392-614A-43D7-BA76-AB1FFE045AF8}" type="slidenum">
              <a:rPr lang="en-US" smtClean="0"/>
              <a:t>3</a:t>
            </a:fld>
            <a:endParaRPr lang="en-US" dirty="0"/>
          </a:p>
        </p:txBody>
      </p:sp>
      <p:sp>
        <p:nvSpPr>
          <p:cNvPr id="7" name="Rectangle 6"/>
          <p:cNvSpPr/>
          <p:nvPr/>
        </p:nvSpPr>
        <p:spPr>
          <a:xfrm>
            <a:off x="685800" y="1837765"/>
            <a:ext cx="10632839" cy="1384995"/>
          </a:xfrm>
          <a:prstGeom prst="rect">
            <a:avLst/>
          </a:prstGeom>
        </p:spPr>
        <p:txBody>
          <a:bodyPr wrap="square">
            <a:spAutoFit/>
          </a:bodyPr>
          <a:lstStyle/>
          <a:p>
            <a:r>
              <a:rPr lang="en-US" sz="2800" b="1" dirty="0">
                <a:solidFill>
                  <a:srgbClr val="000000"/>
                </a:solidFill>
                <a:latin typeface="Calibri" panose="020F0502020204030204" pitchFamily="34" charset="0"/>
              </a:rPr>
              <a:t>It classify all the pixels of an image into meaningful classes of objects. These classes are “semantically interpretable” and correspond to real-world categories. </a:t>
            </a:r>
          </a:p>
        </p:txBody>
      </p:sp>
      <p:pic>
        <p:nvPicPr>
          <p:cNvPr id="9" name="Picture 8"/>
          <p:cNvPicPr>
            <a:picLocks noChangeAspect="1"/>
          </p:cNvPicPr>
          <p:nvPr/>
        </p:nvPicPr>
        <p:blipFill>
          <a:blip r:embed="rId2"/>
          <a:stretch>
            <a:fillRect/>
          </a:stretch>
        </p:blipFill>
        <p:spPr>
          <a:xfrm>
            <a:off x="685799" y="3222760"/>
            <a:ext cx="10396883" cy="2383470"/>
          </a:xfrm>
          <a:prstGeom prst="rect">
            <a:avLst/>
          </a:prstGeom>
        </p:spPr>
      </p:pic>
    </p:spTree>
    <p:extLst>
      <p:ext uri="{BB962C8B-B14F-4D97-AF65-F5344CB8AC3E}">
        <p14:creationId xmlns:p14="http://schemas.microsoft.com/office/powerpoint/2010/main" val="295961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What Is Image Instance Segmentation?</a:t>
            </a:r>
          </a:p>
        </p:txBody>
      </p:sp>
      <p:sp>
        <p:nvSpPr>
          <p:cNvPr id="4" name="Slide Number Placeholder 3"/>
          <p:cNvSpPr>
            <a:spLocks noGrp="1"/>
          </p:cNvSpPr>
          <p:nvPr>
            <p:ph type="sldNum" sz="quarter" idx="12"/>
          </p:nvPr>
        </p:nvSpPr>
        <p:spPr/>
        <p:txBody>
          <a:bodyPr/>
          <a:lstStyle/>
          <a:p>
            <a:fld id="{3680D392-614A-43D7-BA76-AB1FFE045AF8}" type="slidenum">
              <a:rPr lang="en-US" smtClean="0"/>
              <a:t>4</a:t>
            </a:fld>
            <a:endParaRPr lang="en-US" dirty="0"/>
          </a:p>
        </p:txBody>
      </p:sp>
      <p:sp>
        <p:nvSpPr>
          <p:cNvPr id="7" name="Rectangle 6"/>
          <p:cNvSpPr/>
          <p:nvPr/>
        </p:nvSpPr>
        <p:spPr>
          <a:xfrm>
            <a:off x="685801" y="1837765"/>
            <a:ext cx="10396882" cy="954107"/>
          </a:xfrm>
          <a:prstGeom prst="rect">
            <a:avLst/>
          </a:prstGeom>
        </p:spPr>
        <p:txBody>
          <a:bodyPr wrap="square">
            <a:spAutoFit/>
          </a:bodyPr>
          <a:lstStyle/>
          <a:p>
            <a:r>
              <a:rPr lang="en-US" sz="2800" dirty="0">
                <a:solidFill>
                  <a:srgbClr val="000000"/>
                </a:solidFill>
                <a:latin typeface="Calibri" panose="020F0502020204030204" pitchFamily="34" charset="0"/>
              </a:rPr>
              <a:t>It identify each instance of each object in an image. It differs from semantic segmentation in that it doesn’t categorize every pixel. </a:t>
            </a:r>
          </a:p>
        </p:txBody>
      </p:sp>
      <p:pic>
        <p:nvPicPr>
          <p:cNvPr id="9" name="Picture 8"/>
          <p:cNvPicPr>
            <a:picLocks noChangeAspect="1"/>
          </p:cNvPicPr>
          <p:nvPr/>
        </p:nvPicPr>
        <p:blipFill rotWithShape="1">
          <a:blip r:embed="rId2"/>
          <a:srcRect l="3782" r="5366" b="6938"/>
          <a:stretch/>
        </p:blipFill>
        <p:spPr>
          <a:xfrm>
            <a:off x="1060704" y="2874168"/>
            <a:ext cx="9445752" cy="2575656"/>
          </a:xfrm>
          <a:prstGeom prst="rect">
            <a:avLst/>
          </a:prstGeom>
        </p:spPr>
      </p:pic>
    </p:spTree>
    <p:extLst>
      <p:ext uri="{BB962C8B-B14F-4D97-AF65-F5344CB8AC3E}">
        <p14:creationId xmlns:p14="http://schemas.microsoft.com/office/powerpoint/2010/main" val="136442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Other Techniques </a:t>
            </a:r>
          </a:p>
        </p:txBody>
      </p:sp>
      <p:sp>
        <p:nvSpPr>
          <p:cNvPr id="3" name="Text Placeholder 2"/>
          <p:cNvSpPr>
            <a:spLocks noGrp="1"/>
          </p:cNvSpPr>
          <p:nvPr>
            <p:ph type="body" idx="1"/>
          </p:nvPr>
        </p:nvSpPr>
        <p:spPr>
          <a:xfrm>
            <a:off x="393194" y="1837765"/>
            <a:ext cx="3310128" cy="576262"/>
          </a:xfrm>
        </p:spPr>
        <p:txBody>
          <a:bodyPr/>
          <a:lstStyle/>
          <a:p>
            <a:pPr algn="l"/>
            <a:r>
              <a:rPr lang="en-US" b="1" cap="none" dirty="0" err="1"/>
              <a:t>Thresholding</a:t>
            </a:r>
            <a:r>
              <a:rPr lang="en-US" b="1" cap="none" dirty="0"/>
              <a:t> </a:t>
            </a:r>
            <a:endParaRPr lang="en-US" dirty="0"/>
          </a:p>
        </p:txBody>
      </p:sp>
      <p:sp>
        <p:nvSpPr>
          <p:cNvPr id="4" name="Text Placeholder 3"/>
          <p:cNvSpPr>
            <a:spLocks noGrp="1"/>
          </p:cNvSpPr>
          <p:nvPr>
            <p:ph type="body" sz="half" idx="15"/>
          </p:nvPr>
        </p:nvSpPr>
        <p:spPr>
          <a:xfrm>
            <a:off x="292610" y="2414027"/>
            <a:ext cx="3310128" cy="2734928"/>
          </a:xfrm>
        </p:spPr>
        <p:txBody>
          <a:bodyPr>
            <a:noAutofit/>
          </a:bodyPr>
          <a:lstStyle/>
          <a:p>
            <a:pPr algn="l"/>
            <a:r>
              <a:rPr lang="en-US" sz="1800" cap="none" dirty="0">
                <a:latin typeface="Times New Roman" panose="02020603050405020304" pitchFamily="18" charset="0"/>
                <a:cs typeface="Times New Roman" panose="02020603050405020304" pitchFamily="18" charset="0"/>
              </a:rPr>
              <a:t>divides an image into a foreground and background. A specified threshold value separates pixels into one of two levels to isolate objects. </a:t>
            </a:r>
            <a:r>
              <a:rPr lang="en-US" sz="1800" cap="none" dirty="0" err="1">
                <a:latin typeface="Times New Roman" panose="02020603050405020304" pitchFamily="18" charset="0"/>
                <a:cs typeface="Times New Roman" panose="02020603050405020304" pitchFamily="18" charset="0"/>
              </a:rPr>
              <a:t>Thresholding</a:t>
            </a:r>
            <a:r>
              <a:rPr lang="en-US" sz="1800" cap="none" dirty="0">
                <a:latin typeface="Times New Roman" panose="02020603050405020304" pitchFamily="18" charset="0"/>
                <a:cs typeface="Times New Roman" panose="02020603050405020304" pitchFamily="18" charset="0"/>
              </a:rPr>
              <a:t> converts grayscale images into binary images or distinguishes the lighter and darker pixels of a color image.</a:t>
            </a:r>
          </a:p>
        </p:txBody>
      </p:sp>
      <p:sp>
        <p:nvSpPr>
          <p:cNvPr id="5" name="Text Placeholder 4"/>
          <p:cNvSpPr>
            <a:spLocks noGrp="1"/>
          </p:cNvSpPr>
          <p:nvPr>
            <p:ph type="body" sz="quarter" idx="3"/>
          </p:nvPr>
        </p:nvSpPr>
        <p:spPr>
          <a:xfrm>
            <a:off x="3981203" y="1875877"/>
            <a:ext cx="3310128" cy="576262"/>
          </a:xfrm>
        </p:spPr>
        <p:txBody>
          <a:bodyPr/>
          <a:lstStyle/>
          <a:p>
            <a:pPr algn="l"/>
            <a:r>
              <a:rPr lang="en-US" b="1" cap="none" dirty="0"/>
              <a:t>K-means Clustering </a:t>
            </a:r>
            <a:endParaRPr lang="en-US" dirty="0"/>
          </a:p>
        </p:txBody>
      </p:sp>
      <p:sp>
        <p:nvSpPr>
          <p:cNvPr id="6" name="Text Placeholder 5"/>
          <p:cNvSpPr>
            <a:spLocks noGrp="1"/>
          </p:cNvSpPr>
          <p:nvPr>
            <p:ph type="body" sz="half" idx="16"/>
          </p:nvPr>
        </p:nvSpPr>
        <p:spPr>
          <a:xfrm>
            <a:off x="3905261" y="2414027"/>
            <a:ext cx="3562596" cy="3343307"/>
          </a:xfrm>
        </p:spPr>
        <p:txBody>
          <a:bodyPr>
            <a:noAutofit/>
          </a:bodyPr>
          <a:lstStyle/>
          <a:p>
            <a:pPr algn="l"/>
            <a:r>
              <a:rPr lang="en-US" sz="1800" cap="none" dirty="0">
                <a:latin typeface="Times New Roman" panose="02020603050405020304" pitchFamily="18" charset="0"/>
                <a:cs typeface="Times New Roman" panose="02020603050405020304" pitchFamily="18" charset="0"/>
              </a:rPr>
              <a:t>an algorithm identifies groups in the data, with the variable K representing the number of groups. The algorithm assigns each data point (or pixel) to one of the groups based on feature similarity. Rather than analyzing predefined groups, clustering works iteratively to organically form groups.</a:t>
            </a:r>
          </a:p>
        </p:txBody>
      </p:sp>
      <p:sp>
        <p:nvSpPr>
          <p:cNvPr id="7" name="Text Placeholder 6"/>
          <p:cNvSpPr>
            <a:spLocks noGrp="1"/>
          </p:cNvSpPr>
          <p:nvPr>
            <p:ph type="body" sz="quarter" idx="13"/>
          </p:nvPr>
        </p:nvSpPr>
        <p:spPr>
          <a:xfrm>
            <a:off x="7770380" y="1875877"/>
            <a:ext cx="3310128" cy="576262"/>
          </a:xfrm>
        </p:spPr>
        <p:txBody>
          <a:bodyPr/>
          <a:lstStyle/>
          <a:p>
            <a:pPr algn="l"/>
            <a:r>
              <a:rPr lang="en-US" cap="none" dirty="0"/>
              <a:t>Edge Detection</a:t>
            </a:r>
            <a:endParaRPr lang="en-US" dirty="0"/>
          </a:p>
        </p:txBody>
      </p:sp>
      <p:sp>
        <p:nvSpPr>
          <p:cNvPr id="8" name="Text Placeholder 7"/>
          <p:cNvSpPr>
            <a:spLocks noGrp="1"/>
          </p:cNvSpPr>
          <p:nvPr>
            <p:ph type="body" sz="half" idx="17"/>
          </p:nvPr>
        </p:nvSpPr>
        <p:spPr>
          <a:xfrm>
            <a:off x="7770380" y="2475046"/>
            <a:ext cx="3310128" cy="2734928"/>
          </a:xfrm>
        </p:spPr>
        <p:txBody>
          <a:bodyPr>
            <a:normAutofit/>
          </a:bodyPr>
          <a:lstStyle/>
          <a:p>
            <a:pPr algn="l"/>
            <a:r>
              <a:rPr lang="en-US" sz="1800" cap="none" dirty="0">
                <a:latin typeface="Times New Roman" panose="02020603050405020304" pitchFamily="18" charset="0"/>
                <a:cs typeface="Times New Roman" panose="02020603050405020304" pitchFamily="18" charset="0"/>
              </a:rPr>
              <a:t>Identifies sharp changes or discontinuities in brightness. Edge detection usually involves arranging points of discontinuity into curved line segments, or edges. For example, the border between a block of red and a block of blue.</a:t>
            </a:r>
          </a:p>
        </p:txBody>
      </p:sp>
      <p:sp>
        <p:nvSpPr>
          <p:cNvPr id="10" name="Slide Number Placeholder 9"/>
          <p:cNvSpPr>
            <a:spLocks noGrp="1"/>
          </p:cNvSpPr>
          <p:nvPr>
            <p:ph type="sldNum" sz="quarter" idx="12"/>
          </p:nvPr>
        </p:nvSpPr>
        <p:spPr/>
        <p:txBody>
          <a:bodyPr/>
          <a:lstStyle/>
          <a:p>
            <a:fld id="{3680D392-614A-43D7-BA76-AB1FFE045AF8}" type="slidenum">
              <a:rPr lang="en-US" smtClean="0"/>
              <a:t>5</a:t>
            </a:fld>
            <a:endParaRPr lang="en-US" dirty="0"/>
          </a:p>
        </p:txBody>
      </p:sp>
    </p:spTree>
    <p:extLst>
      <p:ext uri="{BB962C8B-B14F-4D97-AF65-F5344CB8AC3E}">
        <p14:creationId xmlns:p14="http://schemas.microsoft.com/office/powerpoint/2010/main" val="32453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9900" dirty="0"/>
              <a:t>U NET </a:t>
            </a:r>
          </a:p>
        </p:txBody>
      </p:sp>
      <p:sp>
        <p:nvSpPr>
          <p:cNvPr id="4" name="Text Placeholder 3"/>
          <p:cNvSpPr>
            <a:spLocks noGrp="1"/>
          </p:cNvSpPr>
          <p:nvPr>
            <p:ph type="body" sz="half" idx="2"/>
          </p:nvPr>
        </p:nvSpPr>
        <p:spPr>
          <a:xfrm>
            <a:off x="685801" y="3602504"/>
            <a:ext cx="10396882" cy="1268252"/>
          </a:xfrm>
        </p:spPr>
        <p:txBody>
          <a:bodyPr>
            <a:noAutofit/>
          </a:bodyPr>
          <a:lstStyle/>
          <a:p>
            <a:r>
              <a:rPr lang="en-US" sz="3200" cap="none" dirty="0"/>
              <a:t>Convolutional Networks For Biomedical Image Segmentation </a:t>
            </a:r>
          </a:p>
        </p:txBody>
      </p:sp>
      <p:sp>
        <p:nvSpPr>
          <p:cNvPr id="6" name="Slide Number Placeholder 5"/>
          <p:cNvSpPr>
            <a:spLocks noGrp="1"/>
          </p:cNvSpPr>
          <p:nvPr>
            <p:ph type="sldNum" sz="quarter" idx="12"/>
          </p:nvPr>
        </p:nvSpPr>
        <p:spPr/>
        <p:txBody>
          <a:bodyPr/>
          <a:lstStyle/>
          <a:p>
            <a:fld id="{3680D392-614A-43D7-BA76-AB1FFE045AF8}" type="slidenum">
              <a:rPr lang="en-US" smtClean="0"/>
              <a:t>6</a:t>
            </a:fld>
            <a:endParaRPr lang="en-US" dirty="0"/>
          </a:p>
        </p:txBody>
      </p:sp>
    </p:spTree>
    <p:extLst>
      <p:ext uri="{BB962C8B-B14F-4D97-AF65-F5344CB8AC3E}">
        <p14:creationId xmlns:p14="http://schemas.microsoft.com/office/powerpoint/2010/main" val="77060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680D392-614A-43D7-BA76-AB1FFE045AF8}" type="slidenum">
              <a:rPr lang="en-US" smtClean="0"/>
              <a:t>7</a:t>
            </a:fld>
            <a:endParaRPr lang="en-US" dirty="0"/>
          </a:p>
        </p:txBody>
      </p:sp>
      <p:sp>
        <p:nvSpPr>
          <p:cNvPr id="5" name="Title 1"/>
          <p:cNvSpPr txBox="1">
            <a:spLocks/>
          </p:cNvSpPr>
          <p:nvPr/>
        </p:nvSpPr>
        <p:spPr>
          <a:xfrm>
            <a:off x="685801" y="1"/>
            <a:ext cx="10394706" cy="786384"/>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cap="none" dirty="0" err="1"/>
              <a:t>Unet</a:t>
            </a:r>
            <a:r>
              <a:rPr lang="en-US" cap="none" dirty="0"/>
              <a:t> Model</a:t>
            </a:r>
          </a:p>
        </p:txBody>
      </p:sp>
      <p:pic>
        <p:nvPicPr>
          <p:cNvPr id="6" name="Picture 5"/>
          <p:cNvPicPr>
            <a:picLocks noChangeAspect="1"/>
          </p:cNvPicPr>
          <p:nvPr/>
        </p:nvPicPr>
        <p:blipFill>
          <a:blip r:embed="rId2"/>
          <a:stretch>
            <a:fillRect/>
          </a:stretch>
        </p:blipFill>
        <p:spPr>
          <a:xfrm>
            <a:off x="268199" y="915670"/>
            <a:ext cx="11417858" cy="5440680"/>
          </a:xfrm>
          <a:prstGeom prst="rect">
            <a:avLst/>
          </a:prstGeom>
        </p:spPr>
      </p:pic>
    </p:spTree>
    <p:extLst>
      <p:ext uri="{BB962C8B-B14F-4D97-AF65-F5344CB8AC3E}">
        <p14:creationId xmlns:p14="http://schemas.microsoft.com/office/powerpoint/2010/main" val="90290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680D392-614A-43D7-BA76-AB1FFE045AF8}" type="slidenum">
              <a:rPr lang="en-US" smtClean="0"/>
              <a:t>8</a:t>
            </a:fld>
            <a:endParaRPr lang="en-US" dirty="0"/>
          </a:p>
        </p:txBody>
      </p:sp>
      <p:sp>
        <p:nvSpPr>
          <p:cNvPr id="5" name="Title 1"/>
          <p:cNvSpPr txBox="1">
            <a:spLocks/>
          </p:cNvSpPr>
          <p:nvPr/>
        </p:nvSpPr>
        <p:spPr>
          <a:xfrm>
            <a:off x="685801" y="196249"/>
            <a:ext cx="10394706" cy="786384"/>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cap="none" dirty="0"/>
              <a:t>What is UpSampling2D and Conv2DTranspsoe</a:t>
            </a:r>
          </a:p>
        </p:txBody>
      </p:sp>
      <p:pic>
        <p:nvPicPr>
          <p:cNvPr id="6" name="Picture 5"/>
          <p:cNvPicPr>
            <a:picLocks noChangeAspect="1"/>
          </p:cNvPicPr>
          <p:nvPr/>
        </p:nvPicPr>
        <p:blipFill>
          <a:blip r:embed="rId2"/>
          <a:stretch>
            <a:fillRect/>
          </a:stretch>
        </p:blipFill>
        <p:spPr>
          <a:xfrm>
            <a:off x="685801" y="982633"/>
            <a:ext cx="9845042" cy="4512912"/>
          </a:xfrm>
          <a:prstGeom prst="rect">
            <a:avLst/>
          </a:prstGeom>
        </p:spPr>
      </p:pic>
    </p:spTree>
    <p:extLst>
      <p:ext uri="{BB962C8B-B14F-4D97-AF65-F5344CB8AC3E}">
        <p14:creationId xmlns:p14="http://schemas.microsoft.com/office/powerpoint/2010/main" val="178380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Intersection Over Union [ IOU ]</a:t>
            </a:r>
          </a:p>
        </p:txBody>
      </p:sp>
      <p:sp>
        <p:nvSpPr>
          <p:cNvPr id="4" name="Slide Number Placeholder 3"/>
          <p:cNvSpPr>
            <a:spLocks noGrp="1"/>
          </p:cNvSpPr>
          <p:nvPr>
            <p:ph type="sldNum" sz="quarter" idx="12"/>
          </p:nvPr>
        </p:nvSpPr>
        <p:spPr/>
        <p:txBody>
          <a:bodyPr/>
          <a:lstStyle/>
          <a:p>
            <a:fld id="{3680D392-614A-43D7-BA76-AB1FFE045AF8}" type="slidenum">
              <a:rPr lang="en-US" smtClean="0"/>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542" y="1837765"/>
            <a:ext cx="8407400" cy="3737535"/>
          </a:xfrm>
          <a:prstGeom prst="rect">
            <a:avLst/>
          </a:prstGeom>
        </p:spPr>
      </p:pic>
    </p:spTree>
    <p:extLst>
      <p:ext uri="{BB962C8B-B14F-4D97-AF65-F5344CB8AC3E}">
        <p14:creationId xmlns:p14="http://schemas.microsoft.com/office/powerpoint/2010/main" val="406894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289</Words>
  <Application>Microsoft Office PowerPoint</Application>
  <PresentationFormat>Widescreen</PresentationFormat>
  <Paragraphs>35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Computer Vision (CV)</vt:lpstr>
      <vt:lpstr>What Is Image Segmentation?</vt:lpstr>
      <vt:lpstr>What Is Image Semantic Segmentation?</vt:lpstr>
      <vt:lpstr>What Is Image Instance Segmentation?</vt:lpstr>
      <vt:lpstr>Other Techniques </vt:lpstr>
      <vt:lpstr>U NET </vt:lpstr>
      <vt:lpstr>PowerPoint Presentation</vt:lpstr>
      <vt:lpstr>PowerPoint Presentation</vt:lpstr>
      <vt:lpstr>Intersection Over Union [ IOU ]</vt:lpstr>
      <vt:lpstr>Three similarity coefficients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(CV)</dc:title>
  <dc:creator>hossam180099@fci.bu.edu.eg</dc:creator>
  <cp:lastModifiedBy>hossam180099@fci.bu.edu.eg</cp:lastModifiedBy>
  <cp:revision>46</cp:revision>
  <dcterms:created xsi:type="dcterms:W3CDTF">2024-02-18T11:35:13Z</dcterms:created>
  <dcterms:modified xsi:type="dcterms:W3CDTF">2024-03-16T14:03:23Z</dcterms:modified>
</cp:coreProperties>
</file>