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23"/>
  </p:notesMasterIdLst>
  <p:sldIdLst>
    <p:sldId id="318" r:id="rId5"/>
    <p:sldId id="256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047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711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85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D82FC6-E41D-5385-6F9E-3C38F77BFAD8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FA08A6-DA21-7A12-30EF-EC0DC8FB7671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5A994-89DA-42DD-9BF0-B543FD11CC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5EE29-F1BB-D6CB-AD82-C29E97CE6D9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381AC5-7960-61B3-BD28-5453101B34B5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68A77-B45E-CF6D-3A50-3DC7DE352DD4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661" r:id="rId12"/>
    <p:sldLayoutId id="2147483659" r:id="rId13"/>
    <p:sldLayoutId id="2147483666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5E23ECB4-F65E-39E5-7A2B-643653F2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3081116"/>
            <a:ext cx="4713027" cy="1637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So now, SVM will divide the datasets into classes in the following way. Consider the below image: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00E60-C0F4-1D6C-1167-0B73F3FB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49" y="685799"/>
            <a:ext cx="5811520" cy="548640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91A780-E40B-2E42-6149-E6C2D0B40CDA}"/>
              </a:ext>
            </a:extLst>
          </p:cNvPr>
          <p:cNvSpPr txBox="1">
            <a:spLocks/>
          </p:cNvSpPr>
          <p:nvPr/>
        </p:nvSpPr>
        <p:spPr>
          <a:xfrm>
            <a:off x="170579" y="664232"/>
            <a:ext cx="4353116" cy="1474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</p:spTree>
    <p:extLst>
      <p:ext uri="{BB962C8B-B14F-4D97-AF65-F5344CB8AC3E}">
        <p14:creationId xmlns:p14="http://schemas.microsoft.com/office/powerpoint/2010/main" val="420119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-1" y="2447337"/>
            <a:ext cx="6095999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Since we are in 3-d Space, hence it is looking like a plane parallel to the x-axis. If we convert it in 2d space with z=1, then it will become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FD02C-85A8-1B13-36DC-56995B54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22695"/>
            <a:ext cx="4797056" cy="425817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2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2447337"/>
            <a:ext cx="6096000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simple example of data in 1 dimension which is not easy to separate and how adding another dimension makes it easy.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7867E-0027-9955-61FB-FD887409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920709"/>
            <a:ext cx="4797056" cy="306215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4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2447337"/>
            <a:ext cx="6096000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Let’s apply the method of adding another dimension to the data by using the function Y = X^2 (X-squared).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Thus, the data looks like the following after applying the kernel function (Y = X^2) and becomes linearly separable.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6D2008C-7ECB-ACCE-02F8-D6834845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21201"/>
            <a:ext cx="4797056" cy="426116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857354D-E939-407D-8409-C8193A52D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42A30A-FC6A-4BFB-AE12-701AE59A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30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41" y="707065"/>
            <a:ext cx="3024131" cy="5443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SVM 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180621" y="1690688"/>
            <a:ext cx="11266312" cy="122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amilies of Triangular Norm Based Kernel Function and Its Application…">
            <a:extLst>
              <a:ext uri="{FF2B5EF4-FFF2-40B4-BE49-F238E27FC236}">
                <a16:creationId xmlns:a16="http://schemas.microsoft.com/office/drawing/2014/main" id="{48971AB3-DB46-75F4-2026-28543216E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6297"/>
          <a:stretch/>
        </p:blipFill>
        <p:spPr bwMode="auto">
          <a:xfrm>
            <a:off x="4971114" y="1372111"/>
            <a:ext cx="7021898" cy="48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1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FEE9-5EFB-CA0C-9CB3-5A2C1984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7E7F9-57DB-3941-1ECB-082421AE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CB819-FFA7-4715-6635-3E8B8E36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59540-7D13-3827-C5DB-2973E3B6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CB819-FFA7-4715-6635-3E8B8E36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7D43C-DFE9-66E2-DFDD-B4A92C34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48EF4C2-8AB4-42D4-A895-CF57CBC7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0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593" y="781335"/>
            <a:ext cx="4316498" cy="4793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</a:t>
            </a:r>
            <a:b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(SVM)</a:t>
            </a:r>
            <a:br>
              <a:rPr lang="ar-EG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10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PAGE </a:t>
            </a:r>
            <a:fld id="{4A9B5881-4007-4345-955A-79C2656F0C49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0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SVM</a:t>
            </a:r>
            <a:endParaRPr lang="en-US" sz="3200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913" y="2447337"/>
            <a:ext cx="5719313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“Support Vector Machine” (SVM) is a supervised machine learning algorithm that can be used for both classification or regression challenges.</a:t>
            </a:r>
          </a:p>
          <a:p>
            <a:r>
              <a:rPr lang="en-US" dirty="0">
                <a:solidFill>
                  <a:srgbClr val="595959"/>
                </a:solidFill>
              </a:rPr>
              <a:t> However,  it is mostly used in classification problems.</a:t>
            </a:r>
          </a:p>
          <a:p>
            <a:pPr marL="0" indent="0">
              <a:buNone/>
            </a:pPr>
            <a:endParaRPr lang="en-US" noProof="1">
              <a:solidFill>
                <a:srgbClr val="59595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301EA-5306-7D17-CB88-41AD6C2C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732743"/>
            <a:ext cx="4797056" cy="3438083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SVM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345EA-7066-EA71-68BF-49F53098A756}"/>
              </a:ext>
            </a:extLst>
          </p:cNvPr>
          <p:cNvSpPr txBox="1"/>
          <p:nvPr/>
        </p:nvSpPr>
        <p:spPr>
          <a:xfrm>
            <a:off x="129396" y="2447337"/>
            <a:ext cx="5900468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Let’s imagine we have two tags: green and blue, and our data has two features: x and y. 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We want a classifier that, given a pair of (</a:t>
            </a:r>
            <a:r>
              <a:rPr lang="en-US" sz="2800" dirty="0" err="1">
                <a:solidFill>
                  <a:srgbClr val="595959"/>
                </a:solidFill>
              </a:rPr>
              <a:t>x,y</a:t>
            </a:r>
            <a:r>
              <a:rPr lang="en-US" sz="2800" dirty="0">
                <a:solidFill>
                  <a:srgbClr val="595959"/>
                </a:solidFill>
              </a:rPr>
              <a:t>) coordinates, outputs if it’s either green or blue.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5959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 We plot our already labeled training data on a plane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8B06F1-9192-F4B0-5C52-B29DC980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31025"/>
            <a:ext cx="4797056" cy="404151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3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2447337"/>
            <a:ext cx="6096000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A support vector machine takes these data points and outputs the hyperplane (which in two dimensions it’s simply a line) that best separates the tags. </a:t>
            </a:r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595959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This line is the decision boundary: anything that falls to one side of it we will classify as blue, and anything that falls to the other as red</a:t>
            </a:r>
            <a:r>
              <a:rPr lang="en-US" sz="2000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B3AD2E-7D1C-1CB4-CA33-C5F7279C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31025"/>
            <a:ext cx="4797056" cy="404151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2447337"/>
            <a:ext cx="6096000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SVM algorithm helps to find the best line or decision boundary; this best boundary or region is called as a hyperplane. SVM algorithm finds the closest point of the lines from both the classes.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595959"/>
                </a:solidFill>
              </a:rPr>
              <a:t>These points are called support vectors</a:t>
            </a:r>
            <a:r>
              <a:rPr lang="en-US" sz="2400" dirty="0">
                <a:solidFill>
                  <a:srgbClr val="595959"/>
                </a:solidFill>
              </a:rPr>
              <a:t>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The distance between the vectors and the hyperplane is </a:t>
            </a:r>
            <a:r>
              <a:rPr lang="en-US" sz="2400" u="sng" dirty="0">
                <a:solidFill>
                  <a:srgbClr val="595959"/>
                </a:solidFill>
              </a:rPr>
              <a:t>called as margin</a:t>
            </a:r>
            <a:r>
              <a:rPr lang="en-US" sz="2400" dirty="0">
                <a:solidFill>
                  <a:srgbClr val="595959"/>
                </a:solidFill>
              </a:rPr>
              <a:t>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And the goal of SVM is to </a:t>
            </a:r>
            <a:r>
              <a:rPr lang="en-US" sz="2400" u="sng" dirty="0">
                <a:solidFill>
                  <a:srgbClr val="595959"/>
                </a:solidFill>
              </a:rPr>
              <a:t>maximize this margin</a:t>
            </a:r>
            <a:r>
              <a:rPr lang="en-US" sz="2400" dirty="0">
                <a:solidFill>
                  <a:srgbClr val="595959"/>
                </a:solidFill>
              </a:rPr>
              <a:t>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The hyperplane with maximum margin is called the </a:t>
            </a:r>
            <a:r>
              <a:rPr lang="en-US" sz="2400" u="sng" dirty="0">
                <a:solidFill>
                  <a:srgbClr val="595959"/>
                </a:solidFill>
              </a:rPr>
              <a:t>optimal hyperplane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0E3AF-BC41-59D5-A796-9687C53B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91163"/>
            <a:ext cx="4797056" cy="392124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-1" y="2447337"/>
            <a:ext cx="6095999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If data is linearly arranged, then we can separate it by using a straight line, but for non-linear data, we cannot draw a single straight line. </a:t>
            </a:r>
            <a:endParaRPr lang="en-US" sz="3200" u="sng" dirty="0">
              <a:solidFill>
                <a:srgbClr val="59595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717FF-49FC-2A2E-8A25-CB18D491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26438"/>
            <a:ext cx="4797056" cy="425069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5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0" y="2447337"/>
            <a:ext cx="6096000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So, to separate these data points, we need to add one more dimension. For linear data, we have used two dimensions x and y, so for non-linear data, we will add a third-dimension z.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</a:rPr>
              <a:t>It can be calculated as: z=x2 +y2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717FF-49FC-2A2E-8A25-CB18D491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26438"/>
            <a:ext cx="4797056" cy="425069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7165A-338D-0C73-9FE0-FEC2A3146445}"/>
              </a:ext>
            </a:extLst>
          </p:cNvPr>
          <p:cNvSpPr txBox="1"/>
          <p:nvPr/>
        </p:nvSpPr>
        <p:spPr>
          <a:xfrm>
            <a:off x="-18754" y="3081116"/>
            <a:ext cx="4731781" cy="1637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By adding the third dimension, the sample space will become as below image:</a:t>
            </a:r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55F36B0-14C3-5F69-9894-5E83552C9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2" r="10646" b="-2"/>
          <a:stretch/>
        </p:blipFill>
        <p:spPr>
          <a:xfrm>
            <a:off x="6025261" y="685799"/>
            <a:ext cx="4877896" cy="548640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F28AB4-129D-7B53-5C3B-B2069712B92F}"/>
              </a:ext>
            </a:extLst>
          </p:cNvPr>
          <p:cNvSpPr txBox="1">
            <a:spLocks/>
          </p:cNvSpPr>
          <p:nvPr/>
        </p:nvSpPr>
        <p:spPr>
          <a:xfrm>
            <a:off x="170579" y="664232"/>
            <a:ext cx="4353116" cy="1474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595959"/>
                </a:solidFill>
              </a:rPr>
              <a:t>Non-Linear SVM</a:t>
            </a:r>
          </a:p>
        </p:txBody>
      </p:sp>
    </p:spTree>
    <p:extLst>
      <p:ext uri="{BB962C8B-B14F-4D97-AF65-F5344CB8AC3E}">
        <p14:creationId xmlns:p14="http://schemas.microsoft.com/office/powerpoint/2010/main" val="336439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76FE9F6223214F8D709A833752D2C3" ma:contentTypeVersion="10" ma:contentTypeDescription="Create a new document." ma:contentTypeScope="" ma:versionID="d8340a0f6830f49eab43b9d80c517ef4">
  <xsd:schema xmlns:xsd="http://www.w3.org/2001/XMLSchema" xmlns:xs="http://www.w3.org/2001/XMLSchema" xmlns:p="http://schemas.microsoft.com/office/2006/metadata/properties" xmlns:ns3="c68493d7-dffe-4e78-b9de-82becdc53c06" targetNamespace="http://schemas.microsoft.com/office/2006/metadata/properties" ma:root="true" ma:fieldsID="229c947c2a0685e7a7ee098e06c697ba" ns3:_="">
    <xsd:import namespace="c68493d7-dffe-4e78-b9de-82becdc53c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493d7-dffe-4e78-b9de-82becdc53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68493d7-dffe-4e78-b9de-82becdc53c06" xsi:nil="true"/>
  </documentManagement>
</p:properties>
</file>

<file path=customXml/itemProps1.xml><?xml version="1.0" encoding="utf-8"?>
<ds:datastoreItem xmlns:ds="http://schemas.openxmlformats.org/officeDocument/2006/customXml" ds:itemID="{A9C64E40-F01F-4E71-BAC1-6EEB36ED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8493d7-dffe-4e78-b9de-82becdc53c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7B5194-E537-408E-9CFF-66A6141D5DE3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c68493d7-dffe-4e78-b9de-82becdc53c0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516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Support Vector Machine (SVM) </vt:lpstr>
      <vt:lpstr>SVM</vt:lpstr>
      <vt:lpstr>SVM</vt:lpstr>
      <vt:lpstr>SVM</vt:lpstr>
      <vt:lpstr>SVM</vt:lpstr>
      <vt:lpstr>Non-Linear SVM</vt:lpstr>
      <vt:lpstr>Non-Linear SVM</vt:lpstr>
      <vt:lpstr>PowerPoint Presentation</vt:lpstr>
      <vt:lpstr>PowerPoint Presentation</vt:lpstr>
      <vt:lpstr>Non-Linear SVM</vt:lpstr>
      <vt:lpstr>Non-Linear SVM</vt:lpstr>
      <vt:lpstr>Non-Linear SVM</vt:lpstr>
      <vt:lpstr>SVM Kernel Trick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سحر محمد عبد الحافظ أحمد طنطاوى</dc:creator>
  <cp:lastModifiedBy>hossam180099@fci.bu.edu.eg</cp:lastModifiedBy>
  <cp:revision>10</cp:revision>
  <dcterms:created xsi:type="dcterms:W3CDTF">2022-05-14T19:39:51Z</dcterms:created>
  <dcterms:modified xsi:type="dcterms:W3CDTF">2024-05-02T23:44:18Z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0x0101009E76FE9F6223214F8D709A833752D2C3</vt:lpwstr>
  </property>
</Properties>
</file>